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EE06C-14DE-46E1-973D-98642C46734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3DD12-B16E-4C13-B767-39EB5E9AB1A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DD12-B16E-4C13-B767-39EB5E9AB1A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728B9-9692-4371-9976-583037E9721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ABA4BB-0F7C-4BEB-869E-220531BB481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2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/>
          <p:cNvSpPr/>
          <p:nvPr/>
        </p:nvSpPr>
        <p:spPr>
          <a:xfrm>
            <a:off x="800100" y="1051560"/>
            <a:ext cx="10591800" cy="147828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200" b="1" dirty="0"/>
              <a:t>Know About Your Flight</a:t>
            </a:r>
            <a:endParaRPr lang="en-IN" sz="7200" b="1" dirty="0"/>
          </a:p>
        </p:txBody>
      </p:sp>
      <p:sp>
        <p:nvSpPr>
          <p:cNvPr id="6" name="Rectangle 5"/>
          <p:cNvSpPr/>
          <p:nvPr/>
        </p:nvSpPr>
        <p:spPr>
          <a:xfrm>
            <a:off x="563880" y="3139440"/>
            <a:ext cx="11018520" cy="3002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dirty="0">
                <a:solidFill>
                  <a:schemeClr val="tx1"/>
                </a:solidFill>
              </a:rPr>
              <a:t>Exploratory Data Analysis &amp; Machine Learning Models with a Twist!</a:t>
            </a:r>
            <a:endParaRPr lang="en-GB" sz="4800" dirty="0">
              <a:solidFill>
                <a:schemeClr val="tx1"/>
              </a:solidFill>
            </a:endParaRPr>
          </a:p>
          <a:p>
            <a:endParaRPr lang="en-GB" sz="3600" b="1" dirty="0">
              <a:solidFill>
                <a:schemeClr val="tx1"/>
              </a:solidFill>
            </a:endParaRPr>
          </a:p>
          <a:p>
            <a:r>
              <a:rPr lang="en-GB" sz="3200" b="1" dirty="0">
                <a:solidFill>
                  <a:schemeClr val="tx1"/>
                </a:solidFill>
              </a:rPr>
              <a:t>Presented by the Data Science Detectives:</a:t>
            </a:r>
            <a:endParaRPr lang="en-GB" sz="3200" b="1" dirty="0">
              <a:solidFill>
                <a:schemeClr val="tx1"/>
              </a:solidFill>
            </a:endParaRPr>
          </a:p>
          <a:p>
            <a:r>
              <a:rPr lang="en-GB" sz="3200" b="1" dirty="0">
                <a:solidFill>
                  <a:schemeClr val="tx1"/>
                </a:solidFill>
              </a:rPr>
              <a:t> 🔍 Rohit &amp; Sumanth</a:t>
            </a:r>
            <a:endParaRPr lang="en-GB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316"/>
          </a:xfrm>
        </p:spPr>
        <p:txBody>
          <a:bodyPr>
            <a:normAutofit fontScale="90000"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Problem Statement </a:t>
            </a:r>
            <a:r>
              <a:rPr lang="en-IN" sz="6000" dirty="0"/>
              <a:t>🤔</a:t>
            </a:r>
            <a:endParaRPr lang="en-IN" sz="48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625517"/>
            <a:ext cx="10143066" cy="2927683"/>
          </a:xfrm>
        </p:spPr>
        <p:txBody>
          <a:bodyPr>
            <a:normAutofit fontScale="92500" lnSpcReduction="10000"/>
          </a:bodyPr>
          <a:lstStyle/>
          <a:p>
            <a:r>
              <a:rPr lang="en-GB" sz="3600" dirty="0">
                <a:solidFill>
                  <a:schemeClr val="tx1"/>
                </a:solidFill>
              </a:rPr>
              <a:t>Flight price prediction is a crucial problem in the airline industry and for </a:t>
            </a:r>
            <a:r>
              <a:rPr lang="en-GB" sz="3600" dirty="0" err="1">
                <a:solidFill>
                  <a:schemeClr val="tx1"/>
                </a:solidFill>
              </a:rPr>
              <a:t>travelers</a:t>
            </a:r>
            <a:r>
              <a:rPr lang="en-GB" sz="3600" dirty="0">
                <a:solidFill>
                  <a:schemeClr val="tx1"/>
                </a:solidFill>
              </a:rPr>
              <a:t> looking to optimize their travel costs. The objective of this project is to </a:t>
            </a:r>
            <a:r>
              <a:rPr lang="en-GB" sz="3600" dirty="0" err="1">
                <a:solidFill>
                  <a:schemeClr val="tx1"/>
                </a:solidFill>
              </a:rPr>
              <a:t>analyze</a:t>
            </a:r>
            <a:r>
              <a:rPr lang="en-GB" sz="3600" dirty="0">
                <a:solidFill>
                  <a:schemeClr val="tx1"/>
                </a:solidFill>
              </a:rPr>
              <a:t> various factors influencing flight prices and build a machine learning model to predict airfare based on given parameters.</a:t>
            </a:r>
            <a:endParaRPr lang="en-GB" sz="3600" dirty="0">
              <a:solidFill>
                <a:schemeClr val="tx1"/>
              </a:solidFill>
            </a:endParaRPr>
          </a:p>
          <a:p>
            <a:endParaRPr lang="en-IN" sz="3600" dirty="0"/>
          </a:p>
        </p:txBody>
      </p:sp>
      <p:sp>
        <p:nvSpPr>
          <p:cNvPr id="4" name="Title 1"/>
          <p:cNvSpPr txBox="1"/>
          <p:nvPr/>
        </p:nvSpPr>
        <p:spPr>
          <a:xfrm>
            <a:off x="829734" y="2566737"/>
            <a:ext cx="8596668" cy="1058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b="1" u="sng" dirty="0">
                <a:solidFill>
                  <a:schemeClr val="tx1"/>
                </a:solidFill>
              </a:rPr>
              <a:t>Introduction</a:t>
            </a:r>
            <a:endParaRPr lang="en-IN" sz="4800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77334" y="1491917"/>
            <a:ext cx="10840898" cy="1564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/>
              <a:t>Can we predict flight ticket prices using historical data? Let's take off and find out! 🚀</a:t>
            </a:r>
            <a:endParaRPr lang="en-GB" sz="5400" dirty="0"/>
          </a:p>
          <a:p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blipFill>
            <a:blip r:embed="rId1">
              <a:alphaModFix amt="20000"/>
            </a:blip>
            <a:stretch>
              <a:fillRect/>
            </a:stretch>
          </a:blip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b="1" dirty="0"/>
              <a:t>1. What is Flight Price Prediction?</a:t>
            </a:r>
            <a:endParaRPr lang="en-GB" sz="3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/>
              <a:t>Using machine learning to forecast airfare based on historical data and influencing factors.</a:t>
            </a:r>
            <a:endParaRPr lang="en-GB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/>
              <a:t>Airline, route, date, time, duration, demand, and seasonal trends.</a:t>
            </a:r>
            <a:endParaRPr lang="en-GB" sz="2200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 marL="0" indent="0">
              <a:buNone/>
            </a:pPr>
            <a:r>
              <a:rPr lang="en-GB" sz="3200" b="1" dirty="0"/>
              <a:t>2. Why is it Important?</a:t>
            </a:r>
            <a:endParaRPr lang="en-GB" sz="3200" b="1" dirty="0"/>
          </a:p>
          <a:p>
            <a:pPr marL="0" indent="0">
              <a:buNone/>
            </a:pPr>
            <a:r>
              <a:rPr lang="en-GB" sz="2400" b="1" u="sng" dirty="0"/>
              <a:t>For Customers:</a:t>
            </a:r>
            <a:endParaRPr lang="en-GB" sz="2400" b="1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/>
              <a:t>Cost Savings</a:t>
            </a:r>
            <a:endParaRPr lang="en-GB" sz="22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/>
              <a:t>Better Travel Planning</a:t>
            </a:r>
            <a:endParaRPr lang="en-IN" sz="2200" dirty="0"/>
          </a:p>
          <a:p>
            <a:pPr marL="0" indent="0">
              <a:buNone/>
            </a:pPr>
            <a:r>
              <a:rPr lang="en-IN" sz="2400" b="1" u="sng" dirty="0"/>
              <a:t>For Airlines:</a:t>
            </a:r>
            <a:endParaRPr lang="en-IN" sz="2400" b="1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/>
              <a:t>Revenue Optimization</a:t>
            </a:r>
            <a:endParaRPr lang="en-IN" sz="2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/>
              <a:t>Market Competition</a:t>
            </a:r>
            <a:endParaRPr lang="en-IN" sz="2200" dirty="0"/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 marL="0" indent="0">
              <a:buNone/>
            </a:pPr>
            <a:r>
              <a:rPr lang="en-GB" sz="3200" b="1" dirty="0"/>
              <a:t>3. Overview of the Approach</a:t>
            </a:r>
            <a:endParaRPr lang="en-GB" sz="3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/>
              <a:t>Data Collection &amp; Processing</a:t>
            </a:r>
            <a:endParaRPr lang="en-GB" sz="2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/>
              <a:t>Model Training &amp; Prediction</a:t>
            </a:r>
            <a:endParaRPr lang="en-GB" sz="2200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2595245"/>
            <a:ext cx="11193145" cy="833755"/>
          </a:xfrm>
        </p:spPr>
        <p:txBody>
          <a:bodyPr>
            <a:normAutofit fontScale="90000"/>
          </a:bodyPr>
          <a:lstStyle/>
          <a:p>
            <a:r>
              <a:rPr lang="en-GB" sz="2445" b="1" dirty="0">
                <a:highlight>
                  <a:srgbClr val="000000"/>
                </a:highlight>
              </a:rPr>
              <a:t>Sumanth dealing with missing values like a janitor</a:t>
            </a:r>
            <a:r>
              <a:rPr lang="en-GB" sz="2445" dirty="0"/>
              <a:t> </a:t>
            </a:r>
            <a:r>
              <a:rPr lang="en-GB" sz="2000" dirty="0"/>
              <a:t>🧹</a:t>
            </a:r>
            <a:br>
              <a:rPr lang="en-GB" sz="2000" dirty="0"/>
            </a:b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handle missing values, and check data types. Like cleaning your room before guests arrive! 🏡</a:t>
            </a:r>
            <a:br>
              <a:rPr lang="en-GB" sz="2000" b="1" dirty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0"/>
            <a:ext cx="9862848" cy="1681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Dataset Used:</a:t>
            </a:r>
            <a:r>
              <a:rPr lang="en-GB" dirty="0"/>
              <a:t> Flight fare dataset(</a:t>
            </a:r>
            <a:r>
              <a:rPr lang="en-IN" b="0" i="0" dirty="0">
                <a:effectLst/>
                <a:latin typeface="system-ui"/>
              </a:rPr>
              <a:t>10683 rows × 14 columns)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 </a:t>
            </a:r>
            <a:r>
              <a:rPr lang="en-GB" b="1" dirty="0" err="1"/>
              <a:t>Features:</a:t>
            </a:r>
            <a:r>
              <a:rPr lang="en-GB" dirty="0" err="1"/>
              <a:t>Airline</a:t>
            </a:r>
            <a:r>
              <a:rPr lang="en-GB" dirty="0"/>
              <a:t>, Source, Destination, </a:t>
            </a:r>
            <a:r>
              <a:rPr lang="en-GB" dirty="0" err="1"/>
              <a:t>Total_Stops</a:t>
            </a:r>
            <a:r>
              <a:rPr lang="en-GB" dirty="0"/>
              <a:t>, Price, Date, Month, Year, </a:t>
            </a:r>
            <a:r>
              <a:rPr lang="en-GB" dirty="0" err="1"/>
              <a:t>Dep_hours</a:t>
            </a:r>
            <a:r>
              <a:rPr lang="en-GB" dirty="0"/>
              <a:t>, </a:t>
            </a:r>
            <a:r>
              <a:rPr lang="en-GB" dirty="0" err="1"/>
              <a:t>Dep_min</a:t>
            </a:r>
            <a:r>
              <a:rPr lang="en-GB" dirty="0"/>
              <a:t>, </a:t>
            </a:r>
            <a:r>
              <a:rPr lang="en-GB" dirty="0" err="1"/>
              <a:t>Arrival_hours</a:t>
            </a:r>
            <a:r>
              <a:rPr lang="en-GB" dirty="0"/>
              <a:t>, </a:t>
            </a:r>
            <a:r>
              <a:rPr lang="en-GB" dirty="0" err="1"/>
              <a:t>Arrival_min</a:t>
            </a:r>
            <a:r>
              <a:rPr lang="en-GB" dirty="0"/>
              <a:t>, </a:t>
            </a:r>
            <a:r>
              <a:rPr lang="en-GB" dirty="0" err="1"/>
              <a:t>Duration_hours</a:t>
            </a:r>
            <a:r>
              <a:rPr lang="en-GB" dirty="0"/>
              <a:t>, </a:t>
            </a:r>
            <a:r>
              <a:rPr lang="en-GB" dirty="0" err="1"/>
              <a:t>Duration_min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Source of Data:</a:t>
            </a:r>
            <a:r>
              <a:rPr lang="en-GB" dirty="0"/>
              <a:t> Kaggle</a:t>
            </a:r>
            <a:endParaRPr lang="en-IN" dirty="0"/>
          </a:p>
        </p:txBody>
      </p:sp>
      <p:sp>
        <p:nvSpPr>
          <p:cNvPr id="4" name="Title 1"/>
          <p:cNvSpPr txBox="1"/>
          <p:nvPr/>
        </p:nvSpPr>
        <p:spPr>
          <a:xfrm>
            <a:off x="829734" y="353963"/>
            <a:ext cx="8596668" cy="8357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Data Collection</a:t>
            </a:r>
            <a:br>
              <a:rPr lang="en-GB" b="1" dirty="0"/>
            </a:br>
            <a:endParaRPr lang="en-IN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829734" y="3323304"/>
            <a:ext cx="9862848" cy="318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200" b="1" dirty="0"/>
              <a:t>1. Handling Missing Values</a:t>
            </a:r>
            <a:endParaRPr lang="en-IN" sz="2200" b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 Values: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Drop rows/columns with excessive missing values.(0)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 rows/columns with excessive missing values.(222)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2. </a:t>
            </a:r>
            <a:r>
              <a:rPr lang="en-GB" sz="2200" b="1" dirty="0"/>
              <a:t>Converting Categorical Variables into Numerical Values</a:t>
            </a:r>
            <a:endParaRPr lang="en-GB" sz="2200" b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One-Hot Encoding: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Converts categories into multiple binary columns.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Encoding: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Assigns numerical labels to categorical values.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3.</a:t>
            </a:r>
            <a:r>
              <a:rPr lang="en-IN" sz="2200" b="1" dirty="0"/>
              <a:t> Feature Engineering </a:t>
            </a:r>
            <a:endParaRPr lang="en-IN" sz="2200" b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b="1" dirty="0"/>
              <a:t>Sqrt Transformation:</a:t>
            </a:r>
            <a:r>
              <a:rPr lang="en-IN" dirty="0"/>
              <a:t> Normalizes skewed price data for better predictions.</a:t>
            </a:r>
            <a:endParaRPr lang="en-IN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748"/>
          </a:xfrm>
        </p:spPr>
        <p:txBody>
          <a:bodyPr/>
          <a:lstStyle/>
          <a:p>
            <a:r>
              <a:rPr lang="en-IN" dirty="0"/>
              <a:t>Exploratory Data Analysis (EDA)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161"/>
            <a:ext cx="8596668" cy="467523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sz="2200" b="1" dirty="0"/>
              <a:t>Price Distribution </a:t>
            </a:r>
            <a:endParaRPr lang="en-GB" sz="2200" b="1" dirty="0"/>
          </a:p>
          <a:p>
            <a:r>
              <a:rPr lang="en-GB" dirty="0"/>
              <a:t>Prices often follow a right-skewed distribution (few expensive tickets).</a:t>
            </a:r>
            <a:endParaRPr lang="en-GB" dirty="0"/>
          </a:p>
          <a:p>
            <a:r>
              <a:rPr lang="en-GB" dirty="0"/>
              <a:t>Log transformation can help normalize the distribution.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2200" b="1" dirty="0"/>
              <a:t>2.  Effect of Airline and Travel Class on Price</a:t>
            </a:r>
            <a:endParaRPr lang="en-GB" sz="2200" b="1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 airlines charge higher fares than budget airlines.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Prices based upon the Total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tops, Duration, Source and Destination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3. </a:t>
            </a:r>
            <a:r>
              <a:rPr lang="en-GB" sz="2200" b="1" dirty="0"/>
              <a:t>Impact of Travel Duration and Stops on Fare</a:t>
            </a:r>
            <a:endParaRPr lang="en-GB" sz="2200" b="1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stops generally lead to lower fares but longer travel times.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Short-haul flights have a more predictable pricing structure than long-haul flights.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AutoNum type="arabicPeriod" startAt="2"/>
            </a:pPr>
            <a:endParaRPr lang="en-GB" dirty="0"/>
          </a:p>
          <a:p>
            <a:pPr>
              <a:buAutoNum type="arabicPeriod" startAt="2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1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0053"/>
            <a:ext cx="8596668" cy="762000"/>
          </a:xfrm>
        </p:spPr>
        <p:txBody>
          <a:bodyPr/>
          <a:lstStyle/>
          <a:p>
            <a:r>
              <a:rPr lang="en-IN" dirty="0"/>
              <a:t>Feature Selection &amp;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27" y="1238865"/>
            <a:ext cx="10894142" cy="532908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IN" dirty="0"/>
              <a:t>Feature Selection &amp; Engineering</a:t>
            </a:r>
            <a:endParaRPr lang="en-IN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relationships between features and price.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Redundant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Eliminates highly correlated or irrelevant data.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dirty="0"/>
              <a:t>2. Identifying Key Factors Affecting Prices</a:t>
            </a:r>
            <a:endParaRPr lang="en-GB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Airline, Route &amp; Stops: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 flights cost more than connecting ones.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of Booking: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Prices vary based on seasonality and demand trends.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dirty="0"/>
              <a:t>3. Encoding Categorical Features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One-Hot Encoding: Converts categories into binary columns (e.g., airline type)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0219"/>
            <a:ext cx="9830244" cy="1253613"/>
          </a:xfrm>
        </p:spPr>
        <p:txBody>
          <a:bodyPr/>
          <a:lstStyle/>
          <a:p>
            <a:r>
              <a:rPr lang="en-GB" dirty="0"/>
              <a:t>Rohit &amp; Sumanth debating which model is the GOAT 🐐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3832"/>
            <a:ext cx="10295466" cy="50439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/>
              <a:t>1.  Algorithms Considered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Linear Regression:</a:t>
            </a:r>
            <a:r>
              <a:rPr lang="en-GB" dirty="0"/>
              <a:t> A statistical method that models the relationship between a dependent variable and one or more independent variables using a straight-line equation. </a:t>
            </a:r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Training Score= 0.699884061327418 Testing Score= 0.6820824612518901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Decision Tree: </a:t>
            </a:r>
            <a:r>
              <a:rPr lang="en-GB" dirty="0"/>
              <a:t>A machine learning algorithm that splits data into branches based on feature values, forming a tree-like structure for decision-making.</a:t>
            </a:r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Training Score= 0.9669528395027982 Testing Score= 0.7534351784125468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Random Forest :</a:t>
            </a:r>
            <a:r>
              <a:rPr lang="en-GB" dirty="0"/>
              <a:t> An ensemble learning method that combines multiple decision trees to improve accuracy and reduce overfitting.</a:t>
            </a:r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GB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Training Score= 0.7038335832678502 Testing Score= 0.6935068365803658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b="1" dirty="0"/>
              <a:t>2. Train-Test Split Ratio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80% Training – 20% Testing:</a:t>
            </a:r>
            <a:r>
              <a:rPr lang="en-GB" dirty="0"/>
              <a:t> Common practice for balanced model learning.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Helps evaluate real-world prediction performance.</a:t>
            </a:r>
            <a:endParaRPr lang="en-GB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600" dirty="0"/>
              <a:t>3. Performance Metrics Used</a:t>
            </a:r>
            <a:endParaRPr lang="en-IN" sz="2600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Explains how well the model fits the data (1 = perfect fit).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0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&amp; 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9975"/>
            <a:ext cx="9558047" cy="4281388"/>
          </a:xfrm>
        </p:spPr>
        <p:txBody>
          <a:bodyPr/>
          <a:lstStyle/>
          <a:p>
            <a:pPr marL="0" indent="0">
              <a:buNone/>
            </a:pPr>
            <a:r>
              <a:rPr lang="en-GB" sz="2200" dirty="0"/>
              <a:t>1. </a:t>
            </a:r>
            <a:r>
              <a:rPr lang="en-GB" sz="2200" b="1" dirty="0"/>
              <a:t>Comparison of Models (Which Performed Best?)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Decision 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the highest accuracy with the lowest error (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2_score).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performed well, but Decision Tree had higher errors.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2.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IN" sz="2200" b="1" dirty="0"/>
              <a:t>Interpretation of Key Insights</a:t>
            </a:r>
            <a:endParaRPr lang="en-IN" sz="2200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Weekday flights are cheaper compared to weekends.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flights are more expensive than those with layovers.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200" dirty="0"/>
              <a:t>3.</a:t>
            </a:r>
            <a:r>
              <a:rPr lang="en-GB" sz="2200" b="1" dirty="0"/>
              <a:t> Challenges Faced in Prediction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prices fluctuate due to external factors (seasonality, demand).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 was crucial to improving model accuracy.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6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9046"/>
            <a:ext cx="8596668" cy="673509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30711"/>
            <a:ext cx="8171699" cy="23695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4000" b="1" dirty="0"/>
              <a:t>1. Summary of Key Finding</a:t>
            </a:r>
            <a:r>
              <a:rPr lang="en-GB" b="1" dirty="0"/>
              <a:t>s</a:t>
            </a:r>
            <a:endParaRPr lang="en-GB" b="1" dirty="0"/>
          </a:p>
          <a:p>
            <a:pPr marR="0" lvl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stops generally increase ticket prices.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Prices fluctuate based on weekdays, weekends, and seasonal trends.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500" b="1" dirty="0"/>
              <a:t>2. How This Benefits Travelers &amp; Airlines</a:t>
            </a:r>
            <a:endParaRPr lang="en-GB" sz="3500" b="1" dirty="0"/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better pricing strategies for revenue optimization.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understand market demand and competition. 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1"/>
          <p:cNvSpPr txBox="1"/>
          <p:nvPr/>
        </p:nvSpPr>
        <p:spPr>
          <a:xfrm>
            <a:off x="829734" y="3429000"/>
            <a:ext cx="8596668" cy="84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Suggestion</a:t>
            </a:r>
            <a:endParaRPr lang="en-IN" dirty="0"/>
          </a:p>
        </p:txBody>
      </p:sp>
      <p:sp>
        <p:nvSpPr>
          <p:cNvPr id="8" name="Content Placeholder 2"/>
          <p:cNvSpPr txBox="1"/>
          <p:nvPr/>
        </p:nvSpPr>
        <p:spPr>
          <a:xfrm>
            <a:off x="829733" y="4139381"/>
            <a:ext cx="10285635" cy="2369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u="sng" dirty="0"/>
              <a:t>Future Improvements:</a:t>
            </a:r>
            <a:endParaRPr lang="en-IN" sz="2400" b="1" u="sng" dirty="0"/>
          </a:p>
          <a:p>
            <a:pPr marL="0" indent="0">
              <a:buNone/>
            </a:pPr>
            <a:r>
              <a:rPr lang="en-GB" b="1" u="sng" dirty="0"/>
              <a:t>Real-Time Updates:</a:t>
            </a:r>
            <a:endParaRPr lang="en-GB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Integrate </a:t>
            </a:r>
            <a:r>
              <a:rPr lang="en-GB" b="1" dirty="0"/>
              <a:t>live airline pricing data</a:t>
            </a:r>
            <a:r>
              <a:rPr lang="en-GB" dirty="0"/>
              <a:t> to improve prediction accuracy.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b="1" dirty="0"/>
              <a:t>web scraping or API connections</a:t>
            </a:r>
            <a:r>
              <a:rPr lang="en-GB" dirty="0"/>
              <a:t> to fetch dynamic pricing trends.</a:t>
            </a:r>
            <a:endParaRPr lang="en-GB" dirty="0"/>
          </a:p>
          <a:p>
            <a:pPr marL="0" indent="0">
              <a:buNone/>
            </a:pPr>
            <a:r>
              <a:rPr lang="en-GB" b="1" u="sng" dirty="0"/>
              <a:t>Advanced Models &amp; Data Sources:</a:t>
            </a:r>
            <a:endParaRPr lang="en-GB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additional factors like </a:t>
            </a:r>
            <a:r>
              <a:rPr lang="en-GB" b="1" dirty="0"/>
              <a:t>holidays, weather, fuel prices, and global demand</a:t>
            </a:r>
            <a:r>
              <a:rPr lang="en-GB" dirty="0"/>
              <a:t> for more robust forecasting.</a:t>
            </a:r>
            <a:endParaRPr lang="en-GB" dirty="0"/>
          </a:p>
          <a:p>
            <a:pPr>
              <a:buFont typeface="Wingdings 3" panose="05040102010807070707" charset="2"/>
              <a:buAutoNum type="arabicPeriod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Font typeface="Wingdings 3" panose="05040102010807070707" charset="2"/>
              <a:buNone/>
            </a:pPr>
            <a:endParaRPr lang="en-GB" dirty="0"/>
          </a:p>
          <a:p>
            <a:pPr marL="0" indent="0">
              <a:buFont typeface="Wingdings 3" panose="05040102010807070707" charset="2"/>
              <a:buNone/>
            </a:pPr>
            <a:endParaRPr lang="en-GB" b="1" dirty="0"/>
          </a:p>
          <a:p>
            <a:pPr marL="0" indent="0">
              <a:buFont typeface="Wingdings 3" panose="05040102010807070707" charset="2"/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4975</Words>
  <Application>WPS Presentation</Application>
  <PresentationFormat>Widescreen</PresentationFormat>
  <Paragraphs>153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system-ui</vt:lpstr>
      <vt:lpstr>Segoe Print</vt:lpstr>
      <vt:lpstr>Consolas</vt:lpstr>
      <vt:lpstr>Trebuchet MS</vt:lpstr>
      <vt:lpstr>Microsoft YaHei</vt:lpstr>
      <vt:lpstr>Arial Unicode MS</vt:lpstr>
      <vt:lpstr>Calibri</vt:lpstr>
      <vt:lpstr>Wingdings</vt:lpstr>
      <vt:lpstr>Facet</vt:lpstr>
      <vt:lpstr>PowerPoint 演示文稿</vt:lpstr>
      <vt:lpstr>Problem Statement 🤔</vt:lpstr>
      <vt:lpstr>PowerPoint 演示文稿</vt:lpstr>
      <vt:lpstr>Sumanth dealing with missing values like a janitor 🧹 </vt:lpstr>
      <vt:lpstr>Exploratory Data Analysis (EDA)</vt:lpstr>
      <vt:lpstr>Feature Selection &amp; Engineering</vt:lpstr>
      <vt:lpstr>Rohit &amp; Sumanth debating which model is the GOAT 🐐</vt:lpstr>
      <vt:lpstr>Model Evaluation &amp; Results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Sumanth H</dc:creator>
  <cp:lastModifiedBy>Sushmita Thakur</cp:lastModifiedBy>
  <cp:revision>7</cp:revision>
  <dcterms:created xsi:type="dcterms:W3CDTF">2025-02-27T16:49:00Z</dcterms:created>
  <dcterms:modified xsi:type="dcterms:W3CDTF">2025-02-28T11:20:28Z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6E48D01213504B2D99F3D0760945B12D_12</vt:lpwstr>
  </property>
  <property fmtid="{D5CDD505-2E9C-101B-9397-08002B2CF9AE}" pid="3" name="KSOProductBuildVer">
    <vt:lpwstr>1033-12.2.0.20323</vt:lpwstr>
  </property>
</Properties>
</file>