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Patrick Hand"/>
      <p:regular r:id="rId12"/>
    </p:embeddedFont>
    <p:embeddedFont>
      <p:font typeface="Patrick Hand"/>
      <p:regular r:id="rId13"/>
    </p:embeddedFont>
    <p:embeddedFont>
      <p:font typeface="Patrick Hand"/>
      <p:regular r:id="rId14"/>
    </p:embeddedFont>
    <p:embeddedFont>
      <p:font typeface="Patrick Hand"/>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2411373"/>
            <a:ext cx="7415927" cy="1851303"/>
          </a:xfrm>
          <a:prstGeom prst="rect">
            <a:avLst/>
          </a:prstGeom>
          <a:noFill/>
          <a:ln/>
        </p:spPr>
        <p:txBody>
          <a:bodyPr wrap="square" lIns="0" tIns="0" rIns="0" bIns="0" rtlCol="0" anchor="t"/>
          <a:lstStyle/>
          <a:p>
            <a:pPr algn="l"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Machine Learning Predictions: Cleaning Titanic Data for Smarter Survival Insights</a:t>
            </a:r>
            <a:endParaRPr lang="en-US" sz="3850" dirty="0"/>
          </a:p>
        </p:txBody>
      </p:sp>
      <p:sp>
        <p:nvSpPr>
          <p:cNvPr id="4" name="Text 1"/>
          <p:cNvSpPr/>
          <p:nvPr/>
        </p:nvSpPr>
        <p:spPr>
          <a:xfrm>
            <a:off x="6350437" y="4632960"/>
            <a:ext cx="7415927" cy="1185148"/>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After reading this blog, you'll be ready to build any machine learning model for any dataset - no matter how messy it starts! "You miss 100% of the shots you don't take."  - Wayne Gretzky - </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189315"/>
            <a:ext cx="9331523" cy="617101"/>
          </a:xfrm>
          <a:prstGeom prst="rect">
            <a:avLst/>
          </a:prstGeom>
          <a:noFill/>
          <a:ln/>
        </p:spPr>
        <p:txBody>
          <a:bodyPr wrap="none" lIns="0" tIns="0" rIns="0" bIns="0" rtlCol="0" anchor="t"/>
          <a:lstStyle/>
          <a:p>
            <a:pPr algn="l"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Revealing Titanic's Fate: A Machine Learning Journey</a:t>
            </a:r>
            <a:endParaRPr lang="en-US" sz="3850" dirty="0"/>
          </a:p>
        </p:txBody>
      </p:sp>
      <p:sp>
        <p:nvSpPr>
          <p:cNvPr id="3" name="Text 1"/>
          <p:cNvSpPr/>
          <p:nvPr/>
        </p:nvSpPr>
        <p:spPr>
          <a:xfrm>
            <a:off x="864037" y="2300168"/>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The tragic story of the RMS Titanic continues to capture the world's imagination - but what if we could predict who might have survived that fateful night? By diving into the passenger data and applying machine learning, we can uncover patterns hidden beneath the surface.</a:t>
            </a:r>
            <a:endParaRPr lang="en-US" sz="1900" dirty="0"/>
          </a:p>
        </p:txBody>
      </p:sp>
      <p:sp>
        <p:nvSpPr>
          <p:cNvPr id="4" name="Text 2"/>
          <p:cNvSpPr/>
          <p:nvPr/>
        </p:nvSpPr>
        <p:spPr>
          <a:xfrm>
            <a:off x="864037" y="3367921"/>
            <a:ext cx="12902327" cy="1185148"/>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In this blog, we'll clean messy data, handle missing values, and build a powerful predictive model to separate survivors from the lost - transforming raw data into life-saving insights. Ready to sail through data and machine learning? Let's embark on this journey! Let's see who dies and who lives.</a:t>
            </a:r>
            <a:endParaRPr lang="en-US" sz="1900" dirty="0"/>
          </a:p>
        </p:txBody>
      </p:sp>
      <p:sp>
        <p:nvSpPr>
          <p:cNvPr id="5" name="Text 3"/>
          <p:cNvSpPr/>
          <p:nvPr/>
        </p:nvSpPr>
        <p:spPr>
          <a:xfrm>
            <a:off x="864037" y="5077539"/>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PassengerId</a:t>
            </a:r>
            <a:endParaRPr lang="en-US" sz="1900" dirty="0"/>
          </a:p>
        </p:txBody>
      </p:sp>
      <p:sp>
        <p:nvSpPr>
          <p:cNvPr id="6" name="Text 4"/>
          <p:cNvSpPr/>
          <p:nvPr/>
        </p:nvSpPr>
        <p:spPr>
          <a:xfrm>
            <a:off x="864037" y="5632966"/>
            <a:ext cx="3898821" cy="790099"/>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A unique identifier for each passenger - useful for tracking but not for prediction.</a:t>
            </a:r>
            <a:endParaRPr lang="en-US" sz="1900" dirty="0"/>
          </a:p>
        </p:txBody>
      </p:sp>
      <p:sp>
        <p:nvSpPr>
          <p:cNvPr id="7" name="Text 5"/>
          <p:cNvSpPr/>
          <p:nvPr/>
        </p:nvSpPr>
        <p:spPr>
          <a:xfrm>
            <a:off x="5372695" y="5077539"/>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Survived</a:t>
            </a:r>
            <a:endParaRPr lang="en-US" sz="1900" dirty="0"/>
          </a:p>
        </p:txBody>
      </p:sp>
      <p:sp>
        <p:nvSpPr>
          <p:cNvPr id="8" name="Text 6"/>
          <p:cNvSpPr/>
          <p:nvPr/>
        </p:nvSpPr>
        <p:spPr>
          <a:xfrm>
            <a:off x="5372695" y="5632966"/>
            <a:ext cx="3898821" cy="790099"/>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The target variable - 1 means survived, 0 means did not survive.</a:t>
            </a:r>
            <a:endParaRPr lang="en-US" sz="1900" dirty="0"/>
          </a:p>
        </p:txBody>
      </p:sp>
      <p:sp>
        <p:nvSpPr>
          <p:cNvPr id="9" name="Text 7"/>
          <p:cNvSpPr/>
          <p:nvPr/>
        </p:nvSpPr>
        <p:spPr>
          <a:xfrm>
            <a:off x="9881354" y="5077539"/>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Pclass</a:t>
            </a:r>
            <a:endParaRPr lang="en-US" sz="1900" dirty="0"/>
          </a:p>
        </p:txBody>
      </p:sp>
      <p:sp>
        <p:nvSpPr>
          <p:cNvPr id="10" name="Text 8"/>
          <p:cNvSpPr/>
          <p:nvPr/>
        </p:nvSpPr>
        <p:spPr>
          <a:xfrm>
            <a:off x="9881354" y="5632966"/>
            <a:ext cx="3898821" cy="1185148"/>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Ticket class (1st, 2nd, or 3rd) - an important indicator of social status and survival chances.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04955" y="645319"/>
            <a:ext cx="5684163" cy="584716"/>
          </a:xfrm>
          <a:prstGeom prst="rect">
            <a:avLst/>
          </a:prstGeom>
          <a:noFill/>
          <a:ln/>
        </p:spPr>
        <p:txBody>
          <a:bodyPr wrap="none" lIns="0" tIns="0" rIns="0" bIns="0" rtlCol="0" anchor="t"/>
          <a:lstStyle/>
          <a:p>
            <a:pPr algn="l" indent="0" marL="0">
              <a:lnSpc>
                <a:spcPts val="4600"/>
              </a:lnSpc>
              <a:buNone/>
            </a:pPr>
            <a:r>
              <a:rPr lang="en-US" sz="3650" dirty="0">
                <a:solidFill>
                  <a:srgbClr val="383838"/>
                </a:solidFill>
                <a:latin typeface="Patrick Hand" pitchFamily="34" charset="0"/>
                <a:ea typeface="Patrick Hand" pitchFamily="34" charset="-122"/>
                <a:cs typeface="Patrick Hand" pitchFamily="34" charset="-120"/>
              </a:rPr>
              <a:t>Insights from Survival Shape Plot</a:t>
            </a:r>
            <a:endParaRPr lang="en-US" sz="3650" dirty="0"/>
          </a:p>
        </p:txBody>
      </p:sp>
      <p:sp>
        <p:nvSpPr>
          <p:cNvPr id="4" name="Shape 1"/>
          <p:cNvSpPr/>
          <p:nvPr/>
        </p:nvSpPr>
        <p:spPr>
          <a:xfrm>
            <a:off x="6304955" y="1843921"/>
            <a:ext cx="526256" cy="526256"/>
          </a:xfrm>
          <a:prstGeom prst="roundRect">
            <a:avLst>
              <a:gd name="adj" fmla="val 18667"/>
            </a:avLst>
          </a:prstGeom>
          <a:solidFill>
            <a:srgbClr val="E6E6E6"/>
          </a:solidFill>
          <a:ln w="7620">
            <a:solidFill>
              <a:srgbClr val="CCCCCC"/>
            </a:solidFill>
            <a:prstDash val="solid"/>
          </a:ln>
        </p:spPr>
      </p:sp>
      <p:sp>
        <p:nvSpPr>
          <p:cNvPr id="5" name="Text 2"/>
          <p:cNvSpPr/>
          <p:nvPr/>
        </p:nvSpPr>
        <p:spPr>
          <a:xfrm>
            <a:off x="7065050" y="1843921"/>
            <a:ext cx="2338864" cy="292298"/>
          </a:xfrm>
          <a:prstGeom prst="rect">
            <a:avLst/>
          </a:prstGeom>
          <a:noFill/>
          <a:ln/>
        </p:spPr>
        <p:txBody>
          <a:bodyPr wrap="none" lIns="0" tIns="0" rIns="0" bIns="0" rtlCol="0" anchor="t"/>
          <a:lstStyle/>
          <a:p>
            <a:pPr algn="l" indent="0" marL="0">
              <a:lnSpc>
                <a:spcPts val="2300"/>
              </a:lnSpc>
              <a:buNone/>
            </a:pPr>
            <a:r>
              <a:rPr lang="en-US" sz="1800" dirty="0">
                <a:solidFill>
                  <a:srgbClr val="383838"/>
                </a:solidFill>
                <a:latin typeface="Patrick Hand" pitchFamily="34" charset="0"/>
                <a:ea typeface="Patrick Hand" pitchFamily="34" charset="-122"/>
                <a:cs typeface="Patrick Hand" pitchFamily="34" charset="-120"/>
              </a:rPr>
              <a:t>Pclass Analysis</a:t>
            </a:r>
            <a:endParaRPr lang="en-US" sz="1800" dirty="0"/>
          </a:p>
        </p:txBody>
      </p:sp>
      <p:sp>
        <p:nvSpPr>
          <p:cNvPr id="6" name="Text 3"/>
          <p:cNvSpPr/>
          <p:nvPr/>
        </p:nvSpPr>
        <p:spPr>
          <a:xfrm>
            <a:off x="7065050" y="2276475"/>
            <a:ext cx="2876431" cy="2244566"/>
          </a:xfrm>
          <a:prstGeom prst="rect">
            <a:avLst/>
          </a:prstGeom>
          <a:noFill/>
          <a:ln/>
        </p:spPr>
        <p:txBody>
          <a:bodyPr wrap="square" lIns="0" tIns="0" rIns="0" bIns="0" rtlCol="0" anchor="t"/>
          <a:lstStyle/>
          <a:p>
            <a:pPr algn="l" indent="0" marL="0">
              <a:lnSpc>
                <a:spcPts val="2900"/>
              </a:lnSpc>
              <a:buNone/>
            </a:pPr>
            <a:r>
              <a:rPr lang="en-US" sz="1800" dirty="0">
                <a:solidFill>
                  <a:srgbClr val="383838"/>
                </a:solidFill>
                <a:latin typeface="Patrick Hand" pitchFamily="34" charset="0"/>
                <a:ea typeface="Patrick Hand" pitchFamily="34" charset="-122"/>
                <a:cs typeface="Patrick Hand" pitchFamily="34" charset="-120"/>
              </a:rPr>
              <a:t>1st Class: Fewer children compared to 2nd and 3rd classes. Contains more elderly passengers. Younger passengers had higher survival rates than older ones.</a:t>
            </a:r>
            <a:endParaRPr lang="en-US" sz="1800" dirty="0"/>
          </a:p>
        </p:txBody>
      </p:sp>
      <p:sp>
        <p:nvSpPr>
          <p:cNvPr id="7" name="Shape 4"/>
          <p:cNvSpPr/>
          <p:nvPr/>
        </p:nvSpPr>
        <p:spPr>
          <a:xfrm>
            <a:off x="10175319" y="1843921"/>
            <a:ext cx="526256" cy="526256"/>
          </a:xfrm>
          <a:prstGeom prst="roundRect">
            <a:avLst>
              <a:gd name="adj" fmla="val 18667"/>
            </a:avLst>
          </a:prstGeom>
          <a:solidFill>
            <a:srgbClr val="E6E6E6"/>
          </a:solidFill>
          <a:ln w="7620">
            <a:solidFill>
              <a:srgbClr val="CCCCCC"/>
            </a:solidFill>
            <a:prstDash val="solid"/>
          </a:ln>
        </p:spPr>
      </p:sp>
      <p:sp>
        <p:nvSpPr>
          <p:cNvPr id="8" name="Text 5"/>
          <p:cNvSpPr/>
          <p:nvPr/>
        </p:nvSpPr>
        <p:spPr>
          <a:xfrm>
            <a:off x="10935414" y="1843921"/>
            <a:ext cx="2338864" cy="292298"/>
          </a:xfrm>
          <a:prstGeom prst="rect">
            <a:avLst/>
          </a:prstGeom>
          <a:noFill/>
          <a:ln/>
        </p:spPr>
        <p:txBody>
          <a:bodyPr wrap="none" lIns="0" tIns="0" rIns="0" bIns="0" rtlCol="0" anchor="t"/>
          <a:lstStyle/>
          <a:p>
            <a:pPr algn="l" indent="0" marL="0">
              <a:lnSpc>
                <a:spcPts val="2300"/>
              </a:lnSpc>
              <a:buNone/>
            </a:pPr>
            <a:r>
              <a:rPr lang="en-US" sz="1800" dirty="0">
                <a:solidFill>
                  <a:srgbClr val="383838"/>
                </a:solidFill>
                <a:latin typeface="Patrick Hand" pitchFamily="34" charset="0"/>
                <a:ea typeface="Patrick Hand" pitchFamily="34" charset="-122"/>
                <a:cs typeface="Patrick Hand" pitchFamily="34" charset="-120"/>
              </a:rPr>
              <a:t>Sex Analysis</a:t>
            </a:r>
            <a:endParaRPr lang="en-US" sz="1800" dirty="0"/>
          </a:p>
        </p:txBody>
      </p:sp>
      <p:sp>
        <p:nvSpPr>
          <p:cNvPr id="9" name="Text 6"/>
          <p:cNvSpPr/>
          <p:nvPr/>
        </p:nvSpPr>
        <p:spPr>
          <a:xfrm>
            <a:off x="10935414" y="2276475"/>
            <a:ext cx="2876431" cy="1870472"/>
          </a:xfrm>
          <a:prstGeom prst="rect">
            <a:avLst/>
          </a:prstGeom>
          <a:noFill/>
          <a:ln/>
        </p:spPr>
        <p:txBody>
          <a:bodyPr wrap="square" lIns="0" tIns="0" rIns="0" bIns="0" rtlCol="0" anchor="t"/>
          <a:lstStyle/>
          <a:p>
            <a:pPr algn="l" indent="0" marL="0">
              <a:lnSpc>
                <a:spcPts val="2900"/>
              </a:lnSpc>
              <a:buNone/>
            </a:pPr>
            <a:r>
              <a:rPr lang="en-US" sz="1800" dirty="0">
                <a:solidFill>
                  <a:srgbClr val="383838"/>
                </a:solidFill>
                <a:latin typeface="Patrick Hand" pitchFamily="34" charset="0"/>
                <a:ea typeface="Patrick Hand" pitchFamily="34" charset="-122"/>
                <a:cs typeface="Patrick Hand" pitchFamily="34" charset="-120"/>
              </a:rPr>
              <a:t>Males: Male children (0 to 14 years) had a strong survival rate. Females: Women aged 18 to 40 had a notably higher chance of survival.</a:t>
            </a:r>
            <a:endParaRPr lang="en-US" sz="1800" dirty="0"/>
          </a:p>
        </p:txBody>
      </p:sp>
      <p:sp>
        <p:nvSpPr>
          <p:cNvPr id="10" name="Shape 7"/>
          <p:cNvSpPr/>
          <p:nvPr/>
        </p:nvSpPr>
        <p:spPr>
          <a:xfrm>
            <a:off x="6304955" y="5018008"/>
            <a:ext cx="526256" cy="526256"/>
          </a:xfrm>
          <a:prstGeom prst="roundRect">
            <a:avLst>
              <a:gd name="adj" fmla="val 18667"/>
            </a:avLst>
          </a:prstGeom>
          <a:solidFill>
            <a:srgbClr val="E6E6E6"/>
          </a:solidFill>
          <a:ln w="7620">
            <a:solidFill>
              <a:srgbClr val="CCCCCC"/>
            </a:solidFill>
            <a:prstDash val="solid"/>
          </a:ln>
        </p:spPr>
      </p:sp>
      <p:sp>
        <p:nvSpPr>
          <p:cNvPr id="11" name="Text 8"/>
          <p:cNvSpPr/>
          <p:nvPr/>
        </p:nvSpPr>
        <p:spPr>
          <a:xfrm>
            <a:off x="7065050" y="5018008"/>
            <a:ext cx="2338864" cy="292298"/>
          </a:xfrm>
          <a:prstGeom prst="rect">
            <a:avLst/>
          </a:prstGeom>
          <a:noFill/>
          <a:ln/>
        </p:spPr>
        <p:txBody>
          <a:bodyPr wrap="none" lIns="0" tIns="0" rIns="0" bIns="0" rtlCol="0" anchor="t"/>
          <a:lstStyle/>
          <a:p>
            <a:pPr algn="l" indent="0" marL="0">
              <a:lnSpc>
                <a:spcPts val="2300"/>
              </a:lnSpc>
              <a:buNone/>
            </a:pPr>
            <a:r>
              <a:rPr lang="en-US" sz="1800" dirty="0">
                <a:solidFill>
                  <a:srgbClr val="383838"/>
                </a:solidFill>
                <a:latin typeface="Patrick Hand" pitchFamily="34" charset="0"/>
                <a:ea typeface="Patrick Hand" pitchFamily="34" charset="-122"/>
                <a:cs typeface="Patrick Hand" pitchFamily="34" charset="-120"/>
              </a:rPr>
              <a:t>Embarked Analysis</a:t>
            </a:r>
            <a:endParaRPr lang="en-US" sz="1800" dirty="0"/>
          </a:p>
        </p:txBody>
      </p:sp>
      <p:sp>
        <p:nvSpPr>
          <p:cNvPr id="12" name="Text 9"/>
          <p:cNvSpPr/>
          <p:nvPr/>
        </p:nvSpPr>
        <p:spPr>
          <a:xfrm>
            <a:off x="7065050" y="5450562"/>
            <a:ext cx="6746796" cy="748189"/>
          </a:xfrm>
          <a:prstGeom prst="rect">
            <a:avLst/>
          </a:prstGeom>
          <a:noFill/>
          <a:ln/>
        </p:spPr>
        <p:txBody>
          <a:bodyPr wrap="square" lIns="0" tIns="0" rIns="0" bIns="0" rtlCol="0" anchor="t"/>
          <a:lstStyle/>
          <a:p>
            <a:pPr algn="l" indent="0" marL="0">
              <a:lnSpc>
                <a:spcPts val="2900"/>
              </a:lnSpc>
              <a:buNone/>
            </a:pPr>
            <a:r>
              <a:rPr lang="en-US" sz="1800" dirty="0">
                <a:solidFill>
                  <a:srgbClr val="383838"/>
                </a:solidFill>
                <a:latin typeface="Patrick Hand" pitchFamily="34" charset="0"/>
                <a:ea typeface="Patrick Hand" pitchFamily="34" charset="-122"/>
                <a:cs typeface="Patrick Hand" pitchFamily="34" charset="-120"/>
              </a:rPr>
              <a:t>Embarked Q: Passengers over 40 years old from this port had a remarkably low survival rate.</a:t>
            </a:r>
            <a:endParaRPr lang="en-US" sz="1800" dirty="0"/>
          </a:p>
        </p:txBody>
      </p:sp>
      <p:sp>
        <p:nvSpPr>
          <p:cNvPr id="13" name="Text 10"/>
          <p:cNvSpPr/>
          <p:nvPr/>
        </p:nvSpPr>
        <p:spPr>
          <a:xfrm>
            <a:off x="6304955" y="6461879"/>
            <a:ext cx="7506891" cy="1122283"/>
          </a:xfrm>
          <a:prstGeom prst="rect">
            <a:avLst/>
          </a:prstGeom>
          <a:noFill/>
          <a:ln/>
        </p:spPr>
        <p:txBody>
          <a:bodyPr wrap="square" lIns="0" tIns="0" rIns="0" bIns="0" rtlCol="0" anchor="t"/>
          <a:lstStyle/>
          <a:p>
            <a:pPr algn="l" indent="0" marL="0">
              <a:lnSpc>
                <a:spcPts val="2900"/>
              </a:lnSpc>
              <a:buNone/>
            </a:pPr>
            <a:r>
              <a:rPr lang="en-US" sz="1800" dirty="0">
                <a:solidFill>
                  <a:srgbClr val="383838"/>
                </a:solidFill>
                <a:latin typeface="Patrick Hand" pitchFamily="34" charset="0"/>
                <a:ea typeface="Patrick Hand" pitchFamily="34" charset="-122"/>
                <a:cs typeface="Patrick Hand" pitchFamily="34" charset="-120"/>
              </a:rPr>
              <a:t>These observations highlight how survival varied significantly based on class, gender, and age - unveiling patterns influenced by social hierarchy and evacuation priorities during the Titanic tragedy.</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626876"/>
          </a:xfrm>
          <a:prstGeom prst="rect">
            <a:avLst/>
          </a:prstGeom>
        </p:spPr>
      </p:pic>
      <p:sp>
        <p:nvSpPr>
          <p:cNvPr id="3" name="Text 0"/>
          <p:cNvSpPr/>
          <p:nvPr/>
        </p:nvSpPr>
        <p:spPr>
          <a:xfrm>
            <a:off x="784979" y="3206234"/>
            <a:ext cx="4203025" cy="525304"/>
          </a:xfrm>
          <a:prstGeom prst="rect">
            <a:avLst/>
          </a:prstGeom>
          <a:noFill/>
          <a:ln/>
        </p:spPr>
        <p:txBody>
          <a:bodyPr wrap="none" lIns="0" tIns="0" rIns="0" bIns="0" rtlCol="0" anchor="t"/>
          <a:lstStyle/>
          <a:p>
            <a:pPr algn="l" indent="0" marL="0">
              <a:lnSpc>
                <a:spcPts val="4100"/>
              </a:lnSpc>
              <a:buNone/>
            </a:pPr>
            <a:r>
              <a:rPr lang="en-US" sz="3300" dirty="0">
                <a:solidFill>
                  <a:srgbClr val="383838"/>
                </a:solidFill>
                <a:latin typeface="Patrick Hand" pitchFamily="34" charset="0"/>
                <a:ea typeface="Patrick Hand" pitchFamily="34" charset="-122"/>
                <a:cs typeface="Patrick Hand" pitchFamily="34" charset="-120"/>
              </a:rPr>
              <a:t>Correlating Features</a:t>
            </a:r>
            <a:endParaRPr lang="en-US" sz="3300" dirty="0"/>
          </a:p>
        </p:txBody>
      </p:sp>
      <p:sp>
        <p:nvSpPr>
          <p:cNvPr id="4" name="Text 1"/>
          <p:cNvSpPr/>
          <p:nvPr/>
        </p:nvSpPr>
        <p:spPr>
          <a:xfrm>
            <a:off x="784979" y="4046696"/>
            <a:ext cx="13060323" cy="672465"/>
          </a:xfrm>
          <a:prstGeom prst="rect">
            <a:avLst/>
          </a:prstGeom>
          <a:noFill/>
          <a:ln/>
        </p:spPr>
        <p:txBody>
          <a:bodyPr wrap="square" lIns="0" tIns="0" rIns="0" bIns="0" rtlCol="0" anchor="t"/>
          <a:lstStyle/>
          <a:p>
            <a:pPr algn="l" indent="0" marL="0">
              <a:lnSpc>
                <a:spcPts val="2600"/>
              </a:lnSpc>
              <a:buNone/>
            </a:pPr>
            <a:r>
              <a:rPr lang="en-US" sz="1650" dirty="0">
                <a:solidFill>
                  <a:srgbClr val="383838"/>
                </a:solidFill>
                <a:latin typeface="Patrick Hand" pitchFamily="34" charset="0"/>
                <a:ea typeface="Patrick Hand" pitchFamily="34" charset="-122"/>
                <a:cs typeface="Patrick Hand" pitchFamily="34" charset="-120"/>
              </a:rPr>
              <a:t>This heatmap visualizes the correlation between numerical features in the Titanic dataset, showing that Fare has a positive correlation with Survival, while Pclass has a negative correlation.</a:t>
            </a:r>
            <a:endParaRPr lang="en-US" sz="1650" dirty="0"/>
          </a:p>
        </p:txBody>
      </p:sp>
      <p:sp>
        <p:nvSpPr>
          <p:cNvPr id="5" name="Text 2"/>
          <p:cNvSpPr/>
          <p:nvPr/>
        </p:nvSpPr>
        <p:spPr>
          <a:xfrm>
            <a:off x="784979" y="5060513"/>
            <a:ext cx="4143256" cy="693420"/>
          </a:xfrm>
          <a:prstGeom prst="rect">
            <a:avLst/>
          </a:prstGeom>
          <a:noFill/>
          <a:ln/>
        </p:spPr>
        <p:txBody>
          <a:bodyPr wrap="none" lIns="0" tIns="0" rIns="0" bIns="0" rtlCol="0" anchor="t"/>
          <a:lstStyle/>
          <a:p>
            <a:pPr algn="ctr" indent="0" marL="0">
              <a:lnSpc>
                <a:spcPts val="5450"/>
              </a:lnSpc>
              <a:buNone/>
            </a:pPr>
            <a:r>
              <a:rPr lang="en-US" sz="5450" dirty="0">
                <a:solidFill>
                  <a:srgbClr val="383838"/>
                </a:solidFill>
                <a:latin typeface="Patrick Hand" pitchFamily="34" charset="0"/>
                <a:ea typeface="Patrick Hand" pitchFamily="34" charset="-122"/>
                <a:cs typeface="Patrick Hand" pitchFamily="34" charset="-120"/>
              </a:rPr>
              <a:t>0.26</a:t>
            </a:r>
            <a:endParaRPr lang="en-US" sz="5450" dirty="0"/>
          </a:p>
        </p:txBody>
      </p:sp>
      <p:sp>
        <p:nvSpPr>
          <p:cNvPr id="6" name="Text 3"/>
          <p:cNvSpPr/>
          <p:nvPr/>
        </p:nvSpPr>
        <p:spPr>
          <a:xfrm>
            <a:off x="1805821" y="6016466"/>
            <a:ext cx="2101453" cy="262652"/>
          </a:xfrm>
          <a:prstGeom prst="rect">
            <a:avLst/>
          </a:prstGeom>
          <a:noFill/>
          <a:ln/>
        </p:spPr>
        <p:txBody>
          <a:bodyPr wrap="none" lIns="0" tIns="0" rIns="0" bIns="0" rtlCol="0" anchor="t"/>
          <a:lstStyle/>
          <a:p>
            <a:pPr algn="ctr" indent="0" marL="0">
              <a:lnSpc>
                <a:spcPts val="2050"/>
              </a:lnSpc>
              <a:buNone/>
            </a:pPr>
            <a:r>
              <a:rPr lang="en-US" sz="1650" dirty="0">
                <a:solidFill>
                  <a:srgbClr val="383838"/>
                </a:solidFill>
                <a:latin typeface="Patrick Hand" pitchFamily="34" charset="0"/>
                <a:ea typeface="Patrick Hand" pitchFamily="34" charset="-122"/>
                <a:cs typeface="Patrick Hand" pitchFamily="34" charset="-120"/>
              </a:rPr>
              <a:t>Fare vs. Survived</a:t>
            </a:r>
            <a:endParaRPr lang="en-US" sz="1650" dirty="0"/>
          </a:p>
        </p:txBody>
      </p:sp>
      <p:sp>
        <p:nvSpPr>
          <p:cNvPr id="7" name="Text 4"/>
          <p:cNvSpPr/>
          <p:nvPr/>
        </p:nvSpPr>
        <p:spPr>
          <a:xfrm>
            <a:off x="784979" y="6405205"/>
            <a:ext cx="4143256" cy="672465"/>
          </a:xfrm>
          <a:prstGeom prst="rect">
            <a:avLst/>
          </a:prstGeom>
          <a:noFill/>
          <a:ln/>
        </p:spPr>
        <p:txBody>
          <a:bodyPr wrap="square" lIns="0" tIns="0" rIns="0" bIns="0" rtlCol="0" anchor="t"/>
          <a:lstStyle/>
          <a:p>
            <a:pPr algn="ctr" indent="0" marL="0">
              <a:lnSpc>
                <a:spcPts val="2600"/>
              </a:lnSpc>
              <a:buNone/>
            </a:pPr>
            <a:r>
              <a:rPr lang="en-US" sz="1650" dirty="0">
                <a:solidFill>
                  <a:srgbClr val="383838"/>
                </a:solidFill>
                <a:latin typeface="Patrick Hand" pitchFamily="34" charset="0"/>
                <a:ea typeface="Patrick Hand" pitchFamily="34" charset="-122"/>
                <a:cs typeface="Patrick Hand" pitchFamily="34" charset="-120"/>
              </a:rPr>
              <a:t>Higher fares linked to better survival chances, reflecting wealth and cabin advantages.</a:t>
            </a:r>
            <a:endParaRPr lang="en-US" sz="1650" dirty="0"/>
          </a:p>
        </p:txBody>
      </p:sp>
      <p:sp>
        <p:nvSpPr>
          <p:cNvPr id="8" name="Text 5"/>
          <p:cNvSpPr/>
          <p:nvPr/>
        </p:nvSpPr>
        <p:spPr>
          <a:xfrm>
            <a:off x="5243393" y="5060513"/>
            <a:ext cx="4143375" cy="693420"/>
          </a:xfrm>
          <a:prstGeom prst="rect">
            <a:avLst/>
          </a:prstGeom>
          <a:noFill/>
          <a:ln/>
        </p:spPr>
        <p:txBody>
          <a:bodyPr wrap="none" lIns="0" tIns="0" rIns="0" bIns="0" rtlCol="0" anchor="t"/>
          <a:lstStyle/>
          <a:p>
            <a:pPr algn="ctr" indent="0" marL="0">
              <a:lnSpc>
                <a:spcPts val="5450"/>
              </a:lnSpc>
              <a:buNone/>
            </a:pPr>
            <a:r>
              <a:rPr lang="en-US" sz="5450" dirty="0">
                <a:solidFill>
                  <a:srgbClr val="383838"/>
                </a:solidFill>
                <a:latin typeface="Patrick Hand" pitchFamily="34" charset="0"/>
                <a:ea typeface="Patrick Hand" pitchFamily="34" charset="-122"/>
                <a:cs typeface="Patrick Hand" pitchFamily="34" charset="-120"/>
              </a:rPr>
              <a:t>-0.34</a:t>
            </a:r>
            <a:endParaRPr lang="en-US" sz="5450" dirty="0"/>
          </a:p>
        </p:txBody>
      </p:sp>
      <p:sp>
        <p:nvSpPr>
          <p:cNvPr id="9" name="Text 6"/>
          <p:cNvSpPr/>
          <p:nvPr/>
        </p:nvSpPr>
        <p:spPr>
          <a:xfrm>
            <a:off x="6264354" y="6016466"/>
            <a:ext cx="2101453" cy="262652"/>
          </a:xfrm>
          <a:prstGeom prst="rect">
            <a:avLst/>
          </a:prstGeom>
          <a:noFill/>
          <a:ln/>
        </p:spPr>
        <p:txBody>
          <a:bodyPr wrap="none" lIns="0" tIns="0" rIns="0" bIns="0" rtlCol="0" anchor="t"/>
          <a:lstStyle/>
          <a:p>
            <a:pPr algn="ctr" indent="0" marL="0">
              <a:lnSpc>
                <a:spcPts val="2050"/>
              </a:lnSpc>
              <a:buNone/>
            </a:pPr>
            <a:r>
              <a:rPr lang="en-US" sz="1650" dirty="0">
                <a:solidFill>
                  <a:srgbClr val="383838"/>
                </a:solidFill>
                <a:latin typeface="Patrick Hand" pitchFamily="34" charset="0"/>
                <a:ea typeface="Patrick Hand" pitchFamily="34" charset="-122"/>
                <a:cs typeface="Patrick Hand" pitchFamily="34" charset="-120"/>
              </a:rPr>
              <a:t>Pclass vs. Survived</a:t>
            </a:r>
            <a:endParaRPr lang="en-US" sz="1650" dirty="0"/>
          </a:p>
        </p:txBody>
      </p:sp>
      <p:sp>
        <p:nvSpPr>
          <p:cNvPr id="10" name="Text 7"/>
          <p:cNvSpPr/>
          <p:nvPr/>
        </p:nvSpPr>
        <p:spPr>
          <a:xfrm>
            <a:off x="5243393" y="6405205"/>
            <a:ext cx="4143375" cy="672465"/>
          </a:xfrm>
          <a:prstGeom prst="rect">
            <a:avLst/>
          </a:prstGeom>
          <a:noFill/>
          <a:ln/>
        </p:spPr>
        <p:txBody>
          <a:bodyPr wrap="square" lIns="0" tIns="0" rIns="0" bIns="0" rtlCol="0" anchor="t"/>
          <a:lstStyle/>
          <a:p>
            <a:pPr algn="ctr" indent="0" marL="0">
              <a:lnSpc>
                <a:spcPts val="2600"/>
              </a:lnSpc>
              <a:buNone/>
            </a:pPr>
            <a:r>
              <a:rPr lang="en-US" sz="1650" dirty="0">
                <a:solidFill>
                  <a:srgbClr val="383838"/>
                </a:solidFill>
                <a:latin typeface="Patrick Hand" pitchFamily="34" charset="0"/>
                <a:ea typeface="Patrick Hand" pitchFamily="34" charset="-122"/>
                <a:cs typeface="Patrick Hand" pitchFamily="34" charset="-120"/>
              </a:rPr>
              <a:t>Lower-class passengers had worse survival rates, showing social inequality.</a:t>
            </a:r>
            <a:endParaRPr lang="en-US" sz="1650" dirty="0"/>
          </a:p>
        </p:txBody>
      </p:sp>
      <p:sp>
        <p:nvSpPr>
          <p:cNvPr id="11" name="Text 8"/>
          <p:cNvSpPr/>
          <p:nvPr/>
        </p:nvSpPr>
        <p:spPr>
          <a:xfrm>
            <a:off x="9701927" y="5060513"/>
            <a:ext cx="4143256" cy="693420"/>
          </a:xfrm>
          <a:prstGeom prst="rect">
            <a:avLst/>
          </a:prstGeom>
          <a:noFill/>
          <a:ln/>
        </p:spPr>
        <p:txBody>
          <a:bodyPr wrap="none" lIns="0" tIns="0" rIns="0" bIns="0" rtlCol="0" anchor="t"/>
          <a:lstStyle/>
          <a:p>
            <a:pPr algn="ctr" indent="0" marL="0">
              <a:lnSpc>
                <a:spcPts val="5450"/>
              </a:lnSpc>
              <a:buNone/>
            </a:pPr>
            <a:r>
              <a:rPr lang="en-US" sz="5450" dirty="0">
                <a:solidFill>
                  <a:srgbClr val="383838"/>
                </a:solidFill>
                <a:latin typeface="Patrick Hand" pitchFamily="34" charset="0"/>
                <a:ea typeface="Patrick Hand" pitchFamily="34" charset="-122"/>
                <a:cs typeface="Patrick Hand" pitchFamily="34" charset="-120"/>
              </a:rPr>
              <a:t>-0.077</a:t>
            </a:r>
            <a:endParaRPr lang="en-US" sz="5450" dirty="0"/>
          </a:p>
        </p:txBody>
      </p:sp>
      <p:sp>
        <p:nvSpPr>
          <p:cNvPr id="12" name="Text 9"/>
          <p:cNvSpPr/>
          <p:nvPr/>
        </p:nvSpPr>
        <p:spPr>
          <a:xfrm>
            <a:off x="10722769" y="6016466"/>
            <a:ext cx="2101453" cy="262652"/>
          </a:xfrm>
          <a:prstGeom prst="rect">
            <a:avLst/>
          </a:prstGeom>
          <a:noFill/>
          <a:ln/>
        </p:spPr>
        <p:txBody>
          <a:bodyPr wrap="none" lIns="0" tIns="0" rIns="0" bIns="0" rtlCol="0" anchor="t"/>
          <a:lstStyle/>
          <a:p>
            <a:pPr algn="ctr" indent="0" marL="0">
              <a:lnSpc>
                <a:spcPts val="2050"/>
              </a:lnSpc>
              <a:buNone/>
            </a:pPr>
            <a:r>
              <a:rPr lang="en-US" sz="1650" dirty="0">
                <a:solidFill>
                  <a:srgbClr val="383838"/>
                </a:solidFill>
                <a:latin typeface="Patrick Hand" pitchFamily="34" charset="0"/>
                <a:ea typeface="Patrick Hand" pitchFamily="34" charset="-122"/>
                <a:cs typeface="Patrick Hand" pitchFamily="34" charset="-120"/>
              </a:rPr>
              <a:t>Age vs. Survived</a:t>
            </a:r>
            <a:endParaRPr lang="en-US" sz="1650" dirty="0"/>
          </a:p>
        </p:txBody>
      </p:sp>
      <p:sp>
        <p:nvSpPr>
          <p:cNvPr id="13" name="Text 10"/>
          <p:cNvSpPr/>
          <p:nvPr/>
        </p:nvSpPr>
        <p:spPr>
          <a:xfrm>
            <a:off x="9701927" y="6405205"/>
            <a:ext cx="4143256" cy="672465"/>
          </a:xfrm>
          <a:prstGeom prst="rect">
            <a:avLst/>
          </a:prstGeom>
          <a:noFill/>
          <a:ln/>
        </p:spPr>
        <p:txBody>
          <a:bodyPr wrap="square" lIns="0" tIns="0" rIns="0" bIns="0" rtlCol="0" anchor="t"/>
          <a:lstStyle/>
          <a:p>
            <a:pPr algn="ctr" indent="0" marL="0">
              <a:lnSpc>
                <a:spcPts val="2600"/>
              </a:lnSpc>
              <a:buNone/>
            </a:pPr>
            <a:r>
              <a:rPr lang="en-US" sz="1650" dirty="0">
                <a:solidFill>
                  <a:srgbClr val="383838"/>
                </a:solidFill>
                <a:latin typeface="Patrick Hand" pitchFamily="34" charset="0"/>
                <a:ea typeface="Patrick Hand" pitchFamily="34" charset="-122"/>
                <a:cs typeface="Patrick Hand" pitchFamily="34" charset="-120"/>
              </a:rPr>
              <a:t>Weak negative correlation - age wasn't a major survival factor.</a:t>
            </a:r>
            <a:endParaRPr lang="en-US" sz="1650" dirty="0"/>
          </a:p>
        </p:txBody>
      </p:sp>
      <p:sp>
        <p:nvSpPr>
          <p:cNvPr id="14" name="Text 11"/>
          <p:cNvSpPr/>
          <p:nvPr/>
        </p:nvSpPr>
        <p:spPr>
          <a:xfrm>
            <a:off x="784979" y="7314009"/>
            <a:ext cx="13060323" cy="336233"/>
          </a:xfrm>
          <a:prstGeom prst="rect">
            <a:avLst/>
          </a:prstGeom>
          <a:noFill/>
          <a:ln/>
        </p:spPr>
        <p:txBody>
          <a:bodyPr wrap="none" lIns="0" tIns="0" rIns="0" bIns="0" rtlCol="0" anchor="t"/>
          <a:lstStyle/>
          <a:p>
            <a:pPr algn="l" indent="0" marL="0">
              <a:lnSpc>
                <a:spcPts val="2600"/>
              </a:lnSpc>
              <a:buNone/>
            </a:pPr>
            <a:r>
              <a:rPr lang="en-US" sz="1650" dirty="0">
                <a:solidFill>
                  <a:srgbClr val="383838"/>
                </a:solidFill>
                <a:latin typeface="Patrick Hand" pitchFamily="34" charset="0"/>
                <a:ea typeface="Patrick Hand" pitchFamily="34" charset="-122"/>
                <a:cs typeface="Patrick Hand" pitchFamily="34" charset="-120"/>
              </a:rPr>
              <a:t>It quickly highlights key relationships, supports feature selection for modeling, and simplifies complex data insights in one visual.</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5190" y="647938"/>
            <a:ext cx="7546419" cy="1141095"/>
          </a:xfrm>
          <a:prstGeom prst="rect">
            <a:avLst/>
          </a:prstGeom>
          <a:noFill/>
          <a:ln/>
        </p:spPr>
        <p:txBody>
          <a:bodyPr wrap="square" lIns="0" tIns="0" rIns="0" bIns="0" rtlCol="0" anchor="t"/>
          <a:lstStyle/>
          <a:p>
            <a:pPr algn="l" indent="0" marL="0">
              <a:lnSpc>
                <a:spcPts val="4450"/>
              </a:lnSpc>
              <a:buNone/>
            </a:pPr>
            <a:r>
              <a:rPr lang="en-US" sz="3550" dirty="0">
                <a:solidFill>
                  <a:srgbClr val="383838"/>
                </a:solidFill>
                <a:latin typeface="Patrick Hand" pitchFamily="34" charset="0"/>
                <a:ea typeface="Patrick Hand" pitchFamily="34" charset="-122"/>
                <a:cs typeface="Patrick Hand" pitchFamily="34" charset="-120"/>
              </a:rPr>
              <a:t>The Best Predicting Model: Random Forest Classifier</a:t>
            </a:r>
            <a:endParaRPr lang="en-US" sz="3550" dirty="0"/>
          </a:p>
        </p:txBody>
      </p:sp>
      <p:sp>
        <p:nvSpPr>
          <p:cNvPr id="4" name="Text 1"/>
          <p:cNvSpPr/>
          <p:nvPr/>
        </p:nvSpPr>
        <p:spPr>
          <a:xfrm>
            <a:off x="6285190" y="2131338"/>
            <a:ext cx="7546419" cy="730329"/>
          </a:xfrm>
          <a:prstGeom prst="rect">
            <a:avLst/>
          </a:prstGeom>
          <a:noFill/>
          <a:ln/>
        </p:spPr>
        <p:txBody>
          <a:bodyPr wrap="square" lIns="0" tIns="0" rIns="0" bIns="0" rtlCol="0" anchor="t"/>
          <a:lstStyle/>
          <a:p>
            <a:pPr algn="l" indent="0" marL="0">
              <a:lnSpc>
                <a:spcPts val="2850"/>
              </a:lnSpc>
              <a:buNone/>
            </a:pPr>
            <a:r>
              <a:rPr lang="en-US" sz="1750" dirty="0">
                <a:solidFill>
                  <a:srgbClr val="383838"/>
                </a:solidFill>
                <a:latin typeface="Patrick Hand" pitchFamily="34" charset="0"/>
                <a:ea typeface="Patrick Hand" pitchFamily="34" charset="-122"/>
                <a:cs typeface="Patrick Hand" pitchFamily="34" charset="-120"/>
              </a:rPr>
              <a:t>It strikes the best balance between accuracy, precision, recall, and F1-score - especially for the survivor class (1), which other models struggled with.</a:t>
            </a:r>
            <a:endParaRPr lang="en-US" sz="1750" dirty="0"/>
          </a:p>
        </p:txBody>
      </p:sp>
      <p:sp>
        <p:nvSpPr>
          <p:cNvPr id="5" name="Shape 2"/>
          <p:cNvSpPr/>
          <p:nvPr/>
        </p:nvSpPr>
        <p:spPr>
          <a:xfrm>
            <a:off x="6285190" y="3118366"/>
            <a:ext cx="3659148" cy="1258848"/>
          </a:xfrm>
          <a:prstGeom prst="roundRect">
            <a:avLst>
              <a:gd name="adj" fmla="val 7615"/>
            </a:avLst>
          </a:prstGeom>
          <a:solidFill>
            <a:srgbClr val="E6E6E6"/>
          </a:solidFill>
          <a:ln w="7620">
            <a:solidFill>
              <a:srgbClr val="CCCCCC"/>
            </a:solidFill>
            <a:prstDash val="solid"/>
          </a:ln>
        </p:spPr>
      </p:sp>
      <p:sp>
        <p:nvSpPr>
          <p:cNvPr id="6" name="Text 3"/>
          <p:cNvSpPr/>
          <p:nvPr/>
        </p:nvSpPr>
        <p:spPr>
          <a:xfrm>
            <a:off x="6520934" y="3354110"/>
            <a:ext cx="2282309" cy="285274"/>
          </a:xfrm>
          <a:prstGeom prst="rect">
            <a:avLst/>
          </a:prstGeom>
          <a:noFill/>
          <a:ln/>
        </p:spPr>
        <p:txBody>
          <a:bodyPr wrap="none" lIns="0" tIns="0" rIns="0" bIns="0" rtlCol="0" anchor="t"/>
          <a:lstStyle/>
          <a:p>
            <a:pPr algn="l" indent="0" marL="0">
              <a:lnSpc>
                <a:spcPts val="2200"/>
              </a:lnSpc>
              <a:buNone/>
            </a:pPr>
            <a:r>
              <a:rPr lang="en-US" sz="1750" dirty="0">
                <a:solidFill>
                  <a:srgbClr val="383838"/>
                </a:solidFill>
                <a:latin typeface="Patrick Hand" pitchFamily="34" charset="0"/>
                <a:ea typeface="Patrick Hand" pitchFamily="34" charset="-122"/>
                <a:cs typeface="Patrick Hand" pitchFamily="34" charset="-120"/>
              </a:rPr>
              <a:t>Test Accuracy</a:t>
            </a:r>
            <a:endParaRPr lang="en-US" sz="1750" dirty="0"/>
          </a:p>
        </p:txBody>
      </p:sp>
      <p:sp>
        <p:nvSpPr>
          <p:cNvPr id="7" name="Text 4"/>
          <p:cNvSpPr/>
          <p:nvPr/>
        </p:nvSpPr>
        <p:spPr>
          <a:xfrm>
            <a:off x="6520934" y="3776305"/>
            <a:ext cx="3187660" cy="365165"/>
          </a:xfrm>
          <a:prstGeom prst="rect">
            <a:avLst/>
          </a:prstGeom>
          <a:noFill/>
          <a:ln/>
        </p:spPr>
        <p:txBody>
          <a:bodyPr wrap="none" lIns="0" tIns="0" rIns="0" bIns="0" rtlCol="0" anchor="t"/>
          <a:lstStyle/>
          <a:p>
            <a:pPr algn="l" indent="0" marL="0">
              <a:lnSpc>
                <a:spcPts val="2850"/>
              </a:lnSpc>
              <a:buNone/>
            </a:pPr>
            <a:r>
              <a:rPr lang="en-US" sz="1750" dirty="0">
                <a:solidFill>
                  <a:srgbClr val="383838"/>
                </a:solidFill>
                <a:latin typeface="Patrick Hand" pitchFamily="34" charset="0"/>
                <a:ea typeface="Patrick Hand" pitchFamily="34" charset="-122"/>
                <a:cs typeface="Patrick Hand" pitchFamily="34" charset="-120"/>
              </a:rPr>
              <a:t>76% (higher than most models)</a:t>
            </a:r>
            <a:endParaRPr lang="en-US" sz="1750" dirty="0"/>
          </a:p>
        </p:txBody>
      </p:sp>
      <p:sp>
        <p:nvSpPr>
          <p:cNvPr id="8" name="Shape 5"/>
          <p:cNvSpPr/>
          <p:nvPr/>
        </p:nvSpPr>
        <p:spPr>
          <a:xfrm>
            <a:off x="10172462" y="3118366"/>
            <a:ext cx="3659148" cy="1258848"/>
          </a:xfrm>
          <a:prstGeom prst="roundRect">
            <a:avLst>
              <a:gd name="adj" fmla="val 7615"/>
            </a:avLst>
          </a:prstGeom>
          <a:solidFill>
            <a:srgbClr val="E6E6E6"/>
          </a:solidFill>
          <a:ln w="7620">
            <a:solidFill>
              <a:srgbClr val="CCCCCC"/>
            </a:solidFill>
            <a:prstDash val="solid"/>
          </a:ln>
        </p:spPr>
      </p:sp>
      <p:sp>
        <p:nvSpPr>
          <p:cNvPr id="9" name="Text 6"/>
          <p:cNvSpPr/>
          <p:nvPr/>
        </p:nvSpPr>
        <p:spPr>
          <a:xfrm>
            <a:off x="10408206" y="3354110"/>
            <a:ext cx="2282309" cy="285274"/>
          </a:xfrm>
          <a:prstGeom prst="rect">
            <a:avLst/>
          </a:prstGeom>
          <a:noFill/>
          <a:ln/>
        </p:spPr>
        <p:txBody>
          <a:bodyPr wrap="none" lIns="0" tIns="0" rIns="0" bIns="0" rtlCol="0" anchor="t"/>
          <a:lstStyle/>
          <a:p>
            <a:pPr algn="l" indent="0" marL="0">
              <a:lnSpc>
                <a:spcPts val="2200"/>
              </a:lnSpc>
              <a:buNone/>
            </a:pPr>
            <a:r>
              <a:rPr lang="en-US" sz="1750" dirty="0">
                <a:solidFill>
                  <a:srgbClr val="383838"/>
                </a:solidFill>
                <a:latin typeface="Patrick Hand" pitchFamily="34" charset="0"/>
                <a:ea typeface="Patrick Hand" pitchFamily="34" charset="-122"/>
                <a:cs typeface="Patrick Hand" pitchFamily="34" charset="-120"/>
              </a:rPr>
              <a:t>Precision</a:t>
            </a:r>
            <a:endParaRPr lang="en-US" sz="1750" dirty="0"/>
          </a:p>
        </p:txBody>
      </p:sp>
      <p:sp>
        <p:nvSpPr>
          <p:cNvPr id="10" name="Text 7"/>
          <p:cNvSpPr/>
          <p:nvPr/>
        </p:nvSpPr>
        <p:spPr>
          <a:xfrm>
            <a:off x="10408206" y="3776305"/>
            <a:ext cx="3187660" cy="365165"/>
          </a:xfrm>
          <a:prstGeom prst="rect">
            <a:avLst/>
          </a:prstGeom>
          <a:noFill/>
          <a:ln/>
        </p:spPr>
        <p:txBody>
          <a:bodyPr wrap="none" lIns="0" tIns="0" rIns="0" bIns="0" rtlCol="0" anchor="t"/>
          <a:lstStyle/>
          <a:p>
            <a:pPr algn="l" indent="0" marL="0">
              <a:lnSpc>
                <a:spcPts val="2850"/>
              </a:lnSpc>
              <a:buNone/>
            </a:pPr>
            <a:r>
              <a:rPr lang="en-US" sz="1750" dirty="0">
                <a:solidFill>
                  <a:srgbClr val="383838"/>
                </a:solidFill>
                <a:latin typeface="Patrick Hand" pitchFamily="34" charset="0"/>
                <a:ea typeface="Patrick Hand" pitchFamily="34" charset="-122"/>
                <a:cs typeface="Patrick Hand" pitchFamily="34" charset="-120"/>
              </a:rPr>
              <a:t>0.85 (Non-survivors), 0.65 (Survivors)</a:t>
            </a:r>
            <a:endParaRPr lang="en-US" sz="1750" dirty="0"/>
          </a:p>
        </p:txBody>
      </p:sp>
      <p:sp>
        <p:nvSpPr>
          <p:cNvPr id="11" name="Shape 8"/>
          <p:cNvSpPr/>
          <p:nvPr/>
        </p:nvSpPr>
        <p:spPr>
          <a:xfrm>
            <a:off x="6285190" y="4605337"/>
            <a:ext cx="7546419" cy="1624013"/>
          </a:xfrm>
          <a:prstGeom prst="roundRect">
            <a:avLst>
              <a:gd name="adj" fmla="val 5903"/>
            </a:avLst>
          </a:prstGeom>
          <a:solidFill>
            <a:srgbClr val="E6E6E6"/>
          </a:solidFill>
          <a:ln w="7620">
            <a:solidFill>
              <a:srgbClr val="CCCCCC"/>
            </a:solidFill>
            <a:prstDash val="solid"/>
          </a:ln>
        </p:spPr>
      </p:sp>
      <p:sp>
        <p:nvSpPr>
          <p:cNvPr id="12" name="Text 9"/>
          <p:cNvSpPr/>
          <p:nvPr/>
        </p:nvSpPr>
        <p:spPr>
          <a:xfrm>
            <a:off x="6520934" y="4841081"/>
            <a:ext cx="2282309" cy="285274"/>
          </a:xfrm>
          <a:prstGeom prst="rect">
            <a:avLst/>
          </a:prstGeom>
          <a:noFill/>
          <a:ln/>
        </p:spPr>
        <p:txBody>
          <a:bodyPr wrap="none" lIns="0" tIns="0" rIns="0" bIns="0" rtlCol="0" anchor="t"/>
          <a:lstStyle/>
          <a:p>
            <a:pPr algn="l" indent="0" marL="0">
              <a:lnSpc>
                <a:spcPts val="2200"/>
              </a:lnSpc>
              <a:buNone/>
            </a:pPr>
            <a:r>
              <a:rPr lang="en-US" sz="1750" dirty="0">
                <a:solidFill>
                  <a:srgbClr val="383838"/>
                </a:solidFill>
                <a:latin typeface="Patrick Hand" pitchFamily="34" charset="0"/>
                <a:ea typeface="Patrick Hand" pitchFamily="34" charset="-122"/>
                <a:cs typeface="Patrick Hand" pitchFamily="34" charset="-120"/>
              </a:rPr>
              <a:t>Recall</a:t>
            </a:r>
            <a:endParaRPr lang="en-US" sz="1750" dirty="0"/>
          </a:p>
        </p:txBody>
      </p:sp>
      <p:sp>
        <p:nvSpPr>
          <p:cNvPr id="13" name="Text 10"/>
          <p:cNvSpPr/>
          <p:nvPr/>
        </p:nvSpPr>
        <p:spPr>
          <a:xfrm>
            <a:off x="6520934" y="5263277"/>
            <a:ext cx="7074932" cy="730329"/>
          </a:xfrm>
          <a:prstGeom prst="rect">
            <a:avLst/>
          </a:prstGeom>
          <a:noFill/>
          <a:ln/>
        </p:spPr>
        <p:txBody>
          <a:bodyPr wrap="square" lIns="0" tIns="0" rIns="0" bIns="0" rtlCol="0" anchor="t"/>
          <a:lstStyle/>
          <a:p>
            <a:pPr algn="l" indent="0" marL="0">
              <a:lnSpc>
                <a:spcPts val="2850"/>
              </a:lnSpc>
              <a:buNone/>
            </a:pPr>
            <a:r>
              <a:rPr lang="en-US" sz="1750" dirty="0">
                <a:solidFill>
                  <a:srgbClr val="383838"/>
                </a:solidFill>
                <a:latin typeface="Patrick Hand" pitchFamily="34" charset="0"/>
                <a:ea typeface="Patrick Hand" pitchFamily="34" charset="-122"/>
                <a:cs typeface="Patrick Hand" pitchFamily="34" charset="-120"/>
              </a:rPr>
              <a:t>0.76 (Non-survivors), 0.77 (Survivors) → Best recall for survivors, meaning it catches more true positives.</a:t>
            </a:r>
            <a:endParaRPr lang="en-US" sz="1750" dirty="0"/>
          </a:p>
        </p:txBody>
      </p:sp>
      <p:sp>
        <p:nvSpPr>
          <p:cNvPr id="14" name="Text 11"/>
          <p:cNvSpPr/>
          <p:nvPr/>
        </p:nvSpPr>
        <p:spPr>
          <a:xfrm>
            <a:off x="6285190" y="6486049"/>
            <a:ext cx="7546419" cy="1095494"/>
          </a:xfrm>
          <a:prstGeom prst="rect">
            <a:avLst/>
          </a:prstGeom>
          <a:noFill/>
          <a:ln/>
        </p:spPr>
        <p:txBody>
          <a:bodyPr wrap="square" lIns="0" tIns="0" rIns="0" bIns="0" rtlCol="0" anchor="t"/>
          <a:lstStyle/>
          <a:p>
            <a:pPr algn="l" indent="0" marL="0">
              <a:lnSpc>
                <a:spcPts val="2850"/>
              </a:lnSpc>
              <a:buNone/>
            </a:pPr>
            <a:r>
              <a:rPr lang="en-US" sz="1750" dirty="0">
                <a:solidFill>
                  <a:srgbClr val="383838"/>
                </a:solidFill>
                <a:latin typeface="Patrick Hand" pitchFamily="34" charset="0"/>
                <a:ea typeface="Patrick Hand" pitchFamily="34" charset="-122"/>
                <a:cs typeface="Patrick Hand" pitchFamily="34" charset="-120"/>
              </a:rPr>
              <a:t>This runs the RandomForestClassifier (model3) on new_test, generating predictions. The predictions are stored in a DataFrame called output - each row gets a 0 or 1 based on the prediction.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2025-03-26T12:23:14Z</dcterms:created>
  <dcterms:modified xsi:type="dcterms:W3CDTF">2025-03-26T12:23:14Z</dcterms:modified>
</cp:coreProperties>
</file>