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2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8/2/2024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09578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8/2/2024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06262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8/2/2024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39836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8/2/2024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89435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8/2/2024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03972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8/2/2024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95726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8/2/2024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86762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8/2/2024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29628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8/2/2024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65602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8/2/2024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161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8/2/2024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23749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8/2/2024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5411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8/2/2024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89337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67" r:id="rId6"/>
    <p:sldLayoutId id="2147483662" r:id="rId7"/>
    <p:sldLayoutId id="2147483663" r:id="rId8"/>
    <p:sldLayoutId id="2147483664" r:id="rId9"/>
    <p:sldLayoutId id="2147483665" r:id="rId10"/>
    <p:sldLayoutId id="2147483666" r:id="rId11"/>
    <p:sldLayoutId id="2147483668"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8F61F9-B1F7-CFC0-97F8-E5381E0843D3}"/>
              </a:ext>
            </a:extLst>
          </p:cNvPr>
          <p:cNvSpPr>
            <a:spLocks noGrp="1"/>
          </p:cNvSpPr>
          <p:nvPr>
            <p:ph type="ctrTitle"/>
          </p:nvPr>
        </p:nvSpPr>
        <p:spPr>
          <a:xfrm>
            <a:off x="643468" y="643468"/>
            <a:ext cx="4620584" cy="2665790"/>
          </a:xfrm>
        </p:spPr>
        <p:txBody>
          <a:bodyPr>
            <a:normAutofit/>
          </a:bodyPr>
          <a:lstStyle/>
          <a:p>
            <a:r>
              <a:rPr lang="en-US" dirty="0"/>
              <a:t>Deep Learning</a:t>
            </a:r>
          </a:p>
        </p:txBody>
      </p:sp>
      <p:sp>
        <p:nvSpPr>
          <p:cNvPr id="3" name="Subtitle 2">
            <a:extLst>
              <a:ext uri="{FF2B5EF4-FFF2-40B4-BE49-F238E27FC236}">
                <a16:creationId xmlns:a16="http://schemas.microsoft.com/office/drawing/2014/main" id="{FBB8FB41-E6F7-0A91-3A5F-12D31B267DC9}"/>
              </a:ext>
            </a:extLst>
          </p:cNvPr>
          <p:cNvSpPr>
            <a:spLocks noGrp="1"/>
          </p:cNvSpPr>
          <p:nvPr>
            <p:ph type="subTitle" idx="1"/>
          </p:nvPr>
        </p:nvSpPr>
        <p:spPr>
          <a:xfrm>
            <a:off x="643468" y="3920388"/>
            <a:ext cx="4620584" cy="775494"/>
          </a:xfrm>
        </p:spPr>
        <p:txBody>
          <a:bodyPr>
            <a:normAutofit/>
          </a:bodyPr>
          <a:lstStyle/>
          <a:p>
            <a:r>
              <a:rPr lang="en-US"/>
              <a:t>By Vinay Dhimaan </a:t>
            </a:r>
            <a:endParaRPr lang="en-US" dirty="0"/>
          </a:p>
        </p:txBody>
      </p:sp>
      <p:pic>
        <p:nvPicPr>
          <p:cNvPr id="4" name="Picture 3" descr="A blue background with white lights&#10;&#10;Description automatically generated">
            <a:extLst>
              <a:ext uri="{FF2B5EF4-FFF2-40B4-BE49-F238E27FC236}">
                <a16:creationId xmlns:a16="http://schemas.microsoft.com/office/drawing/2014/main" id="{01C2F29E-8F2E-4255-0774-6A4DF969A569}"/>
              </a:ext>
            </a:extLst>
          </p:cNvPr>
          <p:cNvPicPr>
            <a:picLocks noChangeAspect="1"/>
          </p:cNvPicPr>
          <p:nvPr/>
        </p:nvPicPr>
        <p:blipFill>
          <a:blip r:embed="rId2"/>
          <a:srcRect l="7681" r="48845"/>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pic>
        <p:nvPicPr>
          <p:cNvPr id="6" name="Picture 5" descr="A blue and white circle with text&#10;&#10;Description automatically generated">
            <a:extLst>
              <a:ext uri="{FF2B5EF4-FFF2-40B4-BE49-F238E27FC236}">
                <a16:creationId xmlns:a16="http://schemas.microsoft.com/office/drawing/2014/main" id="{18C69D4C-D9A7-6A38-01BA-28EE4127B3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8399" y="3548743"/>
            <a:ext cx="1872240" cy="1876752"/>
          </a:xfrm>
          <a:prstGeom prst="rect">
            <a:avLst/>
          </a:prstGeom>
        </p:spPr>
      </p:pic>
      <p:sp>
        <p:nvSpPr>
          <p:cNvPr id="7" name="TextBox 6">
            <a:extLst>
              <a:ext uri="{FF2B5EF4-FFF2-40B4-BE49-F238E27FC236}">
                <a16:creationId xmlns:a16="http://schemas.microsoft.com/office/drawing/2014/main" id="{502A0CFA-0867-F43F-043A-19A7A46DEEDF}"/>
              </a:ext>
            </a:extLst>
          </p:cNvPr>
          <p:cNvSpPr txBox="1"/>
          <p:nvPr/>
        </p:nvSpPr>
        <p:spPr>
          <a:xfrm>
            <a:off x="936171" y="643468"/>
            <a:ext cx="2449710" cy="369332"/>
          </a:xfrm>
          <a:prstGeom prst="rect">
            <a:avLst/>
          </a:prstGeom>
          <a:noFill/>
        </p:spPr>
        <p:txBody>
          <a:bodyPr wrap="none" rtlCol="0">
            <a:spAutoFit/>
          </a:bodyPr>
          <a:lstStyle/>
          <a:p>
            <a:r>
              <a:rPr lang="en-US" dirty="0"/>
              <a:t>www.aimlgyan.com</a:t>
            </a:r>
          </a:p>
        </p:txBody>
      </p:sp>
    </p:spTree>
    <p:extLst>
      <p:ext uri="{BB962C8B-B14F-4D97-AF65-F5344CB8AC3E}">
        <p14:creationId xmlns:p14="http://schemas.microsoft.com/office/powerpoint/2010/main" val="182135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C901DD-C1C2-36AD-5050-73F2F640510D}"/>
              </a:ext>
            </a:extLst>
          </p:cNvPr>
          <p:cNvSpPr>
            <a:spLocks noGrp="1"/>
          </p:cNvSpPr>
          <p:nvPr>
            <p:ph type="title"/>
          </p:nvPr>
        </p:nvSpPr>
        <p:spPr>
          <a:xfrm>
            <a:off x="838201" y="365125"/>
            <a:ext cx="5251316" cy="1807305"/>
          </a:xfrm>
        </p:spPr>
        <p:txBody>
          <a:bodyPr>
            <a:normAutofit/>
          </a:bodyPr>
          <a:lstStyle/>
          <a:p>
            <a:r>
              <a:rPr lang="en-US" b="1" kern="100">
                <a:effectLst/>
                <a:latin typeface="Aptos" panose="020B0004020202020204" pitchFamily="34" charset="0"/>
                <a:ea typeface="Aptos" panose="020B0004020202020204" pitchFamily="34" charset="0"/>
                <a:cs typeface="Times New Roman" panose="02020603050405020304" pitchFamily="18" charset="0"/>
              </a:rPr>
              <a:t>What is Deep Learning?</a:t>
            </a:r>
            <a:endParaRPr lang="en-US" dirty="0"/>
          </a:p>
        </p:txBody>
      </p:sp>
      <p:sp>
        <p:nvSpPr>
          <p:cNvPr id="3" name="Content Placeholder 2">
            <a:extLst>
              <a:ext uri="{FF2B5EF4-FFF2-40B4-BE49-F238E27FC236}">
                <a16:creationId xmlns:a16="http://schemas.microsoft.com/office/drawing/2014/main" id="{5F1EB530-1D12-38B5-A988-6CC4F37A0F2F}"/>
              </a:ext>
            </a:extLst>
          </p:cNvPr>
          <p:cNvSpPr>
            <a:spLocks noGrp="1"/>
          </p:cNvSpPr>
          <p:nvPr>
            <p:ph idx="1"/>
          </p:nvPr>
        </p:nvSpPr>
        <p:spPr>
          <a:xfrm>
            <a:off x="838200" y="2333297"/>
            <a:ext cx="4619621" cy="3843666"/>
          </a:xfrm>
        </p:spPr>
        <p:txBody>
          <a:bodyPr>
            <a:normAutofit/>
          </a:bodyPr>
          <a:lstStyle/>
          <a:p>
            <a:pPr marL="0" marR="0">
              <a:lnSpc>
                <a:spcPct val="90000"/>
              </a:lnSpc>
              <a:spcBef>
                <a:spcPts val="0"/>
              </a:spcBef>
              <a:spcAft>
                <a:spcPts val="800"/>
              </a:spcAft>
            </a:pPr>
            <a:r>
              <a:rPr lang="en-US" sz="1900" b="1" kern="100">
                <a:effectLst/>
                <a:latin typeface="Aptos" panose="020B0004020202020204" pitchFamily="34" charset="0"/>
                <a:ea typeface="Aptos" panose="020B0004020202020204" pitchFamily="34" charset="0"/>
                <a:cs typeface="Times New Roman" panose="02020603050405020304" pitchFamily="18" charset="0"/>
              </a:rPr>
              <a:t>. Definition:</a:t>
            </a:r>
            <a:r>
              <a:rPr lang="en-US" sz="1900" kern="100">
                <a:effectLst/>
                <a:latin typeface="Aptos" panose="020B0004020202020204" pitchFamily="34" charset="0"/>
                <a:ea typeface="Aptos" panose="020B0004020202020204" pitchFamily="34" charset="0"/>
                <a:cs typeface="Times New Roman" panose="02020603050405020304" pitchFamily="18" charset="0"/>
              </a:rPr>
              <a:t> Deep learning involves training artificial neural networks with many layers (hence "deep") to learn representations of data. These networks can automatically learn features from data, making them very powerful for complex tasks.</a:t>
            </a:r>
          </a:p>
          <a:p>
            <a:pPr marL="342900" marR="0" lvl="0" indent="-342900">
              <a:lnSpc>
                <a:spcPct val="90000"/>
              </a:lnSpc>
              <a:spcBef>
                <a:spcPts val="0"/>
              </a:spcBef>
              <a:spcAft>
                <a:spcPts val="800"/>
              </a:spcAft>
              <a:buSzPts val="1000"/>
              <a:buFont typeface="Symbol" panose="05050102010706020507" pitchFamily="18" charset="2"/>
              <a:buChar char=""/>
              <a:tabLst>
                <a:tab pos="457200" algn="l"/>
              </a:tabLst>
            </a:pPr>
            <a:r>
              <a:rPr lang="en-US" sz="1900" b="1" kern="100">
                <a:effectLst/>
                <a:latin typeface="Aptos" panose="020B0004020202020204" pitchFamily="34" charset="0"/>
                <a:ea typeface="Aptos" panose="020B0004020202020204" pitchFamily="34" charset="0"/>
                <a:cs typeface="Times New Roman" panose="02020603050405020304" pitchFamily="18" charset="0"/>
              </a:rPr>
              <a:t>Analogy:</a:t>
            </a:r>
            <a:r>
              <a:rPr lang="en-US" sz="1900" kern="100">
                <a:effectLst/>
                <a:latin typeface="Aptos" panose="020B0004020202020204" pitchFamily="34" charset="0"/>
                <a:ea typeface="Aptos" panose="020B0004020202020204" pitchFamily="34" charset="0"/>
                <a:cs typeface="Times New Roman" panose="02020603050405020304" pitchFamily="18" charset="0"/>
              </a:rPr>
              <a:t> Think of deep learning as teaching a child to recognize objects. Initially, they see many examples of different objects, and over time, they learn to identify them by recognizing patterns.</a:t>
            </a:r>
          </a:p>
          <a:p>
            <a:pPr>
              <a:lnSpc>
                <a:spcPct val="90000"/>
              </a:lnSpc>
            </a:pPr>
            <a:endParaRPr lang="en-US" sz="1900"/>
          </a:p>
        </p:txBody>
      </p:sp>
      <p:pic>
        <p:nvPicPr>
          <p:cNvPr id="5" name="Picture 4" descr="Abstract background of data">
            <a:extLst>
              <a:ext uri="{FF2B5EF4-FFF2-40B4-BE49-F238E27FC236}">
                <a16:creationId xmlns:a16="http://schemas.microsoft.com/office/drawing/2014/main" id="{4457909F-7887-54D5-8F87-83784C661AB2}"/>
              </a:ext>
            </a:extLst>
          </p:cNvPr>
          <p:cNvPicPr>
            <a:picLocks noChangeAspect="1"/>
          </p:cNvPicPr>
          <p:nvPr/>
        </p:nvPicPr>
        <p:blipFill>
          <a:blip r:embed="rId2"/>
          <a:srcRect l="21337" r="29756"/>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576482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5E334B-79E0-8B14-43F2-19AF611C1271}"/>
              </a:ext>
            </a:extLst>
          </p:cNvPr>
          <p:cNvSpPr>
            <a:spLocks noGrp="1"/>
          </p:cNvSpPr>
          <p:nvPr>
            <p:ph type="title"/>
          </p:nvPr>
        </p:nvSpPr>
        <p:spPr>
          <a:xfrm>
            <a:off x="838201" y="365125"/>
            <a:ext cx="5251316" cy="1807305"/>
          </a:xfrm>
        </p:spPr>
        <p:txBody>
          <a:bodyPr>
            <a:normAutofit/>
          </a:bodyPr>
          <a:lstStyle/>
          <a:p>
            <a:r>
              <a:rPr lang="en-US" b="1" kern="100">
                <a:effectLst/>
                <a:latin typeface="Aptos" panose="020B0004020202020204" pitchFamily="34" charset="0"/>
                <a:ea typeface="Aptos" panose="020B0004020202020204" pitchFamily="34" charset="0"/>
                <a:cs typeface="Times New Roman" panose="02020603050405020304" pitchFamily="18" charset="0"/>
              </a:rPr>
              <a:t> Basic Concepts</a:t>
            </a:r>
            <a:endParaRPr lang="en-US" dirty="0"/>
          </a:p>
        </p:txBody>
      </p:sp>
      <p:sp>
        <p:nvSpPr>
          <p:cNvPr id="3" name="Content Placeholder 2">
            <a:extLst>
              <a:ext uri="{FF2B5EF4-FFF2-40B4-BE49-F238E27FC236}">
                <a16:creationId xmlns:a16="http://schemas.microsoft.com/office/drawing/2014/main" id="{F7D25D2F-5156-9E79-91C6-10A45530C987}"/>
              </a:ext>
            </a:extLst>
          </p:cNvPr>
          <p:cNvSpPr>
            <a:spLocks noGrp="1"/>
          </p:cNvSpPr>
          <p:nvPr>
            <p:ph idx="1"/>
          </p:nvPr>
        </p:nvSpPr>
        <p:spPr>
          <a:xfrm>
            <a:off x="838200" y="1676400"/>
            <a:ext cx="4619621" cy="4974771"/>
          </a:xfrm>
        </p:spPr>
        <p:txBody>
          <a:bodyPr>
            <a:normAutofit/>
          </a:bodyPr>
          <a:lstStyle/>
          <a:p>
            <a:pPr marL="342900" marR="0" lvl="0" indent="-342900">
              <a:lnSpc>
                <a:spcPct val="90000"/>
              </a:lnSpc>
              <a:spcBef>
                <a:spcPts val="0"/>
              </a:spcBef>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Neurons and Layers: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90000"/>
              </a:lnSpc>
              <a:spcBef>
                <a:spcPts val="0"/>
              </a:spcBef>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Neuron:</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The basic unit of a neural network. It takes input, processes it, and passes it on as output.</a:t>
            </a:r>
          </a:p>
          <a:p>
            <a:pPr marL="742950" marR="0" lvl="1" indent="-285750">
              <a:lnSpc>
                <a:spcPct val="90000"/>
              </a:lnSpc>
              <a:spcBef>
                <a:spcPts val="0"/>
              </a:spcBef>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Layer:</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 collection of neurons. There are three main types of layers:</a:t>
            </a:r>
          </a:p>
          <a:p>
            <a:pPr marL="1143000" marR="0" lvl="2" indent="-228600">
              <a:lnSpc>
                <a:spcPct val="90000"/>
              </a:lnSpc>
              <a:spcBef>
                <a:spcPts val="0"/>
              </a:spcBef>
              <a:spcAft>
                <a:spcPts val="800"/>
              </a:spcAft>
              <a:buSzPts val="1000"/>
              <a:buFont typeface="Wingdings" panose="05000000000000000000" pitchFamily="2" charset="2"/>
              <a:buChar char=""/>
              <a:tabLst>
                <a:tab pos="13716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Input Layer:</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Takes in the initial data.</a:t>
            </a:r>
          </a:p>
          <a:p>
            <a:pPr marL="1143000" marR="0" lvl="2" indent="-228600">
              <a:lnSpc>
                <a:spcPct val="90000"/>
              </a:lnSpc>
              <a:spcBef>
                <a:spcPts val="0"/>
              </a:spcBef>
              <a:spcAft>
                <a:spcPts val="800"/>
              </a:spcAft>
              <a:buSzPts val="1000"/>
              <a:buFont typeface="Wingdings" panose="05000000000000000000" pitchFamily="2" charset="2"/>
              <a:buChar char=""/>
              <a:tabLst>
                <a:tab pos="13716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Hidden Layers: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Intermediate layers that process the input data.</a:t>
            </a:r>
          </a:p>
          <a:p>
            <a:pPr marL="1143000" marR="0" lvl="2" indent="-228600">
              <a:lnSpc>
                <a:spcPct val="90000"/>
              </a:lnSpc>
              <a:spcBef>
                <a:spcPts val="0"/>
              </a:spcBef>
              <a:spcAft>
                <a:spcPts val="800"/>
              </a:spcAft>
              <a:buSzPts val="1000"/>
              <a:buFont typeface="Wingdings" panose="05000000000000000000" pitchFamily="2" charset="2"/>
              <a:buChar char=""/>
              <a:tabLst>
                <a:tab pos="13716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Output Layer:</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Produces the final result or prediction.</a:t>
            </a:r>
          </a:p>
          <a:p>
            <a:pPr marL="342900" marR="0" lvl="0" indent="-342900">
              <a:lnSpc>
                <a:spcPct val="90000"/>
              </a:lnSpc>
              <a:spcBef>
                <a:spcPts val="0"/>
              </a:spcBef>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Activation Functions: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90000"/>
              </a:lnSpc>
              <a:spcBef>
                <a:spcPts val="0"/>
              </a:spcBef>
              <a:spcAft>
                <a:spcPts val="800"/>
              </a:spcAft>
              <a:buSzPts val="1000"/>
              <a:buFont typeface="Courier New" panose="02070309020205020404" pitchFamily="49" charset="0"/>
              <a:buChar char="o"/>
              <a:tabLst>
                <a:tab pos="9144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These functions decide whether a neuron should be activated or not. Common activation functions include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ReLU</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(Rectified Linear Unit), Sigmoid, and Tanh.</a:t>
            </a:r>
          </a:p>
          <a:p>
            <a:pPr marL="342900" marR="0" lvl="0" indent="-342900">
              <a:lnSpc>
                <a:spcPct val="90000"/>
              </a:lnSpc>
              <a:spcBef>
                <a:spcPts val="0"/>
              </a:spcBef>
              <a:spcAft>
                <a:spcPts val="800"/>
              </a:spcAft>
              <a:buFont typeface="+mj-lt"/>
              <a:buAutoNum type="arabicPeriod"/>
              <a:tabLst>
                <a:tab pos="4572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Weights and Biases: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90000"/>
              </a:lnSpc>
              <a:spcBef>
                <a:spcPts val="0"/>
              </a:spcBef>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Weights: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Parameters that are learned during training. They influence the importance of the inputs.</a:t>
            </a:r>
          </a:p>
          <a:p>
            <a:pPr marL="742950" marR="0" lvl="1" indent="-285750">
              <a:lnSpc>
                <a:spcPct val="90000"/>
              </a:lnSpc>
              <a:spcBef>
                <a:spcPts val="0"/>
              </a:spcBef>
              <a:spcAft>
                <a:spcPts val="800"/>
              </a:spcAft>
              <a:buSzPts val="1000"/>
              <a:buFont typeface="Courier New" panose="02070309020205020404" pitchFamily="49" charset="0"/>
              <a:buChar char="o"/>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Biases: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Constants added to the input of the activation function to help the model make better predictions.</a:t>
            </a:r>
          </a:p>
          <a:p>
            <a:pPr marL="0" indent="0">
              <a:lnSpc>
                <a:spcPct val="90000"/>
              </a:lnSpc>
              <a:buNone/>
            </a:pPr>
            <a:endParaRPr lang="en-US" sz="1200" dirty="0"/>
          </a:p>
        </p:txBody>
      </p:sp>
      <p:pic>
        <p:nvPicPr>
          <p:cNvPr id="5" name="Picture 4" descr="Human brain nerve cells">
            <a:extLst>
              <a:ext uri="{FF2B5EF4-FFF2-40B4-BE49-F238E27FC236}">
                <a16:creationId xmlns:a16="http://schemas.microsoft.com/office/drawing/2014/main" id="{ECB94599-5419-055A-F6C0-12953B34B10B}"/>
              </a:ext>
            </a:extLst>
          </p:cNvPr>
          <p:cNvPicPr>
            <a:picLocks noChangeAspect="1"/>
          </p:cNvPicPr>
          <p:nvPr/>
        </p:nvPicPr>
        <p:blipFill>
          <a:blip r:embed="rId2"/>
          <a:srcRect l="6413" r="2837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846590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973823-82F6-D51F-BF1D-2E363AD30609}"/>
              </a:ext>
            </a:extLst>
          </p:cNvPr>
          <p:cNvSpPr>
            <a:spLocks noGrp="1"/>
          </p:cNvSpPr>
          <p:nvPr>
            <p:ph type="title"/>
          </p:nvPr>
        </p:nvSpPr>
        <p:spPr>
          <a:xfrm>
            <a:off x="838201" y="365125"/>
            <a:ext cx="5251316" cy="1807305"/>
          </a:xfrm>
        </p:spPr>
        <p:txBody>
          <a:bodyPr>
            <a:normAutofit/>
          </a:bodyPr>
          <a:lstStyle/>
          <a:p>
            <a:r>
              <a:rPr lang="en-US" b="1" kern="100">
                <a:effectLst/>
                <a:latin typeface="Aptos" panose="020B0004020202020204" pitchFamily="34" charset="0"/>
                <a:ea typeface="Aptos" panose="020B0004020202020204" pitchFamily="34" charset="0"/>
                <a:cs typeface="Times New Roman" panose="02020603050405020304" pitchFamily="18" charset="0"/>
              </a:rPr>
              <a:t>How Does a Neural Network Learn?</a:t>
            </a:r>
            <a:endParaRPr lang="en-US" dirty="0"/>
          </a:p>
        </p:txBody>
      </p:sp>
      <p:sp>
        <p:nvSpPr>
          <p:cNvPr id="3" name="Content Placeholder 2">
            <a:extLst>
              <a:ext uri="{FF2B5EF4-FFF2-40B4-BE49-F238E27FC236}">
                <a16:creationId xmlns:a16="http://schemas.microsoft.com/office/drawing/2014/main" id="{BCEC4A7D-1523-560B-B1F9-6446D6E00D87}"/>
              </a:ext>
            </a:extLst>
          </p:cNvPr>
          <p:cNvSpPr>
            <a:spLocks noGrp="1"/>
          </p:cNvSpPr>
          <p:nvPr>
            <p:ph idx="1"/>
          </p:nvPr>
        </p:nvSpPr>
        <p:spPr>
          <a:xfrm>
            <a:off x="838200" y="2333297"/>
            <a:ext cx="4619621" cy="3843666"/>
          </a:xfrm>
        </p:spPr>
        <p:txBody>
          <a:bodyPr>
            <a:normAutofit/>
          </a:bodyPr>
          <a:lstStyle/>
          <a:p>
            <a:pPr marL="342900" marR="0" lvl="0" indent="-342900">
              <a:lnSpc>
                <a:spcPct val="90000"/>
              </a:lnSpc>
              <a:spcBef>
                <a:spcPts val="0"/>
              </a:spcBef>
              <a:spcAft>
                <a:spcPts val="800"/>
              </a:spcAft>
              <a:buSzPts val="1000"/>
              <a:buFont typeface="Symbol" panose="05050102010706020507" pitchFamily="18" charset="2"/>
              <a:buChar char=""/>
              <a:tabLst>
                <a:tab pos="457200" algn="l"/>
              </a:tabLst>
            </a:pPr>
            <a:r>
              <a:rPr lang="en-US" sz="1700" b="1" kern="100">
                <a:effectLst/>
                <a:latin typeface="Aptos" panose="020B0004020202020204" pitchFamily="34" charset="0"/>
                <a:ea typeface="Aptos" panose="020B0004020202020204" pitchFamily="34" charset="0"/>
                <a:cs typeface="Times New Roman" panose="02020603050405020304" pitchFamily="18" charset="0"/>
              </a:rPr>
              <a:t>Forward Propagation:</a:t>
            </a:r>
            <a:endParaRPr lang="en-US" sz="1700" kern="10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90000"/>
              </a:lnSpc>
              <a:spcBef>
                <a:spcPts val="0"/>
              </a:spcBef>
              <a:spcAft>
                <a:spcPts val="800"/>
              </a:spcAft>
              <a:buSzPts val="1000"/>
              <a:buFont typeface="Courier New" panose="02070309020205020404" pitchFamily="49" charset="0"/>
              <a:buChar char="o"/>
              <a:tabLst>
                <a:tab pos="914400" algn="l"/>
              </a:tabLst>
            </a:pPr>
            <a:r>
              <a:rPr lang="en-US" sz="1700" kern="100">
                <a:effectLst/>
                <a:latin typeface="Aptos" panose="020B0004020202020204" pitchFamily="34" charset="0"/>
                <a:ea typeface="Aptos" panose="020B0004020202020204" pitchFamily="34" charset="0"/>
                <a:cs typeface="Times New Roman" panose="02020603050405020304" pitchFamily="18" charset="0"/>
              </a:rPr>
              <a:t>Data moves from the input layer through hidden layers to the output layer, producing a prediction.</a:t>
            </a:r>
          </a:p>
          <a:p>
            <a:pPr marL="342900" marR="0" lvl="0" indent="-342900">
              <a:lnSpc>
                <a:spcPct val="90000"/>
              </a:lnSpc>
              <a:spcBef>
                <a:spcPts val="0"/>
              </a:spcBef>
              <a:spcAft>
                <a:spcPts val="800"/>
              </a:spcAft>
              <a:buSzPts val="1000"/>
              <a:buFont typeface="Symbol" panose="05050102010706020507" pitchFamily="18" charset="2"/>
              <a:buChar char=""/>
              <a:tabLst>
                <a:tab pos="457200" algn="l"/>
              </a:tabLst>
            </a:pPr>
            <a:r>
              <a:rPr lang="en-US" sz="1700" b="1" kern="100">
                <a:effectLst/>
                <a:latin typeface="Aptos" panose="020B0004020202020204" pitchFamily="34" charset="0"/>
                <a:ea typeface="Aptos" panose="020B0004020202020204" pitchFamily="34" charset="0"/>
                <a:cs typeface="Times New Roman" panose="02020603050405020304" pitchFamily="18" charset="0"/>
              </a:rPr>
              <a:t>Loss Function:</a:t>
            </a:r>
            <a:endParaRPr lang="en-US" sz="1700" kern="10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90000"/>
              </a:lnSpc>
              <a:spcBef>
                <a:spcPts val="0"/>
              </a:spcBef>
              <a:spcAft>
                <a:spcPts val="800"/>
              </a:spcAft>
              <a:buSzPts val="1000"/>
              <a:buFont typeface="Courier New" panose="02070309020205020404" pitchFamily="49" charset="0"/>
              <a:buChar char="o"/>
              <a:tabLst>
                <a:tab pos="914400" algn="l"/>
              </a:tabLst>
            </a:pPr>
            <a:r>
              <a:rPr lang="en-US" sz="1700" kern="100">
                <a:effectLst/>
                <a:latin typeface="Aptos" panose="020B0004020202020204" pitchFamily="34" charset="0"/>
                <a:ea typeface="Aptos" panose="020B0004020202020204" pitchFamily="34" charset="0"/>
                <a:cs typeface="Times New Roman" panose="02020603050405020304" pitchFamily="18" charset="0"/>
              </a:rPr>
              <a:t>Measures the difference between the predicted output and the actual target. The goal is to minimize this loss.</a:t>
            </a:r>
          </a:p>
          <a:p>
            <a:pPr marL="342900" marR="0" lvl="0" indent="-342900">
              <a:lnSpc>
                <a:spcPct val="90000"/>
              </a:lnSpc>
              <a:spcBef>
                <a:spcPts val="0"/>
              </a:spcBef>
              <a:spcAft>
                <a:spcPts val="800"/>
              </a:spcAft>
              <a:buSzPts val="1000"/>
              <a:buFont typeface="Symbol" panose="05050102010706020507" pitchFamily="18" charset="2"/>
              <a:buChar char=""/>
              <a:tabLst>
                <a:tab pos="457200" algn="l"/>
              </a:tabLst>
            </a:pPr>
            <a:r>
              <a:rPr lang="en-US" sz="1700" b="1" kern="100">
                <a:effectLst/>
                <a:latin typeface="Aptos" panose="020B0004020202020204" pitchFamily="34" charset="0"/>
                <a:ea typeface="Aptos" panose="020B0004020202020204" pitchFamily="34" charset="0"/>
                <a:cs typeface="Times New Roman" panose="02020603050405020304" pitchFamily="18" charset="0"/>
              </a:rPr>
              <a:t>Backward Propagation:</a:t>
            </a:r>
            <a:endParaRPr lang="en-US" sz="1700" kern="10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90000"/>
              </a:lnSpc>
              <a:spcBef>
                <a:spcPts val="0"/>
              </a:spcBef>
              <a:spcAft>
                <a:spcPts val="800"/>
              </a:spcAft>
              <a:buSzPts val="1000"/>
              <a:buFont typeface="Courier New" panose="02070309020205020404" pitchFamily="49" charset="0"/>
              <a:buChar char="o"/>
              <a:tabLst>
                <a:tab pos="914400" algn="l"/>
              </a:tabLst>
            </a:pPr>
            <a:r>
              <a:rPr lang="en-US" sz="1700" kern="100">
                <a:effectLst/>
                <a:latin typeface="Aptos" panose="020B0004020202020204" pitchFamily="34" charset="0"/>
                <a:ea typeface="Aptos" panose="020B0004020202020204" pitchFamily="34" charset="0"/>
                <a:cs typeface="Times New Roman" panose="02020603050405020304" pitchFamily="18" charset="0"/>
              </a:rPr>
              <a:t>Adjusts the weights and biases to reduce the loss. This process is repeated many times to improve the model's accuracy.</a:t>
            </a:r>
          </a:p>
          <a:p>
            <a:pPr>
              <a:lnSpc>
                <a:spcPct val="90000"/>
              </a:lnSpc>
            </a:pPr>
            <a:endParaRPr lang="en-US" sz="1700"/>
          </a:p>
        </p:txBody>
      </p:sp>
      <p:pic>
        <p:nvPicPr>
          <p:cNvPr id="5" name="Picture 4" descr="Pins pinned on a white surface and connecting a black thread">
            <a:extLst>
              <a:ext uri="{FF2B5EF4-FFF2-40B4-BE49-F238E27FC236}">
                <a16:creationId xmlns:a16="http://schemas.microsoft.com/office/drawing/2014/main" id="{DE836A80-CD8D-2510-B5E8-0BA865000564}"/>
              </a:ext>
            </a:extLst>
          </p:cNvPr>
          <p:cNvPicPr>
            <a:picLocks noChangeAspect="1"/>
          </p:cNvPicPr>
          <p:nvPr/>
        </p:nvPicPr>
        <p:blipFill>
          <a:blip r:embed="rId2"/>
          <a:srcRect l="6023" r="35940"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80405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663A-0CE3-4AEE-B47E-FB68D9EBF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888B63-2D90-2E74-DCB2-078A71665DF6}"/>
              </a:ext>
            </a:extLst>
          </p:cNvPr>
          <p:cNvSpPr>
            <a:spLocks noGrp="1"/>
          </p:cNvSpPr>
          <p:nvPr>
            <p:ph type="title"/>
          </p:nvPr>
        </p:nvSpPr>
        <p:spPr>
          <a:xfrm>
            <a:off x="838201" y="365125"/>
            <a:ext cx="3816095" cy="1807305"/>
          </a:xfrm>
        </p:spPr>
        <p:txBody>
          <a:bodyPr>
            <a:normAutofit/>
          </a:bodyPr>
          <a:lstStyle/>
          <a:p>
            <a:r>
              <a:rPr lang="en-US" b="1" kern="100">
                <a:effectLst/>
                <a:latin typeface="Aptos" panose="020B0004020202020204" pitchFamily="34" charset="0"/>
                <a:ea typeface="Aptos" panose="020B0004020202020204" pitchFamily="34" charset="0"/>
                <a:cs typeface="Times New Roman" panose="02020603050405020304" pitchFamily="18" charset="0"/>
              </a:rPr>
              <a:t>Training a Neural Network</a:t>
            </a:r>
            <a:endParaRPr lang="en-US" dirty="0"/>
          </a:p>
        </p:txBody>
      </p:sp>
      <p:sp>
        <p:nvSpPr>
          <p:cNvPr id="3" name="Content Placeholder 2">
            <a:extLst>
              <a:ext uri="{FF2B5EF4-FFF2-40B4-BE49-F238E27FC236}">
                <a16:creationId xmlns:a16="http://schemas.microsoft.com/office/drawing/2014/main" id="{08404A67-03F5-AF29-1EBE-A7E2E2F75290}"/>
              </a:ext>
            </a:extLst>
          </p:cNvPr>
          <p:cNvSpPr>
            <a:spLocks noGrp="1"/>
          </p:cNvSpPr>
          <p:nvPr>
            <p:ph idx="1"/>
          </p:nvPr>
        </p:nvSpPr>
        <p:spPr>
          <a:xfrm>
            <a:off x="838201" y="2333297"/>
            <a:ext cx="3816096" cy="3843666"/>
          </a:xfrm>
        </p:spPr>
        <p:txBody>
          <a:bodyPr>
            <a:normAutofit/>
          </a:bodyPr>
          <a:lstStyle/>
          <a:p>
            <a:pPr marL="342900" marR="0" lvl="0" indent="-342900">
              <a:lnSpc>
                <a:spcPct val="90000"/>
              </a:lnSpc>
              <a:spcBef>
                <a:spcPts val="0"/>
              </a:spcBef>
              <a:spcAft>
                <a:spcPts val="800"/>
              </a:spcAft>
              <a:buFont typeface="+mj-lt"/>
              <a:buAutoNum type="arabicPeriod"/>
              <a:tabLst>
                <a:tab pos="457200" algn="l"/>
              </a:tabLst>
            </a:pPr>
            <a:r>
              <a:rPr lang="en-US" sz="2000" b="1" kern="100">
                <a:effectLst/>
                <a:latin typeface="Aptos" panose="020B0004020202020204" pitchFamily="34" charset="0"/>
                <a:ea typeface="Aptos" panose="020B0004020202020204" pitchFamily="34" charset="0"/>
                <a:cs typeface="Times New Roman" panose="02020603050405020304" pitchFamily="18" charset="0"/>
              </a:rPr>
              <a:t>Dataset:</a:t>
            </a:r>
            <a:r>
              <a:rPr lang="en-US" sz="2000" kern="100">
                <a:effectLst/>
                <a:latin typeface="Aptos" panose="020B0004020202020204" pitchFamily="34" charset="0"/>
                <a:ea typeface="Aptos" panose="020B0004020202020204" pitchFamily="34" charset="0"/>
                <a:cs typeface="Times New Roman" panose="02020603050405020304" pitchFamily="18" charset="0"/>
              </a:rPr>
              <a:t> A collection of data used to train and test the model.</a:t>
            </a:r>
          </a:p>
          <a:p>
            <a:pPr marL="342900" marR="0" lvl="0" indent="-342900">
              <a:lnSpc>
                <a:spcPct val="90000"/>
              </a:lnSpc>
              <a:spcBef>
                <a:spcPts val="0"/>
              </a:spcBef>
              <a:spcAft>
                <a:spcPts val="800"/>
              </a:spcAft>
              <a:buFont typeface="+mj-lt"/>
              <a:buAutoNum type="arabicPeriod"/>
              <a:tabLst>
                <a:tab pos="457200" algn="l"/>
              </a:tabLst>
            </a:pPr>
            <a:r>
              <a:rPr lang="en-US" sz="2000" b="1" kern="100">
                <a:effectLst/>
                <a:latin typeface="Aptos" panose="020B0004020202020204" pitchFamily="34" charset="0"/>
                <a:ea typeface="Aptos" panose="020B0004020202020204" pitchFamily="34" charset="0"/>
                <a:cs typeface="Times New Roman" panose="02020603050405020304" pitchFamily="18" charset="0"/>
              </a:rPr>
              <a:t>Epoch:</a:t>
            </a:r>
            <a:r>
              <a:rPr lang="en-US" sz="2000" kern="100">
                <a:effectLst/>
                <a:latin typeface="Aptos" panose="020B0004020202020204" pitchFamily="34" charset="0"/>
                <a:ea typeface="Aptos" panose="020B0004020202020204" pitchFamily="34" charset="0"/>
                <a:cs typeface="Times New Roman" panose="02020603050405020304" pitchFamily="18" charset="0"/>
              </a:rPr>
              <a:t> One complete pass through the entire dataset.</a:t>
            </a:r>
          </a:p>
          <a:p>
            <a:pPr marL="342900" marR="0" lvl="0" indent="-342900">
              <a:lnSpc>
                <a:spcPct val="90000"/>
              </a:lnSpc>
              <a:spcBef>
                <a:spcPts val="0"/>
              </a:spcBef>
              <a:spcAft>
                <a:spcPts val="800"/>
              </a:spcAft>
              <a:buFont typeface="+mj-lt"/>
              <a:buAutoNum type="arabicPeriod"/>
              <a:tabLst>
                <a:tab pos="457200" algn="l"/>
              </a:tabLst>
            </a:pPr>
            <a:r>
              <a:rPr lang="en-US" sz="2000" b="1" kern="100">
                <a:effectLst/>
                <a:latin typeface="Aptos" panose="020B0004020202020204" pitchFamily="34" charset="0"/>
                <a:ea typeface="Aptos" panose="020B0004020202020204" pitchFamily="34" charset="0"/>
                <a:cs typeface="Times New Roman" panose="02020603050405020304" pitchFamily="18" charset="0"/>
              </a:rPr>
              <a:t>Batch:</a:t>
            </a:r>
            <a:r>
              <a:rPr lang="en-US" sz="2000" kern="100">
                <a:effectLst/>
                <a:latin typeface="Aptos" panose="020B0004020202020204" pitchFamily="34" charset="0"/>
                <a:ea typeface="Aptos" panose="020B0004020202020204" pitchFamily="34" charset="0"/>
                <a:cs typeface="Times New Roman" panose="02020603050405020304" pitchFamily="18" charset="0"/>
              </a:rPr>
              <a:t> A subset of the dataset used to train the model in each iteration.</a:t>
            </a:r>
          </a:p>
          <a:p>
            <a:pPr marL="342900" marR="0" lvl="0" indent="-342900">
              <a:lnSpc>
                <a:spcPct val="90000"/>
              </a:lnSpc>
              <a:spcBef>
                <a:spcPts val="0"/>
              </a:spcBef>
              <a:spcAft>
                <a:spcPts val="800"/>
              </a:spcAft>
              <a:buFont typeface="+mj-lt"/>
              <a:buAutoNum type="arabicPeriod"/>
              <a:tabLst>
                <a:tab pos="457200" algn="l"/>
              </a:tabLst>
            </a:pPr>
            <a:r>
              <a:rPr lang="en-US" sz="2000" b="1" kern="100">
                <a:effectLst/>
                <a:latin typeface="Aptos" panose="020B0004020202020204" pitchFamily="34" charset="0"/>
                <a:ea typeface="Aptos" panose="020B0004020202020204" pitchFamily="34" charset="0"/>
                <a:cs typeface="Times New Roman" panose="02020603050405020304" pitchFamily="18" charset="0"/>
              </a:rPr>
              <a:t>Optimizer:</a:t>
            </a:r>
            <a:r>
              <a:rPr lang="en-US" sz="2000" kern="100">
                <a:effectLst/>
                <a:latin typeface="Aptos" panose="020B0004020202020204" pitchFamily="34" charset="0"/>
                <a:ea typeface="Aptos" panose="020B0004020202020204" pitchFamily="34" charset="0"/>
                <a:cs typeface="Times New Roman" panose="02020603050405020304" pitchFamily="18" charset="0"/>
              </a:rPr>
              <a:t> An algorithm (like SGD, Adam) that adjusts weights to minimize the loss function.</a:t>
            </a:r>
          </a:p>
          <a:p>
            <a:pPr>
              <a:lnSpc>
                <a:spcPct val="90000"/>
              </a:lnSpc>
            </a:pPr>
            <a:endParaRPr lang="en-US" sz="2000"/>
          </a:p>
        </p:txBody>
      </p:sp>
      <p:pic>
        <p:nvPicPr>
          <p:cNvPr id="5" name="Picture 4" descr="Hand with red strings">
            <a:extLst>
              <a:ext uri="{FF2B5EF4-FFF2-40B4-BE49-F238E27FC236}">
                <a16:creationId xmlns:a16="http://schemas.microsoft.com/office/drawing/2014/main" id="{54EA4A37-B6FF-EB8C-C4D5-57869538B280}"/>
              </a:ext>
            </a:extLst>
          </p:cNvPr>
          <p:cNvPicPr>
            <a:picLocks noChangeAspect="1"/>
          </p:cNvPicPr>
          <p:nvPr/>
        </p:nvPicPr>
        <p:blipFill>
          <a:blip r:embed="rId2"/>
          <a:srcRect l="15628" r="11641" b="-1"/>
          <a:stretch/>
        </p:blipFill>
        <p:spPr>
          <a:xfrm>
            <a:off x="4726728" y="10"/>
            <a:ext cx="7472381" cy="6857990"/>
          </a:xfrm>
          <a:custGeom>
            <a:avLst/>
            <a:gdLst/>
            <a:ahLst/>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p:spPr>
      </p:pic>
    </p:spTree>
    <p:extLst>
      <p:ext uri="{BB962C8B-B14F-4D97-AF65-F5344CB8AC3E}">
        <p14:creationId xmlns:p14="http://schemas.microsoft.com/office/powerpoint/2010/main" val="772598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44C6E5-12D0-35CF-A6A0-DDC521C43EDD}"/>
              </a:ext>
            </a:extLst>
          </p:cNvPr>
          <p:cNvSpPr>
            <a:spLocks noGrp="1"/>
          </p:cNvSpPr>
          <p:nvPr>
            <p:ph type="title"/>
          </p:nvPr>
        </p:nvSpPr>
        <p:spPr>
          <a:xfrm>
            <a:off x="6513788" y="365125"/>
            <a:ext cx="4840010" cy="1807305"/>
          </a:xfrm>
        </p:spPr>
        <p:txBody>
          <a:bodyPr>
            <a:normAutofit/>
          </a:bodyPr>
          <a:lstStyle/>
          <a:p>
            <a:r>
              <a:rPr lang="en-US" b="1" kern="100" dirty="0">
                <a:effectLst/>
                <a:latin typeface="Aptos" panose="020B0004020202020204" pitchFamily="34" charset="0"/>
                <a:ea typeface="Aptos" panose="020B0004020202020204" pitchFamily="34" charset="0"/>
                <a:cs typeface="Times New Roman" panose="02020603050405020304" pitchFamily="18" charset="0"/>
              </a:rPr>
              <a:t>Tools and Frameworks</a:t>
            </a:r>
            <a:endParaRPr lang="en-US" dirty="0"/>
          </a:p>
        </p:txBody>
      </p:sp>
      <p:pic>
        <p:nvPicPr>
          <p:cNvPr id="12" name="Picture 11" descr="Abstract background of data">
            <a:extLst>
              <a:ext uri="{FF2B5EF4-FFF2-40B4-BE49-F238E27FC236}">
                <a16:creationId xmlns:a16="http://schemas.microsoft.com/office/drawing/2014/main" id="{FAE679EB-E754-67FE-73E3-C57DD4B91B79}"/>
              </a:ext>
            </a:extLst>
          </p:cNvPr>
          <p:cNvPicPr>
            <a:picLocks noChangeAspect="1"/>
          </p:cNvPicPr>
          <p:nvPr/>
        </p:nvPicPr>
        <p:blipFill>
          <a:blip r:embed="rId2"/>
          <a:srcRect l="20706" r="29125"/>
          <a:stretch/>
        </p:blipFill>
        <p:spPr>
          <a:xfrm>
            <a:off x="2" y="10"/>
            <a:ext cx="611656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5A7FD669-DA21-AB81-49A3-E14A65232E0F}"/>
              </a:ext>
            </a:extLst>
          </p:cNvPr>
          <p:cNvSpPr>
            <a:spLocks noGrp="1"/>
          </p:cNvSpPr>
          <p:nvPr>
            <p:ph idx="1"/>
          </p:nvPr>
        </p:nvSpPr>
        <p:spPr>
          <a:xfrm>
            <a:off x="6513788" y="2333297"/>
            <a:ext cx="4840010" cy="3843666"/>
          </a:xfrm>
        </p:spPr>
        <p:txBody>
          <a:bodyPr>
            <a:normAutofit/>
          </a:bodyPr>
          <a:lstStyle/>
          <a:p>
            <a:pPr marL="342900" marR="0" lvl="0" indent="-342900">
              <a:lnSpc>
                <a:spcPct val="90000"/>
              </a:lnSpc>
              <a:spcBef>
                <a:spcPts val="0"/>
              </a:spcBef>
              <a:spcAft>
                <a:spcPts val="800"/>
              </a:spcAft>
              <a:buSzPts val="1000"/>
              <a:buFont typeface="Symbol" panose="05050102010706020507" pitchFamily="18" charset="2"/>
              <a:buChar char=""/>
              <a:tabLst>
                <a:tab pos="457200" algn="l"/>
              </a:tabLst>
            </a:pPr>
            <a:r>
              <a:rPr lang="en-US" sz="1400" b="1" kern="100">
                <a:effectLst/>
                <a:latin typeface="Aptos" panose="020B0004020202020204" pitchFamily="34" charset="0"/>
                <a:ea typeface="Aptos" panose="020B0004020202020204" pitchFamily="34" charset="0"/>
                <a:cs typeface="Times New Roman" panose="02020603050405020304" pitchFamily="18" charset="0"/>
              </a:rPr>
              <a:t>TensorFlow:</a:t>
            </a:r>
            <a:r>
              <a:rPr lang="en-US" sz="1400" kern="100">
                <a:effectLst/>
                <a:latin typeface="Aptos" panose="020B0004020202020204" pitchFamily="34" charset="0"/>
                <a:ea typeface="Aptos" panose="020B0004020202020204" pitchFamily="34" charset="0"/>
                <a:cs typeface="Times New Roman" panose="02020603050405020304" pitchFamily="18" charset="0"/>
              </a:rPr>
              <a:t> A popular open-source library for deep learning.</a:t>
            </a:r>
          </a:p>
          <a:p>
            <a:pPr marL="342900" marR="0" lvl="0" indent="-342900">
              <a:lnSpc>
                <a:spcPct val="90000"/>
              </a:lnSpc>
              <a:spcBef>
                <a:spcPts val="0"/>
              </a:spcBef>
              <a:spcAft>
                <a:spcPts val="800"/>
              </a:spcAft>
              <a:buSzPts val="1000"/>
              <a:buFont typeface="Symbol" panose="05050102010706020507" pitchFamily="18" charset="2"/>
              <a:buChar char=""/>
              <a:tabLst>
                <a:tab pos="457200" algn="l"/>
              </a:tabLst>
            </a:pPr>
            <a:r>
              <a:rPr lang="en-US" sz="1400" b="1" kern="100">
                <a:effectLst/>
                <a:latin typeface="Aptos" panose="020B0004020202020204" pitchFamily="34" charset="0"/>
                <a:ea typeface="Aptos" panose="020B0004020202020204" pitchFamily="34" charset="0"/>
                <a:cs typeface="Times New Roman" panose="02020603050405020304" pitchFamily="18" charset="0"/>
              </a:rPr>
              <a:t>Keras:</a:t>
            </a:r>
            <a:r>
              <a:rPr lang="en-US" sz="1400" kern="100">
                <a:effectLst/>
                <a:latin typeface="Aptos" panose="020B0004020202020204" pitchFamily="34" charset="0"/>
                <a:ea typeface="Aptos" panose="020B0004020202020204" pitchFamily="34" charset="0"/>
                <a:cs typeface="Times New Roman" panose="02020603050405020304" pitchFamily="18" charset="0"/>
              </a:rPr>
              <a:t> An easy-to-use interface for building neural networks, often used with TensorFlow.</a:t>
            </a:r>
          </a:p>
          <a:p>
            <a:pPr marL="342900" marR="0" lvl="0" indent="-342900">
              <a:lnSpc>
                <a:spcPct val="90000"/>
              </a:lnSpc>
              <a:spcBef>
                <a:spcPts val="0"/>
              </a:spcBef>
              <a:spcAft>
                <a:spcPts val="800"/>
              </a:spcAft>
              <a:buSzPts val="1000"/>
              <a:buFont typeface="Symbol" panose="05050102010706020507" pitchFamily="18" charset="2"/>
              <a:buChar char=""/>
              <a:tabLst>
                <a:tab pos="457200" algn="l"/>
              </a:tabLst>
            </a:pPr>
            <a:r>
              <a:rPr lang="en-US" sz="1400" b="1" kern="100">
                <a:effectLst/>
                <a:latin typeface="Aptos" panose="020B0004020202020204" pitchFamily="34" charset="0"/>
                <a:ea typeface="Aptos" panose="020B0004020202020204" pitchFamily="34" charset="0"/>
                <a:cs typeface="Times New Roman" panose="02020603050405020304" pitchFamily="18" charset="0"/>
              </a:rPr>
              <a:t>PyTorch:</a:t>
            </a:r>
            <a:r>
              <a:rPr lang="en-US" sz="1400" kern="100">
                <a:effectLst/>
                <a:latin typeface="Aptos" panose="020B0004020202020204" pitchFamily="34" charset="0"/>
                <a:ea typeface="Aptos" panose="020B0004020202020204" pitchFamily="34" charset="0"/>
                <a:cs typeface="Times New Roman" panose="02020603050405020304" pitchFamily="18" charset="0"/>
              </a:rPr>
              <a:t> Another powerful deep learning library, known for its flexibility and dynamic computation graph.</a:t>
            </a:r>
          </a:p>
          <a:p>
            <a:pPr>
              <a:lnSpc>
                <a:spcPct val="90000"/>
              </a:lnSpc>
            </a:pPr>
            <a:endParaRPr lang="en-US" sz="1400"/>
          </a:p>
          <a:p>
            <a:pPr marL="0" marR="0" indent="0">
              <a:lnSpc>
                <a:spcPct val="90000"/>
              </a:lnSpc>
              <a:spcBef>
                <a:spcPts val="0"/>
              </a:spcBef>
              <a:spcAft>
                <a:spcPts val="800"/>
              </a:spcAft>
              <a:buNone/>
            </a:pPr>
            <a:r>
              <a:rPr lang="en-US" sz="1400" b="1" kern="100">
                <a:effectLst/>
                <a:latin typeface="Aptos" panose="020B0004020202020204" pitchFamily="34" charset="0"/>
                <a:ea typeface="Aptos" panose="020B0004020202020204" pitchFamily="34" charset="0"/>
                <a:cs typeface="Times New Roman" panose="02020603050405020304" pitchFamily="18" charset="0"/>
              </a:rPr>
              <a:t>Summary</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90000"/>
              </a:lnSpc>
              <a:spcBef>
                <a:spcPts val="0"/>
              </a:spcBef>
              <a:spcAft>
                <a:spcPts val="800"/>
              </a:spcAft>
            </a:pPr>
            <a:r>
              <a:rPr lang="en-US" sz="1400" kern="100">
                <a:effectLst/>
                <a:latin typeface="Aptos" panose="020B0004020202020204" pitchFamily="34" charset="0"/>
                <a:ea typeface="Aptos" panose="020B0004020202020204" pitchFamily="34" charset="0"/>
                <a:cs typeface="Times New Roman" panose="02020603050405020304" pitchFamily="18" charset="0"/>
              </a:rPr>
              <a:t>Deep learning is about training neural networks with multiple layers to learn from data. By understanding the basic components like neurons, layers, activation functions, weights, and biases, you can start building and training your own neural networks for various tasks. Using tools like TensorFlow and Keras can make this process more accessible and manageable.</a:t>
            </a:r>
          </a:p>
          <a:p>
            <a:pPr>
              <a:lnSpc>
                <a:spcPct val="90000"/>
              </a:lnSpc>
            </a:pPr>
            <a:endParaRPr lang="en-US" sz="1400"/>
          </a:p>
        </p:txBody>
      </p:sp>
    </p:spTree>
    <p:extLst>
      <p:ext uri="{BB962C8B-B14F-4D97-AF65-F5344CB8AC3E}">
        <p14:creationId xmlns:p14="http://schemas.microsoft.com/office/powerpoint/2010/main" val="4102334428"/>
      </p:ext>
    </p:extLst>
  </p:cSld>
  <p:clrMapOvr>
    <a:masterClrMapping/>
  </p:clrMapOvr>
</p:sld>
</file>

<file path=ppt/theme/theme1.xml><?xml version="1.0" encoding="utf-8"?>
<a:theme xmlns:a="http://schemas.openxmlformats.org/drawingml/2006/main" name="BrushVTI">
  <a:themeElements>
    <a:clrScheme name="AnalogousFromRegularSeedRightStep">
      <a:dk1>
        <a:srgbClr val="000000"/>
      </a:dk1>
      <a:lt1>
        <a:srgbClr val="FFFFFF"/>
      </a:lt1>
      <a:dk2>
        <a:srgbClr val="1B252F"/>
      </a:dk2>
      <a:lt2>
        <a:srgbClr val="F3F0F1"/>
      </a:lt2>
      <a:accent1>
        <a:srgbClr val="20B59F"/>
      </a:accent1>
      <a:accent2>
        <a:srgbClr val="17A1D5"/>
      </a:accent2>
      <a:accent3>
        <a:srgbClr val="2964E7"/>
      </a:accent3>
      <a:accent4>
        <a:srgbClr val="4432DA"/>
      </a:accent4>
      <a:accent5>
        <a:srgbClr val="8C29E7"/>
      </a:accent5>
      <a:accent6>
        <a:srgbClr val="C917D5"/>
      </a:accent6>
      <a:hlink>
        <a:srgbClr val="BF3F52"/>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8</TotalTime>
  <Words>486</Words>
  <Application>Microsoft Office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Aptos</vt:lpstr>
      <vt:lpstr>Arial</vt:lpstr>
      <vt:lpstr>Century Gothic</vt:lpstr>
      <vt:lpstr>Courier New</vt:lpstr>
      <vt:lpstr>Symbol</vt:lpstr>
      <vt:lpstr>Wingdings</vt:lpstr>
      <vt:lpstr>BrushVTI</vt:lpstr>
      <vt:lpstr>Deep Learning</vt:lpstr>
      <vt:lpstr>What is Deep Learning?</vt:lpstr>
      <vt:lpstr> Basic Concepts</vt:lpstr>
      <vt:lpstr>How Does a Neural Network Learn?</vt:lpstr>
      <vt:lpstr>Training a Neural Network</vt:lpstr>
      <vt:lpstr>Tools and Frameworks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vinay kumar</dc:creator>
  <cp:lastModifiedBy>vinay kumar</cp:lastModifiedBy>
  <cp:revision>1</cp:revision>
  <dcterms:created xsi:type="dcterms:W3CDTF">2024-08-02T11:29:22Z</dcterms:created>
  <dcterms:modified xsi:type="dcterms:W3CDTF">2024-08-02T11:37:49Z</dcterms:modified>
</cp:coreProperties>
</file>