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95" r:id="rId3"/>
    <p:sldId id="293" r:id="rId4"/>
    <p:sldId id="257" r:id="rId5"/>
    <p:sldId id="274" r:id="rId6"/>
    <p:sldId id="263" r:id="rId7"/>
    <p:sldId id="285" r:id="rId8"/>
    <p:sldId id="265" r:id="rId9"/>
    <p:sldId id="289" r:id="rId10"/>
    <p:sldId id="287" r:id="rId11"/>
    <p:sldId id="280" r:id="rId12"/>
    <p:sldId id="278" r:id="rId13"/>
    <p:sldId id="292" r:id="rId14"/>
    <p:sldId id="279" r:id="rId15"/>
    <p:sldId id="286" r:id="rId16"/>
    <p:sldId id="290" r:id="rId17"/>
    <p:sldId id="291" r:id="rId18"/>
    <p:sldId id="266" r:id="rId19"/>
    <p:sldId id="270" r:id="rId20"/>
    <p:sldId id="276" r:id="rId21"/>
    <p:sldId id="296" r:id="rId22"/>
    <p:sldId id="297" r:id="rId23"/>
    <p:sldId id="294" r:id="rId24"/>
    <p:sldId id="271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352" autoAdjust="0"/>
    <p:restoredTop sz="94660"/>
  </p:normalViewPr>
  <p:slideViewPr>
    <p:cSldViewPr snapToGrid="0">
      <p:cViewPr>
        <p:scale>
          <a:sx n="101" d="100"/>
          <a:sy n="101" d="100"/>
        </p:scale>
        <p:origin x="-40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07D9-056B-49A6-AD95-643F712BBD95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1CDA2-BAC2-42D1-8A64-C602307FC1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18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51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56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F0E609-D3DC-0816-34A7-25C2EC73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EFF3CC2-76CF-428F-DD58-BFE14ABFF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A496973-25C2-A698-FF74-6E117A7AF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5E00BE-C8D6-4A57-5CD0-9F9B023AF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18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D8CE5BF-EBEC-D173-52EB-F27C4EC3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64D272F-64CF-AE34-C444-078FB801F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C3C7558-3B71-9FF9-46AD-2841CB08A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543426-1341-6A9B-1C1E-62715985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677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527ACD-BA15-5FD1-64D2-83AF53C6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3FA977A-D1EC-D6F2-C2A5-FF61CD044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3803096-6A55-503A-1503-54A45E42C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A39920-0F9F-3EE7-8BBA-191B88427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587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E806F9E-2294-4DE4-9E8F-A243CFF12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F49D08-E8D7-69F7-5220-E208B0BB0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D0B5124-224E-F0A5-B575-C68081EEF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523D281-7618-B8F2-9244-C8CCDAB38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718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907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35B2E1-1458-31F2-2A6B-64FE7CA3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522699"/>
            <a:ext cx="8968877" cy="1857375"/>
          </a:xfrm>
        </p:spPr>
        <p:txBody>
          <a:bodyPr>
            <a:normAutofit fontScale="90000"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4000" b="1" cap="none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BANK CRM ANALYSIS</a:t>
            </a:r>
            <a:endParaRPr lang="en-GB" sz="4000" b="1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D4AF33-8921-3FAB-685C-C46D6F029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218" y="3677106"/>
            <a:ext cx="10576879" cy="977621"/>
          </a:xfrm>
        </p:spPr>
        <p:txBody>
          <a:bodyPr/>
          <a:lstStyle/>
          <a:p>
            <a:pPr algn="ctr"/>
            <a:r>
              <a:rPr lang="en-US" dirty="0"/>
              <a:t>							</a:t>
            </a:r>
            <a:r>
              <a:rPr lang="en-US" dirty="0" smtClean="0"/>
              <a:t>SUMANTH RAJ 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455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DDAE790-1414-A12E-0C41-0ABDC6A4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908BA4-6544-3192-63AC-51769CF4AC80}"/>
              </a:ext>
            </a:extLst>
          </p:cNvPr>
          <p:cNvSpPr txBox="1"/>
          <p:nvPr/>
        </p:nvSpPr>
        <p:spPr>
          <a:xfrm>
            <a:off x="880790" y="2040681"/>
            <a:ext cx="6568281" cy="3536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Among th</a:t>
            </a:r>
            <a:r>
              <a:rPr lang="en-GB" dirty="0"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e</a:t>
            </a:r>
            <a:r>
              <a:rPr lang="en-GB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 three regions in the dataset. </a:t>
            </a:r>
            <a:r>
              <a:rPr lang="en-GB" b="1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France </a:t>
            </a:r>
            <a:r>
              <a:rPr lang="en-GB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has highest account balance.</a:t>
            </a:r>
          </a:p>
          <a:p>
            <a:pPr marL="285750" marR="0" indent="-285750" algn="just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From this pie chart that we can visualize and see total distribution of balances across different regions.</a:t>
            </a:r>
            <a:endParaRPr lang="en-US" b="1" dirty="0">
              <a:effectLst/>
              <a:latin typeface="Arial" pitchFamily="34" charset="0"/>
              <a:ea typeface="Lato" panose="020F0502020204030203" pitchFamily="34" charset="0"/>
              <a:cs typeface="Arial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Germany</a:t>
            </a:r>
            <a:r>
              <a:rPr lang="en-US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 is 2nd most country having Balance and slightly lower then France. </a:t>
            </a:r>
          </a:p>
          <a:p>
            <a:pPr marL="285750" marR="0" indent="-285750" algn="just">
              <a:lnSpc>
                <a:spcPct val="11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Spain</a:t>
            </a:r>
            <a:r>
              <a:rPr lang="en-US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 is lower among all the three country. It is almost half of Germany’s balance. Recorded balance in Spain is 0.15 billion.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B68F6E7-B31C-8C0A-D7E6-3218386D84F1}"/>
              </a:ext>
            </a:extLst>
          </p:cNvPr>
          <p:cNvSpPr txBox="1"/>
          <p:nvPr/>
        </p:nvSpPr>
        <p:spPr>
          <a:xfrm>
            <a:off x="659878" y="814272"/>
            <a:ext cx="10378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Arial"/>
              </a:rPr>
              <a:t>Total Balance of customers in each Region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90CD7DE-0508-907C-5B7C-B18E9EEC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929" y="1810767"/>
            <a:ext cx="3552825" cy="2505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805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DEFC2E-5832-7B4D-C8E1-A9A50332789F}"/>
              </a:ext>
            </a:extLst>
          </p:cNvPr>
          <p:cNvSpPr txBox="1"/>
          <p:nvPr/>
        </p:nvSpPr>
        <p:spPr>
          <a:xfrm>
            <a:off x="607441" y="2174664"/>
            <a:ext cx="61007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From 2016 to 2019, the average churn rate was 20%, which is not ideal since a lower churn rate is preferable.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 high churn rate can suggest that customers are dissatisfied with the services or do not find them valuable.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Enhancement in quality and customer support will increase their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Rewards and Incentives can be used to encourage long-term customer retention.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AC0BA27-11FB-EB83-F810-8085B1E468C5}"/>
              </a:ext>
            </a:extLst>
          </p:cNvPr>
          <p:cNvSpPr txBox="1"/>
          <p:nvPr/>
        </p:nvSpPr>
        <p:spPr>
          <a:xfrm>
            <a:off x="887752" y="1161000"/>
            <a:ext cx="610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Arial"/>
              </a:rPr>
              <a:t>Churn rate Analysis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A blue bar graph with numbers&#10;&#10;Description automatically generated">
            <a:extLst>
              <a:ext uri="{FF2B5EF4-FFF2-40B4-BE49-F238E27FC236}">
                <a16:creationId xmlns="" xmlns:a16="http://schemas.microsoft.com/office/drawing/2014/main" id="{C650E346-D9E9-EB4B-173F-791BA38F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0106"/>
          <a:stretch/>
        </p:blipFill>
        <p:spPr>
          <a:xfrm>
            <a:off x="7357735" y="1693893"/>
            <a:ext cx="4414351" cy="24694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779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50984A-0F38-84DF-CB04-382EEAD5B8B9}"/>
              </a:ext>
            </a:extLst>
          </p:cNvPr>
          <p:cNvSpPr txBox="1"/>
          <p:nvPr/>
        </p:nvSpPr>
        <p:spPr>
          <a:xfrm>
            <a:off x="792448" y="2134266"/>
            <a:ext cx="67566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Customers with tenure greater than or equal  to 4 years show significantly higher retention rates. 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At 4 years of tenure, 2,396 customers are retained, with 575 exits.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At 5 years of tenure, 1,960 customers are retained, with 550 exits.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Retention consistently remains high as tenure increases.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contrast, customers with tenure of 3 years or less have a relatively higher churn 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8A4865-0999-EDBD-B53D-9F6DB8B6192D}"/>
              </a:ext>
            </a:extLst>
          </p:cNvPr>
          <p:cNvSpPr txBox="1"/>
          <p:nvPr/>
        </p:nvSpPr>
        <p:spPr>
          <a:xfrm>
            <a:off x="792447" y="1397009"/>
            <a:ext cx="610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Arial"/>
              </a:rPr>
              <a:t>Total customers vs Tenure </a:t>
            </a:r>
            <a:endParaRPr lang="en-US" sz="3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B9368987-DBA1-BFF3-B5D8-D4D670FE2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48" r="53321"/>
          <a:stretch/>
        </p:blipFill>
        <p:spPr bwMode="auto">
          <a:xfrm>
            <a:off x="7673775" y="1956397"/>
            <a:ext cx="4234724" cy="2771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44604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654DEE7-24B7-B8BC-5F02-085D6AD6F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E2CDB1C-2848-7D43-652B-05580593397A}"/>
              </a:ext>
            </a:extLst>
          </p:cNvPr>
          <p:cNvSpPr txBox="1"/>
          <p:nvPr/>
        </p:nvSpPr>
        <p:spPr>
          <a:xfrm>
            <a:off x="701493" y="1915894"/>
            <a:ext cx="6047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E5AF59-96C3-FB55-E17A-A6024761842E}"/>
              </a:ext>
            </a:extLst>
          </p:cNvPr>
          <p:cNvSpPr txBox="1"/>
          <p:nvPr/>
        </p:nvSpPr>
        <p:spPr>
          <a:xfrm>
            <a:off x="598529" y="788405"/>
            <a:ext cx="10600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effectLst/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Region VS Total Customers and Churn Rate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060711-7171-5E26-57D1-DFA97AEF4C1B}"/>
              </a:ext>
            </a:extLst>
          </p:cNvPr>
          <p:cNvSpPr txBox="1"/>
          <p:nvPr/>
        </p:nvSpPr>
        <p:spPr>
          <a:xfrm>
            <a:off x="607955" y="1950568"/>
            <a:ext cx="6298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France:Highest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active members (5.0K) and low churn rate (16.2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%).Strong </a:t>
            </a:r>
            <a:r>
              <a:rPr lang="en-US" dirty="0">
                <a:latin typeface="Arial" pitchFamily="34" charset="0"/>
                <a:cs typeface="Arial" pitchFamily="34" charset="0"/>
              </a:rPr>
              <a:t>retention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In Germany: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High </a:t>
            </a:r>
            <a:r>
              <a:rPr lang="en-US" dirty="0">
                <a:latin typeface="Arial" pitchFamily="34" charset="0"/>
                <a:cs typeface="Arial" pitchFamily="34" charset="0"/>
              </a:rPr>
              <a:t>churn rate (32.4%) despite fewer active members 	(2.5K). Retention challenges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In Spain: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Same </a:t>
            </a:r>
            <a:r>
              <a:rPr lang="en-US" dirty="0">
                <a:latin typeface="Arial" pitchFamily="34" charset="0"/>
                <a:cs typeface="Arial" pitchFamily="34" charset="0"/>
              </a:rPr>
              <a:t>active members as Germany (2.5K) but lower churn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rate </a:t>
            </a:r>
            <a:r>
              <a:rPr lang="en-US" dirty="0">
                <a:latin typeface="Arial" pitchFamily="34" charset="0"/>
                <a:cs typeface="Arial" pitchFamily="34" charset="0"/>
              </a:rPr>
              <a:t>(16.7%). Stable retention.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12588D-D603-7C04-F30E-8F1E39C3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84"/>
          <a:stretch/>
        </p:blipFill>
        <p:spPr>
          <a:xfrm>
            <a:off x="7338422" y="1732776"/>
            <a:ext cx="4027663" cy="2876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247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D4908AA-E4BD-0FC5-2461-C09746D55A93}"/>
              </a:ext>
            </a:extLst>
          </p:cNvPr>
          <p:cNvSpPr txBox="1"/>
          <p:nvPr/>
        </p:nvSpPr>
        <p:spPr>
          <a:xfrm>
            <a:off x="958420" y="2318694"/>
            <a:ext cx="55292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Customers </a:t>
            </a:r>
            <a:r>
              <a:rPr lang="en-US" dirty="0">
                <a:latin typeface="Arial" pitchFamily="34" charset="0"/>
                <a:cs typeface="Arial" pitchFamily="34" charset="0"/>
              </a:rPr>
              <a:t>bought 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product have highest churn count (1409).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Churn count decreases as the number of products used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Customers using multiple products are more loyal, indicating a need to encourage product diversification.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6923CB-DE74-93E7-F52F-5559B6A452B1}"/>
              </a:ext>
            </a:extLst>
          </p:cNvPr>
          <p:cNvSpPr txBox="1"/>
          <p:nvPr/>
        </p:nvSpPr>
        <p:spPr>
          <a:xfrm>
            <a:off x="503000" y="807455"/>
            <a:ext cx="8857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Arial"/>
              </a:rPr>
              <a:t>Total Exited customers VS no. of products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="" xmlns:a16="http://schemas.microsoft.com/office/drawing/2014/main" id="{916A65D6-8AEB-B3BC-7F84-499DDBAE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53" y="1767616"/>
            <a:ext cx="3829481" cy="2628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194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762B5F7-8FCC-E00B-91EC-E8A6F70B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82FEA6-14B2-BC11-F2B3-CD56137F1E80}"/>
              </a:ext>
            </a:extLst>
          </p:cNvPr>
          <p:cNvSpPr txBox="1"/>
          <p:nvPr/>
        </p:nvSpPr>
        <p:spPr>
          <a:xfrm>
            <a:off x="792451" y="2134261"/>
            <a:ext cx="6331087" cy="305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Highest peak is in 2019 with a value of 452 joining's and dip is in 2016 with a joining’s of 50.</a:t>
            </a:r>
            <a:endParaRPr lang="en-IN" dirty="0">
              <a:effectLst/>
              <a:latin typeface="Arial" pitchFamily="34" charset="0"/>
              <a:ea typeface="Arial" panose="020B0604020202020204" pitchFamily="34" charset="0"/>
              <a:cs typeface="Arial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There are significant dips every year in month of the January and a significant peak before that dip.</a:t>
            </a:r>
            <a:endParaRPr lang="en-IN" dirty="0">
              <a:effectLst/>
              <a:latin typeface="Arial" pitchFamily="34" charset="0"/>
              <a:ea typeface="Arial" panose="020B0604020202020204" pitchFamily="34" charset="0"/>
              <a:cs typeface="Arial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Arial" pitchFamily="34" charset="0"/>
                <a:ea typeface="Lato" panose="020F0502020204030203" pitchFamily="34" charset="0"/>
                <a:cs typeface="Arial" pitchFamily="34" charset="0"/>
              </a:rPr>
              <a:t>Despite the fluctuations, there seems to be an overall upward trend in the count of Customers over the years.</a:t>
            </a:r>
            <a:endParaRPr lang="en-IN" dirty="0">
              <a:effectLst/>
              <a:latin typeface="Arial" pitchFamily="34" charset="0"/>
              <a:ea typeface="Arial" panose="020B0604020202020204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D97C9B-5055-93F3-5BD1-A93AC9C3D322}"/>
              </a:ext>
            </a:extLst>
          </p:cNvPr>
          <p:cNvSpPr txBox="1"/>
          <p:nvPr/>
        </p:nvSpPr>
        <p:spPr>
          <a:xfrm>
            <a:off x="595280" y="873775"/>
            <a:ext cx="8199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/>
            </a:lvl1pPr>
          </a:lstStyle>
          <a:p>
            <a:r>
              <a:rPr lang="en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Arial"/>
              </a:rPr>
              <a:t>Total Customers joined monthly</a:t>
            </a:r>
            <a:endParaRPr lang="en-US" sz="3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="" xmlns:a16="http://schemas.microsoft.com/office/drawing/2014/main" id="{64C7612B-17CD-9270-CB52-451489C7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902" y="2134261"/>
            <a:ext cx="3985132" cy="20003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037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B6B0137-C613-3490-8BF1-59E9B02C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619AFB-5A1B-CD6A-5D60-D939A8BA1E9A}"/>
              </a:ext>
            </a:extLst>
          </p:cNvPr>
          <p:cNvSpPr txBox="1"/>
          <p:nvPr/>
        </p:nvSpPr>
        <p:spPr>
          <a:xfrm>
            <a:off x="701493" y="1915894"/>
            <a:ext cx="6047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9C3E78-A70D-907B-EEED-4E7617AA76D7}"/>
              </a:ext>
            </a:extLst>
          </p:cNvPr>
          <p:cNvSpPr txBox="1"/>
          <p:nvPr/>
        </p:nvSpPr>
        <p:spPr>
          <a:xfrm>
            <a:off x="495451" y="679291"/>
            <a:ext cx="8591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effectLst/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Average Tenure vs various factors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8F7E5C-AC5E-EEBC-3623-E169D21A3A22}"/>
              </a:ext>
            </a:extLst>
          </p:cNvPr>
          <p:cNvSpPr txBox="1"/>
          <p:nvPr/>
        </p:nvSpPr>
        <p:spPr>
          <a:xfrm>
            <a:off x="626303" y="1982144"/>
            <a:ext cx="62983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Customers with higher balances, especially those earning high salaries and with balances above 2L, have the longest tenure (5.4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Zero-balance customers have the shortest tenure (4.2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Offer exclusive benefits to high-balance customers to maintain loyalty.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 incentives like fee waivers or savings plans to engage and retain zero-balance customers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4A1591-E86E-8FB3-E8FC-F7E55F67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597" y="1546554"/>
            <a:ext cx="4432107" cy="3448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067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DA16A1-076A-4ADC-2D3F-8B11A452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EF5604B-304A-2A35-5C41-A4E2B50DD89A}"/>
              </a:ext>
            </a:extLst>
          </p:cNvPr>
          <p:cNvSpPr txBox="1"/>
          <p:nvPr/>
        </p:nvSpPr>
        <p:spPr>
          <a:xfrm>
            <a:off x="701493" y="1915894"/>
            <a:ext cx="6047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CB6CF9-A15F-24C9-7290-B1B6DD77EB32}"/>
              </a:ext>
            </a:extLst>
          </p:cNvPr>
          <p:cNvSpPr txBox="1"/>
          <p:nvPr/>
        </p:nvSpPr>
        <p:spPr>
          <a:xfrm>
            <a:off x="490625" y="896108"/>
            <a:ext cx="9237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effectLst/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Correlation between Balance and Salary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3FC928-BFFD-EA99-7162-1F1A350DB19D}"/>
              </a:ext>
            </a:extLst>
          </p:cNvPr>
          <p:cNvSpPr txBox="1"/>
          <p:nvPr/>
        </p:nvSpPr>
        <p:spPr>
          <a:xfrm>
            <a:off x="565692" y="1982146"/>
            <a:ext cx="5724621" cy="295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Customers who exited tend to have a lower sum of estimated salary and balance compared to retained customers. </a:t>
            </a:r>
          </a:p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However </a:t>
            </a:r>
            <a:r>
              <a:rPr lang="en-IN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there are no </a:t>
            </a:r>
            <a:r>
              <a:rPr lang="en-IN" sz="18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outliers. </a:t>
            </a:r>
          </a:p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There is a positive correlation between the sum of estimated salary and the sum of balance. </a:t>
            </a:r>
          </a:p>
          <a:p>
            <a:pPr marL="69469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This means that customers with a higher estimated salary also tend to have a higher balance.</a:t>
            </a:r>
            <a:endParaRPr lang="en-IN" sz="1600" dirty="0">
              <a:effectLst/>
              <a:latin typeface="Arial" pitchFamily="34" charset="0"/>
              <a:ea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80F7340-F4F1-460B-5720-12FA5202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70" y="1755996"/>
            <a:ext cx="4273873" cy="25237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627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B5154B-DD6A-2D59-EA4A-3E9E972D9648}"/>
              </a:ext>
            </a:extLst>
          </p:cNvPr>
          <p:cNvSpPr txBox="1"/>
          <p:nvPr/>
        </p:nvSpPr>
        <p:spPr>
          <a:xfrm>
            <a:off x="791969" y="2015789"/>
            <a:ext cx="65682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Retention of </a:t>
            </a:r>
            <a:r>
              <a:rPr lang="en-US" dirty="0"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ustomers with a credit card is retention of customers without 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indicates that credit card ownership is a strong factor in customer retention.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Non-cardholders represent a disproportionate number of exits compared to their overall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Credit card Ownership significantly impact's customer retention rate.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CC0C83-1AAB-1AD1-1103-5E985AC02A80}"/>
              </a:ext>
            </a:extLst>
          </p:cNvPr>
          <p:cNvSpPr txBox="1"/>
          <p:nvPr/>
        </p:nvSpPr>
        <p:spPr>
          <a:xfrm>
            <a:off x="791963" y="1422980"/>
            <a:ext cx="7439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Arial"/>
              </a:rPr>
              <a:t>Total customers with Credit Card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69A85A7-D917-15A1-6B19-A497F4CB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69" y="1945309"/>
            <a:ext cx="3699179" cy="23953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743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C1E9958-EB08-B641-901B-EAB7F1C8BE46}"/>
              </a:ext>
            </a:extLst>
          </p:cNvPr>
          <p:cNvSpPr txBox="1"/>
          <p:nvPr/>
        </p:nvSpPr>
        <p:spPr>
          <a:xfrm>
            <a:off x="1408673" y="1090192"/>
            <a:ext cx="8118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n-IN" sz="3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DDD8947-4601-527E-0BFB-9D80B0F8E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73" y="2114540"/>
            <a:ext cx="90688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poorest credit score segment (300-579) experiences the highest exit 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Possessing a credit card does not significantly affect churn rates.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most common number of products among customers who have exited the bank is 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Many customers join the bank during the months of August to December.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Individuals aged 30-50 hold the most credit cards.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highest churn rate and the lowest number of active members indicate that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germany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a significant financial risk for the bank</a:t>
            </a:r>
          </a:p>
        </p:txBody>
      </p:sp>
    </p:spTree>
    <p:extLst>
      <p:ext uri="{BB962C8B-B14F-4D97-AF65-F5344CB8AC3E}">
        <p14:creationId xmlns="" xmlns:p14="http://schemas.microsoft.com/office/powerpoint/2010/main" val="35304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king Operations Stock Photos, Images and Background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985" y="1178039"/>
            <a:ext cx="8460523" cy="4317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933F3-D50D-C00E-1AB8-ABBDDC2E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12" y="358219"/>
            <a:ext cx="9603275" cy="782426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Final Dashboard</a:t>
            </a:r>
            <a:r>
              <a:rPr lang="en-US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br>
              <a:rPr lang="en-US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b="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Pictures\Screenshots\Screenshot (1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437" y="999241"/>
            <a:ext cx="10755984" cy="55362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1821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Screenshots\Screenshot (1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471" y="754145"/>
            <a:ext cx="9935853" cy="5439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Screenshots\Screenshot (1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229" y="584461"/>
            <a:ext cx="10105534" cy="5476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F765BC2-8E77-C778-04AD-F967CD946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075772-AC8E-44F5-61BE-F85AA954D7CA}"/>
              </a:ext>
            </a:extLst>
          </p:cNvPr>
          <p:cNvSpPr txBox="1"/>
          <p:nvPr/>
        </p:nvSpPr>
        <p:spPr>
          <a:xfrm>
            <a:off x="1408673" y="1090196"/>
            <a:ext cx="8118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Strategies to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Decrease</a:t>
            </a:r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Churn Rate</a:t>
            </a:r>
            <a:endParaRPr lang="en-US" sz="3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2E465B8-E429-718E-FF3C-76931909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76" y="1975990"/>
            <a:ext cx="83252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Provide incentives on bundled product offerings to attract single-product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Develop new schemes to encourage longer customer tenure.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Enhance customer engagement and service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Improve products based on customer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 boost profitability and reduce loan defaults, offer loans only to customers with high credit scores.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Offer incentives to customers who join in Quarter 1 to expand the customer base during that period.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021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9FE7D-83D9-14CC-5BAA-8C35D76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53" y="63585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:</a:t>
            </a:r>
            <a:br>
              <a:rPr lang="en-US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2FF671A-9EBC-7DBA-8EBE-75307CD6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47" y="1563610"/>
            <a:ext cx="922123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bank has faced a consistent churn rate despite a steady increase in new customers.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Customers with lower credit scores and those using fewer bank products are more likely to churn.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Older and middle-aged groups have the highest churn rates, posing unique retention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Focus on customer engagement, feedback system, service enhancement for the customers who are likely to churn to improve the customer retention and which will enhance customer loyalty.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 combo offers on multiple products in the bank to increase higher usage of products by customers which decreases churn rate.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620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812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D7567-F4F7-F990-6DFB-855C43BA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27" y="779125"/>
            <a:ext cx="10911840" cy="1051560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3B1BF0-B3B5-75F0-F9BC-80851F3A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05" y="1708703"/>
            <a:ext cx="10911840" cy="418795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Description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Date Schema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Observations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Key Insights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Dashboard 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Conclusion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002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365151-A52F-20DC-CDC5-05A4ABE8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69" y="714873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AEAB37-68E3-B8B4-52A9-B6ABAFB5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2155198"/>
            <a:ext cx="9288843" cy="345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GB" sz="1900" dirty="0">
                <a:latin typeface="Arial" pitchFamily="34" charset="0"/>
                <a:ea typeface="Lato"/>
                <a:cs typeface="Arial" pitchFamily="34" charset="0"/>
              </a:rPr>
              <a:t>You are an analytical CRM (Customer Relationship Management) specialist hired by a bank to extract meaningful insights from various customer-related datasets.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GB" sz="1900" dirty="0">
                <a:latin typeface="Arial" pitchFamily="34" charset="0"/>
                <a:ea typeface="Lato"/>
                <a:cs typeface="Arial" pitchFamily="34" charset="0"/>
              </a:rPr>
              <a:t>The bank aims to reduce customer churn, improve service delivery, and enhance customer satisfaction.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GB" sz="1900" dirty="0">
                <a:latin typeface="Arial" pitchFamily="34" charset="0"/>
                <a:ea typeface="Lato"/>
                <a:cs typeface="Arial" pitchFamily="34" charset="0"/>
              </a:rPr>
              <a:t>They have provided you with datasets including customer demographics, transaction details, customer exit information, and active customer profiles.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73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CFB6E46C-3E2B-4471-3AA2-6FFB71C75105}"/>
              </a:ext>
            </a:extLst>
          </p:cNvPr>
          <p:cNvSpPr txBox="1">
            <a:spLocks/>
          </p:cNvSpPr>
          <p:nvPr/>
        </p:nvSpPr>
        <p:spPr>
          <a:xfrm>
            <a:off x="1008521" y="808455"/>
            <a:ext cx="9603275" cy="1024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 smtClean="0">
                <a:ln w="6350">
                  <a:noFill/>
                </a:ln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description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0C62629-4345-A5B1-16F2-9887C4CF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5" y="2008707"/>
            <a:ext cx="10216655" cy="392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191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Row Number:</a:t>
            </a:r>
            <a:r>
              <a:rPr lang="en-GB" b="0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The row number in the dataset, likely used for reference or indexing.</a:t>
            </a:r>
          </a:p>
          <a:p>
            <a:pPr marL="41910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Customer Id:</a:t>
            </a:r>
            <a:r>
              <a:rPr lang="en-GB" b="0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A unique identifier for each customer.</a:t>
            </a:r>
          </a:p>
          <a:p>
            <a:pPr marL="41910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Credit Score: </a:t>
            </a:r>
            <a:r>
              <a:rPr lang="en-GB" b="0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A numerical representation of the customer's creditworthiness.</a:t>
            </a:r>
          </a:p>
          <a:p>
            <a:pPr marL="41910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Geography ID:</a:t>
            </a:r>
            <a:r>
              <a:rPr lang="en-GB" b="0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A numerical identifier that likely corresponds to a geographical location, such as a country or region.</a:t>
            </a:r>
          </a:p>
          <a:p>
            <a:pPr marL="419100" indent="-285750">
              <a:spcBef>
                <a:spcPts val="10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Gender ID:</a:t>
            </a:r>
            <a:r>
              <a:rPr lang="en-GB" b="0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A numerical identifier for the customer's gender, where for example, '1' could represent male and '2' could represent female.</a:t>
            </a:r>
            <a:endParaRPr lang="en-GB" b="1" dirty="0">
              <a:solidFill>
                <a:schemeClr val="bg1"/>
              </a:solidFill>
              <a:latin typeface="Arial" pitchFamily="34" charset="0"/>
              <a:ea typeface="Lato"/>
              <a:cs typeface="Arial" pitchFamily="34" charset="0"/>
              <a:sym typeface="Lato"/>
            </a:endParaRPr>
          </a:p>
          <a:p>
            <a:pPr marL="419100" indent="-285750">
              <a:spcBef>
                <a:spcPts val="10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Age: </a:t>
            </a:r>
            <a:r>
              <a:rPr lang="en-GB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The age of the customer.</a:t>
            </a:r>
          </a:p>
          <a:p>
            <a:pPr marL="419100" indent="-285750">
              <a:spcBef>
                <a:spcPts val="1000"/>
              </a:spcBef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Tenure: </a:t>
            </a:r>
            <a:r>
              <a:rPr lang="en-GB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The number of years the customer has been with the bank.</a:t>
            </a:r>
            <a:r>
              <a:rPr lang="en-GB" b="1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 </a:t>
            </a:r>
          </a:p>
          <a:p>
            <a:pPr marL="419100" indent="-2857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Balance: </a:t>
            </a:r>
            <a:r>
              <a:rPr lang="en-GB" b="0" i="0" u="none" strike="noStrike" cap="none" dirty="0">
                <a:solidFill>
                  <a:schemeClr val="bg1"/>
                </a:solidFill>
                <a:latin typeface="Arial" pitchFamily="34" charset="0"/>
                <a:ea typeface="Lato"/>
                <a:cs typeface="Arial" pitchFamily="34" charset="0"/>
                <a:sym typeface="Lato"/>
              </a:rPr>
              <a:t>Current balance in the customer's account.</a:t>
            </a:r>
          </a:p>
        </p:txBody>
      </p:sp>
    </p:spTree>
    <p:extLst>
      <p:ext uri="{BB962C8B-B14F-4D97-AF65-F5344CB8AC3E}">
        <p14:creationId xmlns="" xmlns:p14="http://schemas.microsoft.com/office/powerpoint/2010/main" val="390113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FA171A5E-D5B0-E428-CD25-450B9B58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48" y="742468"/>
            <a:ext cx="9603275" cy="1024281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Data description: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726478B-38E2-8B1D-D474-2AAEB1791413}"/>
              </a:ext>
            </a:extLst>
          </p:cNvPr>
          <p:cNvSpPr txBox="1"/>
          <p:nvPr/>
        </p:nvSpPr>
        <p:spPr>
          <a:xfrm>
            <a:off x="864921" y="2022854"/>
            <a:ext cx="9991971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Num Of Products</a:t>
            </a:r>
            <a:r>
              <a:rPr lang="en-GB" b="0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: refers to the number of products that a customer has purchased through the bank. </a:t>
            </a:r>
          </a:p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Has Cr Card</a:t>
            </a:r>
            <a:r>
              <a:rPr lang="en-GB" b="0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: denotes whether or not a customer has a credit card. This column is also relevant, since people with a credit card are less likely to leave the bank. </a:t>
            </a:r>
          </a:p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Is Active Member:</a:t>
            </a:r>
            <a:r>
              <a:rPr lang="en-GB" b="0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 active customers are less likely to leave the bank (as per the criteria defined by the bank for identifying the activeness). </a:t>
            </a:r>
          </a:p>
          <a:p>
            <a:pPr marL="41910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Estimated Salary: </a:t>
            </a:r>
            <a:r>
              <a:rPr lang="en-GB" b="0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12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Exited:</a:t>
            </a:r>
            <a:r>
              <a:rPr lang="en-GB" b="0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 whether or not the customer left the bank.	</a:t>
            </a:r>
          </a:p>
          <a:p>
            <a:pPr marL="412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b="1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Bank DOJ:</a:t>
            </a:r>
            <a:r>
              <a:rPr lang="en-GB" b="0" i="0" u="none" strike="noStrike" cap="none" dirty="0">
                <a:latin typeface="Arial" pitchFamily="34" charset="0"/>
                <a:ea typeface="Lato"/>
                <a:cs typeface="Arial" pitchFamily="34" charset="0"/>
                <a:sym typeface="Lato"/>
              </a:rPr>
              <a:t> date when the Customer associated/joined  with the bank.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066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C54EC91-7140-5423-B7AA-E400D4D5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3519D-CEA9-6B51-3B88-C5CB84E5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05" y="535075"/>
            <a:ext cx="9603275" cy="1024281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DATABASE SCHEMA</a:t>
            </a:r>
            <a:r>
              <a:rPr lang="en-US" sz="3600" b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028" name="Picture 4" descr="C:\Users\user\Pictures\Screenshot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889" y="1960776"/>
            <a:ext cx="9532475" cy="3846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600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333B775-2D4B-C370-2D96-BC2BA4002F21}"/>
              </a:ext>
            </a:extLst>
          </p:cNvPr>
          <p:cNvSpPr txBox="1"/>
          <p:nvPr/>
        </p:nvSpPr>
        <p:spPr>
          <a:xfrm>
            <a:off x="570865" y="80789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389D304-6C31-10DE-C3F4-B9F950BE6C44}"/>
              </a:ext>
            </a:extLst>
          </p:cNvPr>
          <p:cNvSpPr txBox="1"/>
          <p:nvPr/>
        </p:nvSpPr>
        <p:spPr>
          <a:xfrm>
            <a:off x="701493" y="1915894"/>
            <a:ext cx="6047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006B3D4-C906-8D36-64A1-04599309E130}"/>
              </a:ext>
            </a:extLst>
          </p:cNvPr>
          <p:cNvSpPr txBox="1"/>
          <p:nvPr/>
        </p:nvSpPr>
        <p:spPr>
          <a:xfrm>
            <a:off x="570865" y="154655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Churn Risk Management Assessment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A graph of a number of different colored bars&#10;&#10;Description automatically generated with medium confidence">
            <a:extLst>
              <a:ext uri="{FF2B5EF4-FFF2-40B4-BE49-F238E27FC236}">
                <a16:creationId xmlns="" xmlns:a16="http://schemas.microsoft.com/office/drawing/2014/main" id="{6923AFDA-C21E-C4D7-8EFC-53837D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9" y="1982982"/>
            <a:ext cx="4956175" cy="2558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802D56-D7CD-5380-C8E6-2153957BBA8F}"/>
              </a:ext>
            </a:extLst>
          </p:cNvPr>
          <p:cNvSpPr txBox="1"/>
          <p:nvPr/>
        </p:nvSpPr>
        <p:spPr>
          <a:xfrm>
            <a:off x="626305" y="1982149"/>
            <a:ext cx="60476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Rich Segment Dominance – The Rich segment holds the largest share across all credit score buckets.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Lower Middle Class &amp; Poor – These segments have the smallest shares.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Upper-Middle Class Stability – This segment remains fairly consistent 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Credit Score Distribution – Customer segments remain stable across credit scores, indicating no major shifts in composition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110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72BB1B-8F3B-D118-4884-0AEB9DAA0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B9CE3E8-D86F-307D-950E-3FC1B59708CF}"/>
              </a:ext>
            </a:extLst>
          </p:cNvPr>
          <p:cNvSpPr txBox="1"/>
          <p:nvPr/>
        </p:nvSpPr>
        <p:spPr>
          <a:xfrm>
            <a:off x="701493" y="1915894"/>
            <a:ext cx="6047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261F3BD-1E61-3367-4F54-D4FB31FF2A69}"/>
              </a:ext>
            </a:extLst>
          </p:cNvPr>
          <p:cNvSpPr txBox="1"/>
          <p:nvPr/>
        </p:nvSpPr>
        <p:spPr>
          <a:xfrm>
            <a:off x="354050" y="490758"/>
            <a:ext cx="10939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Total Customers and Churn Rate VS </a:t>
            </a:r>
            <a:endParaRPr lang="en-IN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 </a:t>
            </a:r>
            <a:r>
              <a:rPr lang="en-I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762209-E9A7-261C-D3C2-AE6A15CB86D4}"/>
              </a:ext>
            </a:extLst>
          </p:cNvPr>
          <p:cNvSpPr txBox="1"/>
          <p:nvPr/>
        </p:nvSpPr>
        <p:spPr>
          <a:xfrm>
            <a:off x="626305" y="1982147"/>
            <a:ext cx="6047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Customers </a:t>
            </a:r>
            <a:r>
              <a:rPr lang="en-US" dirty="0">
                <a:latin typeface="Arial" pitchFamily="34" charset="0"/>
                <a:cs typeface="Arial" pitchFamily="34" charset="0"/>
              </a:rPr>
              <a:t>who purchased 4 products have the highest churn rate at 100%, which steadily decreases as the number of products purchased decreases.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Additionally, the majority of customers have purchased only one product, with the number of customers decreasing as they buy more products..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26C6529-8D71-7E41-66F7-C037DB17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98" y="1546562"/>
            <a:ext cx="3886743" cy="28578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60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1272</Words>
  <Application>Microsoft Office PowerPoint</Application>
  <PresentationFormat>Custom</PresentationFormat>
  <Paragraphs>125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    BANK CRM ANALYSIS</vt:lpstr>
      <vt:lpstr>Slide 2</vt:lpstr>
      <vt:lpstr>Table of Contents</vt:lpstr>
      <vt:lpstr>Problem Statement</vt:lpstr>
      <vt:lpstr>Slide 5</vt:lpstr>
      <vt:lpstr>Data description:</vt:lpstr>
      <vt:lpstr>DATABASE SCHEMA: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Final Dashboard: </vt:lpstr>
      <vt:lpstr>Slide 21</vt:lpstr>
      <vt:lpstr>Slide 22</vt:lpstr>
      <vt:lpstr>Slide 23</vt:lpstr>
      <vt:lpstr>Conclusion :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CRM ANALYSIS</dc:title>
  <dc:creator>prathap kumar</dc:creator>
  <cp:lastModifiedBy>user</cp:lastModifiedBy>
  <cp:revision>214</cp:revision>
  <dcterms:created xsi:type="dcterms:W3CDTF">2024-12-22T17:45:34Z</dcterms:created>
  <dcterms:modified xsi:type="dcterms:W3CDTF">2025-06-27T06:38:15Z</dcterms:modified>
</cp:coreProperties>
</file>