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39E3-6F70-400B-14E5-F148C65DF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CDBCDD-78A4-C142-3CBE-493AA74C0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50E49-10F6-3321-9C81-116832E158B5}"/>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5" name="Footer Placeholder 4">
            <a:extLst>
              <a:ext uri="{FF2B5EF4-FFF2-40B4-BE49-F238E27FC236}">
                <a16:creationId xmlns:a16="http://schemas.microsoft.com/office/drawing/2014/main" id="{9B42ED99-BCF4-8DEB-737F-50FAE37F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299DC-C28A-6C21-F523-CB9E6E1DAC2E}"/>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117264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E420-A98D-E6B5-3E4B-39F943349A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32BF84-BC9B-5B70-E651-9EB7851C7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B047B-5CD4-2CCD-A0C4-09A40C6D4762}"/>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5" name="Footer Placeholder 4">
            <a:extLst>
              <a:ext uri="{FF2B5EF4-FFF2-40B4-BE49-F238E27FC236}">
                <a16:creationId xmlns:a16="http://schemas.microsoft.com/office/drawing/2014/main" id="{5E6ACB23-61E3-7472-238C-A76DC701B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4AAD3-5AD4-1074-93E8-FCB00E836A8E}"/>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137367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882DCB-D6E2-15E2-8C7C-28AF6D9EE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D9291-A8C2-17E0-FF7D-854CEB0C5E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0833F-0C9B-1D74-8F35-B68A44726C82}"/>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5" name="Footer Placeholder 4">
            <a:extLst>
              <a:ext uri="{FF2B5EF4-FFF2-40B4-BE49-F238E27FC236}">
                <a16:creationId xmlns:a16="http://schemas.microsoft.com/office/drawing/2014/main" id="{B251AE01-C645-BF78-5BED-516AEEA3D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703A4-B824-B179-9879-5B32DC509FBA}"/>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49316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BEC0-5F3D-E8A5-0158-B098337B5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B9A97-54E4-498B-4FC0-40BD74D6D2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C995C-D580-DA2F-14B6-88149745939D}"/>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5" name="Footer Placeholder 4">
            <a:extLst>
              <a:ext uri="{FF2B5EF4-FFF2-40B4-BE49-F238E27FC236}">
                <a16:creationId xmlns:a16="http://schemas.microsoft.com/office/drawing/2014/main" id="{E9FAA702-62C0-56AD-CEC2-F838B55FE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CB86C-4805-FDCC-1CF7-8FAD85933C06}"/>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8568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8AA0-0173-DE10-7B54-FA68696C1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3BB3EC-BEBF-9F21-E46C-77BA18271B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4F8129-0004-9BD8-EE25-AD092FA877B4}"/>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5" name="Footer Placeholder 4">
            <a:extLst>
              <a:ext uri="{FF2B5EF4-FFF2-40B4-BE49-F238E27FC236}">
                <a16:creationId xmlns:a16="http://schemas.microsoft.com/office/drawing/2014/main" id="{DC066061-00AB-F12F-18C6-868F27688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442F5-AAAB-6B04-E989-42A6D2F6561B}"/>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365463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6423-7C31-1A19-11EC-F15B03983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CE26D-860F-5AC2-E8E3-66AA4EA4F3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5DD103-28E5-A800-D060-69B059CBEA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653F4D-A1E7-2FE7-8249-14EC28851B6A}"/>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6" name="Footer Placeholder 5">
            <a:extLst>
              <a:ext uri="{FF2B5EF4-FFF2-40B4-BE49-F238E27FC236}">
                <a16:creationId xmlns:a16="http://schemas.microsoft.com/office/drawing/2014/main" id="{1D6228E2-AB57-335C-FB09-FB7A60FEC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9B518-FF15-6AFA-0B2A-4441B974202F}"/>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329568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8A98-DBC6-56B5-36AF-1B82600AF3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87F7F7-EBA6-EC30-0E84-8D3D717AA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7C6079-2134-D45E-0104-FBA8245A6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79B959-0F20-6A2C-E31A-699EC0AD5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6DD0D4-9C32-CD29-5AF5-1F7587F0F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FBA63E-AE00-9562-121E-CFC798B0BB99}"/>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8" name="Footer Placeholder 7">
            <a:extLst>
              <a:ext uri="{FF2B5EF4-FFF2-40B4-BE49-F238E27FC236}">
                <a16:creationId xmlns:a16="http://schemas.microsoft.com/office/drawing/2014/main" id="{4DE5197B-EB00-142C-965F-81824834AD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8376EF-1CE1-B849-8E48-DF021C490524}"/>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359501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B253-D7A0-230F-E384-FE796DAE47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3F17D4-B9CB-B698-1913-8F1D441AA9C1}"/>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4" name="Footer Placeholder 3">
            <a:extLst>
              <a:ext uri="{FF2B5EF4-FFF2-40B4-BE49-F238E27FC236}">
                <a16:creationId xmlns:a16="http://schemas.microsoft.com/office/drawing/2014/main" id="{05547DE6-5BDC-3BE4-6432-CF192636A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1313C8-C52E-36C7-FAA9-524AFA0D1EFA}"/>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241756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16F23-C0C7-0FFF-4E67-F1D7CEF4EB06}"/>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3" name="Footer Placeholder 2">
            <a:extLst>
              <a:ext uri="{FF2B5EF4-FFF2-40B4-BE49-F238E27FC236}">
                <a16:creationId xmlns:a16="http://schemas.microsoft.com/office/drawing/2014/main" id="{BDDAA1DE-0BF8-4C90-F6E7-2EB83CED3E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1B339A-DFD3-C021-A2C3-84F9C99485A4}"/>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118906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FA14-227B-D55C-F5E8-6463B58EA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2DFCF8-C5F7-3CC7-7888-B4E0E9896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690E0-DB6E-BFBF-7CBB-998AABD0C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AFA91-344E-9E7A-26A3-C6E96CE96B04}"/>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6" name="Footer Placeholder 5">
            <a:extLst>
              <a:ext uri="{FF2B5EF4-FFF2-40B4-BE49-F238E27FC236}">
                <a16:creationId xmlns:a16="http://schemas.microsoft.com/office/drawing/2014/main" id="{6F744C48-E807-B79D-E0DC-D935BFF6AD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A918E-F8A8-8C2E-7435-81BD8EBD0A41}"/>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57392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E740-A043-0266-7738-5E26FCE0F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A1A6D-BAFB-2B8A-E32C-EAEC29FCF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B582E1-2445-5390-4FF2-08B374568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3A651-6CE7-FBE6-F592-C913375F3EC1}"/>
              </a:ext>
            </a:extLst>
          </p:cNvPr>
          <p:cNvSpPr>
            <a:spLocks noGrp="1"/>
          </p:cNvSpPr>
          <p:nvPr>
            <p:ph type="dt" sz="half" idx="10"/>
          </p:nvPr>
        </p:nvSpPr>
        <p:spPr/>
        <p:txBody>
          <a:bodyPr/>
          <a:lstStyle/>
          <a:p>
            <a:fld id="{8D761C4E-CD1D-4FC8-901E-A87DC8F9A7FF}" type="datetimeFigureOut">
              <a:rPr lang="en-US" smtClean="0"/>
              <a:t>2/27/2025</a:t>
            </a:fld>
            <a:endParaRPr lang="en-US"/>
          </a:p>
        </p:txBody>
      </p:sp>
      <p:sp>
        <p:nvSpPr>
          <p:cNvPr id="6" name="Footer Placeholder 5">
            <a:extLst>
              <a:ext uri="{FF2B5EF4-FFF2-40B4-BE49-F238E27FC236}">
                <a16:creationId xmlns:a16="http://schemas.microsoft.com/office/drawing/2014/main" id="{40E66986-337F-C276-F33A-527700DB3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8CFC9-B46D-B7A9-90D3-B25B9FCF1B0A}"/>
              </a:ext>
            </a:extLst>
          </p:cNvPr>
          <p:cNvSpPr>
            <a:spLocks noGrp="1"/>
          </p:cNvSpPr>
          <p:nvPr>
            <p:ph type="sldNum" sz="quarter" idx="12"/>
          </p:nvPr>
        </p:nvSpPr>
        <p:spPr/>
        <p:txBody>
          <a:bodyPr/>
          <a:lstStyle/>
          <a:p>
            <a:fld id="{A0FCA5E3-BA73-4F6D-8735-3FE6E3304A82}" type="slidenum">
              <a:rPr lang="en-US" smtClean="0"/>
              <a:t>‹#›</a:t>
            </a:fld>
            <a:endParaRPr lang="en-US"/>
          </a:p>
        </p:txBody>
      </p:sp>
    </p:spTree>
    <p:extLst>
      <p:ext uri="{BB962C8B-B14F-4D97-AF65-F5344CB8AC3E}">
        <p14:creationId xmlns:p14="http://schemas.microsoft.com/office/powerpoint/2010/main" val="310549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BAA4B7-0614-899F-E9DE-589B278A88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CFDF0-F5D8-8D3E-90BC-2394CF996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00E23-BF47-E6B9-2C75-E113ECB8F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61C4E-CD1D-4FC8-901E-A87DC8F9A7FF}" type="datetimeFigureOut">
              <a:rPr lang="en-US" smtClean="0"/>
              <a:t>2/27/2025</a:t>
            </a:fld>
            <a:endParaRPr lang="en-US"/>
          </a:p>
        </p:txBody>
      </p:sp>
      <p:sp>
        <p:nvSpPr>
          <p:cNvPr id="5" name="Footer Placeholder 4">
            <a:extLst>
              <a:ext uri="{FF2B5EF4-FFF2-40B4-BE49-F238E27FC236}">
                <a16:creationId xmlns:a16="http://schemas.microsoft.com/office/drawing/2014/main" id="{A0D586C8-0F3E-B83B-92C1-4CE5E8760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959C2D-6513-305B-FCF0-F52E91317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CA5E3-BA73-4F6D-8735-3FE6E3304A82}" type="slidenum">
              <a:rPr lang="en-US" smtClean="0"/>
              <a:t>‹#›</a:t>
            </a:fld>
            <a:endParaRPr lang="en-US"/>
          </a:p>
        </p:txBody>
      </p:sp>
    </p:spTree>
    <p:extLst>
      <p:ext uri="{BB962C8B-B14F-4D97-AF65-F5344CB8AC3E}">
        <p14:creationId xmlns:p14="http://schemas.microsoft.com/office/powerpoint/2010/main" val="337229543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C964-AE1D-9152-A275-1C70F50BDC84}"/>
              </a:ext>
            </a:extLst>
          </p:cNvPr>
          <p:cNvSpPr>
            <a:spLocks noGrp="1"/>
          </p:cNvSpPr>
          <p:nvPr>
            <p:ph type="ctrTitle"/>
          </p:nvPr>
        </p:nvSpPr>
        <p:spPr>
          <a:xfrm>
            <a:off x="1524000" y="2235200"/>
            <a:ext cx="9144000" cy="2387600"/>
          </a:xfrm>
        </p:spPr>
        <p:txBody>
          <a:bodyPr>
            <a:normAutofit fontScale="90000"/>
          </a:bodyPr>
          <a:lstStyle/>
          <a:p>
            <a:r>
              <a:rPr lang="en-US" b="1" dirty="0"/>
              <a:t>DESIGN OF PATCH ANTENNA USING FEKO SOFTWARE</a:t>
            </a:r>
            <a:br>
              <a:rPr lang="en-US" b="1" dirty="0"/>
            </a:br>
            <a:br>
              <a:rPr lang="en-US" b="1" dirty="0"/>
            </a:br>
            <a:r>
              <a:rPr lang="en-US" sz="2400" b="1" dirty="0">
                <a:latin typeface="Perpetua" panose="02020502060401020303" pitchFamily="18" charset="0"/>
              </a:rPr>
              <a:t>DONE BY</a:t>
            </a:r>
            <a:br>
              <a:rPr lang="en-US" sz="2400" b="1" dirty="0">
                <a:latin typeface="Perpetua" panose="02020502060401020303" pitchFamily="18" charset="0"/>
              </a:rPr>
            </a:br>
            <a:r>
              <a:rPr lang="en-US" sz="2400" b="1" dirty="0">
                <a:latin typeface="Perpetua" panose="02020502060401020303" pitchFamily="18" charset="0"/>
              </a:rPr>
              <a:t>G SATHEESH</a:t>
            </a:r>
            <a:endParaRPr lang="en-US" b="1" dirty="0">
              <a:latin typeface="Perpetua" panose="02020502060401020303" pitchFamily="18" charset="0"/>
            </a:endParaRPr>
          </a:p>
        </p:txBody>
      </p:sp>
    </p:spTree>
    <p:extLst>
      <p:ext uri="{BB962C8B-B14F-4D97-AF65-F5344CB8AC3E}">
        <p14:creationId xmlns:p14="http://schemas.microsoft.com/office/powerpoint/2010/main" val="300611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9312-5261-32F0-1B1D-EA044D49B757}"/>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8634184B-7BD7-CA4E-88D2-0C1E16A33A56}"/>
              </a:ext>
            </a:extLst>
          </p:cNvPr>
          <p:cNvSpPr>
            <a:spLocks noGrp="1"/>
          </p:cNvSpPr>
          <p:nvPr>
            <p:ph idx="1"/>
          </p:nvPr>
        </p:nvSpPr>
        <p:spPr>
          <a:xfrm>
            <a:off x="838199" y="1534886"/>
            <a:ext cx="10711543" cy="4642077"/>
          </a:xfrm>
        </p:spPr>
        <p:txBody>
          <a:bodyPr>
            <a:normAutofit fontScale="92500"/>
          </a:bodyPr>
          <a:lstStyle/>
          <a:p>
            <a:pPr algn="just">
              <a:buFont typeface="Wingdings" panose="05000000000000000000" pitchFamily="2" charset="2"/>
              <a:buChar char="Ø"/>
            </a:pPr>
            <a:r>
              <a:rPr lang="en-US" dirty="0"/>
              <a:t>A patch antenna, also known as a microstrip antenna, is a type of radio antenna that consists of a flat, rectangular (or other shaped) conductive patch mounted on a dielectric substrate with a ground plane beneath it. These antennas are widely used in wireless communication systems due to their low profile, lightweight, and ease of fabrication.</a:t>
            </a:r>
          </a:p>
          <a:p>
            <a:pPr algn="just">
              <a:buFont typeface="Wingdings" panose="05000000000000000000" pitchFamily="2" charset="2"/>
              <a:buChar char="Ø"/>
            </a:pPr>
            <a:r>
              <a:rPr lang="en-US" dirty="0"/>
              <a:t>Despite their advantages, such as simplicity and suitability for modern wireless applications like Wi-Fi, GPS, and 5G, they have limitations, including narrow bandwidth and relatively low gain. However, advancements in design techniques, such as the use of array configurations and dielectric modifications, have helped overcome these challenges, making patch antennas essential components in modern communication and radar systems.</a:t>
            </a:r>
          </a:p>
        </p:txBody>
      </p:sp>
    </p:spTree>
    <p:extLst>
      <p:ext uri="{BB962C8B-B14F-4D97-AF65-F5344CB8AC3E}">
        <p14:creationId xmlns:p14="http://schemas.microsoft.com/office/powerpoint/2010/main" val="145480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CE5B-6E28-E72D-F7AA-3CD584826D79}"/>
              </a:ext>
            </a:extLst>
          </p:cNvPr>
          <p:cNvSpPr>
            <a:spLocks noGrp="1"/>
          </p:cNvSpPr>
          <p:nvPr>
            <p:ph type="title"/>
          </p:nvPr>
        </p:nvSpPr>
        <p:spPr/>
        <p:txBody>
          <a:bodyPr/>
          <a:lstStyle/>
          <a:p>
            <a:r>
              <a:rPr lang="en-US" b="1" dirty="0"/>
              <a:t>DESIGN PROCESS</a:t>
            </a:r>
          </a:p>
        </p:txBody>
      </p:sp>
      <p:sp>
        <p:nvSpPr>
          <p:cNvPr id="3" name="Content Placeholder 2">
            <a:extLst>
              <a:ext uri="{FF2B5EF4-FFF2-40B4-BE49-F238E27FC236}">
                <a16:creationId xmlns:a16="http://schemas.microsoft.com/office/drawing/2014/main" id="{A9841385-489E-400E-807E-24A4D6ED3C02}"/>
              </a:ext>
            </a:extLst>
          </p:cNvPr>
          <p:cNvSpPr>
            <a:spLocks noGrp="1"/>
          </p:cNvSpPr>
          <p:nvPr>
            <p:ph idx="1"/>
          </p:nvPr>
        </p:nvSpPr>
        <p:spPr>
          <a:xfrm>
            <a:off x="838200" y="1825624"/>
            <a:ext cx="10515600" cy="4803775"/>
          </a:xfrm>
        </p:spPr>
        <p:txBody>
          <a:bodyPr>
            <a:normAutofit/>
          </a:bodyPr>
          <a:lstStyle/>
          <a:p>
            <a:pPr>
              <a:buFont typeface="Wingdings" panose="05000000000000000000" pitchFamily="2" charset="2"/>
              <a:buChar char="Ø"/>
            </a:pPr>
            <a:r>
              <a:rPr lang="en-US" dirty="0"/>
              <a:t>Open </a:t>
            </a:r>
            <a:r>
              <a:rPr lang="en-US" dirty="0" err="1"/>
              <a:t>CADFEKOLaunch</a:t>
            </a:r>
            <a:r>
              <a:rPr lang="en-US" dirty="0"/>
              <a:t> FEKO and start a new project in CADFEKO (geometry modeling tool).</a:t>
            </a:r>
          </a:p>
          <a:p>
            <a:pPr>
              <a:buFont typeface="Wingdings" panose="05000000000000000000" pitchFamily="2" charset="2"/>
              <a:buChar char="Ø"/>
            </a:pPr>
            <a:r>
              <a:rPr lang="en-US" dirty="0"/>
              <a:t> Create Ground </a:t>
            </a:r>
            <a:r>
              <a:rPr lang="en-US" dirty="0" err="1"/>
              <a:t>PlaneDraw</a:t>
            </a:r>
            <a:r>
              <a:rPr lang="en-US" dirty="0"/>
              <a:t> a rectangle for the ground </a:t>
            </a:r>
            <a:r>
              <a:rPr lang="en-US" dirty="0" err="1"/>
              <a:t>plane.Set</a:t>
            </a:r>
            <a:r>
              <a:rPr lang="en-US" dirty="0"/>
              <a:t> size (e.g., 60 mm × 50 mm for a 2.4 GHz antenna).Assign PEC (Perfect Electric Conductor) material.</a:t>
            </a:r>
          </a:p>
          <a:p>
            <a:pPr>
              <a:buFont typeface="Wingdings" panose="05000000000000000000" pitchFamily="2" charset="2"/>
              <a:buChar char="Ø"/>
            </a:pPr>
            <a:r>
              <a:rPr lang="en-US" dirty="0"/>
              <a:t>Create Dielectric </a:t>
            </a:r>
            <a:r>
              <a:rPr lang="en-US" dirty="0" err="1"/>
              <a:t>SubstrateAdd</a:t>
            </a:r>
            <a:r>
              <a:rPr lang="en-US" dirty="0"/>
              <a:t> a rectangle above the ground </a:t>
            </a:r>
            <a:r>
              <a:rPr lang="en-US" dirty="0" err="1"/>
              <a:t>plane.Set</a:t>
            </a:r>
            <a:r>
              <a:rPr lang="en-US" dirty="0"/>
              <a:t> thickness (e.g., 1.6 mm).Assign dielectric material (e.g., FR-4 with </a:t>
            </a:r>
            <a:r>
              <a:rPr lang="el-GR" dirty="0"/>
              <a:t>ε</a:t>
            </a:r>
            <a:r>
              <a:rPr lang="en-US" dirty="0"/>
              <a:t>r = 4.4).</a:t>
            </a:r>
          </a:p>
          <a:p>
            <a:pPr>
              <a:buFont typeface="Wingdings" panose="05000000000000000000" pitchFamily="2" charset="2"/>
              <a:buChar char="Ø"/>
            </a:pPr>
            <a:r>
              <a:rPr lang="en-US" dirty="0"/>
              <a:t>Create </a:t>
            </a:r>
            <a:r>
              <a:rPr lang="en-US" dirty="0" err="1"/>
              <a:t>PatchDraw</a:t>
            </a:r>
            <a:r>
              <a:rPr lang="en-US" dirty="0"/>
              <a:t> a smaller rectangle for the </a:t>
            </a:r>
            <a:r>
              <a:rPr lang="en-US" dirty="0" err="1"/>
              <a:t>patch.Set</a:t>
            </a:r>
            <a:r>
              <a:rPr lang="en-US" dirty="0"/>
              <a:t> dimensions (e.g., 38 mm × 30 mm).Place it on top of the substrate.</a:t>
            </a:r>
          </a:p>
        </p:txBody>
      </p:sp>
    </p:spTree>
    <p:extLst>
      <p:ext uri="{BB962C8B-B14F-4D97-AF65-F5344CB8AC3E}">
        <p14:creationId xmlns:p14="http://schemas.microsoft.com/office/powerpoint/2010/main" val="10165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1B57D-14BE-BB88-7AAA-E33A7FF99EAE}"/>
              </a:ext>
            </a:extLst>
          </p:cNvPr>
          <p:cNvSpPr>
            <a:spLocks noGrp="1"/>
          </p:cNvSpPr>
          <p:nvPr>
            <p:ph idx="1"/>
          </p:nvPr>
        </p:nvSpPr>
        <p:spPr>
          <a:xfrm>
            <a:off x="838200" y="550843"/>
            <a:ext cx="10515600" cy="5626120"/>
          </a:xfrm>
        </p:spPr>
        <p:txBody>
          <a:bodyPr/>
          <a:lstStyle/>
          <a:p>
            <a:pPr>
              <a:buFont typeface="Wingdings" panose="05000000000000000000" pitchFamily="2" charset="2"/>
              <a:buChar char="Ø"/>
            </a:pPr>
            <a:r>
              <a:rPr lang="en-US" dirty="0"/>
              <a:t> Add Feed (Coaxial or Microstrip)Use a coaxial probe or microstrip feed at an optimized </a:t>
            </a:r>
            <a:r>
              <a:rPr lang="en-US" dirty="0" err="1"/>
              <a:t>position.Define</a:t>
            </a:r>
            <a:r>
              <a:rPr lang="en-US" dirty="0"/>
              <a:t> excitation port to apply a signal.</a:t>
            </a:r>
          </a:p>
          <a:p>
            <a:pPr>
              <a:buFont typeface="Wingdings" panose="05000000000000000000" pitchFamily="2" charset="2"/>
              <a:buChar char="Ø"/>
            </a:pPr>
            <a:r>
              <a:rPr lang="en-US" dirty="0"/>
              <a:t> Set Boundary </a:t>
            </a:r>
            <a:r>
              <a:rPr lang="en-US" dirty="0" err="1"/>
              <a:t>ConditionsAssign</a:t>
            </a:r>
            <a:r>
              <a:rPr lang="en-US" dirty="0"/>
              <a:t> a radiation boundary to simulate free space.</a:t>
            </a:r>
          </a:p>
          <a:p>
            <a:pPr>
              <a:buFont typeface="Wingdings" panose="05000000000000000000" pitchFamily="2" charset="2"/>
              <a:buChar char="Ø"/>
            </a:pPr>
            <a:r>
              <a:rPr lang="en-US" dirty="0"/>
              <a:t> Mesh and </a:t>
            </a:r>
            <a:r>
              <a:rPr lang="en-US" dirty="0" err="1"/>
              <a:t>SimulateGenerate</a:t>
            </a:r>
            <a:r>
              <a:rPr lang="en-US" dirty="0"/>
              <a:t> automatic mesh for </a:t>
            </a:r>
            <a:r>
              <a:rPr lang="en-US" dirty="0" err="1"/>
              <a:t>accuracy.Run</a:t>
            </a:r>
            <a:r>
              <a:rPr lang="en-US" dirty="0"/>
              <a:t> the solver to simulate the antenna.</a:t>
            </a:r>
          </a:p>
          <a:p>
            <a:pPr>
              <a:buFont typeface="Wingdings" panose="05000000000000000000" pitchFamily="2" charset="2"/>
              <a:buChar char="Ø"/>
            </a:pPr>
            <a:r>
              <a:rPr lang="en-US" dirty="0"/>
              <a:t> Analyze </a:t>
            </a:r>
            <a:r>
              <a:rPr lang="en-US" dirty="0" err="1"/>
              <a:t>ResultsCheck</a:t>
            </a:r>
            <a:r>
              <a:rPr lang="en-US" dirty="0"/>
              <a:t> S11 parameter (return loss).View the radiation pattern and gain.</a:t>
            </a:r>
          </a:p>
        </p:txBody>
      </p:sp>
    </p:spTree>
    <p:extLst>
      <p:ext uri="{BB962C8B-B14F-4D97-AF65-F5344CB8AC3E}">
        <p14:creationId xmlns:p14="http://schemas.microsoft.com/office/powerpoint/2010/main" val="104710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290C-1E2A-A0F4-3F6A-79729C024496}"/>
              </a:ext>
            </a:extLst>
          </p:cNvPr>
          <p:cNvSpPr>
            <a:spLocks noGrp="1"/>
          </p:cNvSpPr>
          <p:nvPr>
            <p:ph type="title"/>
          </p:nvPr>
        </p:nvSpPr>
        <p:spPr>
          <a:xfrm>
            <a:off x="838200" y="365126"/>
            <a:ext cx="10515600" cy="780628"/>
          </a:xfrm>
        </p:spPr>
        <p:txBody>
          <a:bodyPr>
            <a:normAutofit/>
          </a:bodyPr>
          <a:lstStyle/>
          <a:p>
            <a:r>
              <a:rPr lang="en-US" b="1" dirty="0"/>
              <a:t>RESULTS</a:t>
            </a:r>
          </a:p>
        </p:txBody>
      </p:sp>
      <p:pic>
        <p:nvPicPr>
          <p:cNvPr id="7" name="Picture 6">
            <a:extLst>
              <a:ext uri="{FF2B5EF4-FFF2-40B4-BE49-F238E27FC236}">
                <a16:creationId xmlns:a16="http://schemas.microsoft.com/office/drawing/2014/main" id="{E5D452FE-A9C3-2550-E755-2840A6527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070" y="1437491"/>
            <a:ext cx="5027364" cy="2827892"/>
          </a:xfrm>
          <a:prstGeom prst="rect">
            <a:avLst/>
          </a:prstGeom>
        </p:spPr>
      </p:pic>
      <p:sp>
        <p:nvSpPr>
          <p:cNvPr id="9" name="Content Placeholder 8">
            <a:extLst>
              <a:ext uri="{FF2B5EF4-FFF2-40B4-BE49-F238E27FC236}">
                <a16:creationId xmlns:a16="http://schemas.microsoft.com/office/drawing/2014/main" id="{9C26ED89-6C2F-C146-8CD5-03CAA0020CE7}"/>
              </a:ext>
            </a:extLst>
          </p:cNvPr>
          <p:cNvSpPr>
            <a:spLocks noGrp="1"/>
          </p:cNvSpPr>
          <p:nvPr>
            <p:ph idx="1"/>
          </p:nvPr>
        </p:nvSpPr>
        <p:spPr>
          <a:xfrm>
            <a:off x="838200" y="4726236"/>
            <a:ext cx="10740528" cy="1450726"/>
          </a:xfrm>
        </p:spPr>
        <p:txBody>
          <a:bodyPr>
            <a:normAutofit fontScale="92500" lnSpcReduction="10000"/>
          </a:bodyPr>
          <a:lstStyle/>
          <a:p>
            <a:pPr marL="0" indent="0">
              <a:buNone/>
            </a:pPr>
            <a:r>
              <a:rPr lang="en-US" dirty="0"/>
              <a:t>The first image shows the electric field distribution of a microstrip patch antenna simulated in FEKO, while the second image represents the far-field radiation pattern, indicating the antenna's gain and directional properties. Let me know if you need further analysis or modifications!</a:t>
            </a:r>
          </a:p>
        </p:txBody>
      </p:sp>
      <p:pic>
        <p:nvPicPr>
          <p:cNvPr id="11" name="Picture 10">
            <a:extLst>
              <a:ext uri="{FF2B5EF4-FFF2-40B4-BE49-F238E27FC236}">
                <a16:creationId xmlns:a16="http://schemas.microsoft.com/office/drawing/2014/main" id="{8B437484-E39A-E11A-CBCC-78635E288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923" y="1437491"/>
            <a:ext cx="5053070" cy="2842352"/>
          </a:xfrm>
          <a:prstGeom prst="rect">
            <a:avLst/>
          </a:prstGeom>
        </p:spPr>
      </p:pic>
    </p:spTree>
    <p:extLst>
      <p:ext uri="{BB962C8B-B14F-4D97-AF65-F5344CB8AC3E}">
        <p14:creationId xmlns:p14="http://schemas.microsoft.com/office/powerpoint/2010/main" val="272228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EF30-A552-F94D-1DA1-BD2D175BB6AC}"/>
              </a:ext>
            </a:extLst>
          </p:cNvPr>
          <p:cNvSpPr>
            <a:spLocks noGrp="1"/>
          </p:cNvSpPr>
          <p:nvPr>
            <p:ph type="title"/>
          </p:nvPr>
        </p:nvSpPr>
        <p:spPr>
          <a:xfrm>
            <a:off x="992436" y="5069328"/>
            <a:ext cx="10515600" cy="1325563"/>
          </a:xfrm>
        </p:spPr>
        <p:txBody>
          <a:bodyPr>
            <a:noAutofit/>
          </a:bodyPr>
          <a:lstStyle/>
          <a:p>
            <a:r>
              <a:rPr lang="en-US" sz="2800" dirty="0"/>
              <a:t>The first image shows the far-field radiation pattern of the patch antenna, indicating its directional gain. The second image presents the S-parameter (S11) plot, showing a resonance frequency around 0.951 GHz, which determines the antenna's operating frequency</a:t>
            </a:r>
            <a:r>
              <a:rPr lang="en-US" sz="2400" dirty="0"/>
              <a:t>.</a:t>
            </a:r>
          </a:p>
        </p:txBody>
      </p:sp>
      <p:pic>
        <p:nvPicPr>
          <p:cNvPr id="5" name="Content Placeholder 4">
            <a:extLst>
              <a:ext uri="{FF2B5EF4-FFF2-40B4-BE49-F238E27FC236}">
                <a16:creationId xmlns:a16="http://schemas.microsoft.com/office/drawing/2014/main" id="{2DC1196C-4DA0-87D5-604C-0F5520589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886" y="1013551"/>
            <a:ext cx="5715265" cy="3169109"/>
          </a:xfrm>
        </p:spPr>
      </p:pic>
      <p:pic>
        <p:nvPicPr>
          <p:cNvPr id="7" name="Picture 6">
            <a:extLst>
              <a:ext uri="{FF2B5EF4-FFF2-40B4-BE49-F238E27FC236}">
                <a16:creationId xmlns:a16="http://schemas.microsoft.com/office/drawing/2014/main" id="{7E477B0B-856F-1E80-8FA6-3AC43560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161" y="1013551"/>
            <a:ext cx="5490074" cy="3169109"/>
          </a:xfrm>
          <a:prstGeom prst="rect">
            <a:avLst/>
          </a:prstGeom>
        </p:spPr>
      </p:pic>
    </p:spTree>
    <p:extLst>
      <p:ext uri="{BB962C8B-B14F-4D97-AF65-F5344CB8AC3E}">
        <p14:creationId xmlns:p14="http://schemas.microsoft.com/office/powerpoint/2010/main" val="278701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1B37-C786-7C63-C764-F869C397EC52}"/>
              </a:ext>
            </a:extLst>
          </p:cNvPr>
          <p:cNvSpPr>
            <a:spLocks noGrp="1"/>
          </p:cNvSpPr>
          <p:nvPr>
            <p:ph type="title"/>
          </p:nvPr>
        </p:nvSpPr>
        <p:spPr>
          <a:xfrm>
            <a:off x="1003453" y="5014242"/>
            <a:ext cx="10515600" cy="1325563"/>
          </a:xfrm>
        </p:spPr>
        <p:txBody>
          <a:bodyPr>
            <a:noAutofit/>
          </a:bodyPr>
          <a:lstStyle/>
          <a:p>
            <a:r>
              <a:rPr lang="en-US" sz="2800" dirty="0"/>
              <a:t>The Smith chart in the image represents the impedance characteristics of the patch antenna. At 860 MHz, the impedance is 314.77 + j111.642 Ω, indicating a mismatch with the standard 50 Ω impedance, which affects the antenna's efficiency.</a:t>
            </a:r>
          </a:p>
        </p:txBody>
      </p:sp>
      <p:pic>
        <p:nvPicPr>
          <p:cNvPr id="5" name="Content Placeholder 4">
            <a:extLst>
              <a:ext uri="{FF2B5EF4-FFF2-40B4-BE49-F238E27FC236}">
                <a16:creationId xmlns:a16="http://schemas.microsoft.com/office/drawing/2014/main" id="{E40DE800-D689-EDE5-0A0E-FE161F96D9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7606" y="800827"/>
            <a:ext cx="6893057" cy="3661005"/>
          </a:xfrm>
        </p:spPr>
      </p:pic>
    </p:spTree>
    <p:extLst>
      <p:ext uri="{BB962C8B-B14F-4D97-AF65-F5344CB8AC3E}">
        <p14:creationId xmlns:p14="http://schemas.microsoft.com/office/powerpoint/2010/main" val="89353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9FE9-F5C5-0FD1-3E1B-23B6CE079E18}"/>
              </a:ext>
            </a:extLst>
          </p:cNvPr>
          <p:cNvSpPr>
            <a:spLocks noGrp="1"/>
          </p:cNvSpPr>
          <p:nvPr>
            <p:ph type="title"/>
          </p:nvPr>
        </p:nvSpPr>
        <p:spPr>
          <a:xfrm>
            <a:off x="2435646" y="2887404"/>
            <a:ext cx="10515600" cy="1321040"/>
          </a:xfrm>
        </p:spPr>
        <p:txBody>
          <a:bodyPr>
            <a:normAutofit/>
          </a:bodyPr>
          <a:lstStyle/>
          <a:p>
            <a:r>
              <a:rPr lang="en-US" sz="8800" dirty="0">
                <a:latin typeface="Baskerville Old Face" panose="02020602080505020303" pitchFamily="18" charset="0"/>
              </a:rPr>
              <a:t>THANK YOU</a:t>
            </a:r>
          </a:p>
        </p:txBody>
      </p:sp>
    </p:spTree>
    <p:extLst>
      <p:ext uri="{BB962C8B-B14F-4D97-AF65-F5344CB8AC3E}">
        <p14:creationId xmlns:p14="http://schemas.microsoft.com/office/powerpoint/2010/main" val="662446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TotalTime>
  <Words>478</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Baskerville Old Face</vt:lpstr>
      <vt:lpstr>Calibri</vt:lpstr>
      <vt:lpstr>Calibri Light</vt:lpstr>
      <vt:lpstr>Perpetua</vt:lpstr>
      <vt:lpstr>Wingdings</vt:lpstr>
      <vt:lpstr>Office Theme</vt:lpstr>
      <vt:lpstr>DESIGN OF PATCH ANTENNA USING FEKO SOFTWARE  DONE BY G SATHEESH</vt:lpstr>
      <vt:lpstr>INTRODUCTION</vt:lpstr>
      <vt:lpstr>DESIGN PROCESS</vt:lpstr>
      <vt:lpstr>PowerPoint Presentation</vt:lpstr>
      <vt:lpstr>RESULTS</vt:lpstr>
      <vt:lpstr>The first image shows the far-field radiation pattern of the patch antenna, indicating its directional gain. The second image presents the S-parameter (S11) plot, showing a resonance frequency around 0.951 GHz, which determines the antenna's operating frequency.</vt:lpstr>
      <vt:lpstr>The Smith chart in the image represents the impedance characteristics of the patch antenna. At 860 MHz, the impedance is 314.77 + j111.642 Ω, indicating a mismatch with the standard 50 Ω impedance, which affects the antenna's efficiency.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HEMA CHARAN</dc:creator>
  <cp:lastModifiedBy>K HEMA CHARAN</cp:lastModifiedBy>
  <cp:revision>1</cp:revision>
  <dcterms:created xsi:type="dcterms:W3CDTF">2025-02-27T17:11:13Z</dcterms:created>
  <dcterms:modified xsi:type="dcterms:W3CDTF">2025-02-27T17:44:12Z</dcterms:modified>
</cp:coreProperties>
</file>