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84" r:id="rId3"/>
    <p:sldId id="300" r:id="rId4"/>
    <p:sldId id="301" r:id="rId5"/>
    <p:sldId id="302" r:id="rId6"/>
    <p:sldId id="303" r:id="rId7"/>
    <p:sldId id="304" r:id="rId8"/>
    <p:sldId id="305" r:id="rId9"/>
    <p:sldId id="306" r:id="rId10"/>
    <p:sldId id="307" r:id="rId11"/>
    <p:sldId id="309" r:id="rId12"/>
    <p:sldId id="312" r:id="rId13"/>
    <p:sldId id="313" r:id="rId14"/>
    <p:sldId id="308"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78" d="100"/>
          <a:sy n="78" d="100"/>
        </p:scale>
        <p:origin x="878"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endParaRPr lang="en-US" noProof="0"/>
          </a:p>
        </p:txBody>
      </p:sp>
      <p:sp>
        <p:nvSpPr>
          <p:cNvPr id="3" name="Subtitle 2"/>
          <p:cNvSpPr>
            <a:spLocks noGrp="1"/>
          </p:cNvSpPr>
          <p:nvPr>
            <p:ph type="subTitle" idx="1"/>
          </p:nvPr>
        </p:nvSpPr>
        <p:spPr>
          <a:xfrm>
            <a:off x="1463040" y="4014216"/>
            <a:ext cx="4873752" cy="630936"/>
          </a:xfrm>
        </p:spPr>
        <p:txBody>
          <a:bodyPr>
            <a:noAutofit/>
          </a:bodyPr>
          <a:lstStyle>
            <a:lvl1pPr marL="54610"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15" name="Picture Placeholder 13"/>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endParaRPr 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a:p>
        </p:txBody>
      </p:sp>
      <p:sp>
        <p:nvSpPr>
          <p:cNvPr id="36" name="Text Placeholder 35"/>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
        <p:nvSpPr>
          <p:cNvPr id="40" name="Text Placeholder 35"/>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
        <p:nvSpPr>
          <p:cNvPr id="43" name="Text Placeholder 35"/>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
        <p:nvSpPr>
          <p:cNvPr id="39" name="Text Placeholder 35"/>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
        <p:nvSpPr>
          <p:cNvPr id="41" name="Text Placeholder 35"/>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endParaRPr lang="en-US" noProof="0"/>
          </a:p>
          <a:p>
            <a:pPr lvl="1"/>
            <a:r>
              <a:rPr lang="en-US" noProof="0"/>
              <a:t>Second level</a:t>
            </a:r>
            <a:endParaRPr 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p:cNvSpPr>
            <a:spLocks noGrp="1"/>
          </p:cNvSpPr>
          <p:nvPr>
            <p:ph type="title"/>
          </p:nvPr>
        </p:nvSpPr>
        <p:spPr/>
        <p:txBody>
          <a:bodyPr/>
          <a:lstStyle/>
          <a:p>
            <a:r>
              <a:rPr lang="en-US" noProof="0"/>
              <a:t>Click to edit Master title style</a:t>
            </a:r>
            <a:endParaRPr lang="en-US" noProof="0"/>
          </a:p>
        </p:txBody>
      </p:sp>
      <p:sp>
        <p:nvSpPr>
          <p:cNvPr id="21" name="Text Placeholder 2"/>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4" name="Content Placeholder 3"/>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22" name="Text Placeholder 4"/>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20" name="Content Placeholder 3"/>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9" name="Slide Number Placeholder 8"/>
          <p:cNvSpPr>
            <a:spLocks noGrp="1"/>
          </p:cNvSpPr>
          <p:nvPr>
            <p:ph type="sldNum" sz="quarter" idx="12"/>
          </p:nvPr>
        </p:nvSpPr>
        <p:spPr/>
        <p:txBody>
          <a:bodyPr/>
          <a:lstStyle/>
          <a:p>
            <a:fld id="{8D0AFDD5-844D-364D-8AEC-50CF4D36D55D}" type="slidenum">
              <a:rPr lang="en-US" noProof="0" smtClean="0"/>
            </a:fld>
            <a:endParaRPr lang="en-US" noProof="0"/>
          </a:p>
        </p:txBody>
      </p:sp>
      <p:sp>
        <p:nvSpPr>
          <p:cNvPr id="8" name="Footer Placeholder 7"/>
          <p:cNvSpPr>
            <a:spLocks noGrp="1"/>
          </p:cNvSpPr>
          <p:nvPr>
            <p:ph type="ftr" sz="quarter" idx="11"/>
          </p:nvPr>
        </p:nvSpPr>
        <p:spPr/>
        <p:txBody>
          <a:bodyPr/>
          <a:lstStyle/>
          <a:p>
            <a:r>
              <a:rPr lang="en-US" noProof="0"/>
              <a:t>Presentation title</a:t>
            </a:r>
            <a:endParaRPr lang="en-US" noProof="0"/>
          </a:p>
        </p:txBody>
      </p:sp>
      <p:sp>
        <p:nvSpPr>
          <p:cNvPr id="7" name="Date Placeholder 6"/>
          <p:cNvSpPr>
            <a:spLocks noGrp="1"/>
          </p:cNvSpPr>
          <p:nvPr>
            <p:ph type="dt" sz="half" idx="10"/>
          </p:nvPr>
        </p:nvSpPr>
        <p:spPr/>
        <p:txBody>
          <a:bodyPr/>
          <a:lstStyle/>
          <a:p>
            <a:r>
              <a:rPr lang="en-US" noProof="0"/>
              <a:t>20XX</a:t>
            </a:r>
            <a:endParaRPr 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7" name="Google Shape;1148;p53"/>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1" name="Content Placeholder 3"/>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20" name="Text Placeholder 24"/>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3" name="Content Placeholder 3"/>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5" name="Slide Number Placeholder 4"/>
          <p:cNvSpPr>
            <a:spLocks noGrp="1"/>
          </p:cNvSpPr>
          <p:nvPr>
            <p:ph type="sldNum" sz="quarter" idx="12"/>
          </p:nvPr>
        </p:nvSpPr>
        <p:spPr/>
        <p:txBody>
          <a:bodyPr/>
          <a:lstStyle/>
          <a:p>
            <a:fld id="{8D0AFDD5-844D-364D-8AEC-50CF4D36D55D}" type="slidenum">
              <a:rPr lang="en-US" noProof="0" smtClean="0"/>
            </a:fld>
            <a:endParaRPr lang="en-US" noProof="0"/>
          </a:p>
        </p:txBody>
      </p:sp>
      <p:sp>
        <p:nvSpPr>
          <p:cNvPr id="4" name="Footer Placeholder 3"/>
          <p:cNvSpPr>
            <a:spLocks noGrp="1"/>
          </p:cNvSpPr>
          <p:nvPr>
            <p:ph type="ftr" sz="quarter" idx="11"/>
          </p:nvPr>
        </p:nvSpPr>
        <p:spPr/>
        <p:txBody>
          <a:bodyPr/>
          <a:lstStyle/>
          <a:p>
            <a:r>
              <a:rPr lang="en-US" noProof="0"/>
              <a:t>Presentation title</a:t>
            </a:r>
            <a:endParaRPr lang="en-US" noProof="0"/>
          </a:p>
        </p:txBody>
      </p:sp>
      <p:sp>
        <p:nvSpPr>
          <p:cNvPr id="3" name="Date Placeholder 2"/>
          <p:cNvSpPr>
            <a:spLocks noGrp="1"/>
          </p:cNvSpPr>
          <p:nvPr>
            <p:ph type="dt" sz="half" idx="10"/>
          </p:nvPr>
        </p:nvSpPr>
        <p:spPr/>
        <p:txBody>
          <a:bodyPr/>
          <a:lstStyle/>
          <a:p>
            <a:r>
              <a:rPr lang="en-US" noProof="0"/>
              <a:t>20XX</a:t>
            </a:r>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7" name="Google Shape;1148;p53"/>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1" name="Content Placeholder 3"/>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19" name="Text Placeholder 24"/>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2" name="Content Placeholder 3"/>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20" name="Text Placeholder 24"/>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3" name="Content Placeholder 3"/>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p:txBody>
      </p:sp>
      <p:sp>
        <p:nvSpPr>
          <p:cNvPr id="5" name="Slide Number Placeholder 4"/>
          <p:cNvSpPr>
            <a:spLocks noGrp="1"/>
          </p:cNvSpPr>
          <p:nvPr>
            <p:ph type="sldNum" sz="quarter" idx="12"/>
          </p:nvPr>
        </p:nvSpPr>
        <p:spPr/>
        <p:txBody>
          <a:bodyPr/>
          <a:lstStyle/>
          <a:p>
            <a:fld id="{8D0AFDD5-844D-364D-8AEC-50CF4D36D55D}" type="slidenum">
              <a:rPr lang="en-US" noProof="0" smtClean="0"/>
            </a:fld>
            <a:endParaRPr lang="en-US" noProof="0"/>
          </a:p>
        </p:txBody>
      </p:sp>
      <p:sp>
        <p:nvSpPr>
          <p:cNvPr id="4" name="Footer Placeholder 3"/>
          <p:cNvSpPr>
            <a:spLocks noGrp="1"/>
          </p:cNvSpPr>
          <p:nvPr>
            <p:ph type="ftr" sz="quarter" idx="11"/>
          </p:nvPr>
        </p:nvSpPr>
        <p:spPr/>
        <p:txBody>
          <a:bodyPr/>
          <a:lstStyle/>
          <a:p>
            <a:r>
              <a:rPr lang="en-US" noProof="0"/>
              <a:t>Presentation title</a:t>
            </a:r>
            <a:endParaRPr lang="en-US" noProof="0"/>
          </a:p>
        </p:txBody>
      </p:sp>
      <p:sp>
        <p:nvSpPr>
          <p:cNvPr id="3" name="Date Placeholder 2"/>
          <p:cNvSpPr>
            <a:spLocks noGrp="1"/>
          </p:cNvSpPr>
          <p:nvPr>
            <p:ph type="dt" sz="half" idx="10"/>
          </p:nvPr>
        </p:nvSpPr>
        <p:spPr/>
        <p:txBody>
          <a:bodyPr/>
          <a:lstStyle/>
          <a:p>
            <a:r>
              <a:rPr lang="en-US" noProof="0"/>
              <a:t>20XX</a:t>
            </a:r>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endParaRPr lang="en-US" noProof="0"/>
          </a:p>
        </p:txBody>
      </p:sp>
      <p:sp>
        <p:nvSpPr>
          <p:cNvPr id="19" name="Picture Placeholder 18"/>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endParaRPr lang="en-US" noProof="0"/>
          </a:p>
        </p:txBody>
      </p:sp>
      <p:sp>
        <p:nvSpPr>
          <p:cNvPr id="15" name="Content Placeholder 2"/>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endParaRPr lang="en-US" noProof="0"/>
          </a:p>
        </p:txBody>
      </p:sp>
      <p:sp>
        <p:nvSpPr>
          <p:cNvPr id="5" name="Slide Number Placeholder 4"/>
          <p:cNvSpPr>
            <a:spLocks noGrp="1"/>
          </p:cNvSpPr>
          <p:nvPr>
            <p:ph type="sldNum" sz="quarter" idx="12"/>
          </p:nvPr>
        </p:nvSpPr>
        <p:spPr>
          <a:xfrm>
            <a:off x="8072901" y="6400904"/>
            <a:ext cx="365760" cy="246888"/>
          </a:xfrm>
        </p:spPr>
        <p:txBody>
          <a:bodyPr/>
          <a:lstStyle/>
          <a:p>
            <a:fld id="{8D0AFDD5-844D-364D-8AEC-50CF4D36D55D}" type="slidenum">
              <a:rPr lang="en-US" noProof="0" smtClean="0"/>
            </a:fld>
            <a:endParaRPr lang="en-US" noProof="0"/>
          </a:p>
        </p:txBody>
      </p:sp>
      <p:cxnSp>
        <p:nvCxnSpPr>
          <p:cNvPr id="21" name="Straight Connector 20"/>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endParaRPr lang="en-US" noProof="0"/>
          </a:p>
        </p:txBody>
      </p:sp>
      <p:sp>
        <p:nvSpPr>
          <p:cNvPr id="3" name="Subtitle 2"/>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a:p>
        </p:txBody>
      </p:sp>
      <p:sp>
        <p:nvSpPr>
          <p:cNvPr id="15" name="Picture Placeholder 13"/>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endParaRPr 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5" name="Slide Number Placeholder 4"/>
          <p:cNvSpPr>
            <a:spLocks noGrp="1"/>
          </p:cNvSpPr>
          <p:nvPr>
            <p:ph type="sldNum" sz="quarter" idx="12"/>
          </p:nvPr>
        </p:nvSpPr>
        <p:spPr/>
        <p:txBody>
          <a:bodyPr/>
          <a:lstStyle/>
          <a:p>
            <a:fld id="{8D0AFDD5-844D-364D-8AEC-50CF4D36D55D}" type="slidenum">
              <a:rPr lang="en-US" noProof="0" smtClean="0"/>
            </a:fld>
            <a:endParaRPr lang="en-US" noProof="0"/>
          </a:p>
        </p:txBody>
      </p:sp>
      <p:sp>
        <p:nvSpPr>
          <p:cNvPr id="4" name="Footer Placeholder 3"/>
          <p:cNvSpPr>
            <a:spLocks noGrp="1"/>
          </p:cNvSpPr>
          <p:nvPr>
            <p:ph type="ftr" sz="quarter" idx="11"/>
          </p:nvPr>
        </p:nvSpPr>
        <p:spPr/>
        <p:txBody>
          <a:bodyPr/>
          <a:lstStyle/>
          <a:p>
            <a:r>
              <a:rPr lang="en-US" noProof="0"/>
              <a:t>Presentation title</a:t>
            </a:r>
            <a:endParaRPr lang="en-US" noProof="0"/>
          </a:p>
        </p:txBody>
      </p:sp>
      <p:sp>
        <p:nvSpPr>
          <p:cNvPr id="3" name="Date Placeholder 2"/>
          <p:cNvSpPr>
            <a:spLocks noGrp="1"/>
          </p:cNvSpPr>
          <p:nvPr>
            <p:ph type="dt" sz="half" idx="10"/>
          </p:nvPr>
        </p:nvSpPr>
        <p:spPr/>
        <p:txBody>
          <a:bodyPr/>
          <a:lstStyle/>
          <a:p>
            <a:r>
              <a:rPr lang="en-US" noProof="0"/>
              <a:t>20XX</a:t>
            </a: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D0AFDD5-844D-364D-8AEC-50CF4D36D55D}" type="slidenum">
              <a:rPr lang="en-US" noProof="0" smtClean="0"/>
            </a:fld>
            <a:endParaRPr lang="en-US" noProof="0"/>
          </a:p>
        </p:txBody>
      </p:sp>
      <p:sp>
        <p:nvSpPr>
          <p:cNvPr id="3" name="Footer Placeholder 2"/>
          <p:cNvSpPr>
            <a:spLocks noGrp="1"/>
          </p:cNvSpPr>
          <p:nvPr>
            <p:ph type="ftr" sz="quarter" idx="11"/>
          </p:nvPr>
        </p:nvSpPr>
        <p:spPr/>
        <p:txBody>
          <a:bodyPr/>
          <a:lstStyle/>
          <a:p>
            <a:r>
              <a:rPr lang="en-US" noProof="0"/>
              <a:t>Presentation title</a:t>
            </a:r>
            <a:endParaRPr lang="en-US" noProof="0"/>
          </a:p>
        </p:txBody>
      </p:sp>
      <p:sp>
        <p:nvSpPr>
          <p:cNvPr id="2" name="Date Placeholder 1"/>
          <p:cNvSpPr>
            <a:spLocks noGrp="1"/>
          </p:cNvSpPr>
          <p:nvPr>
            <p:ph type="dt" sz="half" idx="10"/>
          </p:nvPr>
        </p:nvSpPr>
        <p:spPr/>
        <p:txBody>
          <a:bodyPr/>
          <a:lstStyle/>
          <a:p>
            <a:r>
              <a:rPr lang="en-US" noProof="0"/>
              <a:t>20XX</a:t>
            </a:r>
            <a:endParaRPr lang="en-US" noProof="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a:t>20XX</a:t>
            </a:r>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8" name="Google Shape;1251;p56"/>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2" name="Text Placeholder 19"/>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3" name="Text Placeholder 19"/>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4" name="Text Placeholder 19"/>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5" name="Text Placeholder 19"/>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endParaRPr lang="en-US" noProof="0"/>
          </a:p>
        </p:txBody>
      </p:sp>
      <p:sp>
        <p:nvSpPr>
          <p:cNvPr id="27" name="Text Placeholder 26"/>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28" name="Text Placeholder 26"/>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29" name="Text Placeholder 26"/>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30" name="Text Placeholder 26"/>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31" name="Text Placeholder 26"/>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endParaRPr lang="en-US" noProof="0"/>
          </a:p>
        </p:txBody>
      </p:sp>
      <p:sp>
        <p:nvSpPr>
          <p:cNvPr id="6" name="Slide Number Placeholder 5"/>
          <p:cNvSpPr>
            <a:spLocks noGrp="1"/>
          </p:cNvSpPr>
          <p:nvPr>
            <p:ph type="sldNum" sz="quarter" idx="12"/>
          </p:nvPr>
        </p:nvSpPr>
        <p:spPr/>
        <p:txBody>
          <a:bodyPr/>
          <a:lstStyle/>
          <a:p>
            <a:fld id="{8D0AFDD5-844D-364D-8AEC-50CF4D36D55D}" type="slidenum">
              <a:rPr lang="en-US" noProof="0" smtClean="0"/>
            </a:fld>
            <a:endParaRPr lang="en-US" noProof="0"/>
          </a:p>
        </p:txBody>
      </p:sp>
      <p:sp>
        <p:nvSpPr>
          <p:cNvPr id="5" name="Footer Placeholder 4"/>
          <p:cNvSpPr>
            <a:spLocks noGrp="1"/>
          </p:cNvSpPr>
          <p:nvPr>
            <p:ph type="ftr" sz="quarter" idx="11"/>
          </p:nvPr>
        </p:nvSpPr>
        <p:spPr/>
        <p:txBody>
          <a:bodyPr/>
          <a:lstStyle/>
          <a:p>
            <a:r>
              <a:rPr lang="en-US" noProof="0"/>
              <a:t>Presentation title</a:t>
            </a:r>
            <a:endParaRPr lang="en-US" noProof="0"/>
          </a:p>
        </p:txBody>
      </p:sp>
      <p:sp>
        <p:nvSpPr>
          <p:cNvPr id="4" name="Date Placeholder 3"/>
          <p:cNvSpPr>
            <a:spLocks noGrp="1"/>
          </p:cNvSpPr>
          <p:nvPr>
            <p:ph type="dt" sz="half" idx="10"/>
          </p:nvPr>
        </p:nvSpPr>
        <p:spPr/>
        <p:txBody>
          <a:bodyPr/>
          <a:lstStyle/>
          <a:p>
            <a:r>
              <a:rPr lang="en-US" noProof="0"/>
              <a:t>20XX</a:t>
            </a:r>
            <a:endParaRPr 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endParaRPr lang="en-US" noProof="0"/>
          </a:p>
        </p:txBody>
      </p:sp>
      <p:sp>
        <p:nvSpPr>
          <p:cNvPr id="10" name="Picture Placeholder 9"/>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endParaRPr lang="en-US" noProof="0"/>
          </a:p>
        </p:txBody>
      </p:sp>
      <p:sp>
        <p:nvSpPr>
          <p:cNvPr id="3" name="Content Placeholder 2"/>
          <p:cNvSpPr>
            <a:spLocks noGrp="1"/>
          </p:cNvSpPr>
          <p:nvPr>
            <p:ph idx="1"/>
          </p:nvPr>
        </p:nvSpPr>
        <p:spPr>
          <a:xfrm>
            <a:off x="1389888" y="3054096"/>
            <a:ext cx="5010912" cy="2130552"/>
          </a:xfrm>
        </p:spPr>
        <p:txBody>
          <a:bodyPr/>
          <a:lstStyle>
            <a:lvl1pPr marL="54610"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endParaRPr lang="en-US" noProof="0"/>
          </a:p>
        </p:txBody>
      </p:sp>
      <p:cxnSp>
        <p:nvCxnSpPr>
          <p:cNvPr id="28" name="Straight Connector 27"/>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fld>
            <a:endParaRPr lang="en-US" noProof="0"/>
          </a:p>
        </p:txBody>
      </p:sp>
      <p:grpSp>
        <p:nvGrpSpPr>
          <p:cNvPr id="13" name="Group 12"/>
          <p:cNvGrpSpPr/>
          <p:nvPr userDrawn="1"/>
        </p:nvGrpSpPr>
        <p:grpSpPr>
          <a:xfrm>
            <a:off x="0" y="6527001"/>
            <a:ext cx="8294153" cy="5617"/>
            <a:chOff x="0" y="6527001"/>
            <a:chExt cx="8294153" cy="5617"/>
          </a:xfrm>
        </p:grpSpPr>
        <p:cxnSp>
          <p:nvCxnSpPr>
            <p:cNvPr id="14" name="Straight Connector 13"/>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endParaRPr lang="en-US" noProof="0"/>
          </a:p>
        </p:txBody>
      </p:sp>
      <p:sp>
        <p:nvSpPr>
          <p:cNvPr id="3" name="Text Placeholder 2"/>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a:p>
        </p:txBody>
      </p:sp>
      <p:sp>
        <p:nvSpPr>
          <p:cNvPr id="8" name="Google Shape;1251;p56"/>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endParaRPr 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a:p>
        </p:txBody>
      </p:sp>
      <p:sp>
        <p:nvSpPr>
          <p:cNvPr id="3" name="Content Placeholder 2"/>
          <p:cNvSpPr>
            <a:spLocks noGrp="1"/>
          </p:cNvSpPr>
          <p:nvPr>
            <p:ph idx="1"/>
          </p:nvPr>
        </p:nvSpPr>
        <p:spPr>
          <a:xfrm>
            <a:off x="484632" y="1810512"/>
            <a:ext cx="11000232" cy="4160520"/>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Slide Number Placeholder 5"/>
          <p:cNvSpPr>
            <a:spLocks noGrp="1"/>
          </p:cNvSpPr>
          <p:nvPr>
            <p:ph type="sldNum" sz="quarter" idx="12"/>
          </p:nvPr>
        </p:nvSpPr>
        <p:spPr/>
        <p:txBody>
          <a:bodyPr/>
          <a:lstStyle/>
          <a:p>
            <a:fld id="{8D0AFDD5-844D-364D-8AEC-50CF4D36D55D}" type="slidenum">
              <a:rPr lang="en-US" noProof="0" smtClean="0"/>
            </a:fld>
            <a:endParaRPr lang="en-US" noProof="0"/>
          </a:p>
        </p:txBody>
      </p:sp>
      <p:sp>
        <p:nvSpPr>
          <p:cNvPr id="5" name="Footer Placeholder 4"/>
          <p:cNvSpPr>
            <a:spLocks noGrp="1"/>
          </p:cNvSpPr>
          <p:nvPr>
            <p:ph type="ftr" sz="quarter" idx="11"/>
          </p:nvPr>
        </p:nvSpPr>
        <p:spPr/>
        <p:txBody>
          <a:bodyPr/>
          <a:lstStyle/>
          <a:p>
            <a:r>
              <a:rPr lang="en-US" noProof="0"/>
              <a:t>Presentation title</a:t>
            </a:r>
            <a:endParaRPr lang="en-US" noProof="0"/>
          </a:p>
        </p:txBody>
      </p:sp>
      <p:sp>
        <p:nvSpPr>
          <p:cNvPr id="4" name="Date Placeholder 3"/>
          <p:cNvSpPr>
            <a:spLocks noGrp="1"/>
          </p:cNvSpPr>
          <p:nvPr>
            <p:ph type="dt" sz="half" idx="10"/>
          </p:nvPr>
        </p:nvSpPr>
        <p:spPr/>
        <p:txBody>
          <a:bodyPr/>
          <a:lstStyle/>
          <a:p>
            <a:r>
              <a:rPr lang="en-US" noProof="0"/>
              <a:t>20XX</a:t>
            </a:r>
            <a:endParaRPr lang="en-US"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endParaRPr lang="en-US" noProof="0"/>
          </a:p>
        </p:txBody>
      </p:sp>
      <p:sp>
        <p:nvSpPr>
          <p:cNvPr id="18" name="Text Placeholder 15"/>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endParaRPr lang="en-US" noProof="0"/>
          </a:p>
        </p:txBody>
      </p:sp>
      <p:sp>
        <p:nvSpPr>
          <p:cNvPr id="3" name="Content Placeholder 2"/>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endParaRPr lang="en-US" noProof="0"/>
          </a:p>
        </p:txBody>
      </p:sp>
      <p:sp>
        <p:nvSpPr>
          <p:cNvPr id="17" name="Text Placeholder 15"/>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endParaRPr lang="en-US" noProof="0"/>
          </a:p>
        </p:txBody>
      </p:sp>
      <p:sp>
        <p:nvSpPr>
          <p:cNvPr id="7" name="Date Placeholder 6"/>
          <p:cNvSpPr>
            <a:spLocks noGrp="1"/>
          </p:cNvSpPr>
          <p:nvPr>
            <p:ph type="dt" sz="half" idx="16"/>
          </p:nvPr>
        </p:nvSpPr>
        <p:spPr/>
        <p:txBody>
          <a:bodyPr/>
          <a:lstStyle/>
          <a:p>
            <a:r>
              <a:rPr lang="en-US" noProof="0"/>
              <a:t>20XX</a:t>
            </a:r>
            <a:endParaRPr lang="en-US" noProof="0"/>
          </a:p>
        </p:txBody>
      </p:sp>
      <p:sp>
        <p:nvSpPr>
          <p:cNvPr id="8" name="Footer Placeholder 7"/>
          <p:cNvSpPr>
            <a:spLocks noGrp="1"/>
          </p:cNvSpPr>
          <p:nvPr>
            <p:ph type="ftr" sz="quarter" idx="17"/>
          </p:nvPr>
        </p:nvSpPr>
        <p:spPr/>
        <p:txBody>
          <a:bodyPr/>
          <a:lstStyle/>
          <a:p>
            <a:r>
              <a:rPr lang="en-US" noProof="0"/>
              <a:t>Presentation title</a:t>
            </a:r>
            <a:endParaRPr lang="en-US" noProof="0"/>
          </a:p>
        </p:txBody>
      </p:sp>
      <p:sp>
        <p:nvSpPr>
          <p:cNvPr id="9" name="Slide Number Placeholder 8"/>
          <p:cNvSpPr>
            <a:spLocks noGrp="1"/>
          </p:cNvSpPr>
          <p:nvPr>
            <p:ph type="sldNum" sz="quarter" idx="18"/>
          </p:nvPr>
        </p:nvSpPr>
        <p:spPr/>
        <p:txBody>
          <a:bodyPr/>
          <a:lstStyle/>
          <a:p>
            <a:fld id="{8D0AFDD5-844D-364D-8AEC-50CF4D36D55D}" type="slidenum">
              <a:rPr lang="en-US" noProof="0" smtClean="0"/>
            </a:fld>
            <a:endParaRPr 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noProof="0"/>
              <a:t>Click to edit Master title style</a:t>
            </a:r>
            <a:endParaRPr lang="en-US" noProof="0"/>
          </a:p>
        </p:txBody>
      </p:sp>
      <p:sp>
        <p:nvSpPr>
          <p:cNvPr id="7" name="Google Shape;1149;p53"/>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23" name="Picture Placeholder 22"/>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28" name="Text Placeholder 26"/>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endParaRPr lang="en-US" noProof="0"/>
          </a:p>
        </p:txBody>
      </p:sp>
      <p:sp>
        <p:nvSpPr>
          <p:cNvPr id="29" name="Text Placeholder 24"/>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30" name="Picture Placeholder 22"/>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1" name="Text Placeholder 26"/>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endParaRPr lang="en-US" noProof="0"/>
          </a:p>
        </p:txBody>
      </p:sp>
      <p:sp>
        <p:nvSpPr>
          <p:cNvPr id="32" name="Text Placeholder 24"/>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33" name="Picture Placeholder 22"/>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4" name="Text Placeholder 26"/>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endParaRPr lang="en-US" noProof="0"/>
          </a:p>
        </p:txBody>
      </p:sp>
      <p:sp>
        <p:nvSpPr>
          <p:cNvPr id="35" name="Text Placeholder 24"/>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endParaRPr lang="en-US" noProof="0"/>
          </a:p>
        </p:txBody>
      </p:sp>
      <p:sp>
        <p:nvSpPr>
          <p:cNvPr id="36" name="Picture Placeholder 22"/>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7" name="Text Placeholder 26"/>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endParaRPr lang="en-US" noProof="0"/>
          </a:p>
        </p:txBody>
      </p:sp>
      <p:cxnSp>
        <p:nvCxnSpPr>
          <p:cNvPr id="47" name="Straight Connector 46"/>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fld>
            <a:endParaRPr lang="en-US" noProof="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noProof="0"/>
              <a:t>Presentation title</a:t>
            </a:r>
            <a:endParaRPr lang="en-US" noProof="0"/>
          </a:p>
        </p:txBody>
      </p:sp>
      <p:sp>
        <p:nvSpPr>
          <p:cNvPr id="3" name="Date Placeholder 2"/>
          <p:cNvSpPr>
            <a:spLocks noGrp="1"/>
          </p:cNvSpPr>
          <p:nvPr>
            <p:ph type="dt" sz="half" idx="10"/>
          </p:nvPr>
        </p:nvSpPr>
        <p:spPr/>
        <p:txBody>
          <a:bodyPr/>
          <a:lstStyle>
            <a:lvl1pPr>
              <a:defRPr>
                <a:solidFill>
                  <a:schemeClr val="bg1"/>
                </a:solidFill>
              </a:defRPr>
            </a:lvl1pPr>
          </a:lstStyle>
          <a:p>
            <a:r>
              <a:rPr lang="en-US" noProof="0"/>
              <a:t>20XX</a:t>
            </a:r>
            <a:endParaRPr 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p:cNvSpPr>
            <a:spLocks noGrp="1"/>
          </p:cNvSpPr>
          <p:nvPr>
            <p:ph type="title"/>
          </p:nvPr>
        </p:nvSpPr>
        <p:spPr/>
        <p:txBody>
          <a:bodyPr/>
          <a:lstStyle>
            <a:lvl1pPr>
              <a:defRPr>
                <a:solidFill>
                  <a:schemeClr val="tx1"/>
                </a:solidFill>
              </a:defRPr>
            </a:lvl1pPr>
          </a:lstStyle>
          <a:p>
            <a:r>
              <a:rPr lang="en-US" noProof="0"/>
              <a:t>Click to edit Master title style</a:t>
            </a:r>
            <a:endParaRPr lang="en-US" noProof="0"/>
          </a:p>
        </p:txBody>
      </p:sp>
      <p:sp>
        <p:nvSpPr>
          <p:cNvPr id="25" name="Text Placeholder 24"/>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23" name="Picture Placeholder 22"/>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28" name="Text Placeholder 26"/>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46" name="Text Placeholder 24"/>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57" name="Picture Placeholder 22"/>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47" name="Text Placeholder 26"/>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29" name="Text Placeholder 24"/>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30" name="Picture Placeholder 22"/>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1" name="Text Placeholder 26"/>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48" name="Text Placeholder 24"/>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49" name="Picture Placeholder 22"/>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50" name="Text Placeholder 26"/>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32" name="Text Placeholder 24"/>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33" name="Picture Placeholder 22"/>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4" name="Text Placeholder 26"/>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51" name="Text Placeholder 24"/>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52" name="Picture Placeholder 22"/>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53" name="Text Placeholder 26"/>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35" name="Text Placeholder 24"/>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36" name="Picture Placeholder 22"/>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37" name="Text Placeholder 26"/>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endParaRPr lang="en-US" noProof="0"/>
          </a:p>
        </p:txBody>
      </p:sp>
      <p:sp>
        <p:nvSpPr>
          <p:cNvPr id="54" name="Text Placeholder 24"/>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endParaRPr lang="en-US" noProof="0"/>
          </a:p>
        </p:txBody>
      </p:sp>
      <p:sp>
        <p:nvSpPr>
          <p:cNvPr id="55" name="Picture Placeholder 22"/>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endParaRPr lang="en-US" noProof="0"/>
          </a:p>
        </p:txBody>
      </p:sp>
      <p:sp>
        <p:nvSpPr>
          <p:cNvPr id="56" name="Text Placeholder 26"/>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endParaRPr 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endParaRPr lang="en-US" noProof="0"/>
          </a:p>
        </p:txBody>
      </p:sp>
      <p:sp>
        <p:nvSpPr>
          <p:cNvPr id="7" name="Google Shape;1247;p56"/>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endParaRPr lang="en-US" noProof="0"/>
          </a:p>
        </p:txBody>
      </p:sp>
      <p:sp>
        <p:nvSpPr>
          <p:cNvPr id="53" name="Text Placeholder 52"/>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58" name="Text Placeholder 52"/>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
        <p:nvSpPr>
          <p:cNvPr id="48" name="Picture Placeholder 46"/>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endParaRPr lang="en-US" noProof="0"/>
          </a:p>
        </p:txBody>
      </p:sp>
      <p:sp>
        <p:nvSpPr>
          <p:cNvPr id="54" name="Text Placeholder 52"/>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59" name="Text Placeholder 52"/>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
        <p:nvSpPr>
          <p:cNvPr id="49" name="Picture Placeholder 46"/>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endParaRPr lang="en-US" noProof="0"/>
          </a:p>
        </p:txBody>
      </p:sp>
      <p:sp>
        <p:nvSpPr>
          <p:cNvPr id="55" name="Text Placeholder 52"/>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60" name="Text Placeholder 52"/>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
        <p:nvSpPr>
          <p:cNvPr id="50" name="Picture Placeholder 46"/>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endParaRPr lang="en-US" noProof="0"/>
          </a:p>
        </p:txBody>
      </p:sp>
      <p:sp>
        <p:nvSpPr>
          <p:cNvPr id="56" name="Text Placeholder 52"/>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61" name="Text Placeholder 52"/>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
        <p:nvSpPr>
          <p:cNvPr id="51" name="Picture Placeholder 46"/>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endParaRPr lang="en-US" noProof="0"/>
          </a:p>
        </p:txBody>
      </p:sp>
      <p:sp>
        <p:nvSpPr>
          <p:cNvPr id="57" name="Text Placeholder 52"/>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endParaRPr lang="en-US" noProof="0"/>
          </a:p>
        </p:txBody>
      </p:sp>
      <p:sp>
        <p:nvSpPr>
          <p:cNvPr id="62" name="Text Placeholder 52"/>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endParaRPr 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endParaRPr lang="en-US" dirty="0"/>
          </a:p>
        </p:txBody>
      </p:sp>
      <p:sp>
        <p:nvSpPr>
          <p:cNvPr id="5" name="Footer Placeholder 4"/>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fld>
            <a:endParaRPr lang="en-US" dirty="0"/>
          </a:p>
        </p:txBody>
      </p:sp>
      <p:cxnSp>
        <p:nvCxnSpPr>
          <p:cNvPr id="8" name="Straight Connector 7"/>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ctrTitle"/>
          </p:nvPr>
        </p:nvSpPr>
        <p:spPr>
          <a:xfrm>
            <a:off x="1008380" y="848995"/>
            <a:ext cx="5328285" cy="2444750"/>
          </a:xfrm>
        </p:spPr>
        <p:txBody>
          <a:bodyPr/>
          <a:lstStyle/>
          <a:p>
            <a:r>
              <a:rPr lang="en-US" altLang="en-US" sz="3200" b="1" dirty="0"/>
              <a:t>Solar Radiation Forecasting Using Geolocation- Enhanced CNN-LSTM Neural Networks</a:t>
            </a:r>
            <a:endParaRPr lang="en-US" altLang="en-US" sz="3200" b="1" dirty="0"/>
          </a:p>
        </p:txBody>
      </p:sp>
      <p:sp>
        <p:nvSpPr>
          <p:cNvPr id="26" name="Subtitle 25"/>
          <p:cNvSpPr>
            <a:spLocks noGrp="1"/>
          </p:cNvSpPr>
          <p:nvPr>
            <p:ph type="subTitle" idx="1"/>
          </p:nvPr>
        </p:nvSpPr>
        <p:spPr>
          <a:xfrm>
            <a:off x="1463040" y="2890826"/>
            <a:ext cx="4873752" cy="1754326"/>
          </a:xfrm>
        </p:spPr>
        <p:txBody>
          <a:bodyPr/>
          <a:lstStyle/>
          <a:p>
            <a:r>
              <a:rPr lang="en-US" dirty="0"/>
              <a:t>​</a:t>
            </a:r>
            <a:endParaRPr lang="en-US" dirty="0"/>
          </a:p>
          <a:p>
            <a:endParaRPr lang="en-US" dirty="0"/>
          </a:p>
        </p:txBody>
      </p:sp>
      <p:sp>
        <p:nvSpPr>
          <p:cNvPr id="2" name="TextBox 1"/>
          <p:cNvSpPr txBox="1"/>
          <p:nvPr/>
        </p:nvSpPr>
        <p:spPr>
          <a:xfrm>
            <a:off x="1539793" y="3428693"/>
            <a:ext cx="4493342" cy="175432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Team Members:</a:t>
            </a:r>
            <a:endParaRPr lang="en-IN" b="1"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Mattey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Janakiram</a:t>
            </a:r>
            <a:r>
              <a:rPr lang="en-IN" dirty="0">
                <a:latin typeface="Times New Roman" panose="02020603050405020304" pitchFamily="18" charset="0"/>
                <a:cs typeface="Times New Roman" panose="02020603050405020304" pitchFamily="18" charset="0"/>
              </a:rPr>
              <a:t>          - 99220040920</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Jinugu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Saathvik</a:t>
            </a:r>
            <a:r>
              <a:rPr lang="en-IN" dirty="0">
                <a:latin typeface="Times New Roman" panose="02020603050405020304" pitchFamily="18" charset="0"/>
                <a:cs typeface="Times New Roman" panose="02020603050405020304" pitchFamily="18" charset="0"/>
              </a:rPr>
              <a:t> Reddy  - 99220040075</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 </a:t>
            </a:r>
            <a:r>
              <a:rPr lang="en-IN" dirty="0" err="1">
                <a:latin typeface="Times New Roman" panose="02020603050405020304" pitchFamily="18" charset="0"/>
                <a:cs typeface="Times New Roman" panose="02020603050405020304" pitchFamily="18" charset="0"/>
              </a:rPr>
              <a:t>Sathvik</a:t>
            </a:r>
            <a:r>
              <a:rPr lang="en-IN" dirty="0">
                <a:latin typeface="Times New Roman" panose="02020603050405020304" pitchFamily="18" charset="0"/>
                <a:cs typeface="Times New Roman" panose="02020603050405020304" pitchFamily="18" charset="0"/>
              </a:rPr>
              <a:t>                        - 99220040212</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 Leela Krishna              - 9922005139</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 Sumanth                      - 9922005061</a:t>
            </a:r>
            <a:endParaRPr lang="en-IN" dirty="0">
              <a:latin typeface="Times New Roman" panose="02020603050405020304" pitchFamily="18" charset="0"/>
              <a:cs typeface="Times New Roman" panose="02020603050405020304" pitchFamily="18" charset="0"/>
            </a:endParaRPr>
          </a:p>
        </p:txBody>
      </p:sp>
      <p:pic>
        <p:nvPicPr>
          <p:cNvPr id="11" name="Picture Placeholder 10"/>
          <p:cNvPicPr>
            <a:picLocks noGrp="1" noChangeAspect="1"/>
          </p:cNvPicPr>
          <p:nvPr>
            <p:ph type="pic" sz="quarter" idx="10"/>
          </p:nvPr>
        </p:nvPicPr>
        <p:blipFill>
          <a:blip r:embed="rId1"/>
          <a:srcRect l="22642" r="22642"/>
          <a:stretch>
            <a:fillRect/>
          </a:stretch>
        </p:blipFill>
        <p:spPr>
          <a:xfrm>
            <a:off x="6476410" y="812800"/>
            <a:ext cx="4604340" cy="4927600"/>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512064"/>
            <a:ext cx="9912096" cy="530155"/>
          </a:xfrm>
        </p:spPr>
        <p:txBody>
          <a:bodyPr/>
          <a:lstStyle/>
          <a:p>
            <a:r>
              <a:rPr lang="en-IN"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632" y="1380640"/>
            <a:ext cx="6889562" cy="4590392"/>
          </a:xfrm>
        </p:spPr>
        <p:txBody>
          <a:bodyPr/>
          <a:lstStyle/>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A data-driven deep learning approach to solar radiation forecasting represents a significant advancement in renewable energy management.</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Continued research and technological advancements can enhance the accuracy and efficiency of these forecasts.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Embracing deep learning methodologies will be crucial for achieving a sustainable energy future.</a:t>
            </a:r>
            <a:endParaRPr lang="en-US" sz="2400" dirty="0">
              <a:latin typeface="Times New Roman" panose="02020603050405020304" pitchFamily="18" charset="0"/>
              <a:cs typeface="Times New Roman" panose="02020603050405020304" pitchFamily="18" charset="0"/>
            </a:endParaRPr>
          </a:p>
          <a:p>
            <a:endParaRPr lang="en-IN" sz="2400" dirty="0"/>
          </a:p>
        </p:txBody>
      </p:sp>
      <p:pic>
        <p:nvPicPr>
          <p:cNvPr id="7" name="Image 0" descr="https://search-letsfade-com.herokuapp.com/proxy?url=https://i1.rgstatic.net/publication/314656677_Solar_Radiation_Forecasting_Model/links/5a1e9f76aca272cbfbc05c01/largepreview.png"/>
          <p:cNvPicPr>
            <a:picLocks noChangeAspect="1"/>
          </p:cNvPicPr>
          <p:nvPr/>
        </p:nvPicPr>
        <p:blipFill>
          <a:blip r:embed="rId1"/>
          <a:stretch>
            <a:fillRect/>
          </a:stretch>
        </p:blipFill>
        <p:spPr>
          <a:xfrm>
            <a:off x="7285702" y="1380640"/>
            <a:ext cx="4906297" cy="43560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pPr algn="l"/>
            <a:r>
              <a:rPr lang="en-IN" altLang="en-US"/>
              <a:t>Result</a:t>
            </a:r>
            <a:endParaRPr lang="en-IN" altLang="en-US"/>
          </a:p>
        </p:txBody>
      </p:sp>
      <p:pic>
        <p:nvPicPr>
          <p:cNvPr id="9" name="Content Placeholder 8" descr="Screenshot 2025-02-28 222320"/>
          <p:cNvPicPr>
            <a:picLocks noChangeAspect="1"/>
          </p:cNvPicPr>
          <p:nvPr>
            <p:ph idx="1"/>
          </p:nvPr>
        </p:nvPicPr>
        <p:blipFill>
          <a:blip r:embed="rId1"/>
          <a:stretch>
            <a:fillRect/>
          </a:stretch>
        </p:blipFill>
        <p:spPr>
          <a:xfrm>
            <a:off x="1204595" y="1810385"/>
            <a:ext cx="9846945" cy="4160520"/>
          </a:xfrm>
          <a:prstGeom prst="rect">
            <a:avLst/>
          </a:prstGeom>
        </p:spPr>
      </p:pic>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Presentation title</a:t>
            </a:r>
            <a:endParaRPr lang="en-US" dirty="0"/>
          </a:p>
        </p:txBody>
      </p:sp>
      <p:sp>
        <p:nvSpPr>
          <p:cNvPr id="6" name="Slide Number Placeholder 5"/>
          <p:cNvSpPr>
            <a:spLocks noGrp="1"/>
          </p:cNvSpPr>
          <p:nvPr>
            <p:ph type="sldNum" sz="quarter" idx="12"/>
          </p:nvPr>
        </p:nvSpPr>
        <p:spPr/>
        <p:txBody>
          <a:bodyPr/>
          <a:p>
            <a:fld id="{8D0AFDD5-844D-364D-8AEC-50CF4D36D55D}"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8" descr="Screenshot 2025-02-28 230539"/>
          <p:cNvPicPr>
            <a:picLocks noChangeAspect="1"/>
          </p:cNvPicPr>
          <p:nvPr>
            <p:ph idx="1"/>
          </p:nvPr>
        </p:nvPicPr>
        <p:blipFill>
          <a:blip r:embed="rId1"/>
          <a:stretch>
            <a:fillRect/>
          </a:stretch>
        </p:blipFill>
        <p:spPr>
          <a:xfrm>
            <a:off x="1016000" y="572135"/>
            <a:ext cx="9848215" cy="3535680"/>
          </a:xfrm>
          <a:prstGeom prst="rect">
            <a:avLst/>
          </a:prstGeom>
        </p:spPr>
      </p:pic>
      <p:sp>
        <p:nvSpPr>
          <p:cNvPr id="10" name="Text Box 9"/>
          <p:cNvSpPr txBox="1"/>
          <p:nvPr/>
        </p:nvSpPr>
        <p:spPr>
          <a:xfrm>
            <a:off x="655955" y="4144010"/>
            <a:ext cx="10556875" cy="2199005"/>
          </a:xfrm>
          <a:prstGeom prst="rect">
            <a:avLst/>
          </a:prstGeom>
          <a:noFill/>
        </p:spPr>
        <p:txBody>
          <a:bodyPr wrap="square" rtlCol="0">
            <a:noAutofit/>
          </a:bodyPr>
          <a:p>
            <a:r>
              <a:rPr lang="en-US" altLang="en-US" sz="2000">
                <a:latin typeface="Times New Roman" panose="02020603050405020304" pitchFamily="18" charset="0"/>
                <a:cs typeface="Times New Roman" panose="02020603050405020304" pitchFamily="18" charset="0"/>
              </a:rPr>
              <a:t>The two figures present a comparative analysis of solar radiation forecasting models, highlighting differences in performance. In the Model Loss plots, both models show a decreasing loss trend over 50 epochs, but the second figure exhibits lower overall loss values, indicating improved learning efficiency. The 24-hour Forecast Example reveals that the second model's predictions align more closely with actual values during non-peak hours, though discrepancies remain at peak radiation periods. The Max Daily Solar Radiation plots indicate similar periodic trends, but the second model captures more variations in radiation intensity over an extended period.</a:t>
            </a:r>
            <a:endParaRPr lang="en-US"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512064"/>
            <a:ext cx="9912096" cy="589149"/>
          </a:xfrm>
        </p:spPr>
        <p:txBody>
          <a:bodyPr/>
          <a:lstStyle/>
          <a:p>
            <a:r>
              <a:rPr lang="en-IN"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632" y="1297858"/>
            <a:ext cx="11000232" cy="4673174"/>
          </a:xfrm>
        </p:spPr>
        <p:txBody>
          <a:bodyPr/>
          <a:lstStyle/>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Zhang et al. (2023). Deep Learning for Solar Radiation Prediction: A Comparative Study. Renewable Energy, 45(2), 123-135.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 Kumar et al. (2023). Hybrid CNN-LSTM Model for Solar Power Forecasting. IEEE Transactions on Sustainable Energy, 14(3), 789-801.Team work for environment project </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Wang et al. (2024). Multi-parameter Solar Radiation Prediction. Solar Energy, 185, 56-68.</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Smith et al. (2023). Real-time Solar Forecasting Using Weather Data. Applied Energy, 276, 115-128.</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Brown, K., et al. (2023). "Real-time Solar Forecasting Systems." Energy &amp; Buildings, 278, 112233.</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Zhang, Y., &amp; Liu, J. (2023). Advances in Solar Radiation Forecasting: A Deep Learning Perspective. Renewable Energy Journal.</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Kumar, R., &amp; Sharma, P. (2022). Data-Driven Approaches for Solar Energy Forecasting. Journal of Solar Energy Engineering.</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Chen, L., et al. (2023). Machine Learning Techniques in Solar Radiation Prediction: A Comprehensive Review. Energy Reports.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ctrTitle"/>
          </p:nvPr>
        </p:nvSpPr>
        <p:spPr>
          <a:xfrm>
            <a:off x="1527048" y="2261418"/>
            <a:ext cx="4873752" cy="2477729"/>
          </a:xfrm>
        </p:spPr>
        <p:txBody>
          <a:bodyPr/>
          <a:lstStyle/>
          <a:p>
            <a:r>
              <a:rPr lang="en-US" dirty="0"/>
              <a:t>Thank you</a:t>
            </a:r>
            <a:endParaRPr lang="en-US" dirty="0"/>
          </a:p>
        </p:txBody>
      </p:sp>
      <p:pic>
        <p:nvPicPr>
          <p:cNvPr id="5" name="Picture Placeholder 4"/>
          <p:cNvPicPr>
            <a:picLocks noGrp="1" noChangeAspect="1"/>
          </p:cNvPicPr>
          <p:nvPr>
            <p:ph type="pic" sz="quarter" idx="10"/>
          </p:nvPr>
        </p:nvPicPr>
        <p:blipFill>
          <a:blip r:embed="rId1"/>
          <a:srcRect l="4257" r="4257"/>
          <a:stretch>
            <a:fillRect/>
          </a:stretch>
        </p:blip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505" y="1810385"/>
            <a:ext cx="10559415" cy="4160520"/>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Solar radiation forecasting plays a crucial role in optimizing solar energy systems and improving grid integration efficiency. This project presents an innovative hybrid deep learning approach that combines Convolutional Neural Networks (CNN) and Long Short-Term Memory (LSTM) networks to predict solar radiation patterns with enhanced accuracy. The model integrates multiple data sources, including historical radiation data, meteorological parameters, and temporal features, to capture both spatial and temporal dependencies in solar radiation patterns. The implementation includes user input capabilities for location-specific predictions and clear sky radiation calculations, making it a practical tool for solar energy system optimization.</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solidFill>
                <a:latin typeface="Times New Roman" panose="02020603050405020304" pitchFamily="18" charset="0"/>
                <a:ea typeface="Optima" pitchFamily="34" charset="-122"/>
                <a:cs typeface="Times New Roman" panose="02020603050405020304" pitchFamily="18" charset="0"/>
              </a:rPr>
              <a:t>Introduction to Solar Radiation Forecasting</a:t>
            </a:r>
            <a:br>
              <a:rPr lang="en-US" sz="60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632" y="1810512"/>
            <a:ext cx="6427445" cy="4160520"/>
          </a:xfrm>
        </p:spPr>
        <p:txBody>
          <a:bodyPr/>
          <a:lstStyle/>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Solar radiation forecasting is crucial for optimizing renewable energy generation, especially solar power.</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Traditional forecasting methods often struggle with the complex, non-linear nature of solar radiation data.</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Deep learning offers a promising solution by leveraging large datasets to improve accuracy and reliability in predictions</a:t>
            </a: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Importance of Solar Radiation Data</a:t>
            </a:r>
            <a:br>
              <a:rPr lang="en-US" sz="6000" dirty="0"/>
            </a:br>
            <a:endParaRPr lang="en-IN" dirty="0"/>
          </a:p>
        </p:txBody>
      </p:sp>
      <p:sp>
        <p:nvSpPr>
          <p:cNvPr id="3" name="Content Placeholder 2"/>
          <p:cNvSpPr>
            <a:spLocks noGrp="1"/>
          </p:cNvSpPr>
          <p:nvPr>
            <p:ph idx="1"/>
          </p:nvPr>
        </p:nvSpPr>
        <p:spPr>
          <a:xfrm>
            <a:off x="484632" y="1810512"/>
            <a:ext cx="6958387" cy="4160520"/>
          </a:xfrm>
        </p:spPr>
        <p:txBody>
          <a:bodyPr/>
          <a:lstStyle/>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Solar radiation data is essential for evaluating potential solar energy sites and maximizing energy output.</a:t>
            </a:r>
            <a:endParaRPr lang="en-US" sz="1800" dirty="0">
              <a:solidFill>
                <a:srgbClr val="000000"/>
              </a:solidFill>
              <a:latin typeface="Times New Roman" panose="02020603050405020304" pitchFamily="18" charset="0"/>
              <a:ea typeface="Optima" pitchFamily="34" charset="-122"/>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Accurate forecasts can aid in energy grid management and decrease reliance on fossil fuels.</a:t>
            </a:r>
            <a:endParaRPr lang="en-US" sz="1800" dirty="0">
              <a:solidFill>
                <a:srgbClr val="000000"/>
              </a:solidFill>
              <a:latin typeface="Times New Roman" panose="02020603050405020304" pitchFamily="18" charset="0"/>
              <a:ea typeface="Optima" pitchFamily="34" charset="-122"/>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Understanding solar radiation patterns helps in climate research and agricultural planning.</a:t>
            </a:r>
            <a:endParaRPr lang="en-US" sz="1800" dirty="0">
              <a:latin typeface="Times New Roman" panose="02020603050405020304" pitchFamily="18" charset="0"/>
              <a:cs typeface="Times New Roman" panose="02020603050405020304" pitchFamily="18" charset="0"/>
            </a:endParaRPr>
          </a:p>
          <a:p>
            <a:endParaRPr lang="en-IN" dirty="0"/>
          </a:p>
        </p:txBody>
      </p:sp>
      <p:pic>
        <p:nvPicPr>
          <p:cNvPr id="7" name="Image 0" descr="https://search-letsfade-com.herokuapp.com/proxy?url=https://geoengineering.global/wp-content/uploads/2020/09/Solar-Spectrum-2-Web.jpg"/>
          <p:cNvPicPr>
            <a:picLocks noChangeAspect="1"/>
          </p:cNvPicPr>
          <p:nvPr/>
        </p:nvPicPr>
        <p:blipFill>
          <a:blip r:embed="rId1"/>
          <a:stretch>
            <a:fillRect/>
          </a:stretch>
        </p:blipFill>
        <p:spPr>
          <a:xfrm>
            <a:off x="7551174" y="1810511"/>
            <a:ext cx="4640826" cy="4160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solidFill>
                <a:latin typeface="Times New Roman" panose="02020603050405020304" pitchFamily="18" charset="0"/>
                <a:ea typeface="Optima" pitchFamily="34" charset="-122"/>
                <a:cs typeface="Times New Roman" panose="02020603050405020304" pitchFamily="18" charset="0"/>
              </a:rPr>
              <a:t>Overview of Deep Learning Techniques</a:t>
            </a:r>
            <a:br>
              <a:rPr lang="en-US" sz="6000" dirty="0"/>
            </a:br>
            <a:endParaRPr lang="en-IN" dirty="0"/>
          </a:p>
        </p:txBody>
      </p:sp>
      <p:sp>
        <p:nvSpPr>
          <p:cNvPr id="3" name="Content Placeholder 2"/>
          <p:cNvSpPr>
            <a:spLocks noGrp="1"/>
          </p:cNvSpPr>
          <p:nvPr>
            <p:ph idx="1"/>
          </p:nvPr>
        </p:nvSpPr>
        <p:spPr>
          <a:xfrm>
            <a:off x="437515" y="1810385"/>
            <a:ext cx="6739890" cy="4505325"/>
          </a:xfrm>
        </p:spPr>
        <p:txBody>
          <a:bodyPr/>
          <a:lstStyle/>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Deep learning techniques, such as neural networks, can model intricate relationships in data without explicit programming.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These models can learn from vast amounts of historical data, improving their predictive capabilities over time.</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Popular architectures for solar radiation forecasting include Convolutional Neural Networks (CNNs) and Recurrent Neural Networks (RNNs).</a:t>
            </a:r>
            <a:endParaRPr lang="en-US" sz="2400" dirty="0">
              <a:latin typeface="Times New Roman" panose="02020603050405020304" pitchFamily="18" charset="0"/>
              <a:cs typeface="Times New Roman" panose="02020603050405020304" pitchFamily="18" charset="0"/>
            </a:endParaRPr>
          </a:p>
          <a:p>
            <a:endParaRPr lang="en-IN" sz="2400" dirty="0"/>
          </a:p>
        </p:txBody>
      </p:sp>
      <p:pic>
        <p:nvPicPr>
          <p:cNvPr id="7" name="Image 0" descr="https://search-letsfade-com.herokuapp.com/proxy?url=https://thedatascientist.com/wp-content/uploads/2018/03/Deep-Neural-Network-What-is-Deep-Learning-Edureka.png"/>
          <p:cNvPicPr>
            <a:picLocks noChangeAspect="1"/>
          </p:cNvPicPr>
          <p:nvPr/>
        </p:nvPicPr>
        <p:blipFill>
          <a:blip r:embed="rId1"/>
          <a:stretch>
            <a:fillRect/>
          </a:stretch>
        </p:blipFill>
        <p:spPr>
          <a:xfrm>
            <a:off x="6827520" y="1673941"/>
            <a:ext cx="5364480" cy="39402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solidFill>
                <a:latin typeface="Times New Roman" panose="02020603050405020304" pitchFamily="18" charset="0"/>
                <a:ea typeface="Optima" pitchFamily="34" charset="-122"/>
                <a:cs typeface="Times New Roman" panose="02020603050405020304" pitchFamily="18" charset="0"/>
              </a:rPr>
              <a:t>Data Collection and Preprocessing</a:t>
            </a: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4632" y="1810512"/>
            <a:ext cx="6545433" cy="4160520"/>
          </a:xfrm>
        </p:spPr>
        <p:txBody>
          <a:bodyPr/>
          <a:lstStyle/>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Quality data collection is critical for training deep learning models effectively.</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Data preprocessing steps include normalization, feature selection, and handling missing values to ensure model accuracy.</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Meteorological and geographical data can significantly enhance the performance of forecasting models.</a:t>
            </a: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Image 0" descr="https://search-letsfade-com.herokuapp.com/proxy?url=https://serokell.io/files/df/dfsdv4ab.2_(23)_(1).jpg"/>
          <p:cNvPicPr>
            <a:picLocks noChangeAspect="1"/>
          </p:cNvPicPr>
          <p:nvPr/>
        </p:nvPicPr>
        <p:blipFill>
          <a:blip r:embed="rId1"/>
          <a:stretch>
            <a:fillRect/>
          </a:stretch>
        </p:blipFill>
        <p:spPr>
          <a:xfrm>
            <a:off x="7154424" y="1828799"/>
            <a:ext cx="5037575" cy="38640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solidFill>
                <a:latin typeface="Times New Roman" panose="02020603050405020304" pitchFamily="18" charset="0"/>
                <a:ea typeface="Optima" pitchFamily="34" charset="-122"/>
                <a:cs typeface="Times New Roman" panose="02020603050405020304" pitchFamily="18" charset="0"/>
              </a:rPr>
              <a:t>Evaluation Metrics for Forecasting</a:t>
            </a:r>
            <a:br>
              <a:rPr lang="en-US" sz="6000" dirty="0"/>
            </a:br>
            <a:endParaRPr lang="en-IN" dirty="0"/>
          </a:p>
        </p:txBody>
      </p:sp>
      <p:sp>
        <p:nvSpPr>
          <p:cNvPr id="3" name="Content Placeholder 2"/>
          <p:cNvSpPr>
            <a:spLocks noGrp="1"/>
          </p:cNvSpPr>
          <p:nvPr>
            <p:ph idx="1"/>
          </p:nvPr>
        </p:nvSpPr>
        <p:spPr>
          <a:xfrm>
            <a:off x="484632" y="1810512"/>
            <a:ext cx="5729355" cy="4160520"/>
          </a:xfrm>
        </p:spPr>
        <p:txBody>
          <a:bodyPr/>
          <a:lstStyle/>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Evaluating model performance is essential to ensure reliable solar radiation forecasts.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Common metrics include Mean Absolute Error (MAE), Root Mean Squared Error (RMSE), and R-squared values.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Visualization tools, such as scatter plots and time series graphs, can aid in assessing prediction accuracy</a:t>
            </a:r>
            <a:r>
              <a:rPr lang="en-US" sz="1800" dirty="0">
                <a:solidFill>
                  <a:srgbClr val="000000"/>
                </a:solidFill>
                <a:latin typeface="Times New Roman" panose="02020603050405020304" pitchFamily="18" charset="0"/>
                <a:ea typeface="Optima" pitchFamily="34" charset="-122"/>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Image 0" descr="https://search-letsfade-com.herokuapp.com/proxy?url=https://clockify.me/assets/images/forecasting-methods-clockify.png"/>
          <p:cNvPicPr>
            <a:picLocks noChangeAspect="1"/>
          </p:cNvPicPr>
          <p:nvPr/>
        </p:nvPicPr>
        <p:blipFill>
          <a:blip r:embed="rId1"/>
          <a:stretch>
            <a:fillRect/>
          </a:stretch>
        </p:blipFill>
        <p:spPr>
          <a:xfrm>
            <a:off x="6096001" y="1810512"/>
            <a:ext cx="6096000" cy="40691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952" y="210208"/>
            <a:ext cx="9912096" cy="1316840"/>
          </a:xfrm>
        </p:spPr>
        <p:txBody>
          <a:bodyPr/>
          <a:lstStyle/>
          <a:p>
            <a:r>
              <a:rPr lang="en-IN"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idx="1"/>
          </p:nvPr>
        </p:nvGraphicFramePr>
        <p:xfrm>
          <a:off x="521110" y="1120876"/>
          <a:ext cx="11434917" cy="5132440"/>
        </p:xfrm>
        <a:graphic>
          <a:graphicData uri="http://schemas.openxmlformats.org/drawingml/2006/table">
            <a:tbl>
              <a:tblPr firstRow="1" bandRow="1">
                <a:tableStyleId>{5C22544A-7EE6-4342-B048-85BDC9FD1C3A}</a:tableStyleId>
              </a:tblPr>
              <a:tblGrid>
                <a:gridCol w="3128659"/>
                <a:gridCol w="2276106"/>
                <a:gridCol w="1441416"/>
                <a:gridCol w="2294368"/>
                <a:gridCol w="2294368"/>
              </a:tblGrid>
              <a:tr h="665316">
                <a:tc>
                  <a:txBody>
                    <a:bodyPr/>
                    <a:lstStyle/>
                    <a:p>
                      <a:r>
                        <a:rPr lang="en-IN" dirty="0">
                          <a:solidFill>
                            <a:schemeClr val="tx1"/>
                          </a:solidFill>
                        </a:rPr>
                        <a:t>             Paper  Title</a:t>
                      </a:r>
                      <a:endParaRPr lang="en-IN" dirty="0">
                        <a:solidFill>
                          <a:schemeClr val="tx1"/>
                        </a:solidFill>
                      </a:endParaRPr>
                    </a:p>
                  </a:txBody>
                  <a:tcPr>
                    <a:solidFill>
                      <a:schemeClr val="tx2">
                        <a:lumMod val="40000"/>
                        <a:lumOff val="60000"/>
                      </a:schemeClr>
                    </a:solidFill>
                  </a:tcPr>
                </a:tc>
                <a:tc>
                  <a:txBody>
                    <a:bodyPr/>
                    <a:lstStyle/>
                    <a:p>
                      <a:r>
                        <a:rPr lang="en-IN" dirty="0">
                          <a:solidFill>
                            <a:schemeClr val="tx1"/>
                          </a:solidFill>
                        </a:rPr>
                        <a:t>           Authors</a:t>
                      </a:r>
                      <a:endParaRPr lang="en-IN" dirty="0">
                        <a:solidFill>
                          <a:schemeClr val="tx1"/>
                        </a:solidFill>
                      </a:endParaRPr>
                    </a:p>
                  </a:txBody>
                  <a:tcPr>
                    <a:solidFill>
                      <a:schemeClr val="tx2">
                        <a:lumMod val="40000"/>
                        <a:lumOff val="60000"/>
                      </a:schemeClr>
                    </a:solidFill>
                  </a:tcPr>
                </a:tc>
                <a:tc>
                  <a:txBody>
                    <a:bodyPr/>
                    <a:lstStyle/>
                    <a:p>
                      <a:r>
                        <a:rPr lang="en-IN" dirty="0">
                          <a:solidFill>
                            <a:schemeClr val="tx1"/>
                          </a:solidFill>
                        </a:rPr>
                        <a:t>Year &amp; Journal</a:t>
                      </a:r>
                      <a:endParaRPr lang="en-IN" dirty="0">
                        <a:solidFill>
                          <a:schemeClr val="tx1"/>
                        </a:solidFill>
                      </a:endParaRPr>
                    </a:p>
                  </a:txBody>
                  <a:tcPr>
                    <a:solidFill>
                      <a:schemeClr val="tx2">
                        <a:lumMod val="40000"/>
                        <a:lumOff val="60000"/>
                      </a:schemeClr>
                    </a:solidFill>
                  </a:tcPr>
                </a:tc>
                <a:tc>
                  <a:txBody>
                    <a:bodyPr/>
                    <a:lstStyle/>
                    <a:p>
                      <a:r>
                        <a:rPr lang="en-IN" dirty="0">
                          <a:solidFill>
                            <a:schemeClr val="tx1"/>
                          </a:solidFill>
                        </a:rPr>
                        <a:t>      Methodology</a:t>
                      </a:r>
                      <a:endParaRPr lang="en-IN" dirty="0">
                        <a:solidFill>
                          <a:schemeClr val="tx1"/>
                        </a:solidFill>
                      </a:endParaRPr>
                    </a:p>
                  </a:txBody>
                  <a:tcPr>
                    <a:solidFill>
                      <a:schemeClr val="tx2">
                        <a:lumMod val="40000"/>
                        <a:lumOff val="60000"/>
                      </a:schemeClr>
                    </a:solidFill>
                  </a:tcPr>
                </a:tc>
                <a:tc>
                  <a:txBody>
                    <a:bodyPr/>
                    <a:lstStyle/>
                    <a:p>
                      <a:r>
                        <a:rPr lang="en-IN" dirty="0">
                          <a:solidFill>
                            <a:schemeClr val="tx1"/>
                          </a:solidFill>
                        </a:rPr>
                        <a:t>            Results</a:t>
                      </a:r>
                      <a:endParaRPr lang="en-IN" dirty="0">
                        <a:solidFill>
                          <a:schemeClr val="tx1"/>
                        </a:solidFill>
                      </a:endParaRPr>
                    </a:p>
                  </a:txBody>
                  <a:tcPr>
                    <a:solidFill>
                      <a:schemeClr val="tx2">
                        <a:lumMod val="40000"/>
                        <a:lumOff val="60000"/>
                      </a:schemeClr>
                    </a:solidFill>
                  </a:tcPr>
                </a:tc>
              </a:tr>
              <a:tr h="950452">
                <a:tc>
                  <a:txBody>
                    <a:bodyPr/>
                    <a:lstStyle/>
                    <a:p>
                      <a:r>
                        <a:rPr lang="en-US" dirty="0">
                          <a:latin typeface="Times New Roman" panose="02020603050405020304" pitchFamily="18" charset="0"/>
                          <a:cs typeface="Times New Roman" panose="02020603050405020304" pitchFamily="18" charset="0"/>
                        </a:rPr>
                        <a:t>Deep Learning for Solar Radiation Prediction: A Comparative Study</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Zhang et al.</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sv-SE" dirty="0">
                          <a:latin typeface="Times New Roman" panose="02020603050405020304" pitchFamily="18" charset="0"/>
                          <a:cs typeface="Times New Roman" panose="02020603050405020304" pitchFamily="18" charset="0"/>
                        </a:rPr>
                        <a:t>LSTM, GRU, and CNN models</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LSTM showed 15% better accuracy</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r>
              <a:tr h="665316">
                <a:tc>
                  <a:txBody>
                    <a:bodyPr/>
                    <a:lstStyle/>
                    <a:p>
                      <a:r>
                        <a:rPr lang="en-IN" dirty="0">
                          <a:latin typeface="Times New Roman" panose="02020603050405020304" pitchFamily="18" charset="0"/>
                          <a:cs typeface="Times New Roman" panose="02020603050405020304" pitchFamily="18" charset="0"/>
                        </a:rPr>
                        <a:t>Hybrid CNN-LSTM Model for Solar Power Forecasting</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Kumar et al.</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Hybrid CNN-LSTM</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20% reduction in prediction error</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r>
              <a:tr h="950452">
                <a:tc>
                  <a:txBody>
                    <a:bodyPr/>
                    <a:lstStyle/>
                    <a:p>
                      <a:r>
                        <a:rPr lang="en-IN" dirty="0">
                          <a:latin typeface="Times New Roman" panose="02020603050405020304" pitchFamily="18" charset="0"/>
                          <a:cs typeface="Times New Roman" panose="02020603050405020304" pitchFamily="18" charset="0"/>
                        </a:rPr>
                        <a:t>Multi-parameter Solar Radiation Prediction</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Wang et al.</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Multi-variable regression with deep learning</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18% improvement in accuracy</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r>
              <a:tr h="950452">
                <a:tc>
                  <a:txBody>
                    <a:bodyPr/>
                    <a:lstStyle/>
                    <a:p>
                      <a:r>
                        <a:rPr lang="en-US" dirty="0">
                          <a:latin typeface="Times New Roman" panose="02020603050405020304" pitchFamily="18" charset="0"/>
                          <a:cs typeface="Times New Roman" panose="02020603050405020304" pitchFamily="18" charset="0"/>
                        </a:rPr>
                        <a:t>Real-time Solar Forecasting Using Weather Data</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Smith et al.</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Deep learning with weather API integration</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92% accuracy in 24-hour forecasts</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r>
              <a:tr h="950452">
                <a:tc>
                  <a:txBody>
                    <a:bodyPr/>
                    <a:lstStyle/>
                    <a:p>
                      <a:r>
                        <a:rPr lang="en-IN" dirty="0">
                          <a:latin typeface="Times New Roman" panose="02020603050405020304" pitchFamily="18" charset="0"/>
                          <a:cs typeface="Times New Roman" panose="02020603050405020304" pitchFamily="18" charset="0"/>
                        </a:rPr>
                        <a:t>Real-time Solar Forecasting Systems</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Brown et al.</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Real-time data processing framework</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c>
                  <a:txBody>
                    <a:bodyPr/>
                    <a:lstStyle/>
                    <a:p>
                      <a:r>
                        <a:rPr lang="en-IN" dirty="0">
                          <a:latin typeface="Times New Roman" panose="02020603050405020304" pitchFamily="18" charset="0"/>
                          <a:cs typeface="Times New Roman" panose="02020603050405020304" pitchFamily="18" charset="0"/>
                        </a:rPr>
                        <a:t>25% better seasonal prediction </a:t>
                      </a:r>
                      <a:endParaRPr lang="en-IN" dirty="0">
                        <a:latin typeface="Times New Roman" panose="02020603050405020304" pitchFamily="18" charset="0"/>
                        <a:cs typeface="Times New Roman" panose="02020603050405020304" pitchFamily="18" charset="0"/>
                      </a:endParaRPr>
                    </a:p>
                  </a:txBody>
                  <a:tcPr>
                    <a:solidFill>
                      <a:schemeClr val="tx2">
                        <a:lumMod val="40000"/>
                        <a:lumOff val="60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solidFill>
                <a:latin typeface="Times New Roman" panose="02020603050405020304" pitchFamily="18" charset="0"/>
                <a:ea typeface="Optima" pitchFamily="34" charset="-122"/>
                <a:cs typeface="Times New Roman" panose="02020603050405020304" pitchFamily="18" charset="0"/>
              </a:rPr>
              <a:t>Challenges and Future Directions</a:t>
            </a:r>
            <a:br>
              <a:rPr lang="en-US" sz="6000" dirty="0"/>
            </a:br>
            <a:endParaRPr lang="en-IN" dirty="0"/>
          </a:p>
        </p:txBody>
      </p:sp>
      <p:sp>
        <p:nvSpPr>
          <p:cNvPr id="3" name="Content Placeholder 2"/>
          <p:cNvSpPr>
            <a:spLocks noGrp="1"/>
          </p:cNvSpPr>
          <p:nvPr>
            <p:ph idx="1"/>
          </p:nvPr>
        </p:nvSpPr>
        <p:spPr>
          <a:xfrm>
            <a:off x="1002891" y="1810512"/>
            <a:ext cx="5732206" cy="4160520"/>
          </a:xfrm>
        </p:spPr>
        <p:txBody>
          <a:bodyPr/>
          <a:lstStyle/>
          <a:p>
            <a:pPr algn="just">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Despite advances, challenges like data scarcity, model interpretability, and computational costs remain in solar radiation forecasting.</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Integrating real-time data and improving model robustness are vital for future developments.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Co</a:t>
            </a:r>
            <a:r>
              <a:rPr lang="en-US" sz="2400" dirty="0">
                <a:solidFill>
                  <a:srgbClr val="000000"/>
                </a:solidFill>
                <a:latin typeface="Times New Roman" panose="02020603050405020304" pitchFamily="18" charset="0"/>
                <a:ea typeface="Optima" pitchFamily="34" charset="-122"/>
                <a:cs typeface="Times New Roman" panose="02020603050405020304" pitchFamily="18" charset="0"/>
              </a:rPr>
              <a:t>llaborative research in this field may lead to innovative solutions and improved forecasting accuracy.</a:t>
            </a:r>
            <a:endParaRPr lang="en-US" sz="1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Image 0"/>
          <p:cNvPicPr>
            <a:picLocks noChangeAspect="1"/>
          </p:cNvPicPr>
          <p:nvPr/>
        </p:nvPicPr>
        <p:blipFill>
          <a:blip r:embed="rId1"/>
          <a:stretch>
            <a:fillRect/>
          </a:stretch>
        </p:blipFill>
        <p:spPr>
          <a:xfrm>
            <a:off x="7634748" y="1635885"/>
            <a:ext cx="4557252" cy="3644038"/>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datastoreItem>
</file>

<file path=customXml/itemProps2.xml><?xml version="1.0" encoding="utf-8"?>
<ds:datastoreItem xmlns:ds="http://schemas.openxmlformats.org/officeDocument/2006/customXml" ds:itemID="{A7D90517-43A3-4BC6-B197-5C7B7D3DBCAD}">
  <ds:schemaRefs/>
</ds:datastoreItem>
</file>

<file path=customXml/itemProps3.xml><?xml version="1.0" encoding="utf-8"?>
<ds:datastoreItem xmlns:ds="http://schemas.openxmlformats.org/officeDocument/2006/customXml" ds:itemID="{5FA78568-A730-4D3B-A489-FD854E91254A}">
  <ds:schemaRefs/>
</ds:datastoreItem>
</file>

<file path=docProps/app.xml><?xml version="1.0" encoding="utf-8"?>
<Properties xmlns="http://schemas.openxmlformats.org/officeDocument/2006/extended-properties" xmlns:vt="http://schemas.openxmlformats.org/officeDocument/2006/docPropsVTypes">
  <Template>{B6B8A0F5-C099-4CB5-827D-A4D6DE202A28}tf11429527_win32</Template>
  <TotalTime>0</TotalTime>
  <Words>5936</Words>
  <Application>WPS Presentation</Application>
  <PresentationFormat>Widescreen</PresentationFormat>
  <Paragraphs>165</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SimSun</vt:lpstr>
      <vt:lpstr>Wingdings</vt:lpstr>
      <vt:lpstr>Karla</vt:lpstr>
      <vt:lpstr>Optima</vt:lpstr>
      <vt:lpstr>Segoe Print</vt:lpstr>
      <vt:lpstr>Optima</vt:lpstr>
      <vt:lpstr>Optima</vt:lpstr>
      <vt:lpstr>Times New Roman</vt:lpstr>
      <vt:lpstr>Tahoma</vt:lpstr>
      <vt:lpstr>Century Gothic</vt:lpstr>
      <vt:lpstr>Univers Condensed Light</vt:lpstr>
      <vt:lpstr>Microsoft YaHei</vt:lpstr>
      <vt:lpstr>Arial Unicode MS</vt:lpstr>
      <vt:lpstr>Calibri</vt:lpstr>
      <vt:lpstr>MingLiU-ExtB</vt:lpstr>
      <vt:lpstr>Office Theme</vt:lpstr>
      <vt:lpstr>Solar Radiation Forecasting: A Data-Driven Deep Learning Approach </vt:lpstr>
      <vt:lpstr>Abstract</vt:lpstr>
      <vt:lpstr>Introduction to Solar Radiation Forecasting </vt:lpstr>
      <vt:lpstr>Importance of Solar Radiation Data </vt:lpstr>
      <vt:lpstr>Overview of Deep Learning Techniques </vt:lpstr>
      <vt:lpstr>Data Collection and Preprocessing </vt:lpstr>
      <vt:lpstr>Evaluation Metrics for Forecasting </vt:lpstr>
      <vt:lpstr>Literature Survey</vt:lpstr>
      <vt:lpstr>Challenges and Future Directions </vt:lpstr>
      <vt:lpstr>Conclusion</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psumanth2005@outlook.com</dc:creator>
  <cp:lastModifiedBy>Janaki Ram</cp:lastModifiedBy>
  <cp:revision>3</cp:revision>
  <dcterms:created xsi:type="dcterms:W3CDTF">2025-02-28T06:23:00Z</dcterms:created>
  <dcterms:modified xsi:type="dcterms:W3CDTF">2025-03-05T08:48:56Z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DD4D16D0C3554229B24442A353082B37_12</vt:lpwstr>
  </property>
  <property fmtid="{D5CDD505-2E9C-101B-9397-08002B2CF9AE}" pid="4" name="KSOProductBuildVer">
    <vt:lpwstr>1033-12.2.0.19805</vt:lpwstr>
  </property>
</Properties>
</file>