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sldIdLst>
    <p:sldId id="283" r:id="rId2"/>
    <p:sldId id="284" r:id="rId3"/>
    <p:sldId id="287" r:id="rId4"/>
    <p:sldId id="282" r:id="rId5"/>
    <p:sldId id="257" r:id="rId6"/>
    <p:sldId id="258" r:id="rId7"/>
    <p:sldId id="259" r:id="rId8"/>
    <p:sldId id="262" r:id="rId9"/>
    <p:sldId id="268" r:id="rId10"/>
    <p:sldId id="260" r:id="rId11"/>
    <p:sldId id="285" r:id="rId12"/>
    <p:sldId id="270" r:id="rId13"/>
    <p:sldId id="271" r:id="rId14"/>
    <p:sldId id="272" r:id="rId15"/>
    <p:sldId id="276" r:id="rId16"/>
    <p:sldId id="277" r:id="rId17"/>
    <p:sldId id="286"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inturi" userId="bd47495957d20958" providerId="LiveId" clId="{F24FC774-F410-41B6-A29A-9F7023ADF0ED}"/>
    <pc:docChg chg="custSel addSld modSld">
      <pc:chgData name="manasa inturi" userId="bd47495957d20958" providerId="LiveId" clId="{F24FC774-F410-41B6-A29A-9F7023ADF0ED}" dt="2021-12-09T04:08:20.425" v="59" actId="20577"/>
      <pc:docMkLst>
        <pc:docMk/>
      </pc:docMkLst>
      <pc:sldChg chg="modSp mod">
        <pc:chgData name="manasa inturi" userId="bd47495957d20958" providerId="LiveId" clId="{F24FC774-F410-41B6-A29A-9F7023ADF0ED}" dt="2021-12-09T04:08:20.425" v="59" actId="20577"/>
        <pc:sldMkLst>
          <pc:docMk/>
          <pc:sldMk cId="0" sldId="261"/>
        </pc:sldMkLst>
        <pc:spChg chg="mod">
          <ac:chgData name="manasa inturi" userId="bd47495957d20958" providerId="LiveId" clId="{F24FC774-F410-41B6-A29A-9F7023ADF0ED}" dt="2021-12-09T04:08:20.425" v="59" actId="20577"/>
          <ac:spMkLst>
            <pc:docMk/>
            <pc:sldMk cId="0" sldId="261"/>
            <ac:spMk id="5" creationId="{00000000-0000-0000-0000-000000000000}"/>
          </ac:spMkLst>
        </pc:spChg>
      </pc:sldChg>
      <pc:sldChg chg="modSp new mod">
        <pc:chgData name="manasa inturi" userId="bd47495957d20958" providerId="LiveId" clId="{F24FC774-F410-41B6-A29A-9F7023ADF0ED}" dt="2021-12-09T04:06:48.362" v="54" actId="20577"/>
        <pc:sldMkLst>
          <pc:docMk/>
          <pc:sldMk cId="1191548482" sldId="284"/>
        </pc:sldMkLst>
        <pc:spChg chg="mod">
          <ac:chgData name="manasa inturi" userId="bd47495957d20958" providerId="LiveId" clId="{F24FC774-F410-41B6-A29A-9F7023ADF0ED}" dt="2021-12-09T04:06:02.736" v="21" actId="255"/>
          <ac:spMkLst>
            <pc:docMk/>
            <pc:sldMk cId="1191548482" sldId="284"/>
            <ac:spMk id="2" creationId="{9A1BB772-19FC-457F-AB68-3CEE2627C0DA}"/>
          </ac:spMkLst>
        </pc:spChg>
        <pc:spChg chg="mod">
          <ac:chgData name="manasa inturi" userId="bd47495957d20958" providerId="LiveId" clId="{F24FC774-F410-41B6-A29A-9F7023ADF0ED}" dt="2021-12-09T04:06:48.362" v="54" actId="20577"/>
          <ac:spMkLst>
            <pc:docMk/>
            <pc:sldMk cId="1191548482" sldId="284"/>
            <ac:spMk id="3" creationId="{EA217302-B33C-4BFC-9C24-3835AF4475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508000" y="4853412"/>
            <a:ext cx="11277600" cy="1222375"/>
          </a:xfrm>
        </p:spPr>
        <p:txBody>
          <a:bodyPr anchor="t"/>
          <a:lstStyle/>
          <a:p>
            <a:r>
              <a:rPr kumimoji="0" lang="en-US"/>
              <a:t>Click to edit Master title style</a:t>
            </a:r>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5FE58E3F-177D-41EE-9621-FF1A38966917}" type="datetimeFigureOut">
              <a:rPr lang="en-IN" smtClean="0"/>
              <a:pPr/>
              <a:t>15-12-2021</a:t>
            </a:fld>
            <a:endParaRPr lang="en-IN" dirty="0"/>
          </a:p>
        </p:txBody>
      </p:sp>
      <p:sp>
        <p:nvSpPr>
          <p:cNvPr id="2" name="Footer Placeholder 1"/>
          <p:cNvSpPr>
            <a:spLocks noGrp="1"/>
          </p:cNvSpPr>
          <p:nvPr>
            <p:ph type="ftr" sz="quarter" idx="11"/>
          </p:nvPr>
        </p:nvSpPr>
        <p:spPr/>
        <p:txBody>
          <a:bodyPr/>
          <a:lstStyle/>
          <a:p>
            <a:endParaRPr lang="en-IN" dirty="0"/>
          </a:p>
        </p:txBody>
      </p:sp>
      <p:sp>
        <p:nvSpPr>
          <p:cNvPr id="15" name="Slide Number Placeholder 14"/>
          <p:cNvSpPr>
            <a:spLocks noGrp="1"/>
          </p:cNvSpPr>
          <p:nvPr>
            <p:ph type="sldNum" sz="quarter" idx="12"/>
          </p:nvPr>
        </p:nvSpPr>
        <p:spPr>
          <a:xfrm>
            <a:off x="10972800" y="6473952"/>
            <a:ext cx="1011936" cy="246888"/>
          </a:xfrm>
        </p:spPr>
        <p:txBody>
          <a:bodyPr/>
          <a:lstStyle/>
          <a:p>
            <a:fld id="{F7C17049-F699-4B60-B769-E003677BADD0}"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E58E3F-177D-41EE-9621-FF1A38966917}" type="datetimeFigureOut">
              <a:rPr lang="en-IN" smtClean="0"/>
              <a:pPr/>
              <a:t>15-12-2021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C17049-F699-4B60-B769-E003677BADD0}"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E58E3F-177D-41EE-9621-FF1A38966917}" type="datetimeFigureOut">
              <a:rPr lang="en-IN" smtClean="0"/>
              <a:pPr/>
              <a:t>15-12-2021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C17049-F699-4B60-B769-E003677BADD0}"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5FE58E3F-177D-41EE-9621-FF1A38966917}" type="datetimeFigureOut">
              <a:rPr lang="en-IN" smtClean="0"/>
              <a:pPr/>
              <a:t>15-12-2021</a:t>
            </a:fld>
            <a:endParaRPr lang="en-IN" dirty="0"/>
          </a:p>
        </p:txBody>
      </p:sp>
      <p:sp>
        <p:nvSpPr>
          <p:cNvPr id="19" name="Footer Placeholder 18"/>
          <p:cNvSpPr>
            <a:spLocks noGrp="1"/>
          </p:cNvSpPr>
          <p:nvPr>
            <p:ph type="ftr" sz="quarter" idx="11"/>
          </p:nvPr>
        </p:nvSpPr>
        <p:spPr>
          <a:xfrm>
            <a:off x="4775200" y="76201"/>
            <a:ext cx="3860800" cy="288925"/>
          </a:xfrm>
        </p:spPr>
        <p:txBody>
          <a:bodyPr/>
          <a:lstStyle/>
          <a:p>
            <a:endParaRPr lang="en-IN" dirty="0"/>
          </a:p>
        </p:txBody>
      </p:sp>
      <p:sp>
        <p:nvSpPr>
          <p:cNvPr id="16" name="Slide Number Placeholder 15"/>
          <p:cNvSpPr>
            <a:spLocks noGrp="1"/>
          </p:cNvSpPr>
          <p:nvPr>
            <p:ph type="sldNum" sz="quarter" idx="12"/>
          </p:nvPr>
        </p:nvSpPr>
        <p:spPr>
          <a:xfrm>
            <a:off x="10972800" y="6473952"/>
            <a:ext cx="1011936" cy="246888"/>
          </a:xfrm>
        </p:spPr>
        <p:txBody>
          <a:bodyPr/>
          <a:lstStyle/>
          <a:p>
            <a:fld id="{F7C17049-F699-4B60-B769-E003677BADD0}"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5FE58E3F-177D-41EE-9621-FF1A38966917}" type="datetimeFigureOut">
              <a:rPr lang="en-IN" smtClean="0"/>
              <a:pPr/>
              <a:t>15-12-2021</a:t>
            </a:fld>
            <a:endParaRPr lang="en-IN" dirty="0"/>
          </a:p>
        </p:txBody>
      </p:sp>
      <p:sp>
        <p:nvSpPr>
          <p:cNvPr id="11" name="Footer Placeholder 10"/>
          <p:cNvSpPr>
            <a:spLocks noGrp="1"/>
          </p:cNvSpPr>
          <p:nvPr>
            <p:ph type="ftr" sz="quarter" idx="11"/>
          </p:nvPr>
        </p:nvSpPr>
        <p:spPr/>
        <p:txBody>
          <a:bodyPr/>
          <a:lstStyle/>
          <a:p>
            <a:endParaRPr lang="en-IN" dirty="0"/>
          </a:p>
        </p:txBody>
      </p:sp>
      <p:sp>
        <p:nvSpPr>
          <p:cNvPr id="16" name="Slide Number Placeholder 15"/>
          <p:cNvSpPr>
            <a:spLocks noGrp="1"/>
          </p:cNvSpPr>
          <p:nvPr>
            <p:ph type="sldNum" sz="quarter" idx="12"/>
          </p:nvPr>
        </p:nvSpPr>
        <p:spPr/>
        <p:txBody>
          <a:bodyPr/>
          <a:lstStyle/>
          <a:p>
            <a:fld id="{F7C17049-F699-4B60-B769-E003677BADD0}" type="slidenum">
              <a:rPr lang="en-IN" smtClean="0"/>
              <a:pPr/>
              <a:t>‹#›</a:t>
            </a:fld>
            <a:endParaRPr lang="en-IN" dirty="0"/>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a:t>Click to edit Master title style</a:t>
            </a:r>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5FE58E3F-177D-41EE-9621-FF1A38966917}" type="datetimeFigureOut">
              <a:rPr lang="en-IN" smtClean="0"/>
              <a:pPr/>
              <a:t>15-12-2021</a:t>
            </a:fld>
            <a:endParaRPr lang="en-IN" dirty="0"/>
          </a:p>
        </p:txBody>
      </p:sp>
      <p:sp>
        <p:nvSpPr>
          <p:cNvPr id="10" name="Footer Placeholder 9"/>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F7C17049-F699-4B60-B769-E003677BADD0}"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5FE58E3F-177D-41EE-9621-FF1A38966917}" type="datetimeFigureOut">
              <a:rPr lang="en-IN" smtClean="0"/>
              <a:pPr/>
              <a:t>15-12-2021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972800" y="6477000"/>
            <a:ext cx="1016000" cy="246888"/>
          </a:xfrm>
        </p:spPr>
        <p:txBody>
          <a:bodyPr/>
          <a:lstStyle/>
          <a:p>
            <a:fld id="{F7C17049-F699-4B60-B769-E003677BADD0}" type="slidenum">
              <a:rPr lang="en-IN" smtClean="0"/>
              <a:pPr/>
              <a:t>‹#›</a:t>
            </a:fld>
            <a:endParaRPr lang="en-IN" dirty="0"/>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5FE58E3F-177D-41EE-9621-FF1A38966917}" type="datetimeFigureOut">
              <a:rPr lang="en-IN" smtClean="0"/>
              <a:pPr/>
              <a:t>15-12-2021</a:t>
            </a:fld>
            <a:endParaRPr lang="en-IN" dirty="0"/>
          </a:p>
        </p:txBody>
      </p:sp>
      <p:sp>
        <p:nvSpPr>
          <p:cNvPr id="21" name="Footer Placeholder 20"/>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C17049-F699-4B60-B769-E003677BADD0}"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FE58E3F-177D-41EE-9621-FF1A38966917}" type="datetimeFigureOut">
              <a:rPr lang="en-IN" smtClean="0"/>
              <a:pPr/>
              <a:t>15-12-2021</a:t>
            </a:fld>
            <a:endParaRPr lang="en-IN" dirty="0"/>
          </a:p>
        </p:txBody>
      </p:sp>
      <p:sp>
        <p:nvSpPr>
          <p:cNvPr id="24" name="Footer Placeholder 23"/>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7C17049-F699-4B60-B769-E003677BADD0}"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5FE58E3F-177D-41EE-9621-FF1A38966917}" type="datetimeFigureOut">
              <a:rPr lang="en-IN" smtClean="0"/>
              <a:pPr/>
              <a:t>15-12-2021</a:t>
            </a:fld>
            <a:endParaRPr lang="en-IN" dirty="0"/>
          </a:p>
        </p:txBody>
      </p:sp>
      <p:sp>
        <p:nvSpPr>
          <p:cNvPr id="29" name="Footer Placeholder 28"/>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7C17049-F699-4B60-B769-E003677BADD0}"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a:t>Click icon to add picture</a:t>
            </a:r>
          </a:p>
        </p:txBody>
      </p:sp>
      <p:sp>
        <p:nvSpPr>
          <p:cNvPr id="7" name="Date Placeholder 6"/>
          <p:cNvSpPr>
            <a:spLocks noGrp="1"/>
          </p:cNvSpPr>
          <p:nvPr>
            <p:ph type="dt" sz="half" idx="10"/>
          </p:nvPr>
        </p:nvSpPr>
        <p:spPr/>
        <p:txBody>
          <a:bodyPr/>
          <a:lstStyle/>
          <a:p>
            <a:fld id="{5FE58E3F-177D-41EE-9621-FF1A38966917}" type="datetimeFigureOut">
              <a:rPr lang="en-IN" smtClean="0"/>
              <a:pPr/>
              <a:t>15-12-2021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F7C17049-F699-4B60-B769-E003677BADD0}" type="slidenum">
              <a:rPr lang="en-IN" smtClean="0"/>
              <a:pPr/>
              <a:t>‹#›</a:t>
            </a:fld>
            <a:endParaRPr lang="en-IN"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5FE58E3F-177D-41EE-9621-FF1A38966917}" type="datetimeFigureOut">
              <a:rPr lang="en-IN" smtClean="0"/>
              <a:pPr/>
              <a:t>15-12-2021</a:t>
            </a:fld>
            <a:endParaRPr lang="en-IN" dirty="0"/>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dirty="0"/>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F7C17049-F699-4B60-B769-E003677BADD0}" type="slidenum">
              <a:rPr lang="en-IN" smtClean="0"/>
              <a:pPr/>
              <a:t>‹#›</a:t>
            </a:fld>
            <a:endParaRPr lang="en-IN"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eadskull7/fer201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17600"/>
            <a:ext cx="11582400" cy="1295400"/>
          </a:xfrm>
        </p:spPr>
        <p:txBody>
          <a:bodyPr>
            <a:noAutofit/>
          </a:bodyPr>
          <a:lstStyle/>
          <a:p>
            <a:pPr algn="ctr"/>
            <a:r>
              <a:rPr lang="en-US" sz="2800" b="1" dirty="0">
                <a:solidFill>
                  <a:srgbClr val="6E3F0C"/>
                </a:solidFill>
                <a:latin typeface="Times New Roman"/>
                <a:ea typeface="Times New Roman"/>
                <a:cs typeface="Times New Roman"/>
                <a:sym typeface="Times New Roman"/>
              </a:rPr>
              <a:t>MINI PROJECT</a:t>
            </a:r>
            <a:br>
              <a:rPr lang="en-US" sz="2800" b="1" dirty="0">
                <a:solidFill>
                  <a:srgbClr val="6E3F0C"/>
                </a:solidFill>
                <a:latin typeface="Times New Roman"/>
                <a:ea typeface="Times New Roman"/>
                <a:cs typeface="Times New Roman"/>
                <a:sym typeface="Times New Roman"/>
              </a:rPr>
            </a:br>
            <a:r>
              <a:rPr lang="en-US" sz="2800" b="1" dirty="0">
                <a:solidFill>
                  <a:srgbClr val="6E3F0C"/>
                </a:solidFill>
                <a:latin typeface="Times New Roman"/>
                <a:ea typeface="Times New Roman"/>
                <a:cs typeface="Times New Roman"/>
                <a:sym typeface="Times New Roman"/>
              </a:rPr>
              <a:t>BATCH-B72</a:t>
            </a:r>
            <a:br>
              <a:rPr lang="en-US" sz="2800" b="1" dirty="0">
                <a:solidFill>
                  <a:srgbClr val="6E3F0C"/>
                </a:solidFill>
                <a:latin typeface="Times New Roman"/>
                <a:ea typeface="Times New Roman"/>
                <a:cs typeface="Times New Roman"/>
                <a:sym typeface="Times New Roman"/>
              </a:rPr>
            </a:br>
            <a:r>
              <a:rPr lang="en-US" sz="2800" b="1" dirty="0">
                <a:solidFill>
                  <a:srgbClr val="6E3F0C"/>
                </a:solidFill>
                <a:latin typeface="Times New Roman"/>
                <a:ea typeface="Times New Roman"/>
                <a:cs typeface="Times New Roman"/>
                <a:sym typeface="Times New Roman"/>
              </a:rPr>
              <a:t>CSE DEPARTMENT</a:t>
            </a:r>
            <a:endParaRPr lang="en-US" sz="2800" dirty="0"/>
          </a:p>
        </p:txBody>
      </p:sp>
      <p:sp>
        <p:nvSpPr>
          <p:cNvPr id="3" name="Content Placeholder 2"/>
          <p:cNvSpPr>
            <a:spLocks noGrp="1"/>
          </p:cNvSpPr>
          <p:nvPr>
            <p:ph idx="1"/>
          </p:nvPr>
        </p:nvSpPr>
        <p:spPr>
          <a:xfrm>
            <a:off x="406400" y="2451100"/>
            <a:ext cx="11582400" cy="3629026"/>
          </a:xfrm>
        </p:spPr>
        <p:txBody>
          <a:bodyPr>
            <a:normAutofit/>
          </a:bodyPr>
          <a:lstStyle/>
          <a:p>
            <a:pPr algn="ctr">
              <a:buNone/>
            </a:pPr>
            <a:r>
              <a:rPr lang="en-US" sz="2800" b="1" u="sng" dirty="0">
                <a:latin typeface="Times New Roman" pitchFamily="18" charset="0"/>
                <a:cs typeface="Times New Roman" pitchFamily="18" charset="0"/>
              </a:rPr>
              <a:t>FACIAL EMOTION RECOGNITION USING CONVOLUTIONAL NEURAL NETWORK</a:t>
            </a:r>
          </a:p>
          <a:p>
            <a:pPr algn="ctr">
              <a:buNone/>
            </a:pPr>
            <a:endParaRPr lang="en-US" sz="2800" b="1" u="sng" dirty="0">
              <a:latin typeface="Times New Roman" pitchFamily="18" charset="0"/>
              <a:cs typeface="Times New Roman" pitchFamily="18" charset="0"/>
            </a:endParaRPr>
          </a:p>
          <a:p>
            <a:pPr algn="ctr">
              <a:buNone/>
            </a:pPr>
            <a:r>
              <a:rPr lang="en-IN" sz="2000" b="1" u="sng" dirty="0">
                <a:latin typeface="Times New Roman" pitchFamily="18" charset="0"/>
                <a:cs typeface="Times New Roman" pitchFamily="18" charset="0"/>
              </a:rPr>
              <a:t>PRESENTED BY : </a:t>
            </a:r>
            <a:r>
              <a:rPr lang="en-IN" sz="2000" b="1" dirty="0">
                <a:latin typeface="Times New Roman" pitchFamily="18" charset="0"/>
                <a:cs typeface="Times New Roman" pitchFamily="18" charset="0"/>
              </a:rPr>
              <a:t>                                                                              </a:t>
            </a:r>
            <a:r>
              <a:rPr lang="en-IN" sz="2000" b="1" u="sng" dirty="0">
                <a:latin typeface="Times New Roman" pitchFamily="18" charset="0"/>
                <a:cs typeface="Times New Roman" pitchFamily="18" charset="0"/>
                <a:sym typeface="+mn-ea"/>
              </a:rPr>
              <a:t>UNDER THE GUIDANCE OF:</a:t>
            </a:r>
            <a:endParaRPr lang="en-IN" sz="2000" b="1" u="sng" dirty="0">
              <a:latin typeface="Times New Roman" pitchFamily="18" charset="0"/>
              <a:cs typeface="Times New Roman" pitchFamily="18" charset="0"/>
            </a:endParaRPr>
          </a:p>
          <a:p>
            <a:pPr>
              <a:buNone/>
            </a:pPr>
            <a:r>
              <a:rPr lang="en-US" altLang="en-IN" sz="2000" dirty="0">
                <a:sym typeface="+mn-ea"/>
              </a:rPr>
              <a:t>    </a:t>
            </a:r>
            <a:r>
              <a:rPr lang="en-US" altLang="en-IN" sz="2000" dirty="0">
                <a:latin typeface="Times New Roman" pitchFamily="18" charset="0"/>
                <a:cs typeface="Times New Roman" pitchFamily="18" charset="0"/>
                <a:sym typeface="+mn-ea"/>
              </a:rPr>
              <a:t>I.SUMANTH  -19H51A05K4                                                                             </a:t>
            </a:r>
            <a:r>
              <a:rPr lang="en-US" altLang="en-IN" sz="2000" dirty="0">
                <a:latin typeface="Times New Roman" pitchFamily="18" charset="0"/>
                <a:cs typeface="Times New Roman" pitchFamily="18" charset="0"/>
              </a:rPr>
              <a:t>R.SUHASINI</a:t>
            </a:r>
            <a:endParaRPr lang="en-IN" altLang="en-IN" sz="2000" dirty="0">
              <a:latin typeface="Times New Roman" pitchFamily="18" charset="0"/>
              <a:cs typeface="Times New Roman" pitchFamily="18" charset="0"/>
              <a:sym typeface="+mn-ea"/>
            </a:endParaRPr>
          </a:p>
          <a:p>
            <a:pPr>
              <a:buNone/>
            </a:pP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pic>
        <p:nvPicPr>
          <p:cNvPr id="4" name="Google Shape;41;p1"/>
          <p:cNvPicPr preferRelativeResize="0"/>
          <p:nvPr/>
        </p:nvPicPr>
        <p:blipFill rotWithShape="1">
          <a:blip r:embed="rId2">
            <a:alphaModFix/>
          </a:blip>
          <a:srcRect/>
          <a:stretch/>
        </p:blipFill>
        <p:spPr>
          <a:xfrm>
            <a:off x="391886" y="0"/>
            <a:ext cx="11207931" cy="8752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Dataset: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79400" y="1554163"/>
            <a:ext cx="11709400" cy="4525963"/>
          </a:xfrm>
        </p:spPr>
        <p:txBody>
          <a:bodyPr>
            <a:normAutofit/>
          </a:bodyPr>
          <a:lstStyle/>
          <a:p>
            <a:pPr>
              <a:buFont typeface="Wingdings" pitchFamily="2" charset="2"/>
              <a:buChar char="Ø"/>
            </a:pPr>
            <a:r>
              <a:rPr lang="en-US" sz="1800" dirty="0"/>
              <a:t>The datasets is FER2013  download from kaggle</a:t>
            </a:r>
            <a:endParaRPr lang="en-IN" sz="1800" dirty="0"/>
          </a:p>
          <a:p>
            <a:pPr marL="0" indent="0">
              <a:buFont typeface="Wingdings" pitchFamily="2" charset="2"/>
              <a:buChar char="Ø"/>
            </a:pPr>
            <a:r>
              <a:rPr lang="en-US" sz="1800" dirty="0"/>
              <a:t>    </a:t>
            </a:r>
            <a:r>
              <a:rPr lang="en-US" sz="1800" dirty="0">
                <a:hlinkClick r:id="rId2"/>
              </a:rPr>
              <a:t>https://www.kaggle.com/deadskull7/fer2013</a:t>
            </a:r>
            <a:endParaRPr lang="en-IN" sz="1800" dirty="0"/>
          </a:p>
          <a:p>
            <a:pPr marL="0" indent="0">
              <a:buFont typeface="Wingdings" pitchFamily="2" charset="2"/>
              <a:buChar char="Ø"/>
            </a:pPr>
            <a:r>
              <a:rPr lang="en-IN" sz="1800" dirty="0"/>
              <a:t>  </a:t>
            </a:r>
            <a:r>
              <a:rPr lang="en-US" sz="1800" dirty="0"/>
              <a:t>Where we use 7 emojis like angry, disgusted, fearful, happy, neutral, sad, surprised  based on these emojis  we            recognize the facial emotion of student.</a:t>
            </a:r>
          </a:p>
          <a:p>
            <a:pPr marL="0" indent="0">
              <a:buFont typeface="Wingdings" pitchFamily="2" charset="2"/>
              <a:buChar char="Ø"/>
            </a:pPr>
            <a:endParaRPr lang="en-IN" sz="1800" dirty="0"/>
          </a:p>
          <a:p>
            <a:pPr>
              <a:buFont typeface="Wingdings" pitchFamily="2" charset="2"/>
              <a:buChar char="Ø"/>
            </a:pPr>
            <a:r>
              <a:rPr lang="en-US" sz="1800" dirty="0"/>
              <a:t>        It contains 16900 images and for each class as below:</a:t>
            </a:r>
            <a:endParaRPr lang="en-IN" sz="1800" dirty="0"/>
          </a:p>
          <a:p>
            <a:pPr marL="0" indent="0">
              <a:buNone/>
            </a:pPr>
            <a:r>
              <a:rPr lang="en-US" sz="1800" dirty="0"/>
              <a:t>•	Angry:4593 images</a:t>
            </a:r>
            <a:endParaRPr lang="en-IN" sz="1800" dirty="0"/>
          </a:p>
          <a:p>
            <a:pPr marL="0" indent="0">
              <a:buNone/>
            </a:pPr>
            <a:r>
              <a:rPr lang="en-US" sz="1800" dirty="0"/>
              <a:t>•	Happy:8989 images</a:t>
            </a:r>
            <a:endParaRPr lang="en-IN" sz="1800" dirty="0"/>
          </a:p>
          <a:p>
            <a:pPr marL="0" indent="0">
              <a:buNone/>
            </a:pPr>
            <a:r>
              <a:rPr lang="en-US" sz="1800" dirty="0"/>
              <a:t>•	Neural:6198 images</a:t>
            </a:r>
            <a:endParaRPr lang="en-IN" sz="1800" dirty="0"/>
          </a:p>
          <a:p>
            <a:pPr marL="0" indent="0">
              <a:buNone/>
            </a:pPr>
            <a:r>
              <a:rPr lang="en-US" sz="1800" dirty="0"/>
              <a:t>•	Disgust:547 images</a:t>
            </a:r>
            <a:endParaRPr lang="en-IN" sz="1800" dirty="0"/>
          </a:p>
          <a:p>
            <a:pPr marL="0" indent="0">
              <a:buNone/>
            </a:pPr>
            <a:r>
              <a:rPr lang="en-US" sz="1800" dirty="0"/>
              <a:t>•	Fear:5121 images</a:t>
            </a:r>
            <a:endParaRPr lang="en-IN" sz="1800" dirty="0"/>
          </a:p>
          <a:p>
            <a:pPr marL="0" indent="0">
              <a:buNone/>
            </a:pPr>
            <a:r>
              <a:rPr lang="en-US" sz="1800" dirty="0"/>
              <a:t>•	Sad: 6077 Images</a:t>
            </a:r>
            <a:endParaRPr lang="en-IN" sz="1800" dirty="0"/>
          </a:p>
          <a:p>
            <a:pPr marL="0" indent="0">
              <a:buNone/>
            </a:pPr>
            <a:r>
              <a:rPr lang="en-US" sz="1800" dirty="0"/>
              <a:t>•	Surprise: 4002 Images  </a:t>
            </a:r>
            <a:endParaRPr lang="en-I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2972-11AA-46F2-8DE7-CD933B9A48D8}"/>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IMPLEMENTATION: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3F6565-67C3-4294-A7B7-EB1485DB41B0}"/>
              </a:ext>
            </a:extLst>
          </p:cNvPr>
          <p:cNvSpPr>
            <a:spLocks noGrp="1"/>
          </p:cNvSpPr>
          <p:nvPr>
            <p:ph idx="1"/>
          </p:nvPr>
        </p:nvSpPr>
        <p:spPr>
          <a:xfrm>
            <a:off x="406400" y="1154097"/>
            <a:ext cx="11582400" cy="4926029"/>
          </a:xfrm>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first step we collect number of datasets with different number of images. The dataset used is FER2013 which consists of 35887 of seven sorts of emotional classes.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After collecting dataset load the model into platform and perform the preprocessing steps for image. The large dataset in divided into test and train , validate the test sets using the train and divide the images according to their category. CNN model build using tensor flow and keras. After building the model compile the model and accuracy is checked as metric to check either model is perfectly compiled or not . The classified images are accessed in test dataset and stored in .h5 file, load functions such as Open CV  to capture and recognize the emotion using classified images in dataset. Thus , facial emotion is recognized</a:t>
            </a:r>
            <a:r>
              <a:rPr lang="en-US" sz="1800" dirty="0"/>
              <a:t>. </a:t>
            </a:r>
          </a:p>
          <a:p>
            <a:pPr>
              <a:buFont typeface="Wingdings" panose="05000000000000000000" pitchFamily="2" charset="2"/>
              <a:buChar char="Ø"/>
            </a:pPr>
            <a:endParaRPr lang="en-US" sz="1800" dirty="0"/>
          </a:p>
          <a:p>
            <a:pPr marL="0" indent="0">
              <a:buNone/>
            </a:pPr>
            <a:r>
              <a:rPr lang="en-US" sz="1800" dirty="0"/>
              <a:t>            </a:t>
            </a:r>
            <a:endParaRPr lang="en-IN" sz="1800" dirty="0"/>
          </a:p>
        </p:txBody>
      </p:sp>
    </p:spTree>
    <p:extLst>
      <p:ext uri="{BB962C8B-B14F-4D97-AF65-F5344CB8AC3E}">
        <p14:creationId xmlns:p14="http://schemas.microsoft.com/office/powerpoint/2010/main" val="2201364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61556"/>
            <a:ext cx="7322389"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CODE:</a:t>
            </a:r>
            <a:endParaRPr lang="en-IN" sz="3200" b="1" u="sng" dirty="0"/>
          </a:p>
        </p:txBody>
      </p:sp>
      <p:pic>
        <p:nvPicPr>
          <p:cNvPr id="9" name="Picture 8" descr="image 2.1.jpeg"/>
          <p:cNvPicPr>
            <a:picLocks noChangeAspect="1"/>
          </p:cNvPicPr>
          <p:nvPr/>
        </p:nvPicPr>
        <p:blipFill>
          <a:blip r:embed="rId2"/>
          <a:stretch>
            <a:fillRect/>
          </a:stretch>
        </p:blipFill>
        <p:spPr>
          <a:xfrm>
            <a:off x="477079" y="1069906"/>
            <a:ext cx="10551008" cy="57880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 3.1.jpeg"/>
          <p:cNvPicPr>
            <a:picLocks noChangeAspect="1"/>
          </p:cNvPicPr>
          <p:nvPr/>
        </p:nvPicPr>
        <p:blipFill>
          <a:blip r:embed="rId2"/>
          <a:stretch>
            <a:fillRect/>
          </a:stretch>
        </p:blipFill>
        <p:spPr>
          <a:xfrm>
            <a:off x="749300" y="219075"/>
            <a:ext cx="10534650" cy="6419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mage 1.1.jpeg"/>
          <p:cNvPicPr>
            <a:picLocks noChangeAspect="1"/>
          </p:cNvPicPr>
          <p:nvPr/>
        </p:nvPicPr>
        <p:blipFill>
          <a:blip r:embed="rId2"/>
          <a:stretch>
            <a:fillRect/>
          </a:stretch>
        </p:blipFill>
        <p:spPr>
          <a:xfrm>
            <a:off x="685800" y="157162"/>
            <a:ext cx="10029825" cy="6543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ic 1.png"/>
          <p:cNvPicPr>
            <a:picLocks noChangeAspect="1"/>
          </p:cNvPicPr>
          <p:nvPr/>
        </p:nvPicPr>
        <p:blipFill>
          <a:blip r:embed="rId2" cstate="print"/>
          <a:stretch>
            <a:fillRect/>
          </a:stretch>
        </p:blipFill>
        <p:spPr>
          <a:xfrm>
            <a:off x="7337777" y="749300"/>
            <a:ext cx="4854223" cy="2730500"/>
          </a:xfrm>
          <a:prstGeom prst="rect">
            <a:avLst/>
          </a:prstGeom>
        </p:spPr>
      </p:pic>
      <p:pic>
        <p:nvPicPr>
          <p:cNvPr id="8" name="Picture 7" descr="pic 2.png"/>
          <p:cNvPicPr>
            <a:picLocks noChangeAspect="1"/>
          </p:cNvPicPr>
          <p:nvPr/>
        </p:nvPicPr>
        <p:blipFill>
          <a:blip r:embed="rId3" cstate="print"/>
          <a:stretch>
            <a:fillRect/>
          </a:stretch>
        </p:blipFill>
        <p:spPr>
          <a:xfrm>
            <a:off x="0" y="952500"/>
            <a:ext cx="4627145" cy="2705100"/>
          </a:xfrm>
          <a:prstGeom prst="rect">
            <a:avLst/>
          </a:prstGeom>
        </p:spPr>
      </p:pic>
      <p:pic>
        <p:nvPicPr>
          <p:cNvPr id="9" name="Picture 8" descr="pic 3.png"/>
          <p:cNvPicPr>
            <a:picLocks noChangeAspect="1"/>
          </p:cNvPicPr>
          <p:nvPr/>
        </p:nvPicPr>
        <p:blipFill>
          <a:blip r:embed="rId4" cstate="print"/>
          <a:stretch>
            <a:fillRect/>
          </a:stretch>
        </p:blipFill>
        <p:spPr>
          <a:xfrm>
            <a:off x="0" y="3759200"/>
            <a:ext cx="4515555" cy="3098800"/>
          </a:xfrm>
          <a:prstGeom prst="rect">
            <a:avLst/>
          </a:prstGeom>
        </p:spPr>
      </p:pic>
      <p:pic>
        <p:nvPicPr>
          <p:cNvPr id="10" name="Picture 9" descr="pic 4.png"/>
          <p:cNvPicPr>
            <a:picLocks noChangeAspect="1"/>
          </p:cNvPicPr>
          <p:nvPr/>
        </p:nvPicPr>
        <p:blipFill>
          <a:blip r:embed="rId5" cstate="print"/>
          <a:stretch>
            <a:fillRect/>
          </a:stretch>
        </p:blipFill>
        <p:spPr>
          <a:xfrm>
            <a:off x="7061200" y="3971924"/>
            <a:ext cx="5130800" cy="2886075"/>
          </a:xfrm>
          <a:prstGeom prst="rect">
            <a:avLst/>
          </a:prstGeom>
        </p:spPr>
      </p:pic>
      <p:sp>
        <p:nvSpPr>
          <p:cNvPr id="11" name="Rectangle 10"/>
          <p:cNvSpPr/>
          <p:nvPr/>
        </p:nvSpPr>
        <p:spPr>
          <a:xfrm>
            <a:off x="282962" y="259834"/>
            <a:ext cx="1546834" cy="461665"/>
          </a:xfrm>
          <a:prstGeom prst="rect">
            <a:avLst/>
          </a:prstGeom>
        </p:spPr>
        <p:txBody>
          <a:bodyPr wrap="none">
            <a:spAutoFit/>
          </a:bodyPr>
          <a:lstStyle/>
          <a:p>
            <a:r>
              <a:rPr lang="en-US" sz="2400" b="1" u="sng" dirty="0">
                <a:latin typeface="Times New Roman" panose="02020603050405020304" pitchFamily="18" charset="0"/>
                <a:cs typeface="Times New Roman" panose="02020603050405020304" pitchFamily="18" charset="0"/>
              </a:rPr>
              <a:t>OUTPUT:</a:t>
            </a:r>
            <a:endParaRPr lang="en-US" sz="2400"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Conclusion:</a:t>
            </a:r>
            <a:endParaRPr lang="en-IN" sz="3200" b="1"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1800" dirty="0"/>
              <a:t>In the paper we proposed deep learning Convolution neural network architecture with training on 32298 images of emotions and testing on 3589 images of emotions and correctly classifies 82.5% from the proposed model in the paper we are able to say that CNN algorithms are producing good results for image </a:t>
            </a:r>
            <a:r>
              <a:rPr lang="en-US" sz="1800" dirty="0" err="1"/>
              <a:t>dataset.The</a:t>
            </a:r>
            <a:r>
              <a:rPr lang="en-US" sz="1800" dirty="0"/>
              <a:t> proposed method can directly takes image values as input through training sample image data. The proposed method can automatically learn pattern features through CNN and reduce the incompleteness effected by artificial design features. By improving the training images we achieve better results.</a:t>
            </a:r>
          </a:p>
          <a:p>
            <a:pPr algn="just">
              <a:buFont typeface="Wingdings" pitchFamily="2" charset="2"/>
              <a:buChar char="Ø"/>
            </a:pPr>
            <a:endParaRPr lang="en-US" sz="1800" dirty="0"/>
          </a:p>
          <a:p>
            <a:pPr marL="0" indent="0" algn="just">
              <a:buNone/>
            </a:pPr>
            <a:r>
              <a:rPr lang="en-US" sz="2800" b="1" u="sng" dirty="0">
                <a:latin typeface="Times New Roman" panose="02020603050405020304" pitchFamily="18" charset="0"/>
                <a:cs typeface="Times New Roman" panose="02020603050405020304" pitchFamily="18" charset="0"/>
              </a:rPr>
              <a:t>ADVANTAGES:</a:t>
            </a:r>
          </a:p>
          <a:p>
            <a:pPr algn="just">
              <a:buFont typeface="Wingdings" pitchFamily="2" charset="2"/>
              <a:buChar char="Ø"/>
            </a:pPr>
            <a:endParaRPr lang="en-US" sz="1800" dirty="0"/>
          </a:p>
          <a:p>
            <a:pPr algn="just">
              <a:buFont typeface="Wingdings" pitchFamily="2" charset="2"/>
              <a:buChar char="Ø"/>
            </a:pPr>
            <a:r>
              <a:rPr lang="en-US" sz="1800" dirty="0"/>
              <a:t>This algorithm can improve the recognition rate of student facial expressions in complex background also.</a:t>
            </a:r>
          </a:p>
          <a:p>
            <a:pPr algn="just">
              <a:buFont typeface="Wingdings" pitchFamily="2" charset="2"/>
              <a:buChar char="Ø"/>
            </a:pPr>
            <a:r>
              <a:rPr lang="en-US" sz="1800" dirty="0"/>
              <a:t>The face emotion detection and prediction is high accurate</a:t>
            </a:r>
            <a:endParaRPr lang="en-IN" sz="1800" dirty="0"/>
          </a:p>
          <a:p>
            <a:pPr>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C2D3-6F42-4922-9416-9831F64D2CE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2F4995-32ED-4631-B87A-01AB7599DBF5}"/>
              </a:ext>
            </a:extLst>
          </p:cNvPr>
          <p:cNvSpPr>
            <a:spLocks noGrp="1"/>
          </p:cNvSpPr>
          <p:nvPr>
            <p:ph idx="1"/>
          </p:nvPr>
        </p:nvSpPr>
        <p:spPr/>
        <p:txBody>
          <a:bodyPr>
            <a:normAutofit/>
          </a:bodyPr>
          <a:lstStyle/>
          <a:p>
            <a:pPr algn="l">
              <a:buFont typeface="Wingdings" panose="05000000000000000000" pitchFamily="2" charset="2"/>
              <a:buChar char="Ø"/>
            </a:pPr>
            <a:r>
              <a:rPr lang="en-IN" sz="2100" b="0" i="0" dirty="0">
                <a:solidFill>
                  <a:srgbClr val="000000"/>
                </a:solidFill>
                <a:effectLst/>
                <a:latin typeface="Times New Roman" panose="02020603050405020304" pitchFamily="18" charset="0"/>
                <a:cs typeface="Times New Roman" panose="02020603050405020304" pitchFamily="18" charset="0"/>
              </a:rPr>
              <a:t>Albert Mehrabian. Silent Messages, University of California Los Angeles, 1971. </a:t>
            </a:r>
          </a:p>
          <a:p>
            <a:pPr algn="l">
              <a:buFont typeface="Wingdings" panose="05000000000000000000" pitchFamily="2" charset="2"/>
              <a:buChar char="Ø"/>
            </a:pPr>
            <a:r>
              <a:rPr lang="en-IN" sz="2100" b="0" i="0" dirty="0">
                <a:solidFill>
                  <a:srgbClr val="000000"/>
                </a:solidFill>
                <a:effectLst/>
                <a:latin typeface="Times New Roman" panose="02020603050405020304" pitchFamily="18" charset="0"/>
                <a:cs typeface="Times New Roman" panose="02020603050405020304" pitchFamily="18" charset="0"/>
              </a:rPr>
              <a:t> A Survey Paper on Facial Expression Recognition System, International Journal of Emerging Technologies and Innovative Research (www.jetir.org | UGC and issn Approved), ISSN: 2349-5162, Vol.3, Issue 2, page no. pp44-46, February-2016. </a:t>
            </a:r>
          </a:p>
          <a:p>
            <a:pPr algn="l">
              <a:buFont typeface="Wingdings" panose="05000000000000000000" pitchFamily="2" charset="2"/>
              <a:buChar char="Ø"/>
            </a:pPr>
            <a:r>
              <a:rPr lang="en-IN" sz="2100" b="0" i="0" dirty="0">
                <a:solidFill>
                  <a:srgbClr val="000000"/>
                </a:solidFill>
                <a:effectLst/>
                <a:latin typeface="Times New Roman" panose="02020603050405020304" pitchFamily="18" charset="0"/>
                <a:cs typeface="Times New Roman" panose="02020603050405020304" pitchFamily="18" charset="0"/>
              </a:rPr>
              <a:t>Very deep convolution networks for large-scale image recognition. Visual Geometry Group, Department of Engineering Science, University of Oxford, 2015. </a:t>
            </a:r>
          </a:p>
          <a:p>
            <a:pPr algn="l">
              <a:buFont typeface="Wingdings" panose="05000000000000000000" pitchFamily="2" charset="2"/>
              <a:buChar char="Ø"/>
            </a:pPr>
            <a:r>
              <a:rPr lang="en-IN" sz="2100" b="0" i="0" dirty="0">
                <a:solidFill>
                  <a:srgbClr val="000000"/>
                </a:solidFill>
                <a:effectLst/>
                <a:latin typeface="Times New Roman" panose="02020603050405020304" pitchFamily="18" charset="0"/>
                <a:cs typeface="Times New Roman" panose="02020603050405020304" pitchFamily="18" charset="0"/>
              </a:rPr>
              <a:t>Yaniv Taigman, Ming Yang, Marc'Aurelio Ranzato, Lior Wolf. DeepFace: Closing the Gap to Human-Level Performance in Face Verification. The IEEE Conference on Computer Vision and Pattern Recognition (CVPR), 2014, pp.1701-1708.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806635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jpg"/>
          <p:cNvPicPr>
            <a:picLocks noChangeAspect="1"/>
          </p:cNvPicPr>
          <p:nvPr/>
        </p:nvPicPr>
        <p:blipFill>
          <a:blip r:embed="rId2"/>
          <a:stretch>
            <a:fillRect/>
          </a:stretch>
        </p:blipFill>
        <p:spPr>
          <a:xfrm>
            <a:off x="2209800" y="1663700"/>
            <a:ext cx="7848600" cy="2552700"/>
          </a:xfrm>
          <a:prstGeom prst="roundRect">
            <a:avLst>
              <a:gd name="adj" fmla="val 4167"/>
            </a:avLst>
          </a:prstGeom>
          <a:solidFill>
            <a:srgbClr val="FFFFFF"/>
          </a:solidFill>
          <a:ln w="76200" cap="sq">
            <a:solidFill>
              <a:schemeClr val="accent2">
                <a:lumMod val="75000"/>
              </a:schemeClr>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B772-19FC-457F-AB68-3CEE2627C0DA}"/>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TABLE OF CONTENT: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217302-B33C-4BFC-9C24-3835AF447504}"/>
              </a:ext>
            </a:extLst>
          </p:cNvPr>
          <p:cNvSpPr>
            <a:spLocks noGrp="1"/>
          </p:cNvSpPr>
          <p:nvPr>
            <p:ph idx="1"/>
          </p:nvPr>
        </p:nvSpPr>
        <p:spPr/>
        <p:txBody>
          <a:bodyPr>
            <a:normAutofit fontScale="47500" lnSpcReduction="20000"/>
          </a:bodyPr>
          <a:lstStyle/>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ABSTRACT</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EXISTING SYSTEM</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PROPOSED SYSTEM </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SYSTEM REQUIREMENTS</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METHODOLOGY</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IMPLEMENTATION</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ADVANTAGES</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OUTPUT</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REFERENCES</a:t>
            </a:r>
            <a:endParaRPr lang="en-IN" dirty="0"/>
          </a:p>
        </p:txBody>
      </p:sp>
    </p:spTree>
    <p:extLst>
      <p:ext uri="{BB962C8B-B14F-4D97-AF65-F5344CB8AC3E}">
        <p14:creationId xmlns:p14="http://schemas.microsoft.com/office/powerpoint/2010/main" val="119154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6F2A-AD44-425A-998A-D8AAD81057AD}"/>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TABLE OF CONTENT: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FB57D0-718A-4339-843D-0F2FEC686EF2}"/>
              </a:ext>
            </a:extLst>
          </p:cNvPr>
          <p:cNvSpPr>
            <a:spLocks noGrp="1"/>
          </p:cNvSpPr>
          <p:nvPr>
            <p:ph idx="1"/>
          </p:nvPr>
        </p:nvSpPr>
        <p:spPr/>
        <p:txBody>
          <a:bodyPr>
            <a:normAutofit fontScale="47500" lnSpcReduction="20000"/>
          </a:bodyPr>
          <a:lstStyle/>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ABSTRACT</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EXISTING SOLUTION</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PROPOSED SYSTEM </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SYSTEM REQUIREMENTS</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METHODOLOGY</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IMPLEMENTATION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CODE</a:t>
            </a:r>
            <a:endParaRPr lang="en-US" sz="3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OUTPUT</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ADVANTAGES</a:t>
            </a:r>
          </a:p>
          <a:p>
            <a:pPr marL="285750" indent="-28575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20996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0" y="1554163"/>
            <a:ext cx="11988800" cy="452596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 Emotions analysis play an important role in modern life era. As in current situation we are unable to catch the student emotions       in e-learning platform. Everything is going to be online because of Pandemic. So we came with the idea of facial emotion recognition system where we can recognize the students emotions in online platform during e-learning. The project comprises of four modules:</a:t>
            </a:r>
          </a:p>
          <a:p>
            <a:pPr marL="0" indent="0">
              <a:buNone/>
            </a:pPr>
            <a:r>
              <a:rPr lang="en-US" sz="1800" dirty="0">
                <a:latin typeface="Times New Roman" panose="02020603050405020304" pitchFamily="18" charset="0"/>
                <a:cs typeface="Times New Roman" panose="02020603050405020304" pitchFamily="18" charset="0"/>
              </a:rPr>
              <a:t> The first module deals with capturing the video and identifying the face in that video and analyzing the emotions in that    face.</a:t>
            </a:r>
          </a:p>
          <a:p>
            <a:pPr marL="0" indent="0">
              <a:buNone/>
            </a:pPr>
            <a:r>
              <a:rPr lang="en-US" sz="1800" dirty="0">
                <a:latin typeface="Times New Roman" panose="02020603050405020304" pitchFamily="18" charset="0"/>
                <a:cs typeface="Times New Roman" panose="02020603050405020304" pitchFamily="18" charset="0"/>
              </a:rPr>
              <a:t> The second module deals with the emotion prediction in a single image. </a:t>
            </a:r>
          </a:p>
          <a:p>
            <a:pPr marL="0" indent="0">
              <a:buNone/>
            </a:pPr>
            <a:r>
              <a:rPr lang="en-US" sz="1800" dirty="0">
                <a:latin typeface="Times New Roman" panose="02020603050405020304" pitchFamily="18" charset="0"/>
                <a:cs typeface="Times New Roman" panose="02020603050405020304" pitchFamily="18" charset="0"/>
              </a:rPr>
              <a:t>The third module deals with predicting the emotions of different people, in a group image.</a:t>
            </a:r>
          </a:p>
          <a:p>
            <a:pPr marL="0" indent="0">
              <a:buNone/>
            </a:pPr>
            <a:r>
              <a:rPr lang="en-US" sz="1800" dirty="0">
                <a:latin typeface="Times New Roman" panose="02020603050405020304" pitchFamily="18" charset="0"/>
                <a:cs typeface="Times New Roman" panose="02020603050405020304" pitchFamily="18" charset="0"/>
              </a:rPr>
              <a:t> The fourth module deals with the gender prediction, in a single image as well as in a video captured image.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0" y="1412121"/>
            <a:ext cx="11988800" cy="4525963"/>
          </a:xfrm>
        </p:spPr>
        <p:txBody>
          <a:bodyPr>
            <a:normAutofit/>
          </a:bodyPr>
          <a:lstStyle/>
          <a:p>
            <a:pPr algn="just">
              <a:lnSpc>
                <a:spcPct val="100000"/>
              </a:lnSpc>
              <a:buNone/>
            </a:pPr>
            <a:r>
              <a:rPr lang="en-US" sz="1800" dirty="0">
                <a:latin typeface="Times New Roman" panose="02020603050405020304" pitchFamily="18" charset="0"/>
                <a:cs typeface="Times New Roman" panose="02020603050405020304" pitchFamily="18" charset="0"/>
              </a:rPr>
              <a:t>      Facial expressions are the vital identifiers for human feelings, because it corresponds to the emotions. Most of the times (roughly in 55% cases) the facial expression is a nonverbal way of emotional expression, and it can be considered as concrete evidence to uncover the emotions of the students while e-learning platform. The current approaches primarily focus on facial investigation keeping background intact and hence built up a lot of unnecessary and misleading features that confuse CNN training process. The current manuscript focuses on five essential facial expression classes reported, which are anger, sad/unhappy, smiling/happy, feared, and surprised/astonished. The FERC algorithm presented in this manuscript aims for expressional examination and to characterize the given image into these five essential emotion classes. </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442" y="1595886"/>
            <a:ext cx="11007306"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authors proposed a system that identifies and monitors student’s emotion and gives feedback in real-time in order to improve the e-learning environment for a greater content delivery. The system uses moving pattern of eyes and head to deduce relevant information to understand students’ mood in an e-learning environment. Ayvaz developed a Facial Emotion Recognition System (FERS), which recognizes the emotional states and motivation of students in videoconference type e-learning. The system uses 4 machine learning algorithms (SVM, KNN, Random Forest and Classification &amp; Regression Trees) and the best accuracy rates were obtained using KNN and SVM algorithms.</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05442" y="465826"/>
            <a:ext cx="7850037"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EXISTING SYSTEM:</a:t>
            </a:r>
            <a:endParaRPr lang="en-IN" sz="3200" b="1" u="sng" dirty="0"/>
          </a:p>
        </p:txBody>
      </p:sp>
      <p:sp>
        <p:nvSpPr>
          <p:cNvPr id="4" name="TextBox 3"/>
          <p:cNvSpPr txBox="1"/>
          <p:nvPr/>
        </p:nvSpPr>
        <p:spPr>
          <a:xfrm>
            <a:off x="552091" y="3830128"/>
            <a:ext cx="5969479"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DISADVANTAGES:</a:t>
            </a:r>
            <a:endParaRPr lang="en-IN" sz="24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05442" y="4443083"/>
            <a:ext cx="8264105"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 proper prediction of emotion.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 high accuracy</a:t>
            </a:r>
            <a:r>
              <a:rPr lang="en-US"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Proposed System:</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0" y="1554163"/>
            <a:ext cx="11988800" cy="4525963"/>
          </a:xfrm>
        </p:spPr>
        <p:txBody>
          <a:bodyPr>
            <a:normAutofit/>
          </a:bodyPr>
          <a:lstStyle/>
          <a:p>
            <a:pPr lvl="0" algn="just">
              <a:buNone/>
            </a:pPr>
            <a:r>
              <a:rPr lang="en-US" sz="1900" dirty="0"/>
              <a:t>     Our proposed system to analyze students’ facial expressions using a Convolutional Neural Network (CNN) architecture. First, the system detects the face from input image and these detected faces are cropped and normalized to a size of 48×48. Then, these face images are used as input to CNN. Finally, the output is the facial expression recognition results (anger, happiness, sadness, disgust, surprise or neutral).</a:t>
            </a:r>
            <a:endParaRPr lang="en-IN" sz="1900" dirty="0"/>
          </a:p>
          <a:p>
            <a:pPr algn="just">
              <a:buNone/>
            </a:pPr>
            <a:r>
              <a:rPr lang="en-US" sz="1900" dirty="0"/>
              <a:t> </a:t>
            </a:r>
            <a:r>
              <a:rPr lang="en-US" sz="1900" b="1" dirty="0"/>
              <a:t>   </a:t>
            </a:r>
          </a:p>
          <a:p>
            <a:pPr algn="just">
              <a:buNone/>
            </a:pPr>
            <a:r>
              <a:rPr lang="en-IN" sz="1900" b="1" dirty="0"/>
              <a:t>                                                                              </a:t>
            </a:r>
          </a:p>
          <a:p>
            <a:pPr>
              <a:buNone/>
            </a:pPr>
            <a:endParaRPr lang="en-IN" dirty="0"/>
          </a:p>
        </p:txBody>
      </p:sp>
      <p:pic>
        <p:nvPicPr>
          <p:cNvPr id="4" name="Picture 3">
            <a:extLst>
              <a:ext uri="{FF2B5EF4-FFF2-40B4-BE49-F238E27FC236}">
                <a16:creationId xmlns:a16="http://schemas.microsoft.com/office/drawing/2014/main" id="{4D8FFBAA-AEEC-4C20-B3B0-1A29B7798D33}"/>
              </a:ext>
            </a:extLst>
          </p:cNvPr>
          <p:cNvPicPr>
            <a:picLocks noChangeAspect="1"/>
          </p:cNvPicPr>
          <p:nvPr/>
        </p:nvPicPr>
        <p:blipFill>
          <a:blip r:embed="rId2"/>
          <a:stretch>
            <a:fillRect/>
          </a:stretch>
        </p:blipFill>
        <p:spPr>
          <a:xfrm>
            <a:off x="2945308" y="3961819"/>
            <a:ext cx="6322100" cy="11034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SYSTEM REQUIREMENTS </a:t>
            </a:r>
            <a:r>
              <a:rPr lang="en-US" sz="3200" dirty="0">
                <a:latin typeface="Times New Roman" panose="02020603050405020304" pitchFamily="18" charset="0"/>
                <a:cs typeface="Times New Roman" panose="02020603050405020304" pitchFamily="18" charset="0"/>
              </a:rPr>
              <a:t>:</a:t>
            </a:r>
            <a:endParaRPr lang="en-IN" sz="3200" dirty="0"/>
          </a:p>
        </p:txBody>
      </p:sp>
      <p:sp>
        <p:nvSpPr>
          <p:cNvPr id="3" name="Content Placeholder 2"/>
          <p:cNvSpPr>
            <a:spLocks noGrp="1"/>
          </p:cNvSpPr>
          <p:nvPr>
            <p:ph idx="1"/>
          </p:nvPr>
        </p:nvSpPr>
        <p:spPr/>
        <p:txBody>
          <a:bodyPr>
            <a:normAutofit fontScale="85000" lnSpcReduction="20000"/>
          </a:bodyPr>
          <a:lstStyle/>
          <a:p>
            <a:pPr marL="0" indent="0">
              <a:buNone/>
            </a:pPr>
            <a:r>
              <a:rPr lang="en-IN" sz="2900" b="1" dirty="0">
                <a:latin typeface="Times New Roman" panose="02020603050405020304" pitchFamily="18" charset="0"/>
                <a:cs typeface="Times New Roman" panose="02020603050405020304" pitchFamily="18" charset="0"/>
              </a:rPr>
              <a:t>HARDWARE REQUIREMENTS</a:t>
            </a:r>
            <a:r>
              <a:rPr lang="en-IN" sz="2900" dirty="0">
                <a:latin typeface="Times New Roman" panose="02020603050405020304" pitchFamily="18" charset="0"/>
                <a:cs typeface="Times New Roman" panose="02020603050405020304" pitchFamily="18" charset="0"/>
              </a:rPr>
              <a:t>:</a:t>
            </a:r>
          </a:p>
          <a:p>
            <a:pPr marL="0" indent="0">
              <a:buNone/>
            </a:pPr>
            <a:br>
              <a:rPr lang="en-IN" sz="2900" dirty="0">
                <a:latin typeface="Times New Roman" panose="02020603050405020304" pitchFamily="18" charset="0"/>
                <a:cs typeface="Times New Roman" panose="02020603050405020304" pitchFamily="18" charset="0"/>
              </a:rPr>
            </a:br>
            <a:r>
              <a:rPr lang="en-IN" sz="2300" dirty="0">
                <a:latin typeface="Times New Roman" panose="02020603050405020304" pitchFamily="18" charset="0"/>
                <a:cs typeface="Times New Roman" panose="02020603050405020304" pitchFamily="18" charset="0"/>
              </a:rPr>
              <a:t>PROCESSOR   : DUAL CORE 2</a:t>
            </a:r>
          </a:p>
          <a:p>
            <a:pPr marL="0" indent="0">
              <a:buNone/>
            </a:pPr>
            <a:r>
              <a:rPr lang="en-IN" sz="2300" dirty="0">
                <a:latin typeface="Times New Roman" panose="02020603050405020304" pitchFamily="18" charset="0"/>
                <a:cs typeface="Times New Roman" panose="02020603050405020304" pitchFamily="18" charset="0"/>
              </a:rPr>
              <a:t>RAM                 : 4GB DD RAM</a:t>
            </a:r>
          </a:p>
          <a:p>
            <a:pPr marL="0" indent="0">
              <a:buNone/>
            </a:pPr>
            <a:r>
              <a:rPr lang="en-IN" sz="2300" dirty="0">
                <a:latin typeface="Times New Roman" panose="02020603050405020304" pitchFamily="18" charset="0"/>
                <a:cs typeface="Times New Roman" panose="02020603050405020304" pitchFamily="18" charset="0"/>
              </a:rPr>
              <a:t>HARD DISK    : 250 GB</a:t>
            </a:r>
          </a:p>
          <a:p>
            <a:pPr marL="0" indent="0">
              <a:buNone/>
            </a:pPr>
            <a:endParaRPr lang="en-IN" sz="2900" dirty="0">
              <a:latin typeface="Times New Roman" panose="02020603050405020304" pitchFamily="18" charset="0"/>
              <a:cs typeface="Times New Roman" panose="02020603050405020304" pitchFamily="18" charset="0"/>
            </a:endParaRPr>
          </a:p>
          <a:p>
            <a:pPr marL="0" indent="0">
              <a:buNone/>
            </a:pPr>
            <a:r>
              <a:rPr lang="en-IN" sz="2900" b="1" dirty="0">
                <a:latin typeface="Times New Roman" panose="02020603050405020304" pitchFamily="18" charset="0"/>
                <a:cs typeface="Times New Roman" panose="02020603050405020304" pitchFamily="18" charset="0"/>
              </a:rPr>
              <a:t>SOFTWARE REQUIREMENTS:</a:t>
            </a:r>
          </a:p>
          <a:p>
            <a:pPr marL="0" indent="0">
              <a:buNone/>
            </a:pPr>
            <a:endParaRPr lang="en-IN" sz="3800" b="1" dirty="0">
              <a:latin typeface="Times New Roman" panose="02020603050405020304" pitchFamily="18" charset="0"/>
              <a:cs typeface="Times New Roman" panose="02020603050405020304" pitchFamily="18" charset="0"/>
            </a:endParaRPr>
          </a:p>
          <a:p>
            <a:pPr marL="0" indent="0">
              <a:buNone/>
            </a:pPr>
            <a:r>
              <a:rPr lang="en-IN" sz="2300" dirty="0">
                <a:latin typeface="Times New Roman" panose="02020603050405020304" pitchFamily="18" charset="0"/>
                <a:cs typeface="Times New Roman" panose="02020603050405020304" pitchFamily="18" charset="0"/>
              </a:rPr>
              <a:t>OPERATING SYSTEM                   : WINDOWS 7/8/10</a:t>
            </a:r>
          </a:p>
          <a:p>
            <a:pPr marL="0" indent="0">
              <a:buNone/>
            </a:pPr>
            <a:r>
              <a:rPr lang="en-IN" sz="2300" dirty="0">
                <a:latin typeface="Times New Roman" panose="02020603050405020304" pitchFamily="18" charset="0"/>
                <a:cs typeface="Times New Roman" panose="02020603050405020304" pitchFamily="18" charset="0"/>
              </a:rPr>
              <a:t>PLATFORM                                     :VISUAL STUDIO CODE</a:t>
            </a:r>
          </a:p>
          <a:p>
            <a:pPr marL="0" indent="0">
              <a:buNone/>
            </a:pPr>
            <a:r>
              <a:rPr lang="en-IN" sz="2300" dirty="0">
                <a:latin typeface="Times New Roman" panose="02020603050405020304" pitchFamily="18" charset="0"/>
                <a:cs typeface="Times New Roman" panose="02020603050405020304" pitchFamily="18" charset="0"/>
              </a:rPr>
              <a:t>PROGRAMMING LANGUAGE    :PYTHON 3.7</a:t>
            </a:r>
          </a:p>
          <a:p>
            <a:pPr marL="0" indent="0">
              <a:buNone/>
            </a:pPr>
            <a:r>
              <a:rPr lang="en-IN" sz="2300" dirty="0">
                <a:latin typeface="Times New Roman" panose="02020603050405020304" pitchFamily="18" charset="0"/>
                <a:cs typeface="Times New Roman" panose="02020603050405020304" pitchFamily="18" charset="0"/>
              </a:rPr>
              <a:t>FRONT END                                    :VISUAL STUDIO CODE</a:t>
            </a:r>
          </a:p>
          <a:p>
            <a:pPr marL="0" indent="0">
              <a:buNone/>
            </a:pPr>
            <a:r>
              <a:rPr lang="en-IN" sz="2300" dirty="0">
                <a:latin typeface="Times New Roman" panose="02020603050405020304" pitchFamily="18" charset="0"/>
                <a:cs typeface="Times New Roman" panose="02020603050405020304" pitchFamily="18" charset="0"/>
              </a:rPr>
              <a:t>PACKAGES                                      :     NUMPY,TENSOR FLOW,KERAS. </a:t>
            </a:r>
          </a:p>
          <a:p>
            <a:pPr marL="0" indent="0">
              <a:buNone/>
            </a:pPr>
            <a:endParaRPr lang="en-IN" sz="2300" dirty="0">
              <a:latin typeface="Times New Roman" panose="02020603050405020304" pitchFamily="18" charset="0"/>
              <a:cs typeface="Times New Roman" panose="02020603050405020304" pitchFamily="18" charset="0"/>
            </a:endParaRPr>
          </a:p>
          <a:p>
            <a:pPr>
              <a:buFont typeface="Wingdings" pitchFamily="2" charset="2"/>
              <a:buChar char="Ø"/>
            </a:pPr>
            <a:endParaRPr lang="en-IN" sz="2300" dirty="0">
              <a:latin typeface="Times New Roman" panose="02020603050405020304" pitchFamily="18" charset="0"/>
              <a:cs typeface="Times New Roman" panose="02020603050405020304" pitchFamily="18" charset="0"/>
            </a:endParaRPr>
          </a:p>
          <a:p>
            <a:pPr>
              <a:buFont typeface="Wingdings"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itchFamily="2" charset="2"/>
              <a:buChar char="Ø"/>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422694"/>
            <a:ext cx="8500613"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METHODOLGY:</a:t>
            </a:r>
            <a:endParaRPr lang="en-IN" sz="3200" b="1" u="sng"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409024" y="1007469"/>
            <a:ext cx="4279900" cy="558546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229</TotalTime>
  <Words>1143</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Franklin Gothic Book</vt:lpstr>
      <vt:lpstr>Franklin Gothic Medium</vt:lpstr>
      <vt:lpstr>Times New Roman</vt:lpstr>
      <vt:lpstr>Wingdings</vt:lpstr>
      <vt:lpstr>Wingdings 2</vt:lpstr>
      <vt:lpstr>Trek</vt:lpstr>
      <vt:lpstr>MINI PROJECT BATCH-B72 CSE DEPARTMENT</vt:lpstr>
      <vt:lpstr>TABLE OF CONTENT:</vt:lpstr>
      <vt:lpstr>TABLE OF CONTENT:</vt:lpstr>
      <vt:lpstr>ABSTRACT:</vt:lpstr>
      <vt:lpstr>Introduction:</vt:lpstr>
      <vt:lpstr>PowerPoint Presentation</vt:lpstr>
      <vt:lpstr>Proposed System:</vt:lpstr>
      <vt:lpstr>SYSTEM REQUIREMENTS :</vt:lpstr>
      <vt:lpstr>PowerPoint Presentation</vt:lpstr>
      <vt:lpstr>Dataset:</vt:lpstr>
      <vt:lpstr>IMPLEMENTATION:</vt:lpstr>
      <vt:lpstr>PowerPoint Presentation</vt:lpstr>
      <vt:lpstr>PowerPoint Presentation</vt:lpstr>
      <vt:lpstr>PowerPoint Presentation</vt:lpstr>
      <vt:lpstr>PowerPoint Presentation</vt:lpstr>
      <vt:lpstr>Conclusion:</vt:lpstr>
      <vt:lpstr>REFERENCES: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mallupeddi sailohith</dc:creator>
  <cp:lastModifiedBy>manasa inturi</cp:lastModifiedBy>
  <cp:revision>31</cp:revision>
  <dcterms:created xsi:type="dcterms:W3CDTF">2020-12-11T07:47:00Z</dcterms:created>
  <dcterms:modified xsi:type="dcterms:W3CDTF">2021-12-15T15:09:23Z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817B35F9135D4549A2E39E6FD47EA55D</vt:lpwstr>
  </property>
  <property fmtid="{D5CDD505-2E9C-101B-9397-08002B2CF9AE}" pid="3" name="KSOProductBuildVer">
    <vt:lpwstr>1033-11.2.0.10307</vt:lpwstr>
  </property>
</Properties>
</file>