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Angry Birds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Using NLP to extract customer sentiments</a:t>
            </a:r>
          </a:p>
          <a:p>
            <a:r>
              <a:rPr lang="en-IN" dirty="0" smtClean="0"/>
              <a:t>By Sumanth Lazarus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Tagging &amp;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200" y="380726"/>
            <a:ext cx="7315200" cy="5120640"/>
          </a:xfrm>
        </p:spPr>
        <p:txBody>
          <a:bodyPr>
            <a:normAutofit/>
          </a:bodyPr>
          <a:lstStyle/>
          <a:p>
            <a:r>
              <a:rPr lang="en-GB" u="sng" dirty="0" smtClean="0"/>
              <a:t>Negative Tagging by Filter 1 &amp; Filter 2</a:t>
            </a:r>
          </a:p>
          <a:p>
            <a:pPr marL="0" indent="0">
              <a:buNone/>
            </a:pPr>
            <a:r>
              <a:rPr lang="en-GB" dirty="0" smtClean="0"/>
              <a:t>Value Counts in Filter 1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----------------------------------------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Value Counts in Filter 2</a:t>
            </a:r>
          </a:p>
          <a:p>
            <a:pPr marL="0" indent="0">
              <a:buNone/>
            </a:pPr>
            <a:r>
              <a:rPr lang="en-GB" dirty="0" smtClean="0"/>
              <a:t>----------------------------------------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Total Sentiments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----------------------------------------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7439"/>
              </p:ext>
            </p:extLst>
          </p:nvPr>
        </p:nvGraphicFramePr>
        <p:xfrm>
          <a:off x="3970868" y="1380847"/>
          <a:ext cx="393270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0901"/>
                <a:gridCol w="1310901"/>
                <a:gridCol w="131090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3029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7.6%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36781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92.4%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87383"/>
              </p:ext>
            </p:extLst>
          </p:nvPr>
        </p:nvGraphicFramePr>
        <p:xfrm>
          <a:off x="3970867" y="3053588"/>
          <a:ext cx="393270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0901"/>
                <a:gridCol w="1310901"/>
                <a:gridCol w="131090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13,535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33.9%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26,275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66.1%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32440"/>
              </p:ext>
            </p:extLst>
          </p:nvPr>
        </p:nvGraphicFramePr>
        <p:xfrm>
          <a:off x="3970867" y="4726329"/>
          <a:ext cx="3932703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0901"/>
                <a:gridCol w="1310901"/>
                <a:gridCol w="131090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Negative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/>
                        <a:t>13,990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35%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Positive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25,820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65%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7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Nature of Text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Customer Reviews or </a:t>
            </a:r>
            <a:r>
              <a:rPr lang="en-IN" i="1" dirty="0" smtClean="0"/>
              <a:t>Verbatims</a:t>
            </a:r>
            <a:r>
              <a:rPr lang="en-IN" dirty="0" smtClean="0"/>
              <a:t>. Automotive Clientele.</a:t>
            </a:r>
          </a:p>
          <a:p>
            <a:r>
              <a:rPr lang="en-IN" dirty="0" smtClean="0"/>
              <a:t>Unstructured Text data in the English Language</a:t>
            </a:r>
          </a:p>
          <a:p>
            <a:r>
              <a:rPr lang="en-IN" dirty="0" smtClean="0"/>
              <a:t>Possibly extracted from an online Auto forum, car dealership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4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Prominence and Variety of Words in Verbatims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139" y="1301176"/>
            <a:ext cx="8188493" cy="4128203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data:image/png;base64,iVBORw0KGgoAAAANSUhEUgAAA8gAAAJZCAYAAAB1HxxQAAAABHNCSVQICAgIfAhkiAAAAAlwSFlzAAALEgAACxIB0t1+/AAAADh0RVh0U29mdHdhcmUAbWF0cGxvdGxpYiB2ZXJzaW9uMy4xLjMsIGh0dHA6Ly9tYXRwbG90bGliLm9yZy+AADFEAAAgAElEQVR4nOzdebxdVX338c8XEkaRwYAiIsEBsVKxTRRFlDCIxRmlWodWHEAf8WlFqzx1RHGqtuJcC3XAYp1BqyKCSkRkTBClKiAKiEwSmgABAkHW88dax7tzcm5yb3LvPUnu5/16ndfZZ+211177TGv/9l577ZRSkCRJkiRputto2BWQJEmSJGldYIAsSZIkSRIGyJIkSZIkAQbIkiRJkiQBBsiSJEmSJAEGyJIkSZIkAQbI2sAleXeSkmSfYddF0rohyR7tf+Hjw66LtC6y7ZQ2fEmWJLl42PVYFxkga1RJ5rQG8rxR5r+ozS9Jdh0wf/Mky5LckWTTya/x2uvsFIz2uGLYddTwJXlZ+z4cNAllJ8mLk3w/yaIky9vzL5KcmOSFffmf0eryjxNdF0njZ9tp26m1l+RJSb6S5PdJ7k5yS5IrkpyS5PVJNunk3aZ9z74xzDprwzFj2BXQOu2nwGJgbpL7llJu7Zu/P1CAtOlP981/IrApcEYp5a7JruwEOxM4a0D6/051RbROOgS4hfo9mWgnAS8ClgLfAa4G7gs8BHgusBfwxUlYr6SJYdu5MttOjVmS1wCfAP4InAFc2mbtSm0DnwN8Hlg0lApqg2eArFGVUu5NMp8aDOwLfKsvy/7AfODRDG7k92/PP5i8Wk6aH5ZS3j3sSmjdk2RL4CnA10spyye47L+iBse/AZ5YSrmxb/6mwJMmcp2SJpZtp22n1lyS+wEfApYB80op5/fNDzAPuH3qa6fpwi7WWp1eA71/NzHJbOqRvB8APwL2G7DswEY+yWZJ3pzkf5LcmeTWJGclObS/gCQPa91m/iPJI5J8NclNSe7tXhuV5LFJvpfkttYN54wke63xVo9Bkt1b3T6V5JFJvtap2+M7+WYl+UCSy1q3uSVJTk+y/yjlbp3kI0mubfl/meTv2zpKkk/15T8vybJRynp1W+ZvBszbpdX9yiR3tW68pyT5iwF539/KeXySFyZZ0Lr/LUpyUpIHjLL+WW3ZX7b8S5JcnOQ9STZreX6a5J4kDxyljLe2dR85aP5YJPlWK2PHvvSTW/o3+9J3aJ/jqQOKexqwGXBK3zI7Jzk+ye9ad7AbW/ewR4+jqnu35y/1B8cApZS7Sinf76zza4zsfH+wr0vj3E6+LZK8PbWb9p3tN3Jmkmf3ryOd63OTPDrJd5IsTrI0yfwk+/blf17L/0996c9q6X9sOzzdeae2effvS39aatfyJe27f2mSdyW5z4B6Lmh12jy1e+cV7X3/eCfPtm07rmvl/aJ9j7LyWw9JHth+e5e37+viJL9K8ukkOw9aRhqFbecoYts5XdvOsZpD7UFxfn9wDFCqM0spd7Z1vo7aYwPg2VmxHXxdX/1emuSc9n2/o72nRyVZ6YRh5z2f1X5HN7Tv1c+TvLIv7wPa+r7Tl36/9n6UJM/sm/fmlv7cvvQ9knypre/u1C7m/5FklwF1/HAr4zFJXpnkoiS3p3NdcZKNk7yx8zv6XZJ/SbLFoDc/tU19U5Kftffg9vZd/3qm0ZgEBshanR+25wP60g/ozD8T2DHJn/VmJrkvMBdYAlzUSd+U2l3mPdSd1I9Tu5Q+EvhqkneNUo/dgAuAB7X8JwC3tTKfRO3SdQBwKrVbzj3UnY+5gwqbYLsD5wMPBP4T+A9q91iSPJS6/W8ErgM+CXwN2BM4I8nfdQtqf1jzgb8HbgA+DPwEOBZ4/0RVOHUH6GLgcOCXwEep3XkPAM5N0v9597we+AxwRduWy4AXA6f3NzBJHk7tang09bP6JPA54Hrq+7FNy/pvwMbAKwbUc6OWfgf1c++lvzbjG2Spt6P5p+1qZfeCvX2TbNzJvz/1+znoDM4hwJ3AaZ2ydgcWMvJ+/gv1t3EIcN4q3s9+N7fn3caY/yuMdLc+A3hn53Fdq9vm1N/oO6nd1T7Wlnk08I0kbx6l7EcC51APBnwK+AbwBOD7fQ39mcC9rPwf0duJ3YhOENC+J08C/qd7ECDJ66nfwbnAV4GPUM8QvA04KwOC5Fb2t4HDqL/3DwO/auVt2dKOBK5t884F3gesdIar/WedD7yWegb/49Tv66+AQ4GHDli/NBrbztWz7ZxebedY9drBXdK5zngVzgP+uU1fxort4J/GAUjSex93BU6kvn9bUM9Wn9K2q9+W1N/I3tTv6GeAHYETkrynl6mUcgPwC+DJSWZ2lt+PkQOyg9rIe6nf214d51F/E4cCP6buS1xM/SwXdP8r+hxLbTMvp7bxP+zM+wzwAUba8pOBv6a2nYO2+evU9/Me4LPU/5pzgMdRz9xPD6UUHz5W+aDuXN4LbN9J+wL1j3sG8Cjq9VSv7cx/Zks7ua+st7X0/wZmdNIfAFzT1rNXJ/1hLX8B3jWgbhsBv27zn9437w2dZfcZ47a+u+X/IXDMgMeDO3l375T/jlHKO48alBzSl74dtXFdCtyvk/6uVt4XgHTSHw7c2uZ9asA6lo2y/le3Zf6mk7Yp9brWO4An9OV/MHAj8DtgZif9/a2cxcDunfRQ/0wL8Ky+9IUt/fUD6rUDsEmb3pJ6Pe/VwEZ9+f6qlfHpvvTXtvSPj/FzfXTL/9lO2pyWdnp77n7vTmhpf9FXzibUHddv9KWf3fL/Q1/6ge07fR2w6Rjq+VBqUFioO4MvaGlZxTLPaPn/cZT57+mUt3EnfSfqDtcfgcd00vfofK+P6SvrSW17bgQ266RfRD1o0E27hLqDuhT4t076E1vZH+n7Ld1D3THate97dGLL/6G+uixo6RcA2wzY7ve2+Z9nxd/SI1qdVvj+AC9saccOKGsz4D5j+a758NF7YNvZfdh2TuO2c5y/m5ntMy7UYPGIVo+Zq1hmm5b/G6PMP7jNvwzYru8znd/mvaZvmSUt/bus+Jvbkdqm3wvs2Un/aMv/xE7av7Xvy9nAJX3rvRNY2Lfd1zD4N/mqln5BX/qHW/r/dr9fnflPa/N/TqcNA7ZqaQW4uJO+MyO/4/SVle57t6E/hl4BH+v+g3r0sQDP76RdB5zaeX0jnQYdOK4tc2RfWVdSG72HD1hP7w/g+E5ar5G/ltYo9C2zb5v/gwHzZrT1rUkjP9pjn07eXiP/u+6fZ2f+Xm3+f46yrhe0+S/vpF0DLKezM9GZ12to17aR7613pUCgzT+6zd9/wLrfOiB/r+F5dyetFwSdN8b3/WOjNAqntPTH9aVv097/+4+x/AB/AH7XSXtTr+z2/ObOvN9SB//obyB6Ox0v7aQ9oqVdSt9OSt82PHeMdT2YusPT/d4toZ6leP6AOq0uQL6+fad2GTDvH9qyH+2k9QLkFYLgzvyvtfnP66R9sPudoe7EFepO/XeByzt5387KO4Xv6/8MOvMeQN2RWNx9fxkJkA9YxXbfDew0YN6/MHqAvFIdfPhYkwe2nbadtp1r+tvZjdrjp/sdWkY96HoUsMWA7SqMHiB/lb7fYmdeL+C/qC+9FyD/+YBlXtfmHddJe3ZLe3sn7XLge8Bb2rz7t/TeQH0f6OR9eks7dcD6wkhA++hOei9AfsdqtvuQAfOew+gB8kp1mG4Pu1hrLFa4lqp18diRFUfwnQ/M63RR6XWv7F4vuS0wG7imlPLrAevpdQlZ6Toe6g/47gHpf9mef9Q/o5RyD/XPdE28rZSSAY+zB+T9aVtXvye05/slOab/wch79EiAJNtTu8FdWUr53YDy5q/htoxWr4eOUq/ee/rIAcsuGJB2TXvetpPWu47sNMbmk+35Vb2E1GuenkH97C/oZi6lLCmlXFoGXKc7SKn//GcCO7fua1Df/1+3sn9J6/6UkWsE57flup5LPdPZHXSn937NL6XcO2D1q/peD6rrd6kjVu8PvIPatflu6pHgL1O7RY9pgMX2Hj4A+E0p5epx1u38Usqg6/PmD1imvztp9xrKHwIPz8g1vPtTd/S7v9nee9jtFgZAqV3XfkndAVrpljjUM8gr6Gz3FaWUa1exDV1nADcBxyb5dpIj23VdtpNaU7adtp09073tHJdSyuWllCdQu9S/Afgv4PfUrs4fAn6avuuiV2NVbcxCai+DR/d1FwdYXEq5ZEB589vzX/Sl/ZGR9+NB1B4MvXYQRr67vedufVZVx97n0L/OnpXawb4yV/qdM+AuHKWUa6hduw9OcmHqddJPTrvufTpxFGuNRf81KIN+2POpZ7f+IsnVwJ8D15ZSLuvk2bo9Xz/Kenrp2wyYd8Moy/TKHO3PfrTlJtJo6+gNTHRwe4ymd23lVG1Lr14vXGWukXp1LRmQ1tvB6TYsvc9wUHCyklLKr1JHfX1akgeVUn5PveZmBvWamYnwA+p39ID2Hd2Hek1Rb94RrRE4oJP2J20H9lnAj0op3VuWrM33eqBSyh+pjdeZbd2hHl3+XKvDYdTr9VZnbeq2uu/h1p20s6hnbw6gHik/gNoF8gLqUX+o7/uXqTuZC0spt0xAPe8opdw2IP+4f0ullEXt+sJjqDuXT++VkeSjwD+3z0UaK9vOVbPtrDbotnNtlFJ+Tj1zCkCSPant4GOoPY8OG2NRWwP3lFJGuy3U9dTeYPehdlvvGXM7WEq5JclFwOPbNfHd9+Nn1EsrDqCOAXIAtc38cV8de3UZrY4w/t/5PX37LN36DrqN3NOp7fjzqZdoAdye5IvAm0opiwcss8HxyLhWqx2R/Q3wsHYWaH/qn/1PO9l6R6L2Z/RBGnp/OgNHbaQeWe/mW6EaoyzTy3v/UeaPtq6JtLq6vWqUI+q9x//pyz/ebbkX2LgFUf0G/ZH21vPU1dTrnwcsO1a9nYGdxrFMb8CRV3YGGFlKPXI8EXo7pQdSj9Jvych39IfUa4L2YcVBdLr2pn42p/Slr833ekxK9W3qQBzQNzLuKqxN3Vb3PfzTMqWU26nB8NwkW1Pfwx+1s0MXU6+POpB6DfMmrPzermk9J/R/oZRyZSnlpcD21DMXr6deE/4e4B9HKUsayLZztWw7V7Yhtp0TppTyM6A3gvRY20Gon92M9N1RoeMB1LO/S/vSx9wONj+ktnFPpr4fixnpKXEW9SDDVtRB8M5vbSd9ZU3073xGku36Z7S2etOVCirltlLK/yulPITaI+Aw6n/WK6ljekwLBsgaq96f4YHUa5d+1O1OWkq5lHp0q9fId5fp5VlMvbbywUkeMmAdvZFuLxowbzS9vPv2z2jdUJ84jrImWm/0xDHdt7aUchO1C9GuGXxLmXmjLLqYerR40J/qoJFIx1WvNdRbx1+NY5lTqEdBX0E9azAb+K9RzhCOWynlCuo1b/tRv8fdLkvzqY3jgW1+/xkcqCNSF2qX567ezu6+o+xorcn3ejS996K7nt5Zzf6uYZRSrqe+pw8d5Tu1qrrtNUq3qnnt+ad96T9odTiMkdvY0P4n5lP/F0Y7w9Ara15fOqm3gvozakP/2wH1WUlnux+WZNCO5krr6Vv+3lLKz0spx1HPJkO9XksaL9vO8bPt3LDazok2rnawWVUb85fUM60/H9BLaNskfz6gvF45g9pBqG3dfsCZnd/7D6ifTe8M/3jawTDyW52Q3zmDbzG3glLKVaWUE6n/TTdQu16vFFRviAyQNVa9I4JHUUeRXOnaBeof5ZOAg9rrQd1sPkP93n2we21fkh2oXTp6ecbqx9TbJuyf5Ol98/6B+mc0FO2aqwuAFyZ5yaA87RrH7hHNz1L/ON/fDbbatT+vGWVVvWtPDu8r+2nUa2b7fY167dPrkjxlQJ2SZJ8x3l5hoFLKT6gjce6V5KgB69i+v/xSynJqt+EHAf/ekgd2EUuyTeq9NEc7ujuaH1K/v6+iXp91c1t376zOy6g7S4OOgB8CXNh/TWvbwT2Xet3Zq7rzkuxHDaxuoN5GZZWSPDvJMwddY5xkG+oIpFCPRPf0bonx4FGK/Sx1dMx/7vvNPRD4f9Sdnc8OWG6HNr9bhydR34c/UAcN6+q9Z73bRv2gb96O1OD5Lla+vvFE6g7OG7o7uO038D7qKNKfLYOv8R5Nb7vf1/dbegR1AJ4VtN/igwaU0/uO3TGOdUs9tp3jZNu5YbWdSTZt65w9lhWl3gf4VRlwa7/Ua4R7bUy3Hbyd2raM1g72fhvvamdOe+VtQh1kEuDToyz7gW6bnHrtc2+gshP78p5NHTPk76ifR387CPBPfa97Tqd2rX/GgO/XK6i9mha0budj1Wvb39l9P9tZ7JVuDZdkpwy4nzdwX+otse5i5GDEhq2sAyOF+Vj3H9Quh/cyMprgoFH9Du/Mv3SUcjal3k+tUG8D8wHqvRf/0NLe05e/NxLnf6yibk+mXud4D/Al6u1dvtvSTmPNRuJcacTJAXl7I3F+ahV5ZlO72BVqo/cp6v3l/ouR2xh0b7GzBbWx6eV/P3A89ezZNwetj3oPycVt3n9T/+y/Rf0j691G4m/6lpnTec9/TL3P3b9QB4G6sqVv08nfG4nz8WN9H6ijUF7b5p3f6vWhTt0eMKCsB7XPsdB3O4O+fOO6VUVnuZd0vqMf7Jv3/s68l/bNe0xLP3qUcv+MOnJnoQbC722f8d3te3jQGOv31lbGIupZgQ92vi+9W5XMZ8XbiGza8t/Rvl9va+Xs2PlOXdiWvbiV98lOfd/eV4feKNY/oHY3+0HbnpPa57YceOaAum/CyC2q/sCKt1rp3tblzFG2vbfDsZi6k/f+vnpv1Zd/AbB0Fe/lloyM+nlhK++E9j72fksf73vve4OHHd+2+QvtPbgHOHg83zUfPkqx7Rwlr23nKt4HNqC2s83vtZ8Xj3Fd81r+O6mDJ36YepnLf1DPZJf2vEvfct9t875KHeDyrXRG8W7fh9Le24+2z+0yRtrtjfvKW0K9Fdovqfc47v3mbmLAb66z3PzO+/GITnpvRPBCbSsHjS6/f9vu5e079d72uRfqwfA9+vL3RrF+zCrez8+3PFdTR8k/rk2fSW0PLx7w3v+sLfc+6m+v931853i+N+vzY+gV8LH+PNoPprQ/h5WG8GfF+y5+YhXlbN7+uH5BbYhvozY0L1hFmaM28i3fY6lH35a2H/wZ1FtF9BrtoTTyLd/W1Fvb/LTV7w5qV9FvUa/p2Lwv/zbtz/u69v78Cvh76hnKgeujHln8Xiv/NuqRyb0ZcKuKzjIPoDa8v2x/yEupjcGXgRex4i11xt3It3k7UBuhy6kN+2Jql593Mcp9gRlp5F6xivd0TRv5B3a+owf3zXtKZ97OffPe2dJ3W0XZu1Ab8N9TA+ObqGccRm24BpRxf+rO8lfa576E2lDeSB3V9nAG3xZlH2pgd2tnG+Z25m9JHXzqV+07dWvLv9KtpxgJkD/evlffafW4vS0zbxX1/15b9ssD5vUa2LetYvlnUgPyW9r35TLqb3KrAXlXGSC3PNu27bi+bfcv23fnz/u/P9T7bH6kfT8XtfxXUgdUmbuq9fjwsaoHtp39eW07V/M+sIG0nW3+eAPkLYC/ph7QvJgaVN5DbYfOb9+JbQcstzO1zb2JerCzAK/ry/Nyajf2pe2z+xl1lOyV7rHc1ncxMIvatt/QPotLgMNXUf/ePcuvHTDvy23e91ax/KNbvhup+xLXUs+A7zog71gC5I2pB6B736VrgH+l7hcsYcUAeYf2HTuL2m7e1dZ/BmO8VeWG8kh7QySt45LsTm3w/72UslIX0Q1B68Z0FfUm9juWUtaJbq1Jfk49uvyoYddlsiXZg7oD8IlSymtXl1+S1mW2nVoTSZYAV5VSHjPsumjqeQ2ypHXJi6ijd35mXWngkzyUesaxf/RqSZLWBetc2ymtz7wPsqShaoNuvJHajekIaje/D65yoSlUSvkNK46WKUnSUK3rbae0PjNAljRsM6kDQSwH/gd4fSnluuFWSZKkdZptpzRJvAZZkiRJkiS8BlmSJEmSJMAu1uudWbNmldmzZw+7GpKkSbZw4cJFpZTth12P9YXtoyRNH5PZRhogr2dmz57NggULhl0NSdIkS3L1sOuwPrF9lKTpYzLbSLtYS5IkSZKEAbIkSZIkSYABsiRJkiRJgAGyJEmSJEmAAbIkSZIkSYABsiRJkiRJgAGyJEmSJEmAAbIkSZIkSYABsiRJkiRJgAGyJEmSJEmAAbIkSZIkSYABsiRJkiRJgAGyJEmSJEmAAbIkSZIkSYABsiRJkiRJgAGyJEmSJEmAAbIkSZIkSYABsiRJkiRJgAGyJEmSJEmAAbIkSZIkSYABsiRJkiRJgAGyJEmSJEmAAbIkSZIkSQDMGHYFND4LF0Iy7FpIkkZTyrBrMD0tLIvI8hOGXQ1J0ijKzMOHXYUx8QyyJEmSJEkYIEuSJEmSBBggS5IkSZIEGCBLkiRJkgQYIEuSJEmSBBggS5IkSZIEGCBLkqS1kGRekmPaY5tO+jFJSnvMHl4NJUkaO++DLEmS1sY84B1t+nPAkqHVRJKkteQZ5HVIko2TzBx2PSRJkiRpOjJAXgNJ9k/y3ST/m+SuJFcmOa7NOzrJ+UluSrI8yeIkZyTZr6+Mq1q3s/lJXpLkcuAu4FHD2CZJksYryXxGzh4DXNnatqv6su6Y5CtJlia5OskbB5T1oiTntjx3JrkgyQsmsfqSJK3ELtbjlORlwKeBdJJnA4cAR7Xnx3XmbQMcCOyb5LGllJ/1Fbkn8Pm+8iRJ2pB8A9ihTW8JfCDJJaWU0wCSvAt4W98yjwW+lGTnUsq/TF1VJUnTmWeQxyHJfYDjqMHsHcBfA1sBuwEfa9mOBR4J3BfYBJjb8s4EXjGg2G2ATwL3owbav520DZAkaQKVUuYB7+wk7VpKSSlldl/WK4GdgKd20g4FSLIr8OaW9glgO2Bb4Ist7V1Jtp3YmkuSNJhnkMdnb2DrNv1vpZSvtelfA//aphcDHwHmUBv47kGI3QaUuRh4QynlLuB/B600yRHAEfXVg9e89pIkDcc7SynXAdcl+QP1bPLObd5TgI3b9JHt0bU58Hjgu/2FrtA+Pni7ia+1JGnaMUAen+0705f1z2y3sTiNelZ5kM0GpF3eguNRlVKOB46v65hbxlJRSZLWIb/uTC9rz5u25+1ZvYHR7wrt45zZto+SpLVmF+vxuakz/YgB85/KSHB8JLBZKSXAzasoc9kq5kmStK4bS2B6zyryL+pMP6d10f7TA9iolPKFta6lJEljYIA8PucAt7TpVyd5bpItkzwkyeup1xz3LAVmJHkT9fpiSZI2RIs703uswfJnAPe26XcneXSSTZLMTnIU8KO1rqEkSWNkF+txKKUsbY31p6mjcH69M/tq6hnk5dQBuU5sj/8FllAH45IkaUNzYWf6W0kAvgBcMZaFSym/TfLPwD9RA+z+uz1cPRGVlCRpLDyDPE6llM9Sb9t0GvWo+d3AVcAppZTLgBcAl1K7Tl9IDZpvGViYJEnruVLKudRRqK9h5EzweMt4M/ASak+tpcCd1AD7JOA1E1NTSZJWL6U4psX6pA7StWDY1ZAkjWKimtUkC0spcyemtA1f5swunPeWYVdDkjSKMvPwCStrMttIzyBLkiRJkoQBsiRJkiRJgAGyJEmSJEmAAbIkSZIkSYABsiRJkiRJgAGyJEmSJEmAAbIkSZIkSQDMGHYFND5z5sACb4MsSdIK5mQWCybwHpuSpOnJM8iSJEmSJGGALEmSJEkSYIAsSZIkSRJggCxJkiRJEmCALEmSJEkS4CjW652FCyEZdi0kdZUy7BpIWlgWkeUnDLsakpriqPJaT3kGWZIkSZIkDJAlSZIkSQIMkCVJkiRJAgyQJUmSJEkCDJAlSZIkSQIMkCVJkiRJAgyQJUmSJEkCpmmAnGR+kpLkqtXkm93ylSTHjKP8NVpOkiSNGGt7LUnSRJmWAbIkSZIkSf1mDLsC67JSylVAhl0PSZKmo1LKvGHXQZI0vawXZ5CT/FvrYnVHki076U/sdGV+WZKNkrw2yU9b3qWte9aBqyh7ryTntPyXJDmoM29gV+lURyS5oK3j9rbsYavZjnHXT5Kk6cou1pKkqbZeBMjASe15c+DpnfRD2/My4OvA54CPAY9pebcE9gVOT/L8AeXOAn4IPKHl3wM4Ocn9VlOfzwD/Djy2rWOLtuy81Sw33vpJkiRJkqbIehEgl1J+AlzZXh7amfXc9vzfwJ7A37bXbwG2AnYE5lO7SR+XpH97twROBLYDju2kHTxaXZI8CTisvbwc2Au4D/B44PurWW689ZMkSZIkTZH1KSD7r/b8tCSbJ9kLeHBLO4kVg9r3ALcB1zNyVveBwCP6yrwHOLqUshj4Yid951XUo7ueN5RSLiil3F5KOb+UctKoS61Z/QBo3bkXJFkAN61iFZIkTR8rtI+Lbht2dSRJG4D1KUDuBZ9bAk8D/rq9vhk4Ddh+DGVs1/f6xlJKr0Vd1knfdBVldNdz2RjWOWi50fTXD4BSyvGllLmllLljK0aSpA3fCu3jrK2GXR1J0gZgvQmQSymXAhe1l4cCz2vTXy6lLAcWdbI/ppSS7gPYqHXV7rqnu4oxVqV7CnfgGd9RrEn9JEmSJElTZL0JkJveWeRDgdl9aad18n04ycOSbJLkEW0E6q9OUB1O7Ux/MMncJFskmZPkJatYbqrqJ0mSJElaA+tbgPxF4I+M3L/5N6WUcwFKKT9i5DriecCvgbuAS4F3UEesXmullLOpo1ED7A5cCNwOLABGvV3TVNVPkiRJkrRmZqw+y7qjlHJDkh8CT2lJX+jL8hLgXOBlwCOpXah/D5wFfH4Cq/Lytp5XAo+ijkL9G+BHq1luquonSZIkSRqnlDLWS2+1LkjmlnqyWtK6wr9RTYYkC+vgjBqLzJldOO8tw66GpKbMPHzYVdAGbDLbyPWti7UkSZIkSZPCAFmSJEmSJAyQJUmSJEkCDJAlSZIkSQIMkCVJkiRJAgyQJUmSJEkC1rP7IAvmzIEF3uVJkqQVzMksFnhbGUnSWvIMsiRJkiRJGCBLkiRJkgQYINMxqtcAACAASURBVEuSJEmSBBggS5IkSZIEGCBLkiRJkgQYIEuSJEmSBHibp/XOwoWQDLsW0tQqZdg1kLSuW1gWkeUnDLsa0qiKtyGT1gueQZYkSZIkCQNkSZIkSZIAA2RJkiRJkgADZEmSJEmSAANkSZIkSZIAA2RJkiRJkoAJDJCTzEtS2uOwiSq3bx1XtfLnT0b5q1n37M72HbOavMd08s6ekgpKkrQBSfK5Xls67LpIkqYPzyBLkiRJkoQBMkk2n+gySynHlFLSHldNdPmSJEmSpIm3RgFyko2TvD/JTUluTXIisPWAfJsmeXuSXyVZlmRJku8kmdOX7+gk57fylidZnOSMJPuNsT5PTfKDVv6yJJckOTJJOnm63Z4PSHJ6kjuA97X5r0lycdue25P8JslXkjxq8CrzxiTXtHWekmT7UdY1u6Ud1kl7bpL/THJLkv9N8vEkm45lWyVJGrYkL0/y4yQ3JLm7tZ0/SXJoJ8/81uZd1S7DujDJna2NPqivvIe2dv/OJFcmOWLqt0qSJJixhsu9Azi68/rvgP7GbgbwXaAb5G4KPA04IMkBpZSftPRDgMd18m0DHAjsm+SxpZSfjVaRJK8ATgDSSd4D+DjwSOC1Axb7KrBtp4wXAJ/oy/OQ9vgK8Iu+ea8Gdui8fg5wF/A3o9Wzz/HA/TqvjwQ2AdwhkCStDw4C9um8ngnsDeyd5OmllFM783YAvkdt56C20Scn2aWUcnOSTdr8h7b5s4F/B26YxPpLkjTQuM8gJ9kGOKq9/B01CN0F+ENf1hcyEhy/FNgc2BX4FTVQ/tdO3mNbOfelNqBzgTuoDe4rVlGX+wAfogbHJwM7AvfplP2aJI8csOiNwKOBrYCPMtLI/7aVsUWrz98DVw9YfmvgYOD+wCUt7blJxvp+3kjdEdgV+J+W9vIku45xeUmShul4YE/qAe2ZwO7ANW3eq/vybg58GtiO2t4DbEltR6EeZO8Fx5+hHsB+NiseiJYkaUqsSRfrR1ODUID/KKVcWkr5HfDhvnwHd6ZPBO4ErqQGngCPS7JFm14MfKTNXwYsoAapALutoi57U4NqgOcC1wNLgTe0tADzBiz39lLKJaWUpaWU3zISBO8EvJ3aWG8D/Fsp5cIBy3+zlHJaKeUP1LPkUHcQ7r+KunZ9qJTy23Z98nEtbWNgr0GZkxyRZEGSBXDTGFchSdKkuQE4Bric2m5fCuzc5vW32/cAR5dSFgNf7KT38u/dSTumlLKklPLfwNmrq8QK7eOi28a/FZIk9VmTLtY7dqav7Uxf15dve1YtwLZJdgBOo57NHWSzVZSxunVAPWLd75K+158Engw8A/g/nfTrkjy7lLKgL/+vO9PLOtNjvY74ms509z3caVDmUsrx1KP1JHO93YUkaWiSbE3tEv2gUbL0t9s3llJ60eugNrO7X3HdKNMDrdA+zplt+yhJWmtrcgb5+s50N6B7YF++Re35XmC7zqjOKaUE2KiUci3wVEaC4yOBzdr8m8dQl0Wd6deNso73DFiu20BTSrmjlPIsaneup1C7Vl/ftul9A5a/p7v4GOrZr7tT0X0Pr+3PKEnSOubxjLRj7we2bG3uwlHyr67N7O5XPHCUaUmSpsSaBMg/p3ZjBnhlkt2T7Ay8ri/faZ11fCrJTm1U6z2THEe99hdGBu2glTsjyZtYcRCr0ZwD9I5KvzHJE9s6HpjklcAvx7JBSQ5N8irqdU8/Ab4M/L7NHstZ6vE6KsmuSXZh5HruPwLnT8K6JEmaSN12+3agJHkx8JdrWN5POtPHJNk6ybNYcRAwSZKmxLgD5FLKEkaum30wddCt37Fy9+D/As5q08+nBpzLgIupwXTvrPHpwPI2fSI1SD4aWDKGutwGvLG93Il6vdIy6pnYE6iDhozFHsCnqNdS3UEdROuxbd5poy20FmZRBwS7qq0b4DOllCsnYV2SJE2kcxhpo4+ltpufZgxdokfxeeA3bfrlrexvUscnkSRpSq3RfZCBdwIfoHaDXkoddONV3QyllOXU7tPvoAbRdwG3UK///TB19GlKKZcBL6AO8LEMuLAtd8tYKlJK+XfqgGA/aMvcRR3s62TgxWPcnu9Tb+d0JbWhX0o9+/x24K1jLGM8Xg18DriVuiPwCWq3bkmS1mmllJuBZwEXUdvtX1BHnb5iDcvr7S98n9qG/w74v8C3J6K+kiSNR0pxTIupkOQw4LPt5X6llPlrVs7cUgf5lqYP/6Y0HSVZWEqZO+x6rC8yZ3bhvLcMuxrSqMrMw4ddBWmDMZlt5JqeQZYkSZIkaYNigCxJkiRJEgbIU6aU8rnOLajmD7s+kiRJkqQVGSBLkiRJkoQBsiRJkiRJgAGyJEmSJEkAzBh2BTQ+c+bAAu/yJEnSCuZkFgu8jY4kaS15BlmSJEmSJAyQJUmSJEkCDJAlSZIkSQIMkCVJkiRJAgyQJUmSJEkCDJAlSZIkSQK8zdN6Z+FCSIZdC2lylDLsGkhaXy0si8jyE4ZdDU0DxduJSRs0zyBLkiRJkoQBsiRJkiRJgAGyJEmSJEmAAbIkSZIkSYABsiRJkiRJgAGyJEmSJEmAAfIqJZmfpCS5qr3+XHtdOnmO6aUlmT2kqkqStM5LMq+1m8ck2WbY9ZEkqZ/3QZYkSVNlHvCONv05YMnQaiJJ0gCeQR6HUsphpZSUUjLsukiSJEmSJpYB8jgM6mI9Sr7nJfljy3tKkhktffckX0xyQ5K7k1yd5ENJtpqaLZAkaTiSzGfk7DHAlX2XMe2R5KtJ/tBpIz+W5H7DqK8kaXqyi/UES7I/8AXqwYdTgReUUu5JsidwNnCfTvYHA0cBT07yxFLKXVNeYUmShizJHOAsYItO8oOB1wIHJXlcKeWWoVROkjSteAZ5Yv0l8A1gU+D7wPNKKXe3eR+iBse/Bh4FbAY8r82bA7xsaqsqSdLUKaXMA97ZSdq1XbY0G/hXanB8L7Vt3Br455ZvN+rBZEmSJp0B8sT6T2Ar6lHwZ5dSlgEk2QLYt+V5OPALYBnw9c6y+41WaJIjkixIsgBumpSKS5I0DK2NfFJ7eVYp5eRSyq3U7tjLWvpBoyw70j4uum0KaitJ2tAZIE+sXtewc0spd3TStwU2Xs2y2402o5RyfCllbillLmy/tnWUJGldsi0j+yPX9BLbZUeL2suBjd8K7eMsh/OQJK09A+SJ9eP2fHSSIzrpi6ndxgC+0RsJu/tglKPjkiRtQAYNctltIx/US0yyKTCrvVzUv5AkSZPBAHliHQGc26Y/meSZAO1s8lkt/ZlJ/jbJlkm2SfKMJGcATx5CfSVJmkqLO9N7wJ/ayLNb2r5JntPu7vAO6ngdAKdPXRUlSdOZAfLEWgY8G7iS2qX6S0ke1+a9Abi9pX8eWErdUfgWcCDgvZUlSRu6CzvT32q3eToJ+EfgTup+ySnArcA/tXxXAMdNaS0lSdOWAfIEK6XcBDwdWEK9JvnbSR5WSrkIeCzwReBGYDlwPXAm8DrgouHUWJKkqVFKORd4M/Va43s76RcCjwdOBm4G7ml5Pgk8oZSyZOprK0majlLKoMuBtK5K5hZYMOxqSJPCvyNpRJKFdXBGjUXmzC6c95ZhV0PTQJl5+LCrIE17k9lGegZZkiRJkiQMkCVJkiRJAgyQJUmSJEkCDJAlSZIkSQIMkCVJkiRJAgyQJUmSJEkCDJAlSZIkSQJgxrAroPGZMwcWeBtkSZJWMCezWOD9aSVJa8kzyJIkSZIkYYAsSZIkSRJggCxJkiRJEmCALEmSJEkSYIAsSZIkSRLgKNbrnYULIRl2LaSVlTLsGkiazhaWRWT5CcOuhtZhxVHOJY2BZ5AlSZIkScIAWZIkSZIkwABZkiRJkiTAAFmSJEmSJMAAWZIkSZIkwABZkiRJkiTAAFmSJEmSJMAA+U+SzE9Sklw17LpIkiRJkqaeAbIkSZIkSRggS5IkSZIEGCCvUpInJjk1yeIkdyW5PMm7k2ze5u/VumWXJC/rW/bylv6jTtpeSf47yc1J7m553pZk5lRvmyRJ65okL0/y4yQ3tHby1iQ/SXLosOsmSZoeDJBHkeSZwI+Ag4FtgE2AhwNvAU5PMrOUcj7w67bIX3eW3bPlBTippT0V+DHwTGA7YGbL8y7g5MneHkmS1gMHAfsA96e2k1sBewNfTfK0YVZMkjQ9GCAPkCTAR4GNgaXAvtSg9qSWZR/gxW36C+35wCTbtOneke67gK+26U9QG/tzgNnA5sBRbd4zkvzVhG+IJEnrl+OBPakHpmcCuwPXtHmvHlalJEnThwHyYLtRg1iAr5VSziqlLAbe2slzUHvuBcgzgWe16ee15++UUpYk2Q14aEvbG7gKuBM4rlPefqNVJskRSRYkWQA3rcHmSJK0XrgBOAa4HFgGXArs3Obt1p95hfZx0W1TVklJ0obLAHmwWZ3pazrTv+9Mbw9QSrkCOL+l/XWSPYBHttcndfOuxnajzSilHF9KmVtKmTu2oiRJWr8k2Rr4HnAIsAO1F1fXZv3LrNA+ztpqCmopSdrQGSAPtqgz/aBRprt5emeRnwK8vE0vBr4zIO+HSynpfwBHTEC9JUlaXz2ekXb2/cCWrX1cOLwqSZKmGwPkwS4Hrm7ThyZ5Uru++F2dPKd3pr8E3ANsCvzflvbVUsrdnfKubNOvTHJwks2SbJ/kb5JcAOwyKVsiSdL6YZPO9O1ASfJi4C+HVB9J0jRkgDxAKaUA/wD8kTqC5lnUM8J/17Kcy0j3aUopNwFntJcz2nN3fgFeSw2i7wOcSr0G+Q/AF4HHTtKmSJK0vjgHWNKmjwXuAD4NXDe0GkmSph0D5FGUUr4J7E+9HuoWYDnwG2q3rwNLKcv7FjmpM301cHZfeacCTwL+G7gZuJt6ffN3qd2r3QGQJE1bpZSbqYNdXkQdoOsXwLOBK4ZZL0nS9JJ6clPri2RugQXDroa0Ev9KpImVZGEdnFFjkTmzC+e9ZdjV0DqszDx82FWQNEEms430DLIkSZIkSRggS5IkSZIEGCBLkiRJkgQYIEuSJEmSBBggS5IkSZIEGCBLkiRJkgTAjGFXQOMzZw4s8C5PkiStYE5mscDb+EiS1pJnkCVJkiRJwgBZkiRJkiTAAFmSJEmSJMAAWZIkSZIkwABZkiRJkiTAAFmSJEmSJMDbPK13Fi6EZNi10HRSyrBrIEmrt7AsIstPGHY1BBRvtyVpPeYZZEmSJEmSMECWJEmSJAkwQJYkSZIkCTBAliRJkiQJMECWJEmSJAkwQJYkSZIkCTBAliRJkiQJMECWJEmSJAkwQJYkSZIkCTBAXkGS+UlKkquSzEtyYZI7k1yS5KBOvk2TvD3Jr5IsS7IkyXeSzOnkeXMr694k27a0w1va3Uk2b2lHtbSSZMep32pJksYmyYs6bdaeLe0pnbSHtbRDOmmPT3J0kvOT3JRkeZLFSc5Isl9f+QcmObPluyvJtUlOS/KcYWyvJGn6MUAebAfge8BcYDNgD+DkJPdLMgP4LvBOYHdgU2Br4GnAT5I8sZVxVnsOsFebfkJ7ntnKBti7PV9RSrl+cjZHkqQJcVZn+gl9z93pXtt2B7AQOAR4HDALmAFsAxwIfK8TaO8CfAuY1/JtAjwQeGrLK0nSpDNAHmxz4NPAdsCxLW1L4GDghUDviPdLW95dgV9Rg+V/bfMuBJa16e4OQ+lL6z13dzokSVrnlFJ+D1zVXq6qbesFyOeVUpZT29JHAvelBr5zqcHzTOAVLW/voDTAY6lt6i7Ai4CzJ3hTJEkayAB5sHuAo0spi4EvdtJ3pgbJPScCdwJXUht+gMcl2aKUchc1SAZ4QpLtgN2AU4E/Anu3o+U7tTyjBshJjkiyIMkCuGktN02SpLXy4/b8hCS9XlIXADdS27ZNgN4lR722bTHwEWp7uQxYAGzR5u3Wnq/urOPNwJHUnlrfLqV8aVBFVmgfF9221hsmSZIB8mA3llJ6Le2yTvqmwParWTbAtm26t2PwOOrR9ACnA/9DPcq+d2e5UQPkUsrxpZS5pZS5q1+9JEmTqtdePRx4ErW79DnAedRLkvaltpcAZyWZDZwGHATcj5X3PTYDKKUsAN5DPfB8CPAh6uVONyZ55aCKrNA+ztpqIrZNkjTNGSAPdk9nuvTNW9Se7wW2K6Wk+wA2KqVc2/L0jrJvzUgXsnPbYwfgJS3t96WUKyd0CyRJmhw/7kwf1Z57bdvGwOta2nJq0PxUoBe9Hgls1trLm/sLLqW8lXr98ROBw9rymwMfbWOASJI0qQyQx++09rwR8KkkO7VRrfdMchzw0U7ec6jdqQGeRT0qfjF1JwJGumt3dzYkSVpnlVIuA/7QXj6rPZ/Dym3bglLKndRrjnuWAjOSvIl6NvlPkvx5krdRu1z/Avga8NM2e3NGgmxJkiaNAfL4/Rcj3cueD/ye2g37YupR8z814K2b9sXt5UbUnYXljOxEpD07QJckaX3SO7C7EXBN6zm1gNoDq79tO516Nhnq2B1LgaOBJX1l3g94FzUoXtLy/Z827/w2LogkSZPKAHmcWoD7VOAd1JGr7wJuAS4BPky9Zqqre3b4nFbGrxnpqg0GyJKk9cugtu0O4Ged9LNa+mXAC4BLqQeUL6S2o7f0lXkFcDz17PEt1Pb1qpbmfZAlSVMipfRfYqt1WTK31IP00tTwL0IajiQL6+CMGovMmV047y3DroaAMvPwYVdB0gZuMttIzyBLkiRJkoQBsiRJkiRJgAGyJEmSJEmAAbIkSZIkSYABsiRJkiRJgAGyJEmSJEmAAbIkSZIkSQDMGHYFND5z5sACb4MsSdIK5mQWC7z/riRpLXkGWZIkSZIkDJAlSZIkSQIMkCVJkiRJAgyQJUmSJEkCDJAlSZIkSQIcxXq9s3AhJMOuhTY0pQy7BpK0dhaWRWT5CcOuxrRSHDVc0gbIM8iSJEmSJGGALEmSJEkSYIAsSZIkSRJggCxJkiRJEmCALEmSJEkSYIAsSZIkSRJggCxJkiRJEjANA+Qks5OU9jhm2PWRJEkjkjwnyTG20ZKkYZgx7ApIkiR1PAd4aZs+Zoj1kCRNQxvMGeQkmw+7DpIkSZKk9dekB8hJ5rfuzFcl2TfJwiTLklya5NCWZ2C359bFqpc+u6Ud1kl7fpKvJLkN+GKbnyRHJLkgydIktye5JMlhg6uXNya5JsmSJKck2b4zc+8k30nyuyR3JLkzyS+S/FOSGZ18OyQ5IcnVbdtubtt5XN/Kdk/yxSQ3JLm75f9Qkq0m7h2XJGnq9LXz85Jc2NrLS5Ic1Mm3eZJjk1yW5K4ki5OclmSfTp6rGDl7TKe9nz+lGyVJmramsov19sBpwGbt9SOALyfZF/j9Gpb5KWDbvrTPAIf1pe0BzAM+15f+amCHzuvnAHcBf9NePxp4Wt8yfwa8F9gGOLqlnQj8VSfPpsB21G08CiDJnsDZwH06+R7c5j85yRNLKXettIWSJK0fdgC+B2zSXu8BnJxkF+BW4HRgn07+TYCnAgcmeU4p5dtTWVlJkgaZyi7WWwCfoAaWzwVKW/8716LMu6iN7X2ANyV5EiPB8eXAXm3e44HvD1h+a+Bg4P7AJS3tuUl678vZwJOpwf1M4AHAd9q8V3Xy9Rr844DNW/4nt9c9H2p1+TXwKOqBgue1eXOAl419syVJWudsDnyaeoD42Ja2JbWdfTEjbeUXWp59gaXAxsDHkqSUMpt60BmAUkraY95UbIAkSVMZIN8NvK2Ucksp5RRq8AmwN5A1LPNDpZSflFJuL6VcTm2Ee95QSrmgzTu/lHLSgOW/WUo5rZTyB+C7LW0mNWCGemb7BcCFwB3ADcDT27ytGTn7fHV7fhrwT8D+wLWllLcBJNmCuiMA8HDgF8Ay4Ouduuw32ka2LuMLkiyAm0Z9MyRJGqJ7gKNLKYtplz01O1PPFPe8pZSyuJRyFvC1ljab2j6Oywrt46Lb1rDakiSNmMoA+eZSyp2d19e2582oR5IH2Xg1ZV7S93r7zvRlY6jTrzvTyzrTm7bnzwNHUhvumQOW73UXfxVwJbVL9duBLwO/SfLtJDOp3cBXty2jvQeUUo4vpcwtpcxdcRMlSVpn3FhK6UWp/W3qrM7r348yPe4GboX2cZbDeUiS1t5UBsj3S7JZ5/VO7XkZcF0nvZtn9mrKXNb3unt69RFjqNM9nenSndFGxe6dLf4+cP9SSoB/7S+kncV+CPX65OcCH2mzng48H1gM3NvSvtHpMvanB3BQf7mSJK1HRm1TgUWd6Z060w8akKd/WUmSpsxUBsibAO9Kct8khzByLdI5wI3A8vZ6vyQzk+xBHTRrPE7tTH8wydwkWySZk+Ql4yxrJiPvz13AnUnmAn/bnzHJe5I8FbgF+DZwcmf29qWUO4Cz2utnJvnbJFsm2SbJM5KcQb1mWZKkDdHpnel3t/ZvH0bG4riaOnYI1IPKACT58ymqnyRJwNQGyEuB11CDyJOp1x3fC7yjlHIvcErL9zhq4/hzVt8teQWllLMZGal6d+q1w7cDC4ADx1nWrcCP28unU0fgvBAYdJHTi6kjdF9Lvdb6Ry19OfDDNv2GVpeNqV23l1K381utbmt6HbYkSeu6k4Bz2/TfUtu/HwNbAX8E/qGU0jtzfGFnuZ+32zy9e8pqKkma1qb0GmRqN+ILqWdkLwde0IJagNdSg+RbqUHoe1lxFOixejn1muDewFp3Av/DSNA6Hi+mjlq9lBr8vpHayPf7WCu/dyb8JuAHwNNLKT8HKKVcBDyWOnBJL9/1wJnA64CL1qB+kiSt80opy6kHg98LXEFtA2+hnlnev5TyzU72r1AvVbp+quspSVJGDthO0gqS+dQRnK9ut2/QWkjmlnpCXJo4k/w3IGkNJFlYB2fUWGTO7MJ5bxl2NaaVMvPwYVdB0jQ1mW3kVJ5BliRJkiRpnWWALEmSJEkSMGOyV1BKmTfZ65AkSZIkaW15BlmSJEmSJAyQJUmSJEkCDJAlSZIkSQKm4BpkTaw5c2CBd3mSJGkFczKLBd52SJK0ljyDLEmSJEkSBsiSJEmSJAEGyJIkSZIkAQbIkiRJkiQBBsiSJEmSJAEGyJIkSZIkAd7mab2zcCEkw66F1jelDLsGkjS5FpZFZPkJw67GBq94Ky1JGzjPIEuSJEmShAGyJEmSJEmAAbIkSZIkSYABsiRJkiRJgAGyJEmSJEmAAbIkSZIkSYABMknmJSntcdgY8s9vea+a/NpJkrRh629XkzwmyTHtMXuolZMkTTveB1mSJK1LHgO8o03PB64aWk0kSdOOAfIYJdm8lHJnKWXesOsiSdKGwnZVkrQumVZdrJNsnOT9SW5KcmuSE4Gt+/LM7nS5PrblvwG4rs3v7wp2dCf/Qzrl7JTk3pb+zk76i5Kcm2RpkjuTXJDkBVPyBkiStI7ptqtJPgd8tjP7zF4bO6TqSZKmmWkVIFO7bB0NzAK2Av4O+NQq8h/Z8t8fyCh5vvD/27vzMEvK+u7/7w8wLLLIMqCIwBiVuBD1cUZUIApRgybG/TEaTcSgJD/1STSKxpAE1Bg1T4zGLQaMEdcsxjUKwccEERF1Ji4EFBSZyBKVwWFzGBb5/v6ou+2aY3fP6enpPqe736/rOtepus9dd32rTp++z/dU1V3ARMf9tF7503rLvB8gyatb/YcBuwO7Ag8B/iHJy2a5LZIkSZKk7WjZJMhJ9gZe0ma/B9wXOBT44QyL3Rk4ni6ZPmqqClV1JfC5NjuYIAN8uaq+neQewB+1srcD+wL7AB9qZa9Oss+w2yNJ0lJTVccDz+0VHVtVqarpfqSWJGm7WjYJMvAAYI82/a6q+lZVfQ948wzLnFVVZ1TVTVV10Qz1PtCeH5Lk0CQHAke2sve358cAO7bpFwI/AjYCz2xlu9EdWf4ZSU5MsjbJWrhmhjAkSVo+tugfN9w46nAkSUvAckqQD+xNX9WbvnqGZS4csu1/Bm5p008Dnkq3b28H/rGV7z9EO/tOVVhVp1XVmqpaM1wzkiQtfVv0jyv3HHU4kqQlYDmNYv0/vemDetN3m2GZzcM0XFXXJ/kU8BS6BHkiWT67qiZO4d7QW+RJVfXxfhtJUlUOQiJJWu7sCyVJI7OcjiB/A7ipTT8vyX2SHAy8eDu1P3Eq9UOBXxwoA/gMcEeb/rMkD0iycxs1+yVMXscsSdJytrE3ff8kXn8sSVowyyZBrqrrgDe12UOAb9IN1nXQtAvNzqfoOvXQ7debgJ8eJa6q7wJvaLOHA1+nO9J8OfBXLSZJkpa7r9JdogTwNuCOJOeNMB5J0jKybBLk5lXAXwDX0iWwHwJ+Z3s0XFW3Ah/uFX2kqjYN1Pkj4NnA+W39NwPfoTvS/ILtEYckSYtZVV0BnAhcxmSiLEnSgoiXvS4uyZqCtaMOQ4uMH3Np8UmyrhucUcPI6lXFBSePOowlr1Y8f9QhSNK89pHL7QiyJEmSJElTMkGWJEmSJAkTZEmSJEmSABNkSZIkSZIAE2RJkiRJkgATZEmSJEmSANhp1AFodlavhrXe5UmSpC2szkrWegsiSdIceQRZkiRJkiRMkCVJkiRJAkyQJUmSJEkCTJAlSZIkSQJMkCVJkiRJAkyQJUmSJEkCvM3TorNuHSSjjkILpWrUEUjS4rCuNpDbTh91GEtWeQstScuER5AlSZIkScIEWZIkSZIkwARZkiRJkiTABFmSJEmSJMAEWZIkSZIkwARZkiRJkiTA2zyNTJJVwPFt9mNV9bWRBSNJkiRJMkEeoVXAKW16PWCCLEmSJEkj5CnWW5Fkt1HHIEmSJEmaf8siQU6yY5LXJbkmyQ1J3p3kCUmqPY5Psqo3/5okr0/yfeDqXjvHJflskuuSbE5yYZIXJkmvzpFJPpXke0k2Jbk5yUVJXplkp1bnVOA/eiH+fW/dqxZmr0iStH0lOaf1Zetbn3lx6wv/NckBSR6U5ItJfpzkuKCmugAAIABJREFUS0lWJ9m99auV5F0D7X2wlV+TZMWotkuStHwsl1OsTwH+sDf/XOCxM9R/IbBPm74eIMkJwOlAevUOB94G3Bd4USt7APArA+3dD/hzYG/gFbMPX5KkRWUl8HFglzb/q8BHgPsA+7WyI4CPAvcE3gv8H+DpSX6/qn6cZOe2HMA/VNVtCxW8JGn5WvJHkJPsDbykzV4B3J/u+t8fzbDYnekG0NoTOCrJHsBf0SXHHwEOBPYA3tjqvyDJfdv0ecAjgP2BFcBdgU+1134nyQ5VdSpwbG99z62qtMf6bdpQSZLGx+7AG+h+GD6vlR0FfBnYF3hzKzsYeCjwzja/J/C/2/RjgL3a9HvnOV5JkoBlkCDTHdHdo02fXlUXV9V/A2+aYZmzquqMqrqpqi4CjmSyk34K8D/ATcBLW1mAY9r0lcCvA18BNgHfZ/IX8DsDB8x2A5KcmGRtkrVwzWwXlyRpod0KvL6qrge+0Cv/y6raCJzZKzu4qi4GPtfmn9uen9KeL6mqr0y1ki36xw03bsfwJUnL1XJIkA/sTV/Vm75yhmUuHJjff4j17Nue30t3ivYquiPIg3Ydoq0tVNVpVbWmqtYMF4okSSN1TVXd3KY398q/155v7ZVNnIb9N+35EUnuAzyxzU979HiL/nHlnnONWZKkZZEgX92b7ifLB8+wzOaB+Q296Rf3TodOVQXYoape20a8njha/P+Au7TX38jPqiHjlyRpsbl9luXQXcL0gzb9LrprlQv4wHaMS5KkGS2HBPkbdKdDA5yQ5LAkhwIvnkUb5wMT526dlOSoJLskuVuS5wEXt9dWMLlPbwFuTrIG+M0p2tzYm75fkh1nEY8kSUtKG4Tr79rsUe35c+2yKEmSFsSST5Db9U8T1xvfA7gEWM/kKJqwlaO5VXUjcFKbPYhuwJHNdKdsn043KidVdQPw+VbvV4Eb6K5FnurCqO8wmSSfBNyeZKbTviVJWupOA+7ozb9vVIFIkpanJZ8gN68CXg9cS5esvg84uff6xqkW6quqvwUeB3yW7tZPtwCX050S9qxe1WfRjVp9E10CfRLw/ina20R3ZPkitrwWS5KkZakdLf50m70Z+PAIw5EkLUOpWvqXwia5J7Ciqr7V5lcC/0J3O6ZbgbtX1aIYHjpZU7B21GFogSyDj6ekaSRZ1w3OuHy0y42+QHfrp/dV1W8NvezqVcUFJ2+9orZJrXj+qEOQpJ+azz5yp/lodAw9HHhfkhvojiDfFZi45veUxZIcS5K0VCX5LPBAukugbgf+72gjkiQtR8vlFOuLgLPprhu+C12S/FngyVX1+lEGJkmSALgnsA9wGfDsqhq85aIkSfNuWRxBrqqvAseNOg5JkjS1qlo16hgkSVouR5AlSZIkSZqRCbIkSZIkSZggS5IkSZIEmCBLkiRJkgQsk0G6lpLVq2Gtt0GWJGkLq7OStd6rV5I0Rx5BliRJkiQJE2RJkiRJkgATZEmSJEmSABNkSZIkSZIAE2RJkiRJkgBHsV501q2DZNRRaL5UjToCSVqc1tUGctvpow5jSShHA5e0jHkEWZIkSZIkTJAlSZIkSQJMkCVJkiRJAkyQJUmSJEkCTJAlSZIkSQJMkCVJkiRJAkyQJUmSJEkClkGCnOTUJNUeq0YdjyRJgiTntL55/ahjkSRpwpJPkCVJkiRJGsaSTZCT7JhkRVWdWlVpj/WjjkuSJEFVHdP65lWjjkWSpAlDJ8hJjkvy2STXJdmc5MIkL0znoCQb26lSZ/aW+YtWdnuSh7Wy9a3snCRPS3Jxa++rSR45sM5dkvxpkm+2Otcl+VSS1QP1+m0+O8mlwC3A/ac7xbrFfFqSK5LcmuTqJO9KctdenVW9ZV+d5JQkV7U4Pppk/4E47pXkPUmubG3+IMnHk+zTq/PQJJ9Icm2rc2mSP0myYtj3QpKkxW7wFOvWh/5D62dvSXJNkvOTvHLEoUqSlpGdhqmU5ATgdCC94sOBtwH3raoXJfl94AzgsUmeAVwCvKTV/cuqumCg2QcA/8hkkv4g4Kwkh1fVZUl2As4Eju0tswvwK8Cjkjyqqr4w0OYDgfcOxDnV9hwEfAU4sFd8IHAC8Ogka6pqw8BivwfcuTf/JLok/BmtzV8AzgP26tU5AHhCW25jkuOATwL9ZPjewKuBI4BfmyluSZKWsE8C9+nNr2yPvYDXjSQiSdKys9UjyEn2AP6KLun8CF0iuQfwxlblBUnuW1XvBT7Ryt4EvJsuAb8IOGWKpvcBXkqXPP5eK9sV+KM2/Uwmk+PnALsB9wC+SZcov5GftTfwDmA/YBXw3Wk269VtOzYAD2vt/SJdwnso8LIpltkVeBxwF+DCVvaUJBP78M1MJsevouvUDwReBGxq5W+nS47Pb/HtxuSPCI9P8thp4pUkaclKsh+TyfEf0PXLdwV+me6Hb0mSFsQwR5CPZDLxe0p79AU4hi5x/R3gaLpO7a7A7cBzquqWKdq9oqre3KbfmuQk4GDgqFb2uF7dM9qj74gkd6qqTb2yjcBL2/p+BJBMeTB5ou2VwOCRbdjyqPWEj1fVWa3NM4FfoEt275LkOmDi9PB1VXVqb7m3t2UOA+7Zyo4E1k+z3rMGC5OcCJzYzR0y1fZIkrSYXQfcQPd94zeA3el+YL+gqj4z3UJb9I+H7Dv/UUqSlrxhrkHef+tV2Begqr4PfLhX/uWqWjfNMlcOzF/Vng8acr2hOwrdd+k0yfigrbU9VS/77d705t70Lq3+jm3+km1c53TrpapOq6o1VbVmuGYkSVo8quonwHOBHwBrgNfQnbV2VZLTZ1husn9cuefCBCtJWtKGSZD71+K+uDcidKoqwA5V9VqAJA+i6+AmHJnkmdO0e/eB+YnEeCJRnljvHcC+06z3qoE2NjOciba/Nthua/uwKZa5vTddA6/9CPhJm/75rawT4M3TrPfEIeOXJGlJqaqPAHejG5Pk6cAH6H4Mf16So2ZaVpKk7WWYBPl84MY2fVKSo9ro0ndL8jzgYoA2CvN76E47vhj4dFvmbf2RoXsOTvJ/kuyZ5EV0p1cDTAy8NXGq8Q7AO9uo07skeWCSNwFvmcV2Dppo+0FJXp7kzkn2SHJskg8Dz55NY1V1M3BOm13dRt7eN8ldkvxukgOAS4HLW53nJXlckl2T7J/kGUm+THf9syRJy06St9KNB/I/wMfZ8pIjT5+SJC2IrSbIVXUjcFKbPYhupObNdEd6T2dyUI0/pRtF+g7geXRHQ2+gO234b6doegPdYF43AG9tZZuBP2/THwTObdNPpzslezPwNeDFwFzOpTqF7jQugDfQXft0I/DvwFOZPF16Nl5Cty3QDdJ1LfB94G+AO1VV0Q3YdTvdIGefBm4Gfgh8CHjItmyIJElLxIvofmz+Ad2gme9r5dcz9XghkiRtd0PdB7mq/pZuYKvP0nVUt9AdDf0I8KwkDwb+sFV/e1V9sZ3+/PJW9oQkvznQ7EV0A35dDNxKl/g+rqoua+u8DTiOLpn9Zlvn9XQjSL+ZbmTtbVJV36O7xul04ArgNrpE9YvAyUwxUNYQbV4IrKYbbfPqXpufbHFTVZ+m+3X8E3QJ9K1t/WfS/aBw9bZukyRJi9wbgC/R/YB+G92PzJ8AHt3GOJEkad6lO7C5gCtM1tOdSvy5qjpmQVe+BCRrCtaOOgzNkwX+OEoaY0nWdYMzahhZvaq44ORRh7Ek1IrnjzoESZrRfPaRQx1BliRJkiRpqTNBliRJkiQJ2GmhV1hVqxZ6nZIkSZIkbY1HkCVJkiRJwgRZkiRJkiTABFmSJEmSJGAE1yBrblavhrXe5UmSpC2szkrWensiSdIceQRZkiRJkiRMkCVJkiRJAkyQJUmSJEkCTJAlSZIkSQJMkCVJkiRJAkyQJUmSJEkCvM3TorNuHSSjjkLbW9WoI5CkxW1dbSC3nT7qMMZeeSssSZqRR5AlSZIkScIEWZIkSZIkwARZkiRJkiTABFmSJEmSJMAEWZIkSZIkwARZkiRJkiTABHlkkpzaHk8adSySJI2bJE9M8tUkP05SSdaPOiZJ0tLnfZBH55T2fAbwsVEGIknSOEmyH/CPwC6jjkWStLx4BFmSJI2b+zCZHP8JsENVrRpdOJKk5WJZJchJfqOdplVJHtjKHtMru1cre3Kv7GFJXpHkS0muSXJbko1JPpPk2IH217dlzknytCQXJdnUll3d6hyTpHqLPae3ruMXal9IkjQqSX4tyeeS3JBkc5ILk7wsyY5JTgXO61V/DXBHkveMJFhJ0rKyrBJk4Nze9MMHnvvTR7bnTcA64MnAEcBKutPS9wYeDfzbRKI94H8B/wTcD9itLfvRJCu2wzZIkrRoJfn/gE8AjwD2pDtSfDjwf4EPjjA0SZKWV4JcVVcC69tsPxmuKcoALqiq2+h+vb4vsBewM7CGLnleAZwwxar2Av4Y2Ad4Tys7GHhoVZ1TVenVPaOq0h7vQZKkJSrJnsAb2uxVwAOBuwD/3sqeDpwD9M/Qem7rI49foDAlScvYskqQm8+354cnCfBQ4MvAD4Ajk+wMrG51Jo44bwT+Grgc2AysBe7UXjtsinV8H3h9VV1HdyR5wsHbEnCSE5OsTbIWrtmWJiRJGgdH0h01Bji9qr5RVT8EXt2r88vDNrZF/7jhxu0ZpyRpmVqOCfJE0ntv4BfpTpc+H7iA7hSvRzI5MMi5SVYBZ9F12Pvxs/ts1ynWcVlV3dGmN/fKt2k0zqo6rarWVNUa2H9bmpAkaRys7E1f0Zu+sjc9dEe3Rf+4cs+tLyBJ0lYsxwT5873pl7TnL7bHjsCLW9ltdEnzcUz+2v1CYNd2ivS1M6zj9t50TVtLkqTlZUNv+u7TTPfrSJK0oJZdglxVlwA/bLNPaM/n0yXIAI9rz2ur6ma6a44n3ATslOTldEeT52Jje75Xkt3m2JYkSYvBF+n6UoDnJ/mFJPvTjdsx4eyFD0uSpM6yS5CbiaPIOwBXVNVVdNcV3w5MDKA1cSr22XRHkwHOoOvYXwFcN8cYvtKejwI29W8zJUnSUlRVNwCvbLN3B75B96P1o1vZh6vqP0YRmyRJYIIM3dFjqmoT8PVe+bmt/BLg14Fv0V1P/BW6066vn2MMv0c3UqejikiSlo2qehvd7RM/T/ej8y3AxXQ/Pj9zhKFJkkSqvER2MUnWVHewW0uJH0NJg5Ks6wZn1DCyelVxwcmjDmPs1YrnjzoESZqz+ewjl+sRZEmSJEmStmCCLEmSJEkSJsiSJEmSJAEmyJIkSZIkASbIkiRJkiQBJsiSJEmSJAEmyJIkSZIkAbDTqAPQ7KxeDWu9DbIkSVtYnZWs9R6/kqQ58giyJEmSJEmYIEuSJEmSBJggS5IkSZIEmCBLkiRJkgSYIEuSJEmSBDiK9aKzbh0ko45Cc1E16ggkaelZVxvIbaePOoyxV470LUkz8giyJEmSJEmYIEuSJEmSBJggS5IkSZIEmCBLkiRJkgSYIEuSJEmSBJggS5IkSZIEmCBLkiRJkgSYIM8oyTlJKsn6UcciSdJSYf8qSRpXJsiSJEmSJAE7jToASZK0vFTVMaOOQZKkqXgEeUhJHp7ky0k2J/lWkqe18lXtNLFKcmqv/qm98lVJju7NP7tXL0mubOUfG8GmSZK0oAZPsU7ynl4f+YAk/5FkU5Jv9/tMSZLmmwnycPYDPgM8BNgF+HngH5McPWwDVXUecGGb/e3eSw8FDmrT75t7qJIkLWrnAscAuwH3At6b5H4jjUiStGyYIA9nD+CdwN7AU4Ci23evmmU7f9Oej0lyjzb91Pa8EfjXOcYpSdJidw6wEjixzYeu75Ukad6ZIA/nVuBPqur6qvoocF4rP5Ku4x7W+4Gb2jLHt7Int+d/qqpbplooyYlJ1iZZC9fMOnhJkhaRV1bVtXR95oSDp6q4Rf+44caFiU6StKSZIA/n2qq6uTd/VXveFdh3mmV2HCyoqhuZ7PCPT/Jg4J5t/r3TrbyqTquqNVW1BvafXeSSJC0u327Pm3tlu0xVcYv+ceWe8x+ZJGnJM0Eezn5Jdu3NT1wzvBm4ulfer7NqmrYmTrM+BHhLm76sqs6fa5CSJC12VXV7e65RxyJJWn5MkIezM/DqJHsleTIwMTjX+cAPgNva/LFJViQ5HHjSVA1V1TfacgBHtWcH55IkSZKkETNBHs5NwAuA64GP0F1DfAdwSlXdAXy01TuCbrCtbzDFKdY9fzMw//4pa0mSJEmSFowJ8nCuBX4Z+ApwC3Ap8Ovt1k0AL6JLkm8AbgT+HHjTDO39c2sT4AtVddl8BC1JkiRJGt5Oow5gnFXVMQNFR0xT7xqmvgXFydM0vQ+T1yu/e5uCkyRpkRrsX6vqeCbv7tAvn82dIiRJmjOPIC+gJAcluQT4DrA78D3gA6ONSpIkSZIEJsgLbQVwWHv+EvCE6e59LEmSJElaWJ5ivYCqaj3dAF+SJEmSpDHjEWRJkiRJkjBBliRJkiQJMEGWJEmSJAnwGuRFZ/VqWLt21FFIkjReVmcla1c8f9RhSJIWOY8gS5IkSZKECbIkSZIkSYAJsiRJkiRJgAmyJEmSJEmACbIkSZIkSYAJsiRJkiRJgLd5WnTWrYNk1FFoW1WNOgJJWprW1QZy2+mjDmPkyltdSdKceARZkiRJkiRMkCVJkiRJAkyQJUmSJEkCTJAlSZIkSQJMkCVJkiRJAkyQJUmSJEkCTJBHKsmqJNUep446HkmStock61vfdk6v7Jgkp7bH3gP1T+31h6sWOFxJkn7K+yBLkqSFcAxwSpt+D3DdyCKRJGkaJsiSJGm7qqpVo45BkqRtsexOsU6yY5LXJbkmyQ1J3p3kCb1Tu45v9XZL8poklyS5JcnGJGclOXqKNo9P8uUkP06yKcnaJM+dot5Lk1zZ6n0cOGj+t1iSpG2T5Dd6/eMDW9ljemX3amVP7pU9bPAU6/Z8Sq/py9vr66dY7YFJ/inJTUn+O8lJ87uVkiRNWo5HkE8B/rA3/1zgsf0KSVYAZwP9ZHhn4Djg0UmeVFX/2uq+AXj5wDpWA+9Ocp+qekWr99vAX/bqPAE4Yu6bI0nSvDm3N/1w4OvtuV/2HeDINr8JWDfHdX4MOKBN7w78RZILq+qsObYrSdJWLasjyG1QkJe02SuA+wOrgB8NVH0Wk8nxB4B9gUcCNwE7Am9N557Ay1q9C4GfA+7RpgFeluSeSXZg8pfzG+i+UBwA/Nd22zhJkrazqroSWN9mJxLjI4Gaogzggqq6bYp2jgFe1Su6R1VlmlOxL6c7w+q4XtnTZhu7JEnbYlklyMADgD3a9OlVdXFV/TfwpoF6/U755KraWFXnAh9uZauAewOPZnIfvrGqLq+q9cAbW9kOwKOAuwOHtLIPV9UFVXUN8OfDBJ3kxHba9lq4ZphFJEnaXj7fnh+eJMBDgS8DPwCOTLIz3ZlTsOUR5231qqq6uqrOBn7Yyg6equIW/eOGG7fDqiVJy91yS5AP7E1f1Zu+cqDeymle60/vP1DvihnqTbfeq6eNtKeqTquqNVW1pmtOkqQFM5H03hv4RWBv4HzgAuBwujOsdhmoOxff7k1vbs+7TFVxi/5x5Z7bYdWSpOVuuSXI/YS0n7QO/jK9oTfdH0jr7gN1Nkzz2mC9/5mmvbtNG6kkSePh873picuUvtgeOwIvbmW30SXN06kZXuu7fRuWkSRpu1huCfI36K4jBjghyWFJDmWyc59wdm/6z5Ls3Uavfmor+2/gUuD/AXe0spcmWdXa+4NWdkercyXwvVb2tCQPTbISeOX22jBJkuZDVV3C5KnOT2jP59MlyACPa89rq+rmGZra2Js+fPtFKEnS9rOsEuSqup7J643vAVxCN/jIfv1qwPuZ7Ph/k65T/zywJ/AT4Perc1mvvQfQDSyyvk0DvKmqLquqO5gcnGQvul/YrwEevB03T5Kk+TJxFHkH4IqqugpYS3e0N+21rZ1e/ZXe9CfbbZ7ev33DlCRpbpZVgty8Cng9cC1wI/A+4OTe6xvbCJyPphtE6zt0p41dT3dk+Zeq6uMTlavqZcDz6G5rcTPd9VL/CTy/vTZR7910I15f3eqdyeQRaUmSxln/NOvzAapqE91tnybMmCBX1ReBP6Ibs+OOmepKkjQqqVpel/e0WzOtqKpvtfmVwL8AjwBuBe7eRpgeS8ma6n6012K0zD5ukuYgybpucEYNI6tXFRecvPWKS1yteP6oQ5CkeTeffeRO89HomHs48L4kN9AdQb4r3SAjAKeMc3IsSZIkSZo/y/EU64voTpXeDNyFLkn+LPDkqnr9KAOTJEmSJI3OsjuCXFVfBY4bdRySJEmSpPGyHI8gS5IkSZL0M0yQJUmSJEnCBFmSJEmSJGAZXoO82K1eDWu9y5MkSVtYnZWs9RZHkqQ58giyJEmSJEmYIEuSJEmSBJggS5IkSZIEmCBLkiRJkgSYIEuSJEmSBJggS5IkSZIEeJunRWfdOkhGHcXyVDXqCCRJ01lXG8htp486jAVV3tZKkrY7jyBLkiRJkoQJsiRJkiRJgAmyJEmSJEmACbIkSZIkSYAJsiRJkiRJgAmyJEmSJEnAEk6QkxyTpNrj+Hlax/rW/jnz0b4kSZIkaeEs2QRZkiRJkqTZMEEeM0l2G3UMkiSNkyQ7Jlkx6jgkSUvfkkiQW8f5+iTXJLkhyRnAnaeot0uSP03yzSSbk1yX5FNJVg/Ue0WSL7X2bkuyMclnkhw7ZDzHJflsa39zkguTvDBJenVO7Z0C/qgkZyfZBLxurvtDkqRRSPJLSc5M8qMktyS5PMmb2mtD9a39y5eSPDvJpcAtwP1HsU2SpOVlp1EHsJ2cAryiN/9bwC/3KyTZCTgT6HfEuwC/AjwqyaOq6gut/MnAEb16ewOPBh6Z5CFV9fXpAklyAnA6kF7x4cDbgPsCL5pisX8G9pl26yRJGnNJngv8HVv2f6vo+tSXMPu+9YHAewfakyRpXi36I8hJ9qbreAG+R5eEHgr8cKDqM5lMjp8D7AbcA/gmXaL8xl7d17R29gJ2BtYAm4AVwAkzxLIH8Fd0nflHgAOBPXptvyDJfadY9AfAA4A9gbfMtL2SJI2b1v+9ia7/2wT8b7o+7TDgra3abPvWvYF3APvRJdrfnbcNkCSpWQpHkB9Al4QCvKuqvgWQ5M3Au3v1HtebPqM9+o5Icqeq2gRsBP4aWE13ZLf/Q8JhM8RyJF3HD/CU9ugLcAxdUt73p1V1YZu+abDRJCcCJ3Zzh8ywekmSRuJIJi9t+puq+nCb/jaTPxLPtm/dCLy0qm4BfjTVSrfoHw/Zdw7hS5LUWQoJ8oG96at601cP1Nt/K+0E2CfJAcBZdL98T2XXGdrY2joApurBL5yi7Keq6jTgNIBkTQ2xDkmSFlK//7tk8MUkq5h933ppS46ntUX/uHqV/aMkac4W/SnWwP/0pg/qTd9toN6G9nwHsG9Vpf8Adqiqq4DjmOzAXwjs2l6/dohYNvSmXzzNOl47xXKbh2hbkqRxdU1v+ueneH1b+lb7RknSglsKCfI3mDwt+XlJ7pPkYODFA/XOas87AO9MclAb1fqBbYTNiWt/d+4tcxOwU5KX010DtTXnAze26ZOSHNXWcbckzwMunuW2SZK0GJwPXN+mfzfJU5LsnuTnkvwBc+tbJUlaMIs+Qa6q6+gGBoHuAt1v0g3WddBA1Q8C57bppwNX0v06/TW6ZHril+2zgdva9Bl0HfkrgOuGiOVG4KQ2exBwXlvHVXQjW99n+C2TJGlxqKqb6AbMLGB34F/o+s/LgN9jDn2rJEkLadEnyM2rgL+gO1XrJuBDwO/0K1TVbXSneJ1Cl0TfQvdr94XAm+lGn6aqLgF+HfgWXXL7lbbc9Qyhqv6WbkCwz7ZlbgEupxvV+lnbvomSJI2vqvp7uts2nUU3wNatwHrgo3PtWyVJWiipckyLxaQbpGvtqMNYlvyoSFpISdZV1ZpRx7FYZPWq4oKTRx3GgqoVzx91CJI0EvPZRy6VI8iSJEmSJM2JCbIkSZIkSZggS5IkSZIEmCBLkiRJkgSYIEuSJEmSBJggS5IkSZIEmCBLkiRJkgTATqMOQLOzejWs9TbIkiRtYXVWstb7AkuS5sgjyJIkSZIkYYIsSZIkSRJggixJkiRJEmCCLEmSJEkSYIIsSZIkSRLgKNaLzrp1kIw6iuWnatQRSJJmsq42kNtOH3UYC6YcsVuS5oVHkCVJkiRJwgRZkiRJkiTABFmSJEmSJMAEWZIkSZIkwARZkiRJkiTABFmSJEmSJMAEWZIkSZIkwAR53iQ5J0klWT/qWCRJWkhJ/ijJd5Pc2vrC94w6JkmShrHTqAOQJElLR5JfBV476jgkSdoWJsiSJGl7elBv+pFVde5cG0yyM3B7Vd0x17YkSZqJp1gPSLI6yb8m+X6SW9rzfyR5Xnv9t5N8vpXfmuSGJF9I8rQh239okk8kubYtf2mSP0myYn63TJKk+ZXkHODPekWfa6dYH59kvyR/nWR96/+uSfLhJIcPtFETp2UneWmS7wGbgb0WcFMkScuUR5B7kuwO/BuwX6/4Lu3xY+BdwC8DR/deXwEcCRyZ5Fer6tMztH8c8Mm2zIR7A68GjgB+bTtshiRJ4+bOwPnAYb2ylcBTgccleURVrRtY5gnAcxYoPkmSAI8gD7oPk8nxU4GdgbsDT6RLbAFOAx4I7E2X6N4HuKK99rtbaf/tbZnzgVXAbsBL2muPT/LYOW+BJEkjUlXHAK/qFd2jqgLsw2Ry/Aa6hPkpwB3AnYA3TtHcPsAftbr3pfuhWpKkeeUR5C1dBfwE2BF4IXAv4CLgC1V1bavzfbrTx46iS6Z37C3f/2V8C0kOA+7ZZo8E1k9R7VjgrCmWPRE4sZs7ZMhNkSRpbBzXnjcDp1TVLcBHk5wLHAMcnWS3qrq5t8xFVfW6Nn3DVI1u0T+RQJH+AAAOIElEQVQesu98xC1JWmY8gtxTVd8Hfg+4Hvglul+5/xX4fpJTktyZ7hTsJwMHsGVyDLDrDM3vP0QIU/buVXVaVa2pqjXDNSNJ0lhZ2Z6vacnxhCvb8478bB/4X1trdIv+ceWe2yFMSdJyZ4I8oKreQZeFHgE8CziT7kj7KcCT6E65Bng9sHs7dWzwuqmpbOhNv7mqMvjgp0eJJUlaUib6wP2T7NIrn+hT7wA2Diyzed6jkiRpgAlyT5K7JHk98GDgu8C/AOdNvMyW5zf/GKgkz2r1t+ZS4PI2/bwkj0uya5L9kzwjyZeBQ7fLhkiSNF7Obs+7Aqck2SvJE4FHtPLzqmrTaEKTJGmSCfKWdgNeAVxA92v3ZuC17bUr6Abouq7NvwbYBPwdcPXWGq6qAl4E3A7sAXwauBn4IfAh4CHbayMkSRozbwK+06ZfSXcp08fovofcDLxsRHFJkrQFE+QtXQu8Bfgq3alet9EN3PVB4NFV9QO62078J13yfBHdCNffmbK1Ae0WUL8IfKKt61a6xPtMutOrt5poS5K02FTVdcDD6e7m8D26H4uvBT4KPKyqvjLC8CRJ+ql0Bza1WCRrCtaOOoxlx4+JpIWWZF03OKOGkdWrigtOHnUYC6ZWPH/UIUjSyMxnH+kRZEmSJEmSMEGWJEmSJAkwQZYkSZIkCTBBliRJkiQJMEGWJEmSJAkwQZYkSZIkCYCdRh2AZmf1aljrXZ4kSdrC6qxkrbc+kiTNkUeQJUmSJEnCBFmSJEmSJMAEWZIkSZIkwARZkiRJkiTABFmSJEmSJMAEWZIkSZIkwARZkiRJkiTABFmSJEmSJMAEWZIkSZIkwARZkiRJkiTABFmSJEmSJMAEWZIkSZIkwARZkiRJkiTABFmSJEmSJMAEWZIkSZIkwARZkiRJkiTABFmSJEmSJMAEWZIkSZIkwARZkiRJkiTABFmSJEmSJMAEWZIkSZIkwARZkiRJkiTABFmSJEmSJMAEWZIkSZIkAFJVo45Bs5DkRuCSUcexHawENow6iO3A7Rgvbsd4cTvm5tCq2n8E612UllD/uJgslc/4YuI+X1ju74U37D6ftz5yp/loVPPqkqpaM+og5irJWrdjfLgd48XtGC9LZTuWgSXRPy4mfjYWnvt8Ybm/F9447HNPsZYkSZIkCRNkSZIkSZIAE+TF6LRRB7CduB3jxe0YL27HeFkq27HU+T4tPPf5wnOfLyz398Ib+T53kC5JkiRJkvAIsiRJkiRJgAnyopDkkCTvT3JNkpuTfD3JCQscw28l+WiSy5NsSvKDJJ9NcuxAvR2TnJTkkiS3JLk6yTuS7DtFm4cn+USSja3NLyZ54hT1hm5zltv06CTVexw98PoJbV9vbvv+/UkOnqKdod+fYduc5Xb8ZpLzk9yY5MdJvpXkL3qvj/170v6+vtj2yY9bu69Lss+4bUeSeyU5PclFSe5ofzu3z6Xt+Yh3mDaH2ZYkD0jy9iTfSPKjJDe16Vck2WWK9R6d5N/b3+ONbfroKerdKcmfJ1nftmV9m99ttm0O+5706u+S5DuZ/Oy/a1v2X6u33d9nzU7GoI8cR1kk/fZS/VxkjL9jLMXPTMb8u9BS+zvPIvjeNqd9XlU+xvgB3BW4EqgpHicvYBzfmiaGAp7Rq/euaep8A9itV+/+wPXT1H32wLqHanOW27MC+OZAe0f3Xv/jadZ5BXDXbXl/hm1zltvxtmnavHKxvCfASTP8bV0wbtsBPGmK+rdPUW9k8Q7b5jDbAvzhDO/PmQN1fwm4dYp6twLH9uoFOHuaNs+mXf4zbJvDvie9Nv9koO67Bl4f2XviY9b/A8eijxzHB4ug316qnwvG+DvGUvzMMObfhZba3zmL4HvbXPf5yHeyj63+Ef5t/w1t/9guaPO3AocsUBwXACcDhwJ7Aq/txXVRq/PwXtlH6G703f9y/Ye99v6tld0CPApYBXy3lf0IuNNs25zl9ry8Lf/jXltHt9cOZfIL+QVtnz+7V++ds31/ZtPmLLbh8b3l/wm4N7Bb+6fwgsXyngBfb8vdDjwC2A/4Uq+9+43TdgAPofv7f3wvzsGkcqTxzqLNYbblFcCHgSPp/r4eAVzXW+9DenW/1VvHA9vjR63sm716z+wt/7b2nve/4DxjNm0Osx299g4FNrHlZ38wQR7Ze+Jj1v8Hx6KPHMcHi6DfXqqfC8b4O8ZS+8ywCL4LLbW/cxbB97a57vOR72QfM/4B7sDkF9GLe+VP7/0x/MECxbLHwHyY/GXmllb21l5cR7SyHYEbWtk3Wtn+wE9a2ad7bb68t/xTZtPmLLflbsCNwA+AN/fan+i8Xtore3pvuYtb2XXtvRn6/Rm2zVlux8QRuMuBnaepM/bvCfCfbbn+L71/1lvH6nHdDuAcpkjGRhnvbNocclv2mKJuP5ZntrLVvbJ39Oq+o1f+4Fb2yV7ZAa3sgF7ZJ2bb5ta2o/f6R9rrr+y18a7e62PznvjY6udvbPrIcXwMfnYZs357qX4uGOPvGEvxM8OYfxdain/njPn3tu2xz70GebzdE7hzm760V96f/l8LEUhV3TRQtDPdHyXAVe35wb3XL23L/YTuFxuA+6W7ZvFBTF7/vrXtGrbN2XgjsAfdkbHrpnj9Z9Y5MH1n4B7M7v0Zts2hJNkROKrNXgl8NMl16a4R/UCSA6db7xi+JxPD+R+Y5BFJ9gMe08quBv5rkWxH3yjjnU2bWzXFZx9g1970tJ//GdY7Uff6qvphW88P6b68T1VvmDa3KslxwJPpkugPTVNt7N8T/dTY9JHjaBH020v1czHO3zGW1GdmkXwXWop/5+P+vW3O+9wEebyt7E3fMM30AQsUy6CXAbu36b9rz1uLd0dg3yHqweR2DdvmUJI8EngGcD5wxjTVho1ve25Hv+4w9gPu1KaPBn6FrtPbB/gN4JwkdxpivSN/T6rqncCL6Y5ufA7YABwBfBX41aq6ZTFsx4BRxjuv/zeS3Jvubwy6zua8IePrr3flFK/157f75ybJzsBb6E4Je9EMVRfde7KMuV9nZ9z67SX3/i2C7xhLbZ8vhu9CS22fL4bvbXPe5ybI4y1DlNdCBLLFypPfAl7dZv8DmBglcNh4Z7Nd220fJNmJ7jrHnwAvrHa+xVbanmmdI9mOZsXA/HOAveiuLQI4DHjWLNY7sm1J8hvAX07R7l3prjedzTpH+Z5M18ZMbc9HvPO2XUkOobuu5050pxD+elXdMcv4ZlzFQL3tuS1/QPe5eEtVXTREDMOsc+TvyTLnfh3SmPbbS+r9WyTfMZbUPmdxfBdaavt8MXxvm/M+N0Eeb9f0pvfqTe85TZ15l+Q5wN/T/e2cBzyxqm6bIpap4v0JsHGIev22hm1zGE8CDgfOBEjyILoP84R7JbnXLOLbntsxWGdrNjL54d5YVe+tqhvprs2c8MAh1jvS9yTJDnTXlOxEd8rf/VqbZwAHAn+fZM24b8cURhnvvPzfaMnxOXSn6d1E9yvx16Zpc2vr3TBFvX7d+fjc/DHdgDkfa5/9+/Ve2zfJg9pR5kXznsj9Oowx7reX2vu3GL5jLLV9vhi+Cy2pfb5IvrfNeZ+bII+3y5i8Ju+wXnl/+qsLFUyS44F30/3d/Dvw2PaPaMJ/9qYPa8vsCPxcK7u4nXbxNeCOfr0ppie2a9g2h7FHe358a/+rwO/0Xv97uuHjf2adA9PX0w0GMZv3Z9g2h1JVm4BLJmanqXbzVOsds/fkACZPYz63qr7Z/qY+2MoCHLsItmPQKOOdTZtDSXIok8nx9cBjqurzA9W29jfeX+9E3TsnOaCt4wAmr40b9nPTr7s1u7fHuW2ZT/Vee3IruxuL5D0RMGZ95Dga8357qX0uFsN3jCX1mVkk34WW2t/5YvjeNvd9PuqR0HxsdaS4/nD8zwLuwpbD8R+8QHE8l8kR4c4Edp2izvYafv1a5uGWQsDxveWme5wDHMLk7RK+SPcL8LN6daa7XcK0789s2pzF9pzSW/636Drnd/bKHr8I3pNd6Dqvohtg4z50v/C9p9fe88dpO+hO6VrZHl9odW/vle0y6nhn0eYw23Io3ReriWVXz/B+juo2T8Nsx9Y++wWsGvV74mPW/wfHoo8cxweLoN9eSp8LFsl3jKX2mWERfBdaYn/ni+J721z3+ch3tI+t/iGOxQ3dgfXTxDD4xXJ73MD7NwfWPVSb27hdp/baO7pX/sfTrPNK4K7b8v4M2+YsYt+DyVs4DD7OBrIY3hPgr2b4u/o+sN84bQdwzAzxFnD8qOMdts1htoUtPyNTPU7ttfdLTH5J6z9uBY7t1QvwmWna++nf7rBtDvueDOzLVb3XB++DPLL3xMes/w+ORR85jg8WQb+91D8XjOF3jKX2mWERfBdaan/nLILvbXPd5yPfyT6G+kM8BPgA3XV7m+lu0H3CAsewfoYPQ7+j3ZHuPmOX0P1qczXdtSD7TtHm4cAn6G6DsInuF8wnTlFv6Da3YbtO7W3D0QOvndD29ea27z8AHDKX92fYNmcR//50vwZ/ny5huAx4DbDLtuy/Ubwnra3fpzt15sfAbXSd93uBnxu37WD4BHmk8Q7T5jDbwiwS5Nbm0XSnct7UHv/OwGer1bsT8Dq6/y23tufXMcWvultrc9j3ZKDNVb3X3zUu74mP2T8Ygz5yHB8skn57KX8uGNPvGEvtM8Mi+C60lP7OWSTf2+ayzyd+VZEkSZIkaVlzkC5JkiRJkjBBliRJkiQJMEGWJEmSJAkwQZYkSZIkCTBBliRJkiQJMEGWJEmSJAkwQZYkSZIkCTBBliRJkiQJMEGWJEmSJAmA/x9eVAxmM9WHD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	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3" y="1123837"/>
            <a:ext cx="8238634" cy="5115101"/>
          </a:xfrm>
        </p:spPr>
      </p:pic>
    </p:spTree>
    <p:extLst>
      <p:ext uri="{BB962C8B-B14F-4D97-AF65-F5344CB8AC3E}">
        <p14:creationId xmlns:p14="http://schemas.microsoft.com/office/powerpoint/2010/main" val="216564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Pre-Processing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636" y="782052"/>
            <a:ext cx="7315200" cy="924420"/>
          </a:xfrm>
        </p:spPr>
        <p:txBody>
          <a:bodyPr>
            <a:normAutofit/>
          </a:bodyPr>
          <a:lstStyle/>
          <a:p>
            <a:r>
              <a:rPr lang="en-IN" dirty="0" smtClean="0"/>
              <a:t>Bucketing of Verbatims based on Word Count of Unique Words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46648"/>
              </p:ext>
            </p:extLst>
          </p:nvPr>
        </p:nvGraphicFramePr>
        <p:xfrm>
          <a:off x="4259177" y="2129028"/>
          <a:ext cx="455997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985"/>
                <a:gridCol w="2279985"/>
              </a:tblGrid>
              <a:tr h="342205">
                <a:tc>
                  <a:txBody>
                    <a:bodyPr/>
                    <a:lstStyle/>
                    <a:p>
                      <a:r>
                        <a:rPr lang="en-IN" dirty="0" smtClean="0"/>
                        <a:t>Bucket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Word</a:t>
                      </a:r>
                      <a:r>
                        <a:rPr lang="en-IN" baseline="0" dirty="0" smtClean="0"/>
                        <a:t> Count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&lt;= 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5 &lt; A &lt;=10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 &lt; B &lt;=25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 &lt; C &lt;=50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50 &lt; D &lt;=100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100 &lt; E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7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Variety per </a:t>
            </a:r>
            <a:r>
              <a:rPr lang="en-IN" dirty="0" smtClean="0"/>
              <a:t>Bucket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23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8" y="0"/>
            <a:ext cx="10718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4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89" y="0"/>
            <a:ext cx="10729406" cy="68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Strategy</a:t>
            </a:r>
            <a:endParaRPr lang="en-IN" dirty="0"/>
          </a:p>
        </p:txBody>
      </p:sp>
      <p:sp>
        <p:nvSpPr>
          <p:cNvPr id="5" name="Flowchart: Document 4"/>
          <p:cNvSpPr/>
          <p:nvPr/>
        </p:nvSpPr>
        <p:spPr>
          <a:xfrm>
            <a:off x="6605117" y="254353"/>
            <a:ext cx="1593069" cy="921531"/>
          </a:xfrm>
          <a:prstGeom prst="flowChartDocumen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Verbatims (pre-processed)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7294527" y="1248068"/>
            <a:ext cx="360000" cy="817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nip Same Side Corner Rectangle 6"/>
          <p:cNvSpPr/>
          <p:nvPr/>
        </p:nvSpPr>
        <p:spPr>
          <a:xfrm rot="10800000">
            <a:off x="6708719" y="2131687"/>
            <a:ext cx="1419727" cy="950495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endParaRPr lang="en-IN" sz="1600" dirty="0"/>
          </a:p>
        </p:txBody>
      </p:sp>
      <p:sp>
        <p:nvSpPr>
          <p:cNvPr id="8" name="Bent-Up Arrow 7"/>
          <p:cNvSpPr/>
          <p:nvPr/>
        </p:nvSpPr>
        <p:spPr>
          <a:xfrm rot="10800000" flipH="1">
            <a:off x="8322172" y="2580837"/>
            <a:ext cx="972000" cy="540000"/>
          </a:xfrm>
          <a:prstGeom prst="bentUp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7310299" y="3211877"/>
            <a:ext cx="449502" cy="900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8534516" y="3243002"/>
            <a:ext cx="1519311" cy="753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Custom Lexicon-based Filter</a:t>
            </a:r>
            <a:endParaRPr lang="en-IN" sz="1600" dirty="0"/>
          </a:p>
        </p:txBody>
      </p:sp>
      <p:sp>
        <p:nvSpPr>
          <p:cNvPr id="13" name="Right Arrow Callout 12"/>
          <p:cNvSpPr/>
          <p:nvPr/>
        </p:nvSpPr>
        <p:spPr>
          <a:xfrm rot="5400000">
            <a:off x="7767892" y="3874105"/>
            <a:ext cx="860588" cy="1549066"/>
          </a:xfrm>
          <a:prstGeom prst="rightArrowCallout">
            <a:avLst/>
          </a:prstGeom>
          <a:solidFill>
            <a:schemeClr val="accent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endParaRPr lang="en-IN" dirty="0"/>
          </a:p>
        </p:txBody>
      </p:sp>
      <p:sp>
        <p:nvSpPr>
          <p:cNvPr id="14" name="Flowchart: Manual Operation 13"/>
          <p:cNvSpPr/>
          <p:nvPr/>
        </p:nvSpPr>
        <p:spPr>
          <a:xfrm>
            <a:off x="6979450" y="5288921"/>
            <a:ext cx="990155" cy="825322"/>
          </a:xfrm>
          <a:prstGeom prst="flowChartManualOperati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-ve</a:t>
            </a:r>
            <a:endParaRPr lang="en-IN" sz="2000" dirty="0"/>
          </a:p>
        </p:txBody>
      </p:sp>
      <p:sp>
        <p:nvSpPr>
          <p:cNvPr id="16" name="Flowchart: Manual Operation 15"/>
          <p:cNvSpPr/>
          <p:nvPr/>
        </p:nvSpPr>
        <p:spPr>
          <a:xfrm>
            <a:off x="8304016" y="5288921"/>
            <a:ext cx="990155" cy="825322"/>
          </a:xfrm>
          <a:prstGeom prst="flowChartManualOperati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/>
              <a:t>+ve</a:t>
            </a:r>
            <a:endParaRPr lang="en-IN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417401" y="2307332"/>
            <a:ext cx="87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Positives</a:t>
            </a:r>
            <a:endParaRPr lang="en-IN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414540" y="3433898"/>
            <a:ext cx="101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Negatives</a:t>
            </a:r>
            <a:endParaRPr lang="en-IN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759801" y="4343298"/>
            <a:ext cx="97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Or Filter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74898" y="2198226"/>
            <a:ext cx="1466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Vader </a:t>
            </a:r>
            <a:r>
              <a:rPr lang="en-IN" sz="1600" dirty="0">
                <a:solidFill>
                  <a:schemeClr val="bg1"/>
                </a:solidFill>
              </a:rPr>
              <a:t>Sentiment </a:t>
            </a:r>
            <a:r>
              <a:rPr lang="en-IN" sz="1600" dirty="0" smtClean="0">
                <a:solidFill>
                  <a:schemeClr val="bg1"/>
                </a:solidFill>
              </a:rPr>
              <a:t>Analyser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133</TotalTime>
  <Words>167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Angry Birds</vt:lpstr>
      <vt:lpstr>Nature of Text Data?</vt:lpstr>
      <vt:lpstr>Prominence and Variety of Words in Verbatims</vt:lpstr>
      <vt:lpstr>Pre-Processing </vt:lpstr>
      <vt:lpstr>Pre-Processing </vt:lpstr>
      <vt:lpstr>Word Variety per Bucket</vt:lpstr>
      <vt:lpstr>PowerPoint Presentation</vt:lpstr>
      <vt:lpstr>PowerPoint Presentation</vt:lpstr>
      <vt:lpstr>Strategy</vt:lpstr>
      <vt:lpstr>Tagging &amp; Findings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Angry Birds</dc:title>
  <dc:creator>Microsoft account</dc:creator>
  <cp:lastModifiedBy>Microsoft account</cp:lastModifiedBy>
  <cp:revision>10</cp:revision>
  <dcterms:created xsi:type="dcterms:W3CDTF">2020-07-29T17:18:06Z</dcterms:created>
  <dcterms:modified xsi:type="dcterms:W3CDTF">2020-07-30T16:36:50Z</dcterms:modified>
</cp:coreProperties>
</file>