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73" r:id="rId2"/>
    <p:sldMasterId id="2147483732" r:id="rId3"/>
  </p:sldMasterIdLst>
  <p:notesMasterIdLst>
    <p:notesMasterId r:id="rId44"/>
  </p:notesMasterIdLst>
  <p:handoutMasterIdLst>
    <p:handoutMasterId r:id="rId45"/>
  </p:handoutMasterIdLst>
  <p:sldIdLst>
    <p:sldId id="1074"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073" r:id="rId31"/>
    <p:sldId id="1044" r:id="rId32"/>
    <p:sldId id="1043" r:id="rId33"/>
    <p:sldId id="1006" r:id="rId34"/>
    <p:sldId id="1007" r:id="rId35"/>
    <p:sldId id="1008" r:id="rId36"/>
    <p:sldId id="1009" r:id="rId37"/>
    <p:sldId id="1010" r:id="rId38"/>
    <p:sldId id="1011" r:id="rId39"/>
    <p:sldId id="1012" r:id="rId40"/>
    <p:sldId id="1013" r:id="rId41"/>
    <p:sldId id="1014" r:id="rId42"/>
    <p:sldId id="10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5A70"/>
    <a:srgbClr val="007FA3"/>
    <a:srgbClr val="003057"/>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9" autoAdjust="0"/>
    <p:restoredTop sz="86395" autoAdjust="0"/>
  </p:normalViewPr>
  <p:slideViewPr>
    <p:cSldViewPr>
      <p:cViewPr varScale="1">
        <p:scale>
          <a:sx n="77" d="100"/>
          <a:sy n="77" d="100"/>
        </p:scale>
        <p:origin x="1668" y="138"/>
      </p:cViewPr>
      <p:guideLst>
        <p:guide orient="horz" pos="1248"/>
        <p:guide pos="288"/>
      </p:guideLst>
    </p:cSldViewPr>
  </p:slideViewPr>
  <p:outlineViewPr>
    <p:cViewPr>
      <p:scale>
        <a:sx n="33" d="100"/>
        <a:sy n="33" d="100"/>
      </p:scale>
      <p:origin x="0" y="-18222"/>
    </p:cViewPr>
  </p:outlineViewPr>
  <p:notesTextViewPr>
    <p:cViewPr>
      <p:scale>
        <a:sx n="75" d="100"/>
        <a:sy n="75" d="100"/>
      </p:scale>
      <p:origin x="0" y="0"/>
    </p:cViewPr>
  </p:notesTextViewPr>
  <p:sorterViewPr>
    <p:cViewPr>
      <p:scale>
        <a:sx n="90" d="100"/>
        <a:sy n="90" d="100"/>
      </p:scale>
      <p:origin x="0" y="-2580"/>
    </p:cViewPr>
  </p:sorterViewPr>
  <p:notesViewPr>
    <p:cSldViewPr>
      <p:cViewPr varScale="1">
        <p:scale>
          <a:sx n="85" d="100"/>
          <a:sy n="85" d="100"/>
        </p:scale>
        <p:origin x="38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6/23/2021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6/23/2021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130482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47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out 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400"/>
            </a:lvl1pPr>
            <a:lvl2pPr marL="457200" indent="0">
              <a:buClr>
                <a:srgbClr val="007FA3"/>
              </a:buClr>
              <a:buNone/>
              <a:defRPr/>
            </a:lvl2pPr>
            <a:lvl3pPr marL="914400" indent="0">
              <a:buClr>
                <a:srgbClr val="007FA3"/>
              </a:buClr>
              <a:buNone/>
              <a:defRPr/>
            </a:lvl3pPr>
            <a:lvl4pPr marL="1371600" indent="0">
              <a:buClr>
                <a:srgbClr val="007FA3"/>
              </a:buClr>
              <a:buNone/>
              <a:defRPr/>
            </a:lvl4pPr>
            <a:lvl5pPr marL="1828800" indent="0">
              <a:buClr>
                <a:srgbClr val="007FA3"/>
              </a:buClr>
              <a:buNone/>
              <a:defRPr/>
            </a:lvl5pPr>
            <a:lvl6pPr marL="2286000" indent="0">
              <a:buClr>
                <a:srgbClr val="007FA3"/>
              </a:buClr>
              <a:buNone/>
              <a:defRPr/>
            </a:lvl6pPr>
            <a:lvl7pPr marL="2743200" indent="0">
              <a:buClr>
                <a:srgbClr val="007FA3"/>
              </a:buClr>
              <a:buNone/>
              <a:defRPr/>
            </a:lvl7pPr>
            <a:lvl8pPr marL="3200400" indent="0">
              <a:buClr>
                <a:srgbClr val="007FA3"/>
              </a:buClr>
              <a:buNone/>
              <a:defRPr/>
            </a:lvl8pPr>
            <a:lvl9pPr marL="3657600" indent="0">
              <a:buClr>
                <a:srgbClr val="007FA3"/>
              </a:buCl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1217214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82296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45093" y="5215943"/>
            <a:ext cx="8229600"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35123" y="5791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8660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29718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3657600" y="4619323"/>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57200" y="5215943"/>
            <a:ext cx="3635523"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4419600" y="5216525"/>
            <a:ext cx="42672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0" y="5867400"/>
            <a:ext cx="3635375"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4419600" y="5867400"/>
            <a:ext cx="42545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4208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ny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38100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584107" y="1594338"/>
            <a:ext cx="4102693"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224238"/>
            <a:ext cx="38100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84107" y="2224238"/>
            <a:ext cx="4102693"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2819400"/>
            <a:ext cx="38100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84106" y="2799247"/>
            <a:ext cx="4089993"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57200" y="3447411"/>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3886201" y="3493477"/>
            <a:ext cx="2133600"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6201894" y="3529714"/>
            <a:ext cx="19050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1" y="4016222"/>
            <a:ext cx="3048000"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3715831" y="4046114"/>
            <a:ext cx="2761169" cy="533400"/>
          </a:xfrm>
        </p:spPr>
        <p:txBody>
          <a:bodyPr/>
          <a:lstStyle>
            <a:lvl1pPr marL="0" indent="0">
              <a:buNone/>
              <a:defRPr/>
            </a:lvl1pPr>
          </a:lstStyle>
          <a:p>
            <a:pPr lvl="0"/>
            <a:endParaRPr lang="en-US" dirty="0"/>
          </a:p>
        </p:txBody>
      </p:sp>
      <p:sp>
        <p:nvSpPr>
          <p:cNvPr id="15" name="Content Placeholder 15"/>
          <p:cNvSpPr>
            <a:spLocks noGrp="1"/>
          </p:cNvSpPr>
          <p:nvPr>
            <p:ph sz="quarter" idx="21"/>
          </p:nvPr>
        </p:nvSpPr>
        <p:spPr>
          <a:xfrm>
            <a:off x="6635454" y="4046114"/>
            <a:ext cx="2038646" cy="533400"/>
          </a:xfrm>
        </p:spPr>
        <p:txBody>
          <a:bodyPr/>
          <a:lstStyle>
            <a:lvl1pPr marL="0" indent="0">
              <a:buNone/>
              <a:defRPr/>
            </a:lvl1pPr>
          </a:lstStyle>
          <a:p>
            <a:pPr lvl="0"/>
            <a:endParaRPr lang="en-US" dirty="0"/>
          </a:p>
        </p:txBody>
      </p:sp>
      <p:sp>
        <p:nvSpPr>
          <p:cNvPr id="17" name="Content Placeholder 13"/>
          <p:cNvSpPr>
            <a:spLocks noGrp="1"/>
          </p:cNvSpPr>
          <p:nvPr>
            <p:ph sz="quarter" idx="22"/>
          </p:nvPr>
        </p:nvSpPr>
        <p:spPr>
          <a:xfrm>
            <a:off x="445477" y="4661233"/>
            <a:ext cx="2831123" cy="533400"/>
          </a:xfrm>
        </p:spPr>
        <p:txBody>
          <a:bodyPr/>
          <a:lstStyle>
            <a:lvl1pPr marL="0" indent="0">
              <a:buNone/>
              <a:defRPr/>
            </a:lvl1pPr>
          </a:lstStyle>
          <a:p>
            <a:pPr lvl="0"/>
            <a:endParaRPr lang="en-US" dirty="0"/>
          </a:p>
        </p:txBody>
      </p:sp>
      <p:sp>
        <p:nvSpPr>
          <p:cNvPr id="18" name="Content Placeholder 13"/>
          <p:cNvSpPr>
            <a:spLocks noGrp="1"/>
          </p:cNvSpPr>
          <p:nvPr>
            <p:ph sz="quarter" idx="23"/>
          </p:nvPr>
        </p:nvSpPr>
        <p:spPr>
          <a:xfrm>
            <a:off x="3276600" y="4712677"/>
            <a:ext cx="2209800" cy="533400"/>
          </a:xfrm>
        </p:spPr>
        <p:txBody>
          <a:bodyPr/>
          <a:lstStyle>
            <a:lvl1pPr marL="0" indent="0">
              <a:buNone/>
              <a:defRPr/>
            </a:lvl1pPr>
          </a:lstStyle>
          <a:p>
            <a:pPr lvl="0"/>
            <a:endParaRPr lang="en-US" dirty="0"/>
          </a:p>
        </p:txBody>
      </p:sp>
      <p:sp>
        <p:nvSpPr>
          <p:cNvPr id="19" name="Content Placeholder 13"/>
          <p:cNvSpPr>
            <a:spLocks noGrp="1"/>
          </p:cNvSpPr>
          <p:nvPr>
            <p:ph sz="quarter" idx="24"/>
          </p:nvPr>
        </p:nvSpPr>
        <p:spPr>
          <a:xfrm>
            <a:off x="5626099" y="4768151"/>
            <a:ext cx="3048000" cy="533400"/>
          </a:xfrm>
        </p:spPr>
        <p:txBody>
          <a:bodyPr/>
          <a:lstStyle>
            <a:lvl1pPr marL="0" indent="0">
              <a:buNone/>
              <a:defRPr/>
            </a:lvl1pPr>
          </a:lstStyle>
          <a:p>
            <a:pPr lvl="0"/>
            <a:endParaRPr lang="en-US" dirty="0"/>
          </a:p>
        </p:txBody>
      </p:sp>
      <p:sp>
        <p:nvSpPr>
          <p:cNvPr id="20" name="Content Placeholder 13"/>
          <p:cNvSpPr>
            <a:spLocks noGrp="1"/>
          </p:cNvSpPr>
          <p:nvPr>
            <p:ph sz="quarter" idx="25"/>
          </p:nvPr>
        </p:nvSpPr>
        <p:spPr>
          <a:xfrm>
            <a:off x="445477" y="5347033"/>
            <a:ext cx="2209800" cy="533400"/>
          </a:xfrm>
        </p:spPr>
        <p:txBody>
          <a:bodyPr/>
          <a:lstStyle>
            <a:lvl1pPr marL="0" indent="0">
              <a:buNone/>
              <a:defRPr/>
            </a:lvl1pPr>
          </a:lstStyle>
          <a:p>
            <a:pPr lvl="0"/>
            <a:endParaRPr lang="en-US" dirty="0"/>
          </a:p>
        </p:txBody>
      </p:sp>
      <p:sp>
        <p:nvSpPr>
          <p:cNvPr id="21" name="Content Placeholder 13"/>
          <p:cNvSpPr>
            <a:spLocks noGrp="1"/>
          </p:cNvSpPr>
          <p:nvPr>
            <p:ph sz="quarter" idx="26"/>
          </p:nvPr>
        </p:nvSpPr>
        <p:spPr>
          <a:xfrm>
            <a:off x="2707647" y="5346550"/>
            <a:ext cx="2209800" cy="533400"/>
          </a:xfrm>
        </p:spPr>
        <p:txBody>
          <a:bodyPr/>
          <a:lstStyle>
            <a:lvl1pPr marL="0" indent="0">
              <a:buNone/>
              <a:defRPr/>
            </a:lvl1pPr>
          </a:lstStyle>
          <a:p>
            <a:pPr lvl="0"/>
            <a:endParaRPr lang="en-US" dirty="0"/>
          </a:p>
        </p:txBody>
      </p:sp>
      <p:sp>
        <p:nvSpPr>
          <p:cNvPr id="22" name="Content Placeholder 13"/>
          <p:cNvSpPr>
            <a:spLocks noGrp="1"/>
          </p:cNvSpPr>
          <p:nvPr>
            <p:ph sz="quarter" idx="27"/>
          </p:nvPr>
        </p:nvSpPr>
        <p:spPr>
          <a:xfrm>
            <a:off x="5096415" y="5407480"/>
            <a:ext cx="2209800" cy="533400"/>
          </a:xfrm>
        </p:spPr>
        <p:txBody>
          <a:bodyPr/>
          <a:lstStyle>
            <a:lvl1pPr marL="0" indent="0">
              <a:buNone/>
              <a:defRPr/>
            </a:lvl1pPr>
          </a:lstStyle>
          <a:p>
            <a:pPr lvl="0"/>
            <a:endParaRPr lang="en-US" dirty="0"/>
          </a:p>
        </p:txBody>
      </p:sp>
      <p:sp>
        <p:nvSpPr>
          <p:cNvPr id="23" name="Content Placeholder 13"/>
          <p:cNvSpPr>
            <a:spLocks noGrp="1"/>
          </p:cNvSpPr>
          <p:nvPr>
            <p:ph sz="quarter" idx="28"/>
          </p:nvPr>
        </p:nvSpPr>
        <p:spPr>
          <a:xfrm>
            <a:off x="756138" y="5934255"/>
            <a:ext cx="2209800" cy="533400"/>
          </a:xfrm>
        </p:spPr>
        <p:txBody>
          <a:bodyPr/>
          <a:lstStyle>
            <a:lvl1pPr marL="0" indent="0">
              <a:buNone/>
              <a:defRPr/>
            </a:lvl1pPr>
          </a:lstStyle>
          <a:p>
            <a:pPr lvl="0"/>
            <a:endParaRPr lang="en-US" dirty="0"/>
          </a:p>
        </p:txBody>
      </p:sp>
      <p:sp>
        <p:nvSpPr>
          <p:cNvPr id="24" name="Content Placeholder 13"/>
          <p:cNvSpPr>
            <a:spLocks noGrp="1"/>
          </p:cNvSpPr>
          <p:nvPr>
            <p:ph sz="quarter" idx="29"/>
          </p:nvPr>
        </p:nvSpPr>
        <p:spPr>
          <a:xfrm>
            <a:off x="3416299" y="5940880"/>
            <a:ext cx="2209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45503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351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3885076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63156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0" name="TextBox 9"/>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Tree>
    <p:extLst>
      <p:ext uri="{BB962C8B-B14F-4D97-AF65-F5344CB8AC3E}">
        <p14:creationId xmlns:p14="http://schemas.microsoft.com/office/powerpoint/2010/main" val="19257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Tree>
    <p:extLst>
      <p:ext uri="{BB962C8B-B14F-4D97-AF65-F5344CB8AC3E}">
        <p14:creationId xmlns:p14="http://schemas.microsoft.com/office/powerpoint/2010/main" val="3160583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418784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409448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_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marR="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sz="2400"/>
            </a:lvl1pPr>
            <a:lvl2pPr marL="742950" marR="0"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baseline="0"/>
            </a:lvl2pPr>
            <a:lvl3pPr marL="1143000" marR="0"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lvl3pPr>
            <a:lvl4pPr marL="16002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4pPr>
            <a:lvl5pPr marL="20574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5pPr>
            <a:lvl6pPr marL="25146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6pPr>
            <a:lvl7pPr marL="29718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7pPr>
            <a:lvl8pPr marL="34290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8pPr>
            <a:lvl9pPr marL="38862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9pPr>
          </a:lstStyle>
          <a:p>
            <a:pPr marL="256032" marR="0" lvl="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Fifth level</a:t>
            </a:r>
          </a:p>
          <a:p>
            <a:pPr marL="2514600" marR="0" lvl="5"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Sixth</a:t>
            </a:r>
          </a:p>
          <a:p>
            <a:pPr marL="2971800" marR="0" lvl="6"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Seventh</a:t>
            </a:r>
          </a:p>
          <a:p>
            <a:pPr marL="3429000" marR="0" lvl="7"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Eighth</a:t>
            </a:r>
          </a:p>
          <a:p>
            <a:pPr marL="3886200" marR="0" lvl="8"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813972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476717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170829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2008 Pearson Education, Inc. All Rights Reserved</a:t>
            </a:r>
          </a:p>
        </p:txBody>
      </p:sp>
      <p:sp>
        <p:nvSpPr>
          <p:cNvPr id="12" name="Content Placeholder 2"/>
          <p:cNvSpPr>
            <a:spLocks noGrp="1"/>
          </p:cNvSpPr>
          <p:nvPr>
            <p:ph idx="13"/>
          </p:nvPr>
        </p:nvSpPr>
        <p:spPr>
          <a:xfrm>
            <a:off x="459729" y="2444579"/>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4"/>
          </p:nvPr>
        </p:nvSpPr>
        <p:spPr>
          <a:xfrm>
            <a:off x="457200" y="3404287"/>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5"/>
          </p:nvPr>
        </p:nvSpPr>
        <p:spPr>
          <a:xfrm>
            <a:off x="459729" y="3971153"/>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6"/>
          </p:nvPr>
        </p:nvSpPr>
        <p:spPr>
          <a:xfrm>
            <a:off x="457200" y="456582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7"/>
          </p:nvPr>
        </p:nvSpPr>
        <p:spPr>
          <a:xfrm>
            <a:off x="457200" y="4982862"/>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8"/>
          </p:nvPr>
        </p:nvSpPr>
        <p:spPr>
          <a:xfrm>
            <a:off x="457200" y="5410200"/>
            <a:ext cx="8229600" cy="549876"/>
          </a:xfrm>
        </p:spPr>
        <p:txBody>
          <a:bodyPr/>
          <a:lstStyle>
            <a:lvl1pPr marL="10160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3062738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without 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400"/>
            </a:lvl1pPr>
            <a:lvl2pPr marL="457200" indent="0">
              <a:buClr>
                <a:srgbClr val="007FA3"/>
              </a:buClr>
              <a:buNone/>
              <a:defRPr/>
            </a:lvl2pPr>
            <a:lvl3pPr marL="914400" indent="0">
              <a:buClr>
                <a:srgbClr val="007FA3"/>
              </a:buClr>
              <a:buNone/>
              <a:defRPr/>
            </a:lvl3pPr>
            <a:lvl4pPr marL="1371600" indent="0">
              <a:buClr>
                <a:srgbClr val="007FA3"/>
              </a:buClr>
              <a:buNone/>
              <a:defRPr/>
            </a:lvl4pPr>
            <a:lvl5pPr marL="1828800" indent="0">
              <a:buClr>
                <a:srgbClr val="007FA3"/>
              </a:buClr>
              <a:buNone/>
              <a:defRPr/>
            </a:lvl5pPr>
            <a:lvl6pPr marL="2286000" indent="0">
              <a:buClr>
                <a:srgbClr val="007FA3"/>
              </a:buClr>
              <a:buNone/>
              <a:defRPr/>
            </a:lvl6pPr>
            <a:lvl7pPr marL="2743200" indent="0">
              <a:buClr>
                <a:srgbClr val="007FA3"/>
              </a:buClr>
              <a:buNone/>
              <a:defRPr/>
            </a:lvl7pPr>
            <a:lvl8pPr marL="3200400" indent="0">
              <a:buClr>
                <a:srgbClr val="007FA3"/>
              </a:buClr>
              <a:buNone/>
              <a:defRPr/>
            </a:lvl8pPr>
            <a:lvl9pPr marL="3657600" indent="0">
              <a:buClr>
                <a:srgbClr val="007FA3"/>
              </a:buCl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sym typeface="Arial"/>
            </a:endParaRPr>
          </a:p>
        </p:txBody>
      </p:sp>
    </p:spTree>
    <p:extLst>
      <p:ext uri="{BB962C8B-B14F-4D97-AF65-F5344CB8AC3E}">
        <p14:creationId xmlns:p14="http://schemas.microsoft.com/office/powerpoint/2010/main" val="262620208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_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marR="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sz="2400"/>
            </a:lvl1pPr>
            <a:lvl2pPr marL="742950" marR="0"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baseline="0"/>
            </a:lvl2pPr>
            <a:lvl3pPr marL="1143000" marR="0"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lvl3pPr>
            <a:lvl4pPr marL="16002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4pPr>
            <a:lvl5pPr marL="20574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5pPr>
            <a:lvl6pPr marL="25146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6pPr>
            <a:lvl7pPr marL="29718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7pPr>
            <a:lvl8pPr marL="34290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8pPr>
            <a:lvl9pPr marL="38862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9pPr>
          </a:lstStyle>
          <a:p>
            <a:pPr marL="256032" marR="0" lvl="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Fifth level</a:t>
            </a:r>
          </a:p>
          <a:p>
            <a:pPr marL="2514600" marR="0" lvl="5"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Sixth</a:t>
            </a:r>
          </a:p>
          <a:p>
            <a:pPr marL="2971800" marR="0" lvl="6"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Seventh</a:t>
            </a:r>
          </a:p>
          <a:p>
            <a:pPr marL="3429000" marR="0" lvl="7"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Eighth</a:t>
            </a:r>
          </a:p>
          <a:p>
            <a:pPr marL="3886200" marR="0" lvl="8"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sym typeface="Arial"/>
            </a:endParaRPr>
          </a:p>
        </p:txBody>
      </p:sp>
    </p:spTree>
    <p:extLst>
      <p:ext uri="{BB962C8B-B14F-4D97-AF65-F5344CB8AC3E}">
        <p14:creationId xmlns:p14="http://schemas.microsoft.com/office/powerpoint/2010/main" val="355225772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5328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prstClr val="white"/>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dirty="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3017001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785984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41174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12968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648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5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701747"/>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5510914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2362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352800"/>
            <a:ext cx="82296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4267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029200"/>
            <a:ext cx="8229600" cy="533400"/>
          </a:xfrm>
        </p:spPr>
        <p:txBody>
          <a:bodyPr/>
          <a:lstStyle>
            <a:lvl1pPr marL="0" indent="0">
              <a:buNone/>
              <a:defRPr/>
            </a:lvl1pPr>
          </a:lstStyle>
          <a:p>
            <a:pPr lvl="0"/>
            <a:endParaRPr lang="en-US" dirty="0"/>
          </a:p>
        </p:txBody>
      </p:sp>
      <p:sp>
        <p:nvSpPr>
          <p:cNvPr id="9" name="Content Placeholder 8"/>
          <p:cNvSpPr>
            <a:spLocks noGrp="1"/>
          </p:cNvSpPr>
          <p:nvPr>
            <p:ph sz="quarter" idx="15"/>
          </p:nvPr>
        </p:nvSpPr>
        <p:spPr>
          <a:xfrm>
            <a:off x="457200" y="5791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55721781"/>
      </p:ext>
    </p:extLst>
  </p:cSld>
  <p:clrMapOvr>
    <a:masterClrMapping/>
  </p:clrMapOvr>
  <p:extLst>
    <p:ext uri="{DCECCB84-F9BA-43D5-87BE-67443E8EF086}">
      <p15:sldGuideLst xmlns:p15="http://schemas.microsoft.com/office/powerpoint/2012/main">
        <p15:guide id="1" pos="547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82296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45093" y="5215943"/>
            <a:ext cx="8229600"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35123" y="5791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6843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29718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3657600" y="4619323"/>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57200" y="5215943"/>
            <a:ext cx="3635523"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4419600" y="5216525"/>
            <a:ext cx="42672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0" y="5867400"/>
            <a:ext cx="3635375"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4419600" y="5867400"/>
            <a:ext cx="42545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640070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2622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514B08-DDFB-A946-B425-5B405D6D8426}"/>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1"/>
          <a:stretch/>
        </p:blipFill>
        <p:spPr>
          <a:xfrm>
            <a:off x="0" y="-498658"/>
            <a:ext cx="9144000" cy="5853995"/>
          </a:xfrm>
          <a:prstGeom prst="rect">
            <a:avLst/>
          </a:prstGeom>
        </p:spPr>
      </p:pic>
      <p:sp>
        <p:nvSpPr>
          <p:cNvPr id="16" name="bk object 16"/>
          <p:cNvSpPr/>
          <p:nvPr/>
        </p:nvSpPr>
        <p:spPr>
          <a:xfrm>
            <a:off x="447675" y="5655186"/>
            <a:ext cx="677280" cy="902976"/>
          </a:xfrm>
          <a:custGeom>
            <a:avLst/>
            <a:gdLst/>
            <a:ahLst/>
            <a:cxnLst/>
            <a:rect l="l" t="t" r="r" b="b"/>
            <a:pathLst>
              <a:path w="1489075" h="1489075">
                <a:moveTo>
                  <a:pt x="1362471" y="0"/>
                </a:moveTo>
                <a:lnTo>
                  <a:pt x="126394" y="0"/>
                </a:lnTo>
                <a:lnTo>
                  <a:pt x="53322" y="1974"/>
                </a:lnTo>
                <a:lnTo>
                  <a:pt x="15799" y="15799"/>
                </a:lnTo>
                <a:lnTo>
                  <a:pt x="1974" y="53322"/>
                </a:lnTo>
                <a:lnTo>
                  <a:pt x="0" y="126394"/>
                </a:lnTo>
                <a:lnTo>
                  <a:pt x="0" y="1362482"/>
                </a:lnTo>
                <a:lnTo>
                  <a:pt x="1974" y="1435553"/>
                </a:lnTo>
                <a:lnTo>
                  <a:pt x="15799" y="1473076"/>
                </a:lnTo>
                <a:lnTo>
                  <a:pt x="53322" y="1486901"/>
                </a:lnTo>
                <a:lnTo>
                  <a:pt x="126394" y="1488876"/>
                </a:lnTo>
                <a:lnTo>
                  <a:pt x="1362471" y="1488876"/>
                </a:lnTo>
                <a:lnTo>
                  <a:pt x="1435549" y="1486901"/>
                </a:lnTo>
                <a:lnTo>
                  <a:pt x="1473075" y="1473076"/>
                </a:lnTo>
                <a:lnTo>
                  <a:pt x="1486901" y="1435553"/>
                </a:lnTo>
                <a:lnTo>
                  <a:pt x="1488876" y="1362482"/>
                </a:lnTo>
                <a:lnTo>
                  <a:pt x="1488876" y="126394"/>
                </a:lnTo>
                <a:lnTo>
                  <a:pt x="1486901" y="53322"/>
                </a:lnTo>
                <a:lnTo>
                  <a:pt x="1473075" y="15799"/>
                </a:lnTo>
                <a:lnTo>
                  <a:pt x="1435549" y="1974"/>
                </a:lnTo>
                <a:lnTo>
                  <a:pt x="1362471"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7" name="bk object 17"/>
          <p:cNvSpPr/>
          <p:nvPr/>
        </p:nvSpPr>
        <p:spPr>
          <a:xfrm>
            <a:off x="1280549" y="5947994"/>
            <a:ext cx="1493820" cy="196684"/>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8" name="bk object 18"/>
          <p:cNvSpPr/>
          <p:nvPr/>
        </p:nvSpPr>
        <p:spPr>
          <a:xfrm>
            <a:off x="1269617" y="6186742"/>
            <a:ext cx="1511684" cy="78601"/>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9" name="bk object 19"/>
          <p:cNvSpPr/>
          <p:nvPr/>
        </p:nvSpPr>
        <p:spPr>
          <a:xfrm>
            <a:off x="506759" y="6060912"/>
            <a:ext cx="106574" cy="202159"/>
          </a:xfrm>
          <a:custGeom>
            <a:avLst/>
            <a:gdLst/>
            <a:ahLst/>
            <a:cxnLst/>
            <a:rect l="l" t="t" r="r" b="b"/>
            <a:pathLst>
              <a:path w="234315" h="333375">
                <a:moveTo>
                  <a:pt x="203602" y="29999"/>
                </a:moveTo>
                <a:lnTo>
                  <a:pt x="117054" y="29999"/>
                </a:lnTo>
                <a:lnTo>
                  <a:pt x="129144" y="31112"/>
                </a:lnTo>
                <a:lnTo>
                  <a:pt x="140317" y="34450"/>
                </a:lnTo>
                <a:lnTo>
                  <a:pt x="173232" y="67433"/>
                </a:lnTo>
                <a:lnTo>
                  <a:pt x="177669" y="90719"/>
                </a:lnTo>
                <a:lnTo>
                  <a:pt x="177669" y="151440"/>
                </a:lnTo>
                <a:lnTo>
                  <a:pt x="101724" y="151440"/>
                </a:lnTo>
                <a:lnTo>
                  <a:pt x="91432" y="151877"/>
                </a:lnTo>
                <a:lnTo>
                  <a:pt x="53413" y="162230"/>
                </a:lnTo>
                <a:lnTo>
                  <a:pt x="17507" y="190953"/>
                </a:lnTo>
                <a:lnTo>
                  <a:pt x="500" y="232867"/>
                </a:lnTo>
                <a:lnTo>
                  <a:pt x="0" y="242160"/>
                </a:lnTo>
                <a:lnTo>
                  <a:pt x="500" y="251452"/>
                </a:lnTo>
                <a:lnTo>
                  <a:pt x="17507" y="293365"/>
                </a:lnTo>
                <a:lnTo>
                  <a:pt x="53413" y="322095"/>
                </a:lnTo>
                <a:lnTo>
                  <a:pt x="91432" y="332442"/>
                </a:lnTo>
                <a:lnTo>
                  <a:pt x="101724" y="332879"/>
                </a:lnTo>
                <a:lnTo>
                  <a:pt x="110545" y="332595"/>
                </a:lnTo>
                <a:lnTo>
                  <a:pt x="153003" y="320951"/>
                </a:lnTo>
                <a:lnTo>
                  <a:pt x="177669" y="303571"/>
                </a:lnTo>
                <a:lnTo>
                  <a:pt x="234108" y="303571"/>
                </a:lnTo>
                <a:lnTo>
                  <a:pt x="234108" y="302880"/>
                </a:lnTo>
                <a:lnTo>
                  <a:pt x="108698" y="302880"/>
                </a:lnTo>
                <a:lnTo>
                  <a:pt x="100918" y="301236"/>
                </a:lnTo>
                <a:lnTo>
                  <a:pt x="68982" y="279719"/>
                </a:lnTo>
                <a:lnTo>
                  <a:pt x="61317" y="265876"/>
                </a:lnTo>
                <a:lnTo>
                  <a:pt x="58061" y="258452"/>
                </a:lnTo>
                <a:lnTo>
                  <a:pt x="56448" y="250536"/>
                </a:lnTo>
                <a:lnTo>
                  <a:pt x="56448" y="233772"/>
                </a:lnTo>
                <a:lnTo>
                  <a:pt x="79557" y="193994"/>
                </a:lnTo>
                <a:lnTo>
                  <a:pt x="108698" y="181439"/>
                </a:lnTo>
                <a:lnTo>
                  <a:pt x="234108" y="181439"/>
                </a:lnTo>
                <a:lnTo>
                  <a:pt x="234108" y="90719"/>
                </a:lnTo>
                <a:lnTo>
                  <a:pt x="219616" y="47515"/>
                </a:lnTo>
                <a:lnTo>
                  <a:pt x="207078" y="33038"/>
                </a:lnTo>
                <a:lnTo>
                  <a:pt x="203602" y="29999"/>
                </a:lnTo>
                <a:close/>
              </a:path>
              <a:path w="234315" h="333375">
                <a:moveTo>
                  <a:pt x="234108" y="303571"/>
                </a:moveTo>
                <a:lnTo>
                  <a:pt x="179073" y="303571"/>
                </a:lnTo>
                <a:lnTo>
                  <a:pt x="179073" y="327277"/>
                </a:lnTo>
                <a:lnTo>
                  <a:pt x="234108" y="327277"/>
                </a:lnTo>
                <a:lnTo>
                  <a:pt x="234108" y="303571"/>
                </a:lnTo>
                <a:close/>
              </a:path>
              <a:path w="234315" h="333375">
                <a:moveTo>
                  <a:pt x="234108" y="181439"/>
                </a:moveTo>
                <a:lnTo>
                  <a:pt x="177669" y="181439"/>
                </a:lnTo>
                <a:lnTo>
                  <a:pt x="177669" y="250536"/>
                </a:lnTo>
                <a:lnTo>
                  <a:pt x="176046" y="258452"/>
                </a:lnTo>
                <a:lnTo>
                  <a:pt x="153984" y="291006"/>
                </a:lnTo>
                <a:lnTo>
                  <a:pt x="125430" y="302880"/>
                </a:lnTo>
                <a:lnTo>
                  <a:pt x="234108" y="302880"/>
                </a:lnTo>
                <a:lnTo>
                  <a:pt x="234108" y="181439"/>
                </a:lnTo>
                <a:close/>
              </a:path>
              <a:path w="234315" h="333375">
                <a:moveTo>
                  <a:pt x="117054" y="0"/>
                </a:moveTo>
                <a:lnTo>
                  <a:pt x="68291" y="8020"/>
                </a:lnTo>
                <a:lnTo>
                  <a:pt x="29967" y="29999"/>
                </a:lnTo>
                <a:lnTo>
                  <a:pt x="63411" y="63495"/>
                </a:lnTo>
                <a:lnTo>
                  <a:pt x="67634" y="56218"/>
                </a:lnTo>
                <a:lnTo>
                  <a:pt x="72640" y="49718"/>
                </a:lnTo>
                <a:lnTo>
                  <a:pt x="108255" y="30567"/>
                </a:lnTo>
                <a:lnTo>
                  <a:pt x="117054" y="29999"/>
                </a:lnTo>
                <a:lnTo>
                  <a:pt x="203602" y="29999"/>
                </a:lnTo>
                <a:lnTo>
                  <a:pt x="199627" y="26522"/>
                </a:lnTo>
                <a:lnTo>
                  <a:pt x="162696" y="6973"/>
                </a:lnTo>
                <a:lnTo>
                  <a:pt x="129053" y="435"/>
                </a:lnTo>
                <a:lnTo>
                  <a:pt x="11705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0" name="bk object 20"/>
          <p:cNvSpPr/>
          <p:nvPr/>
        </p:nvSpPr>
        <p:spPr>
          <a:xfrm>
            <a:off x="630671" y="5950454"/>
            <a:ext cx="106574" cy="312672"/>
          </a:xfrm>
          <a:custGeom>
            <a:avLst/>
            <a:gdLst/>
            <a:ahLst/>
            <a:cxnLst/>
            <a:rect l="l" t="t" r="r" b="b"/>
            <a:pathLst>
              <a:path w="234315" h="515620">
                <a:moveTo>
                  <a:pt x="101724" y="182151"/>
                </a:moveTo>
                <a:lnTo>
                  <a:pt x="62343" y="189125"/>
                </a:lnTo>
                <a:lnTo>
                  <a:pt x="23356" y="215190"/>
                </a:lnTo>
                <a:lnTo>
                  <a:pt x="1997" y="254645"/>
                </a:lnTo>
                <a:lnTo>
                  <a:pt x="0" y="272871"/>
                </a:lnTo>
                <a:lnTo>
                  <a:pt x="0" y="424311"/>
                </a:lnTo>
                <a:lnTo>
                  <a:pt x="12379" y="467517"/>
                </a:lnTo>
                <a:lnTo>
                  <a:pt x="45020" y="499687"/>
                </a:lnTo>
                <a:lnTo>
                  <a:pt x="81425" y="513285"/>
                </a:lnTo>
                <a:lnTo>
                  <a:pt x="101724" y="515031"/>
                </a:lnTo>
                <a:lnTo>
                  <a:pt x="110538" y="514746"/>
                </a:lnTo>
                <a:lnTo>
                  <a:pt x="153000" y="503102"/>
                </a:lnTo>
                <a:lnTo>
                  <a:pt x="177659" y="485723"/>
                </a:lnTo>
                <a:lnTo>
                  <a:pt x="234118" y="485723"/>
                </a:lnTo>
                <a:lnTo>
                  <a:pt x="234118" y="485032"/>
                </a:lnTo>
                <a:lnTo>
                  <a:pt x="117054" y="485032"/>
                </a:lnTo>
                <a:lnTo>
                  <a:pt x="104965" y="483917"/>
                </a:lnTo>
                <a:lnTo>
                  <a:pt x="66425" y="457876"/>
                </a:lnTo>
                <a:lnTo>
                  <a:pt x="56438" y="424311"/>
                </a:lnTo>
                <a:lnTo>
                  <a:pt x="56438" y="264494"/>
                </a:lnTo>
                <a:lnTo>
                  <a:pt x="57924" y="256714"/>
                </a:lnTo>
                <a:lnTo>
                  <a:pt x="60971" y="249500"/>
                </a:lnTo>
                <a:lnTo>
                  <a:pt x="63977" y="242285"/>
                </a:lnTo>
                <a:lnTo>
                  <a:pt x="100792" y="213794"/>
                </a:lnTo>
                <a:lnTo>
                  <a:pt x="108687" y="212150"/>
                </a:lnTo>
                <a:lnTo>
                  <a:pt x="234118" y="212150"/>
                </a:lnTo>
                <a:lnTo>
                  <a:pt x="234118" y="210757"/>
                </a:lnTo>
                <a:lnTo>
                  <a:pt x="176277" y="210757"/>
                </a:lnTo>
                <a:lnTo>
                  <a:pt x="170696" y="205176"/>
                </a:lnTo>
                <a:lnTo>
                  <a:pt x="164204" y="200287"/>
                </a:lnTo>
                <a:lnTo>
                  <a:pt x="126348" y="184501"/>
                </a:lnTo>
                <a:lnTo>
                  <a:pt x="110496" y="182412"/>
                </a:lnTo>
                <a:lnTo>
                  <a:pt x="101724" y="182151"/>
                </a:lnTo>
                <a:close/>
              </a:path>
              <a:path w="234315" h="515620">
                <a:moveTo>
                  <a:pt x="234118" y="485723"/>
                </a:moveTo>
                <a:lnTo>
                  <a:pt x="179062" y="485723"/>
                </a:lnTo>
                <a:lnTo>
                  <a:pt x="179062" y="509429"/>
                </a:lnTo>
                <a:lnTo>
                  <a:pt x="234118" y="509429"/>
                </a:lnTo>
                <a:lnTo>
                  <a:pt x="234118" y="485723"/>
                </a:lnTo>
                <a:close/>
              </a:path>
              <a:path w="234315" h="515620">
                <a:moveTo>
                  <a:pt x="234118" y="212150"/>
                </a:moveTo>
                <a:lnTo>
                  <a:pt x="125420" y="212150"/>
                </a:lnTo>
                <a:lnTo>
                  <a:pt x="133304" y="213794"/>
                </a:lnTo>
                <a:lnTo>
                  <a:pt x="148163" y="220296"/>
                </a:lnTo>
                <a:lnTo>
                  <a:pt x="176162" y="256714"/>
                </a:lnTo>
                <a:lnTo>
                  <a:pt x="177659" y="264494"/>
                </a:lnTo>
                <a:lnTo>
                  <a:pt x="177659" y="424311"/>
                </a:lnTo>
                <a:lnTo>
                  <a:pt x="159900" y="467231"/>
                </a:lnTo>
                <a:lnTo>
                  <a:pt x="117054" y="485032"/>
                </a:lnTo>
                <a:lnTo>
                  <a:pt x="234118" y="485032"/>
                </a:lnTo>
                <a:lnTo>
                  <a:pt x="234118" y="212150"/>
                </a:lnTo>
                <a:close/>
              </a:path>
              <a:path w="234315" h="515620">
                <a:moveTo>
                  <a:pt x="234118" y="0"/>
                </a:moveTo>
                <a:lnTo>
                  <a:pt x="177659" y="0"/>
                </a:lnTo>
                <a:lnTo>
                  <a:pt x="177659" y="210757"/>
                </a:lnTo>
                <a:lnTo>
                  <a:pt x="234118" y="210757"/>
                </a:lnTo>
                <a:lnTo>
                  <a:pt x="23411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1" name="bk object 21"/>
          <p:cNvSpPr/>
          <p:nvPr/>
        </p:nvSpPr>
        <p:spPr>
          <a:xfrm>
            <a:off x="757751" y="6060912"/>
            <a:ext cx="106574" cy="202159"/>
          </a:xfrm>
          <a:custGeom>
            <a:avLst/>
            <a:gdLst/>
            <a:ahLst/>
            <a:cxnLst/>
            <a:rect l="l" t="t" r="r" b="b"/>
            <a:pathLst>
              <a:path w="234314" h="333375">
                <a:moveTo>
                  <a:pt x="56438" y="242160"/>
                </a:moveTo>
                <a:lnTo>
                  <a:pt x="0" y="242160"/>
                </a:lnTo>
                <a:lnTo>
                  <a:pt x="587" y="251430"/>
                </a:lnTo>
                <a:lnTo>
                  <a:pt x="20375" y="292835"/>
                </a:lnTo>
                <a:lnTo>
                  <a:pt x="51642" y="317530"/>
                </a:lnTo>
                <a:lnTo>
                  <a:pt x="93879" y="331133"/>
                </a:lnTo>
                <a:lnTo>
                  <a:pt x="117054" y="332879"/>
                </a:lnTo>
                <a:lnTo>
                  <a:pt x="129050" y="332442"/>
                </a:lnTo>
                <a:lnTo>
                  <a:pt x="172982" y="322072"/>
                </a:lnTo>
                <a:lnTo>
                  <a:pt x="204003" y="302870"/>
                </a:lnTo>
                <a:lnTo>
                  <a:pt x="108687" y="302870"/>
                </a:lnTo>
                <a:lnTo>
                  <a:pt x="100907" y="301236"/>
                </a:lnTo>
                <a:lnTo>
                  <a:pt x="68971" y="279729"/>
                </a:lnTo>
                <a:lnTo>
                  <a:pt x="61307" y="265876"/>
                </a:lnTo>
                <a:lnTo>
                  <a:pt x="58061" y="258442"/>
                </a:lnTo>
                <a:lnTo>
                  <a:pt x="56438" y="250536"/>
                </a:lnTo>
                <a:lnTo>
                  <a:pt x="56438" y="242160"/>
                </a:lnTo>
                <a:close/>
              </a:path>
              <a:path w="234314" h="333375">
                <a:moveTo>
                  <a:pt x="120530" y="0"/>
                </a:moveTo>
                <a:lnTo>
                  <a:pt x="75924" y="7319"/>
                </a:lnTo>
                <a:lnTo>
                  <a:pt x="41108" y="26868"/>
                </a:lnTo>
                <a:lnTo>
                  <a:pt x="14940" y="63832"/>
                </a:lnTo>
                <a:lnTo>
                  <a:pt x="10439" y="90719"/>
                </a:lnTo>
                <a:lnTo>
                  <a:pt x="11222" y="104870"/>
                </a:lnTo>
                <a:lnTo>
                  <a:pt x="29624" y="144895"/>
                </a:lnTo>
                <a:lnTo>
                  <a:pt x="63407" y="167381"/>
                </a:lnTo>
                <a:lnTo>
                  <a:pt x="104653" y="179830"/>
                </a:lnTo>
                <a:lnTo>
                  <a:pt x="114864" y="182668"/>
                </a:lnTo>
                <a:lnTo>
                  <a:pt x="151096" y="197230"/>
                </a:lnTo>
                <a:lnTo>
                  <a:pt x="176883" y="231364"/>
                </a:lnTo>
                <a:lnTo>
                  <a:pt x="177669" y="242160"/>
                </a:lnTo>
                <a:lnTo>
                  <a:pt x="177669" y="250536"/>
                </a:lnTo>
                <a:lnTo>
                  <a:pt x="176026" y="258442"/>
                </a:lnTo>
                <a:lnTo>
                  <a:pt x="169534" y="273331"/>
                </a:lnTo>
                <a:lnTo>
                  <a:pt x="165125" y="279844"/>
                </a:lnTo>
                <a:lnTo>
                  <a:pt x="159534" y="285425"/>
                </a:lnTo>
                <a:lnTo>
                  <a:pt x="153974" y="291006"/>
                </a:lnTo>
                <a:lnTo>
                  <a:pt x="147587" y="295320"/>
                </a:lnTo>
                <a:lnTo>
                  <a:pt x="133179" y="301362"/>
                </a:lnTo>
                <a:lnTo>
                  <a:pt x="125409" y="302870"/>
                </a:lnTo>
                <a:lnTo>
                  <a:pt x="204003" y="302870"/>
                </a:lnTo>
                <a:lnTo>
                  <a:pt x="228995" y="269053"/>
                </a:lnTo>
                <a:lnTo>
                  <a:pt x="234097" y="242160"/>
                </a:lnTo>
                <a:lnTo>
                  <a:pt x="233290" y="227353"/>
                </a:lnTo>
                <a:lnTo>
                  <a:pt x="214348" y="185619"/>
                </a:lnTo>
                <a:lnTo>
                  <a:pt x="178878" y="163214"/>
                </a:lnTo>
                <a:lnTo>
                  <a:pt x="136023" y="150995"/>
                </a:lnTo>
                <a:lnTo>
                  <a:pt x="125396" y="148292"/>
                </a:lnTo>
                <a:lnTo>
                  <a:pt x="87337" y="134769"/>
                </a:lnTo>
                <a:lnTo>
                  <a:pt x="60727" y="101209"/>
                </a:lnTo>
                <a:lnTo>
                  <a:pt x="59924" y="90719"/>
                </a:lnTo>
                <a:lnTo>
                  <a:pt x="59924" y="82343"/>
                </a:lnTo>
                <a:lnTo>
                  <a:pt x="82897" y="42564"/>
                </a:lnTo>
                <a:lnTo>
                  <a:pt x="112164" y="29999"/>
                </a:lnTo>
                <a:lnTo>
                  <a:pt x="208000" y="29999"/>
                </a:lnTo>
                <a:lnTo>
                  <a:pt x="205752" y="28156"/>
                </a:lnTo>
                <a:lnTo>
                  <a:pt x="169035" y="8112"/>
                </a:lnTo>
                <a:lnTo>
                  <a:pt x="129718" y="239"/>
                </a:lnTo>
                <a:lnTo>
                  <a:pt x="120530" y="0"/>
                </a:lnTo>
                <a:close/>
              </a:path>
              <a:path w="234314" h="333375">
                <a:moveTo>
                  <a:pt x="208000" y="29999"/>
                </a:moveTo>
                <a:lnTo>
                  <a:pt x="129346" y="29999"/>
                </a:lnTo>
                <a:lnTo>
                  <a:pt x="137011" y="31402"/>
                </a:lnTo>
                <a:lnTo>
                  <a:pt x="150016" y="36983"/>
                </a:lnTo>
                <a:lnTo>
                  <a:pt x="176026" y="65830"/>
                </a:lnTo>
                <a:lnTo>
                  <a:pt x="176968" y="69086"/>
                </a:lnTo>
                <a:lnTo>
                  <a:pt x="177889" y="68154"/>
                </a:lnTo>
                <a:lnTo>
                  <a:pt x="183586" y="62793"/>
                </a:lnTo>
                <a:lnTo>
                  <a:pt x="187072" y="59558"/>
                </a:lnTo>
                <a:lnTo>
                  <a:pt x="190653" y="55935"/>
                </a:lnTo>
                <a:lnTo>
                  <a:pt x="198098" y="48040"/>
                </a:lnTo>
                <a:lnTo>
                  <a:pt x="201700" y="44427"/>
                </a:lnTo>
                <a:lnTo>
                  <a:pt x="208674" y="37925"/>
                </a:lnTo>
                <a:lnTo>
                  <a:pt x="211113" y="35590"/>
                </a:lnTo>
                <a:lnTo>
                  <a:pt x="212485" y="34187"/>
                </a:lnTo>
                <a:lnTo>
                  <a:pt x="209710" y="31402"/>
                </a:lnTo>
                <a:lnTo>
                  <a:pt x="208000" y="29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2" name="bk object 22"/>
          <p:cNvSpPr/>
          <p:nvPr/>
        </p:nvSpPr>
        <p:spPr>
          <a:xfrm>
            <a:off x="878490" y="6060914"/>
            <a:ext cx="187443" cy="198693"/>
          </a:xfrm>
          <a:custGeom>
            <a:avLst/>
            <a:gdLst/>
            <a:ahLst/>
            <a:cxnLst/>
            <a:rect l="l" t="t" r="r" b="b"/>
            <a:pathLst>
              <a:path w="412114" h="327659">
                <a:moveTo>
                  <a:pt x="117033" y="0"/>
                </a:moveTo>
                <a:lnTo>
                  <a:pt x="71411" y="6973"/>
                </a:lnTo>
                <a:lnTo>
                  <a:pt x="34135" y="26512"/>
                </a:lnTo>
                <a:lnTo>
                  <a:pt x="9057" y="55474"/>
                </a:lnTo>
                <a:lnTo>
                  <a:pt x="0" y="90719"/>
                </a:lnTo>
                <a:lnTo>
                  <a:pt x="0" y="327277"/>
                </a:lnTo>
                <a:lnTo>
                  <a:pt x="56438" y="327277"/>
                </a:lnTo>
                <a:lnTo>
                  <a:pt x="56438" y="90719"/>
                </a:lnTo>
                <a:lnTo>
                  <a:pt x="57547" y="78613"/>
                </a:lnTo>
                <a:lnTo>
                  <a:pt x="83535" y="40008"/>
                </a:lnTo>
                <a:lnTo>
                  <a:pt x="117033" y="29999"/>
                </a:lnTo>
                <a:lnTo>
                  <a:pt x="203846" y="29999"/>
                </a:lnTo>
                <a:lnTo>
                  <a:pt x="197091" y="24457"/>
                </a:lnTo>
                <a:lnTo>
                  <a:pt x="154806" y="4704"/>
                </a:lnTo>
                <a:lnTo>
                  <a:pt x="130057" y="522"/>
                </a:lnTo>
                <a:lnTo>
                  <a:pt x="117033" y="0"/>
                </a:lnTo>
                <a:close/>
              </a:path>
              <a:path w="412114" h="327659">
                <a:moveTo>
                  <a:pt x="203846" y="29999"/>
                </a:moveTo>
                <a:lnTo>
                  <a:pt x="117033" y="29999"/>
                </a:lnTo>
                <a:lnTo>
                  <a:pt x="129124" y="31111"/>
                </a:lnTo>
                <a:lnTo>
                  <a:pt x="140300" y="34449"/>
                </a:lnTo>
                <a:lnTo>
                  <a:pt x="173222" y="67424"/>
                </a:lnTo>
                <a:lnTo>
                  <a:pt x="177669" y="90719"/>
                </a:lnTo>
                <a:lnTo>
                  <a:pt x="177669" y="327277"/>
                </a:lnTo>
                <a:lnTo>
                  <a:pt x="234108" y="327277"/>
                </a:lnTo>
                <a:lnTo>
                  <a:pt x="234108" y="90719"/>
                </a:lnTo>
                <a:lnTo>
                  <a:pt x="235217" y="78613"/>
                </a:lnTo>
                <a:lnTo>
                  <a:pt x="261212" y="40008"/>
                </a:lnTo>
                <a:lnTo>
                  <a:pt x="281704" y="31391"/>
                </a:lnTo>
                <a:lnTo>
                  <a:pt x="205543" y="31391"/>
                </a:lnTo>
                <a:lnTo>
                  <a:pt x="203846" y="29999"/>
                </a:lnTo>
                <a:close/>
              </a:path>
              <a:path w="412114" h="327659">
                <a:moveTo>
                  <a:pt x="381687" y="29999"/>
                </a:moveTo>
                <a:lnTo>
                  <a:pt x="294724" y="29999"/>
                </a:lnTo>
                <a:lnTo>
                  <a:pt x="306803" y="31111"/>
                </a:lnTo>
                <a:lnTo>
                  <a:pt x="317973" y="34449"/>
                </a:lnTo>
                <a:lnTo>
                  <a:pt x="350896" y="67424"/>
                </a:lnTo>
                <a:lnTo>
                  <a:pt x="355339" y="90719"/>
                </a:lnTo>
                <a:lnTo>
                  <a:pt x="355339" y="327277"/>
                </a:lnTo>
                <a:lnTo>
                  <a:pt x="411778" y="327277"/>
                </a:lnTo>
                <a:lnTo>
                  <a:pt x="411778" y="90719"/>
                </a:lnTo>
                <a:lnTo>
                  <a:pt x="411212" y="81449"/>
                </a:lnTo>
                <a:lnTo>
                  <a:pt x="391886" y="40008"/>
                </a:lnTo>
                <a:lnTo>
                  <a:pt x="385208" y="33034"/>
                </a:lnTo>
                <a:lnTo>
                  <a:pt x="381687" y="29999"/>
                </a:lnTo>
                <a:close/>
              </a:path>
              <a:path w="412114" h="327659">
                <a:moveTo>
                  <a:pt x="294724" y="0"/>
                </a:moveTo>
                <a:lnTo>
                  <a:pt x="256763" y="4704"/>
                </a:lnTo>
                <a:lnTo>
                  <a:pt x="214000" y="24457"/>
                </a:lnTo>
                <a:lnTo>
                  <a:pt x="205543" y="31391"/>
                </a:lnTo>
                <a:lnTo>
                  <a:pt x="281704" y="31391"/>
                </a:lnTo>
                <a:lnTo>
                  <a:pt x="282641" y="31111"/>
                </a:lnTo>
                <a:lnTo>
                  <a:pt x="294724" y="29999"/>
                </a:lnTo>
                <a:lnTo>
                  <a:pt x="381687" y="29999"/>
                </a:lnTo>
                <a:lnTo>
                  <a:pt x="377642" y="26512"/>
                </a:lnTo>
                <a:lnTo>
                  <a:pt x="340345" y="6973"/>
                </a:lnTo>
                <a:lnTo>
                  <a:pt x="306720" y="435"/>
                </a:lnTo>
                <a:lnTo>
                  <a:pt x="29472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4" name="bk object 24"/>
          <p:cNvSpPr/>
          <p:nvPr/>
        </p:nvSpPr>
        <p:spPr>
          <a:xfrm>
            <a:off x="4019488" y="3314467"/>
            <a:ext cx="4781682" cy="1638450"/>
          </a:xfrm>
          <a:custGeom>
            <a:avLst/>
            <a:gdLst/>
            <a:ahLst/>
            <a:cxnLst/>
            <a:rect l="l" t="t" r="r" b="b"/>
            <a:pathLst>
              <a:path w="10513060" h="2701925">
                <a:moveTo>
                  <a:pt x="0" y="2701488"/>
                </a:moveTo>
                <a:lnTo>
                  <a:pt x="10512768" y="2701488"/>
                </a:lnTo>
                <a:lnTo>
                  <a:pt x="10512768" y="0"/>
                </a:lnTo>
                <a:lnTo>
                  <a:pt x="0" y="0"/>
                </a:lnTo>
                <a:lnTo>
                  <a:pt x="0" y="2701488"/>
                </a:lnTo>
                <a:close/>
              </a:path>
            </a:pathLst>
          </a:custGeom>
          <a:solidFill>
            <a:srgbClr val="102A4B">
              <a:alpha val="95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418123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3687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92973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36093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74002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5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701747"/>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2875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2362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352800"/>
            <a:ext cx="82296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4267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029200"/>
            <a:ext cx="8229600" cy="533400"/>
          </a:xfrm>
        </p:spPr>
        <p:txBody>
          <a:bodyPr/>
          <a:lstStyle>
            <a:lvl1pPr marL="0" indent="0">
              <a:buNone/>
              <a:defRPr/>
            </a:lvl1pPr>
          </a:lstStyle>
          <a:p>
            <a:pPr lvl="0"/>
            <a:endParaRPr lang="en-US" dirty="0"/>
          </a:p>
        </p:txBody>
      </p:sp>
      <p:sp>
        <p:nvSpPr>
          <p:cNvPr id="9" name="Content Placeholder 8"/>
          <p:cNvSpPr>
            <a:spLocks noGrp="1"/>
          </p:cNvSpPr>
          <p:nvPr>
            <p:ph sz="quarter" idx="15"/>
          </p:nvPr>
        </p:nvSpPr>
        <p:spPr>
          <a:xfrm>
            <a:off x="457200" y="5791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373471937"/>
      </p:ext>
    </p:extLst>
  </p:cSld>
  <p:clrMapOvr>
    <a:masterClrMapping/>
  </p:clrMapOvr>
  <p:extLst>
    <p:ext uri="{DCECCB84-F9BA-43D5-87BE-67443E8EF086}">
      <p15:sldGuideLst xmlns:p15="http://schemas.microsoft.com/office/powerpoint/2012/main">
        <p15:guide id="1"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24" cstate="print">
            <a:alphaModFix/>
          </a:blip>
          <a:srcRect/>
          <a:stretch/>
        </p:blipFill>
        <p:spPr>
          <a:xfrm>
            <a:off x="443972" y="6429709"/>
            <a:ext cx="917999" cy="279914"/>
          </a:xfrm>
          <a:prstGeom prst="rect">
            <a:avLst/>
          </a:prstGeom>
          <a:noFill/>
          <a:ln>
            <a:noFill/>
          </a:ln>
        </p:spPr>
      </p:pic>
      <p:sp>
        <p:nvSpPr>
          <p:cNvPr id="7" name="Shape 14"/>
          <p:cNvSpPr txBox="1">
            <a:spLocks/>
          </p:cNvSpPr>
          <p:nvPr userDrawn="1"/>
        </p:nvSpPr>
        <p:spPr>
          <a:xfrm>
            <a:off x="7924800" y="6529487"/>
            <a:ext cx="762001" cy="151174"/>
          </a:xfrm>
          <a:prstGeom prst="rect">
            <a:avLst/>
          </a:prstGeom>
          <a:noFill/>
          <a:ln>
            <a:noFill/>
          </a:ln>
        </p:spPr>
        <p:txBody>
          <a:bodyPr lIns="91425" tIns="45700" rIns="91425" bIns="45700" anchor="ctr" anchorCtr="0">
            <a:noAutofit/>
          </a:bodyPr>
          <a:lstStyle>
            <a:defPPr>
              <a:defRPr lang="en-CA"/>
            </a:defPPr>
            <a:lvl1pPr algn="l" rtl="0" fontAlgn="base">
              <a:lnSpc>
                <a:spcPct val="90000"/>
              </a:lnSpc>
              <a:spcBef>
                <a:spcPct val="20000"/>
              </a:spcBef>
              <a:spcAft>
                <a:spcPct val="0"/>
              </a:spcAft>
              <a:buClr>
                <a:srgbClr val="006699"/>
              </a:buClr>
              <a:buSzPct val="60000"/>
              <a:buFont typeface="Wingdings" panose="05000000000000000000" pitchFamily="2" charset="2"/>
              <a:defRPr sz="10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lgn="r">
              <a:spcBef>
                <a:spcPts val="0"/>
              </a:spcBef>
              <a:buSzPct val="25000"/>
            </a:pPr>
            <a:r>
              <a:rPr lang="en-US" dirty="0">
                <a:latin typeface="+mn-lt"/>
                <a:ea typeface="Arial"/>
                <a:cs typeface="Arial"/>
                <a:sym typeface="Arial"/>
              </a:rPr>
              <a:t>Slide-</a:t>
            </a:r>
            <a:fld id="{00000000-1234-1234-1234-123412341234}" type="slidenum">
              <a:rPr lang="en-US" smtClean="0">
                <a:latin typeface="+mn-lt"/>
                <a:ea typeface="Arial"/>
                <a:cs typeface="Arial"/>
                <a:sym typeface="Arial"/>
              </a:rPr>
              <a:pPr algn="r">
                <a:spcBef>
                  <a:spcPts val="0"/>
                </a:spcBef>
                <a:buSzPct val="25000"/>
              </a:pPr>
              <a:t>‹#›</a:t>
            </a:fld>
            <a:endParaRPr lang="en-US" dirty="0">
              <a:latin typeface="+mn-lt"/>
              <a:ea typeface="Arial"/>
              <a:cs typeface="Arial"/>
              <a:sym typeface="Arial"/>
            </a:endParaRPr>
          </a:p>
        </p:txBody>
      </p:sp>
      <p:sp>
        <p:nvSpPr>
          <p:cNvPr id="9" name="Text Placeholder 6"/>
          <p:cNvSpPr txBox="1">
            <a:spLocks/>
          </p:cNvSpPr>
          <p:nvPr userDrawn="1"/>
        </p:nvSpPr>
        <p:spPr>
          <a:xfrm>
            <a:off x="1589899" y="6401188"/>
            <a:ext cx="6248400" cy="2782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1pPr>
            <a:lvl2pPr marL="742950" marR="0" lvl="1" indent="-18415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2pPr>
            <a:lvl3pPr marL="1143000" marR="0" lvl="2" indent="-127000" algn="r" rtl="0" eaLnBrk="1" hangingPunct="1">
              <a:lnSpc>
                <a:spcPct val="100000"/>
              </a:lnSpc>
              <a:spcBef>
                <a:spcPts val="600"/>
              </a:spcBef>
              <a:spcAft>
                <a:spcPts val="0"/>
              </a:spcAft>
              <a:buClr>
                <a:srgbClr val="007FA3"/>
              </a:buClr>
              <a:buSzPct val="100000"/>
              <a:buFont typeface="Noto Sans Symbols"/>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3pPr>
            <a:lvl4pPr marL="1600200" marR="0" lvl="3"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4pPr>
            <a:lvl5pPr marL="2057400" marR="0" lvl="4"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lgn="ctr">
              <a:defRPr/>
            </a:pPr>
            <a:r>
              <a:rPr lang="en-US" altLang="en-US" sz="1200" kern="0" dirty="0">
                <a:latin typeface="Verdana"/>
              </a:rPr>
              <a:t>Copyright © 2016, 2012, 2008 Pearson Education, Inc. All Rights Reserved</a:t>
            </a:r>
          </a:p>
        </p:txBody>
      </p:sp>
    </p:spTree>
    <p:extLst>
      <p:ext uri="{BB962C8B-B14F-4D97-AF65-F5344CB8AC3E}">
        <p14:creationId xmlns:p14="http://schemas.microsoft.com/office/powerpoint/2010/main" val="2814789977"/>
      </p:ext>
    </p:extLst>
  </p:cSld>
  <p:clrMap bg1="lt1" tx1="dk1" bg2="lt2" tx2="dk2" accent1="accent1" accent2="accent2" accent3="accent3" accent4="accent4" accent5="accent5" accent6="accent6" hlink="hlink" folHlink="folHlink"/>
  <p:sldLayoutIdLst>
    <p:sldLayoutId id="2147483713" r:id="rId1"/>
    <p:sldLayoutId id="2147483717" r:id="rId2"/>
    <p:sldLayoutId id="2147483704" r:id="rId3"/>
    <p:sldLayoutId id="2147483706" r:id="rId4"/>
    <p:sldLayoutId id="2147483709" r:id="rId5"/>
    <p:sldLayoutId id="2147483715" r:id="rId6"/>
    <p:sldLayoutId id="2147483716" r:id="rId7"/>
    <p:sldLayoutId id="2147483718" r:id="rId8"/>
    <p:sldLayoutId id="2147483710" r:id="rId9"/>
    <p:sldLayoutId id="2147483711" r:id="rId10"/>
    <p:sldLayoutId id="2147483712" r:id="rId11"/>
    <p:sldLayoutId id="2147483719" r:id="rId12"/>
    <p:sldLayoutId id="2147483714"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Lst>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979014990"/>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guide id="3" orient="horz" pos="12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15" cstate="print">
            <a:alphaModFix/>
          </a:blip>
          <a:srcRect/>
          <a:stretch/>
        </p:blipFill>
        <p:spPr>
          <a:xfrm>
            <a:off x="443972" y="6429709"/>
            <a:ext cx="917999" cy="279914"/>
          </a:xfrm>
          <a:prstGeom prst="rect">
            <a:avLst/>
          </a:prstGeom>
          <a:noFill/>
          <a:ln>
            <a:noFill/>
          </a:ln>
        </p:spPr>
      </p:pic>
      <p:sp>
        <p:nvSpPr>
          <p:cNvPr id="7" name="Shape 14"/>
          <p:cNvSpPr txBox="1">
            <a:spLocks/>
          </p:cNvSpPr>
          <p:nvPr userDrawn="1"/>
        </p:nvSpPr>
        <p:spPr>
          <a:xfrm>
            <a:off x="7924800" y="6529487"/>
            <a:ext cx="762001" cy="151174"/>
          </a:xfrm>
          <a:prstGeom prst="rect">
            <a:avLst/>
          </a:prstGeom>
          <a:noFill/>
          <a:ln>
            <a:noFill/>
          </a:ln>
        </p:spPr>
        <p:txBody>
          <a:bodyPr lIns="91425" tIns="45700" rIns="91425" bIns="45700" anchor="ctr" anchorCtr="0">
            <a:noAutofit/>
          </a:bodyPr>
          <a:lstStyle>
            <a:defPPr>
              <a:defRPr lang="en-CA"/>
            </a:defPPr>
            <a:lvl1pPr algn="l" rtl="0" fontAlgn="base">
              <a:lnSpc>
                <a:spcPct val="90000"/>
              </a:lnSpc>
              <a:spcBef>
                <a:spcPct val="20000"/>
              </a:spcBef>
              <a:spcAft>
                <a:spcPct val="0"/>
              </a:spcAft>
              <a:buClr>
                <a:srgbClr val="006699"/>
              </a:buClr>
              <a:buSzPct val="60000"/>
              <a:buFont typeface="Wingdings" panose="05000000000000000000" pitchFamily="2" charset="2"/>
              <a:defRPr sz="10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r>
              <a:rPr kumimoji="0" lang="en-US" sz="1000" b="0" i="0" u="none" strike="noStrike" kern="1200" cap="none" spc="0" normalizeH="0" baseline="0" noProof="0" dirty="0">
                <a:ln>
                  <a:noFill/>
                </a:ln>
                <a:solidFill>
                  <a:prstClr val="black"/>
                </a:solidFill>
                <a:effectLst/>
                <a:uLnTx/>
                <a:uFillTx/>
                <a:latin typeface="Arial"/>
                <a:ea typeface="Arial"/>
                <a:cs typeface="Arial"/>
                <a:sym typeface="Arial"/>
              </a:rPr>
              <a:t>Slide-</a:t>
            </a:r>
            <a:fld id="{00000000-1234-1234-1234-123412341234}" type="slidenum">
              <a:rPr kumimoji="0" lang="en-US" sz="1000" b="0" i="0" u="none" strike="noStrike" kern="1200" cap="none" spc="0" normalizeH="0" baseline="0" noProof="0" smtClean="0">
                <a:ln>
                  <a:noFill/>
                </a:ln>
                <a:solidFill>
                  <a:prstClr val="black"/>
                </a:solidFill>
                <a:effectLst/>
                <a:uLnTx/>
                <a:uFillTx/>
                <a:latin typeface="Arial"/>
                <a:ea typeface="Arial"/>
                <a:cs typeface="Arial"/>
                <a:sym typeface="Arial"/>
              </a:rPr>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t>‹#›</a:t>
            </a:fld>
            <a:endParaRPr kumimoji="0" lang="en-US" sz="1000" b="0"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9" name="Text Placeholder 6"/>
          <p:cNvSpPr txBox="1">
            <a:spLocks/>
          </p:cNvSpPr>
          <p:nvPr userDrawn="1"/>
        </p:nvSpPr>
        <p:spPr>
          <a:xfrm>
            <a:off x="1589899" y="6401188"/>
            <a:ext cx="6248400" cy="2782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1pPr>
            <a:lvl2pPr marL="742950" marR="0" lvl="1" indent="-18415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2pPr>
            <a:lvl3pPr marL="1143000" marR="0" lvl="2" indent="-127000" algn="r" rtl="0" eaLnBrk="1" hangingPunct="1">
              <a:lnSpc>
                <a:spcPct val="100000"/>
              </a:lnSpc>
              <a:spcBef>
                <a:spcPts val="600"/>
              </a:spcBef>
              <a:spcAft>
                <a:spcPts val="0"/>
              </a:spcAft>
              <a:buClr>
                <a:srgbClr val="007FA3"/>
              </a:buClr>
              <a:buSzPct val="100000"/>
              <a:buFont typeface="Noto Sans Symbols"/>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3pPr>
            <a:lvl4pPr marL="1600200" marR="0" lvl="3"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4pPr>
            <a:lvl5pPr marL="2057400" marR="0" lvl="4"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a:ln>
                  <a:noFill/>
                </a:ln>
                <a:solidFill>
                  <a:prstClr val="black"/>
                </a:solidFill>
                <a:effectLst/>
                <a:uLnTx/>
                <a:uFillTx/>
                <a:latin typeface="Verdana"/>
                <a:ea typeface="Verdana" panose="020B0604030504040204" pitchFamily="34" charset="0"/>
                <a:sym typeface="Arial"/>
              </a:rPr>
              <a:t>Copyright © 2016, 2012, 2008 Pearson Education, Inc. All Rights Reserved</a:t>
            </a:r>
          </a:p>
        </p:txBody>
      </p:sp>
    </p:spTree>
    <p:extLst>
      <p:ext uri="{BB962C8B-B14F-4D97-AF65-F5344CB8AC3E}">
        <p14:creationId xmlns:p14="http://schemas.microsoft.com/office/powerpoint/2010/main" val="18798505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9.bin"/><Relationship Id="rId1" Type="http://schemas.openxmlformats.org/officeDocument/2006/relationships/slideLayout" Target="../slideLayouts/slideLayout19.xml"/><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oleObject" Target="../embeddings/oleObject13.bin"/><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4.bin"/><Relationship Id="rId1" Type="http://schemas.openxmlformats.org/officeDocument/2006/relationships/slideLayout" Target="../slideLayouts/slideLayout21.xml"/><Relationship Id="rId5" Type="http://schemas.openxmlformats.org/officeDocument/2006/relationships/image" Target="../media/image32.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16.bin"/><Relationship Id="rId1" Type="http://schemas.openxmlformats.org/officeDocument/2006/relationships/slideLayout" Target="../slideLayouts/slideLayout22.xml"/><Relationship Id="rId6" Type="http://schemas.openxmlformats.org/officeDocument/2006/relationships/oleObject" Target="../embeddings/oleObject18.bin"/><Relationship Id="rId5" Type="http://schemas.openxmlformats.org/officeDocument/2006/relationships/image" Target="../media/image35.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19.bin"/><Relationship Id="rId1" Type="http://schemas.openxmlformats.org/officeDocument/2006/relationships/slideLayout" Target="../slideLayouts/slideLayout11.xml"/><Relationship Id="rId6" Type="http://schemas.openxmlformats.org/officeDocument/2006/relationships/oleObject" Target="../embeddings/oleObject21.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1.wmf"/></Relationships>
</file>

<file path=ppt/slides/_rels/slide31.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24.bin"/><Relationship Id="rId1" Type="http://schemas.openxmlformats.org/officeDocument/2006/relationships/slideLayout" Target="../slideLayouts/slideLayout10.xml"/><Relationship Id="rId6" Type="http://schemas.openxmlformats.org/officeDocument/2006/relationships/oleObject" Target="../embeddings/oleObject26.bin"/><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7.bin"/><Relationship Id="rId1" Type="http://schemas.openxmlformats.org/officeDocument/2006/relationships/slideLayout" Target="../slideLayouts/slideLayout6.xml"/><Relationship Id="rId5" Type="http://schemas.openxmlformats.org/officeDocument/2006/relationships/image" Target="../media/image51.wmf"/><Relationship Id="rId4"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5.xml"/><Relationship Id="rId6" Type="http://schemas.openxmlformats.org/officeDocument/2006/relationships/oleObject" Target="../embeddings/oleObject6.bin"/><Relationship Id="rId5" Type="http://schemas.openxmlformats.org/officeDocument/2006/relationships/image" Target="../media/image12.wmf"/><Relationship Id="rId10" Type="http://schemas.openxmlformats.org/officeDocument/2006/relationships/image" Target="../media/image15.png"/><Relationship Id="rId4" Type="http://schemas.openxmlformats.org/officeDocument/2006/relationships/oleObject" Target="../embeddings/oleObject5.bin"/><Relationship Id="rId9" Type="http://schemas.openxmlformats.org/officeDocument/2006/relationships/image" Target="../media/image14.wmf"/></Relationships>
</file>

<file path=ppt/slides/_rels/slide4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1302" y="3188237"/>
            <a:ext cx="7167601" cy="2213606"/>
          </a:xfrm>
          <a:prstGeom prst="rect">
            <a:avLst/>
          </a:prstGeom>
        </p:spPr>
        <p:txBody>
          <a:bodyPr vert="horz" wrap="square" lIns="0" tIns="7798" rIns="0" bIns="0" rtlCol="0">
            <a:spAutoFit/>
          </a:bodyPr>
          <a:lstStyle/>
          <a:p>
            <a:pPr marL="12700" marR="0" lvl="0" indent="0" algn="l" defTabSz="914400" rtl="0" eaLnBrk="1" fontAlgn="auto" latinLnBrk="0" hangingPunct="1">
              <a:lnSpc>
                <a:spcPts val="5075"/>
              </a:lnSpc>
              <a:spcBef>
                <a:spcPts val="135"/>
              </a:spcBef>
              <a:spcAft>
                <a:spcPts val="0"/>
              </a:spcAft>
              <a:buClrTx/>
              <a:buSzTx/>
              <a:buFontTx/>
              <a:buNone/>
              <a:tabLst/>
              <a:defRPr/>
            </a:pPr>
            <a:r>
              <a:rPr kumimoji="0" lang="en-US" sz="2800" b="1" i="0" u="none" strike="noStrike" kern="1200" cap="none" spc="-30" normalizeH="0" baseline="0" noProof="0" dirty="0" err="1">
                <a:ln>
                  <a:noFill/>
                </a:ln>
                <a:solidFill>
                  <a:srgbClr val="FFFFFF"/>
                </a:solidFill>
                <a:effectLst/>
                <a:uLnTx/>
                <a:uFillTx/>
                <a:latin typeface="Arial"/>
                <a:ea typeface="+mn-ea"/>
                <a:cs typeface="Arial"/>
                <a:sym typeface="Arial"/>
              </a:rPr>
              <a:t>Maths</a:t>
            </a:r>
            <a:r>
              <a:rPr kumimoji="0" lang="en-US" sz="2800" b="1" i="0" u="none" strike="noStrike" kern="1200" cap="none" spc="-30" normalizeH="0" baseline="0" noProof="0" dirty="0">
                <a:ln>
                  <a:noFill/>
                </a:ln>
                <a:solidFill>
                  <a:srgbClr val="FFFFFF"/>
                </a:solidFill>
                <a:effectLst/>
                <a:uLnTx/>
                <a:uFillTx/>
                <a:latin typeface="Arial"/>
                <a:ea typeface="+mn-ea"/>
                <a:cs typeface="Arial"/>
                <a:sym typeface="Arial"/>
              </a:rPr>
              <a:t> and Statistical Foundations for Analytics</a:t>
            </a:r>
            <a:endParaRPr kumimoji="0" lang="en-US" sz="2800" b="0" i="0" u="none" strike="noStrike" kern="1200" cap="none" spc="0" normalizeH="0" baseline="0" noProof="0" dirty="0">
              <a:ln>
                <a:noFill/>
              </a:ln>
              <a:solidFill>
                <a:prstClr val="black"/>
              </a:solidFill>
              <a:effectLst/>
              <a:uLnTx/>
              <a:uFillTx/>
              <a:latin typeface="Arial"/>
              <a:ea typeface="+mn-ea"/>
              <a:cs typeface="Arial"/>
              <a:sym typeface="Arial"/>
            </a:endParaRPr>
          </a:p>
          <a:p>
            <a:pPr marL="12700" marR="0" lvl="0" indent="0" algn="l" defTabSz="914400" rtl="0" eaLnBrk="1" fontAlgn="auto" latinLnBrk="0" hangingPunct="1">
              <a:lnSpc>
                <a:spcPts val="4595"/>
              </a:lnSpc>
              <a:spcBef>
                <a:spcPts val="0"/>
              </a:spcBef>
              <a:spcAft>
                <a:spcPts val="0"/>
              </a:spcAft>
              <a:buClrTx/>
              <a:buSzTx/>
              <a:buFontTx/>
              <a:buNone/>
              <a:tabLst/>
              <a:defRPr/>
            </a:pPr>
            <a:r>
              <a:rPr kumimoji="0" lang="en-US" sz="2800" b="0" i="0" u="none" strike="noStrike" kern="1200" cap="none" spc="10" normalizeH="0" baseline="0" noProof="0" dirty="0">
                <a:ln>
                  <a:noFill/>
                </a:ln>
                <a:solidFill>
                  <a:srgbClr val="FFFFFF"/>
                </a:solidFill>
                <a:effectLst/>
                <a:uLnTx/>
                <a:uFillTx/>
                <a:latin typeface="Arial"/>
                <a:ea typeface="+mn-ea"/>
                <a:cs typeface="Arial"/>
                <a:sym typeface="Arial"/>
              </a:rPr>
              <a:t>Lecture 8: Regression</a:t>
            </a:r>
          </a:p>
          <a:p>
            <a:pPr marL="5776" marR="0" lvl="0" indent="0" algn="l" defTabSz="914400" rtl="0" eaLnBrk="1" fontAlgn="auto" latinLnBrk="0" hangingPunct="1">
              <a:lnSpc>
                <a:spcPts val="2308"/>
              </a:lnSpc>
              <a:spcBef>
                <a:spcPts val="61"/>
              </a:spcBef>
              <a:spcAft>
                <a:spcPts val="0"/>
              </a:spcAft>
              <a:buClrTx/>
              <a:buSzTx/>
              <a:buFontTx/>
              <a:buNone/>
              <a:tabLst/>
              <a:defRPr/>
            </a:pPr>
            <a:endParaRPr kumimoji="0" lang="en-US" sz="1751" b="0"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3" name="object 3"/>
          <p:cNvSpPr/>
          <p:nvPr/>
        </p:nvSpPr>
        <p:spPr>
          <a:xfrm>
            <a:off x="6508161" y="5201619"/>
            <a:ext cx="217769" cy="300371"/>
          </a:xfrm>
          <a:custGeom>
            <a:avLst/>
            <a:gdLst/>
            <a:ahLst/>
            <a:cxnLst/>
            <a:rect l="l" t="t" r="r" b="b"/>
            <a:pathLst>
              <a:path w="478790" h="660400">
                <a:moveTo>
                  <a:pt x="112605" y="537805"/>
                </a:moveTo>
                <a:lnTo>
                  <a:pt x="72897" y="575115"/>
                </a:lnTo>
                <a:lnTo>
                  <a:pt x="57101" y="614434"/>
                </a:lnTo>
                <a:lnTo>
                  <a:pt x="49272" y="630289"/>
                </a:lnTo>
                <a:lnTo>
                  <a:pt x="40209" y="641582"/>
                </a:lnTo>
                <a:lnTo>
                  <a:pt x="29351" y="645886"/>
                </a:lnTo>
                <a:lnTo>
                  <a:pt x="29351" y="660147"/>
                </a:lnTo>
                <a:lnTo>
                  <a:pt x="68975" y="622864"/>
                </a:lnTo>
                <a:lnTo>
                  <a:pt x="84774" y="583563"/>
                </a:lnTo>
                <a:lnTo>
                  <a:pt x="92641" y="567689"/>
                </a:lnTo>
                <a:lnTo>
                  <a:pt x="101731" y="556378"/>
                </a:lnTo>
                <a:lnTo>
                  <a:pt x="112605" y="552066"/>
                </a:lnTo>
                <a:lnTo>
                  <a:pt x="138185" y="552066"/>
                </a:lnTo>
                <a:lnTo>
                  <a:pt x="129438" y="542911"/>
                </a:lnTo>
                <a:lnTo>
                  <a:pt x="112605" y="537805"/>
                </a:lnTo>
                <a:close/>
              </a:path>
              <a:path w="478790" h="660400">
                <a:moveTo>
                  <a:pt x="138185" y="552066"/>
                </a:moveTo>
                <a:lnTo>
                  <a:pt x="112605" y="552066"/>
                </a:lnTo>
                <a:lnTo>
                  <a:pt x="123472" y="556378"/>
                </a:lnTo>
                <a:lnTo>
                  <a:pt x="132558" y="567689"/>
                </a:lnTo>
                <a:lnTo>
                  <a:pt x="140421" y="583563"/>
                </a:lnTo>
                <a:lnTo>
                  <a:pt x="147619" y="601562"/>
                </a:lnTo>
                <a:lnTo>
                  <a:pt x="156223" y="622864"/>
                </a:lnTo>
                <a:lnTo>
                  <a:pt x="166271" y="641653"/>
                </a:lnTo>
                <a:lnTo>
                  <a:pt x="179062" y="655042"/>
                </a:lnTo>
                <a:lnTo>
                  <a:pt x="195901" y="660147"/>
                </a:lnTo>
                <a:lnTo>
                  <a:pt x="212749" y="655042"/>
                </a:lnTo>
                <a:lnTo>
                  <a:pt x="221511" y="645886"/>
                </a:lnTo>
                <a:lnTo>
                  <a:pt x="195901" y="645886"/>
                </a:lnTo>
                <a:lnTo>
                  <a:pt x="185033" y="641574"/>
                </a:lnTo>
                <a:lnTo>
                  <a:pt x="175947" y="630262"/>
                </a:lnTo>
                <a:lnTo>
                  <a:pt x="168084" y="614385"/>
                </a:lnTo>
                <a:lnTo>
                  <a:pt x="160886" y="596379"/>
                </a:lnTo>
                <a:lnTo>
                  <a:pt x="152280" y="575088"/>
                </a:lnTo>
                <a:lnTo>
                  <a:pt x="142231" y="556302"/>
                </a:lnTo>
                <a:lnTo>
                  <a:pt x="138185" y="552066"/>
                </a:lnTo>
                <a:close/>
              </a:path>
              <a:path w="478790" h="660400">
                <a:moveTo>
                  <a:pt x="104804" y="0"/>
                </a:moveTo>
                <a:lnTo>
                  <a:pt x="44889" y="39485"/>
                </a:lnTo>
                <a:lnTo>
                  <a:pt x="16470" y="69175"/>
                </a:lnTo>
                <a:lnTo>
                  <a:pt x="1613" y="107473"/>
                </a:lnTo>
                <a:lnTo>
                  <a:pt x="0" y="128164"/>
                </a:lnTo>
                <a:lnTo>
                  <a:pt x="2438" y="148494"/>
                </a:lnTo>
                <a:lnTo>
                  <a:pt x="8823" y="167969"/>
                </a:lnTo>
                <a:lnTo>
                  <a:pt x="19047" y="186099"/>
                </a:lnTo>
                <a:lnTo>
                  <a:pt x="267343" y="540255"/>
                </a:lnTo>
                <a:lnTo>
                  <a:pt x="255512" y="548908"/>
                </a:lnTo>
                <a:lnTo>
                  <a:pt x="245997" y="562243"/>
                </a:lnTo>
                <a:lnTo>
                  <a:pt x="238066" y="578615"/>
                </a:lnTo>
                <a:lnTo>
                  <a:pt x="230963" y="596442"/>
                </a:lnTo>
                <a:lnTo>
                  <a:pt x="223758" y="614434"/>
                </a:lnTo>
                <a:lnTo>
                  <a:pt x="215884" y="630289"/>
                </a:lnTo>
                <a:lnTo>
                  <a:pt x="206800" y="641574"/>
                </a:lnTo>
                <a:lnTo>
                  <a:pt x="195901" y="645886"/>
                </a:lnTo>
                <a:lnTo>
                  <a:pt x="221511" y="645886"/>
                </a:lnTo>
                <a:lnTo>
                  <a:pt x="225562" y="641653"/>
                </a:lnTo>
                <a:lnTo>
                  <a:pt x="235631" y="622864"/>
                </a:lnTo>
                <a:lnTo>
                  <a:pt x="244245" y="601562"/>
                </a:lnTo>
                <a:lnTo>
                  <a:pt x="250871" y="584924"/>
                </a:lnTo>
                <a:lnTo>
                  <a:pt x="258020" y="569935"/>
                </a:lnTo>
                <a:lnTo>
                  <a:pt x="266130" y="558496"/>
                </a:lnTo>
                <a:lnTo>
                  <a:pt x="275636" y="552506"/>
                </a:lnTo>
                <a:lnTo>
                  <a:pt x="295502" y="552506"/>
                </a:lnTo>
                <a:lnTo>
                  <a:pt x="290296" y="548161"/>
                </a:lnTo>
                <a:lnTo>
                  <a:pt x="30743" y="177973"/>
                </a:lnTo>
                <a:lnTo>
                  <a:pt x="21894" y="162266"/>
                </a:lnTo>
                <a:lnTo>
                  <a:pt x="16371" y="145409"/>
                </a:lnTo>
                <a:lnTo>
                  <a:pt x="14262" y="127821"/>
                </a:lnTo>
                <a:lnTo>
                  <a:pt x="15655" y="109923"/>
                </a:lnTo>
                <a:lnTo>
                  <a:pt x="39366" y="62942"/>
                </a:lnTo>
                <a:lnTo>
                  <a:pt x="100909" y="19601"/>
                </a:lnTo>
                <a:lnTo>
                  <a:pt x="118164" y="19601"/>
                </a:lnTo>
                <a:lnTo>
                  <a:pt x="104804" y="0"/>
                </a:lnTo>
                <a:close/>
              </a:path>
              <a:path w="478790" h="660400">
                <a:moveTo>
                  <a:pt x="295502" y="552506"/>
                </a:moveTo>
                <a:lnTo>
                  <a:pt x="275636" y="552506"/>
                </a:lnTo>
                <a:lnTo>
                  <a:pt x="305919" y="580394"/>
                </a:lnTo>
                <a:lnTo>
                  <a:pt x="343328" y="594284"/>
                </a:lnTo>
                <a:lnTo>
                  <a:pt x="383286" y="593369"/>
                </a:lnTo>
                <a:lnTo>
                  <a:pt x="412662" y="580567"/>
                </a:lnTo>
                <a:lnTo>
                  <a:pt x="348086" y="580567"/>
                </a:lnTo>
                <a:lnTo>
                  <a:pt x="316510" y="570042"/>
                </a:lnTo>
                <a:lnTo>
                  <a:pt x="295502" y="552506"/>
                </a:lnTo>
                <a:close/>
              </a:path>
              <a:path w="478790" h="660400">
                <a:moveTo>
                  <a:pt x="422016" y="453672"/>
                </a:moveTo>
                <a:lnTo>
                  <a:pt x="404837" y="453672"/>
                </a:lnTo>
                <a:lnTo>
                  <a:pt x="458573" y="533187"/>
                </a:lnTo>
                <a:lnTo>
                  <a:pt x="413014" y="565155"/>
                </a:lnTo>
                <a:lnTo>
                  <a:pt x="381446" y="579137"/>
                </a:lnTo>
                <a:lnTo>
                  <a:pt x="348086" y="580567"/>
                </a:lnTo>
                <a:lnTo>
                  <a:pt x="412662" y="580567"/>
                </a:lnTo>
                <a:lnTo>
                  <a:pt x="421213" y="576841"/>
                </a:lnTo>
                <a:lnTo>
                  <a:pt x="478279" y="536737"/>
                </a:lnTo>
                <a:lnTo>
                  <a:pt x="422016" y="453672"/>
                </a:lnTo>
                <a:close/>
              </a:path>
              <a:path w="478790" h="660400">
                <a:moveTo>
                  <a:pt x="118164" y="19601"/>
                </a:moveTo>
                <a:lnTo>
                  <a:pt x="100909" y="19601"/>
                </a:lnTo>
                <a:lnTo>
                  <a:pt x="159985" y="106248"/>
                </a:lnTo>
                <a:lnTo>
                  <a:pt x="132636" y="146066"/>
                </a:lnTo>
                <a:lnTo>
                  <a:pt x="120734" y="191775"/>
                </a:lnTo>
                <a:lnTo>
                  <a:pt x="124757" y="238892"/>
                </a:lnTo>
                <a:lnTo>
                  <a:pt x="145180" y="282933"/>
                </a:lnTo>
                <a:lnTo>
                  <a:pt x="231763" y="406615"/>
                </a:lnTo>
                <a:lnTo>
                  <a:pt x="266201" y="440919"/>
                </a:lnTo>
                <a:lnTo>
                  <a:pt x="309198" y="460877"/>
                </a:lnTo>
                <a:lnTo>
                  <a:pt x="356746" y="465468"/>
                </a:lnTo>
                <a:lnTo>
                  <a:pt x="404837" y="453672"/>
                </a:lnTo>
                <a:lnTo>
                  <a:pt x="422016" y="453672"/>
                </a:lnTo>
                <a:lnTo>
                  <a:pt x="420104" y="450848"/>
                </a:lnTo>
                <a:lnTo>
                  <a:pt x="359787" y="450848"/>
                </a:lnTo>
                <a:lnTo>
                  <a:pt x="315538" y="447773"/>
                </a:lnTo>
                <a:lnTo>
                  <a:pt x="275455" y="430006"/>
                </a:lnTo>
                <a:lnTo>
                  <a:pt x="243459" y="398480"/>
                </a:lnTo>
                <a:lnTo>
                  <a:pt x="156865" y="274808"/>
                </a:lnTo>
                <a:lnTo>
                  <a:pt x="138228" y="233986"/>
                </a:lnTo>
                <a:lnTo>
                  <a:pt x="135198" y="190381"/>
                </a:lnTo>
                <a:lnTo>
                  <a:pt x="147306" y="148394"/>
                </a:lnTo>
                <a:lnTo>
                  <a:pt x="174079" y="112425"/>
                </a:lnTo>
                <a:lnTo>
                  <a:pt x="178592" y="108258"/>
                </a:lnTo>
                <a:lnTo>
                  <a:pt x="118164" y="19601"/>
                </a:lnTo>
                <a:close/>
              </a:path>
              <a:path w="478790" h="660400">
                <a:moveTo>
                  <a:pt x="409789" y="435620"/>
                </a:moveTo>
                <a:lnTo>
                  <a:pt x="404282" y="438300"/>
                </a:lnTo>
                <a:lnTo>
                  <a:pt x="359787" y="450848"/>
                </a:lnTo>
                <a:lnTo>
                  <a:pt x="420104" y="450848"/>
                </a:lnTo>
                <a:lnTo>
                  <a:pt x="409789" y="43562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4" name="object 4"/>
          <p:cNvSpPr/>
          <p:nvPr/>
        </p:nvSpPr>
        <p:spPr>
          <a:xfrm>
            <a:off x="5583593" y="5285628"/>
            <a:ext cx="298061" cy="143254"/>
          </a:xfrm>
          <a:custGeom>
            <a:avLst/>
            <a:gdLst/>
            <a:ahLst/>
            <a:cxnLst/>
            <a:rect l="l" t="t" r="r" b="b"/>
            <a:pathLst>
              <a:path w="655320" h="314959">
                <a:moveTo>
                  <a:pt x="655100" y="0"/>
                </a:moveTo>
                <a:lnTo>
                  <a:pt x="0" y="0"/>
                </a:lnTo>
                <a:lnTo>
                  <a:pt x="327560" y="314482"/>
                </a:lnTo>
                <a:lnTo>
                  <a:pt x="346340" y="296451"/>
                </a:lnTo>
                <a:lnTo>
                  <a:pt x="327780" y="296451"/>
                </a:lnTo>
                <a:lnTo>
                  <a:pt x="30773" y="12826"/>
                </a:lnTo>
                <a:lnTo>
                  <a:pt x="641741" y="12826"/>
                </a:lnTo>
                <a:lnTo>
                  <a:pt x="655100" y="0"/>
                </a:lnTo>
                <a:close/>
              </a:path>
              <a:path w="655320" h="314959">
                <a:moveTo>
                  <a:pt x="641741" y="12826"/>
                </a:moveTo>
                <a:lnTo>
                  <a:pt x="622619" y="12826"/>
                </a:lnTo>
                <a:lnTo>
                  <a:pt x="327780" y="296451"/>
                </a:lnTo>
                <a:lnTo>
                  <a:pt x="346340" y="296451"/>
                </a:lnTo>
                <a:lnTo>
                  <a:pt x="641741"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5" name="object 5"/>
          <p:cNvSpPr/>
          <p:nvPr/>
        </p:nvSpPr>
        <p:spPr>
          <a:xfrm>
            <a:off x="5562026" y="5285629"/>
            <a:ext cx="342539" cy="216325"/>
          </a:xfrm>
          <a:custGeom>
            <a:avLst/>
            <a:gdLst/>
            <a:ahLst/>
            <a:cxnLst/>
            <a:rect l="l" t="t" r="r" b="b"/>
            <a:pathLst>
              <a:path w="753109" h="475615">
                <a:moveTo>
                  <a:pt x="752772" y="0"/>
                </a:moveTo>
                <a:lnTo>
                  <a:pt x="0" y="0"/>
                </a:lnTo>
                <a:lnTo>
                  <a:pt x="0" y="392490"/>
                </a:lnTo>
                <a:lnTo>
                  <a:pt x="6518" y="424773"/>
                </a:lnTo>
                <a:lnTo>
                  <a:pt x="24296" y="451140"/>
                </a:lnTo>
                <a:lnTo>
                  <a:pt x="50663" y="468920"/>
                </a:lnTo>
                <a:lnTo>
                  <a:pt x="82950" y="475441"/>
                </a:lnTo>
                <a:lnTo>
                  <a:pt x="669822" y="475441"/>
                </a:lnTo>
                <a:lnTo>
                  <a:pt x="702114" y="468920"/>
                </a:lnTo>
                <a:lnTo>
                  <a:pt x="713453" y="461273"/>
                </a:lnTo>
                <a:lnTo>
                  <a:pt x="83442" y="461273"/>
                </a:lnTo>
                <a:lnTo>
                  <a:pt x="56047" y="455312"/>
                </a:lnTo>
                <a:lnTo>
                  <a:pt x="33614" y="439287"/>
                </a:lnTo>
                <a:lnTo>
                  <a:pt x="18456" y="415986"/>
                </a:lnTo>
                <a:lnTo>
                  <a:pt x="12889" y="388197"/>
                </a:lnTo>
                <a:lnTo>
                  <a:pt x="12889" y="12826"/>
                </a:lnTo>
                <a:lnTo>
                  <a:pt x="752772" y="12826"/>
                </a:lnTo>
                <a:lnTo>
                  <a:pt x="752772" y="0"/>
                </a:lnTo>
                <a:close/>
              </a:path>
              <a:path w="753109" h="475615">
                <a:moveTo>
                  <a:pt x="752772" y="12826"/>
                </a:moveTo>
                <a:lnTo>
                  <a:pt x="739883" y="12826"/>
                </a:lnTo>
                <a:lnTo>
                  <a:pt x="739883" y="388941"/>
                </a:lnTo>
                <a:lnTo>
                  <a:pt x="734395" y="416507"/>
                </a:lnTo>
                <a:lnTo>
                  <a:pt x="719432" y="439565"/>
                </a:lnTo>
                <a:lnTo>
                  <a:pt x="697242" y="455393"/>
                </a:lnTo>
                <a:lnTo>
                  <a:pt x="670073" y="461273"/>
                </a:lnTo>
                <a:lnTo>
                  <a:pt x="713453" y="461273"/>
                </a:lnTo>
                <a:lnTo>
                  <a:pt x="728480" y="451140"/>
                </a:lnTo>
                <a:lnTo>
                  <a:pt x="746255" y="424773"/>
                </a:lnTo>
                <a:lnTo>
                  <a:pt x="752772" y="392490"/>
                </a:lnTo>
                <a:lnTo>
                  <a:pt x="752772"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6" name="object 6"/>
          <p:cNvSpPr/>
          <p:nvPr/>
        </p:nvSpPr>
        <p:spPr>
          <a:xfrm>
            <a:off x="8254697" y="5243462"/>
            <a:ext cx="142388" cy="258493"/>
          </a:xfrm>
          <a:custGeom>
            <a:avLst/>
            <a:gdLst/>
            <a:ahLst/>
            <a:cxnLst/>
            <a:rect l="l" t="t" r="r" b="b"/>
            <a:pathLst>
              <a:path w="313055" h="568325">
                <a:moveTo>
                  <a:pt x="232474" y="0"/>
                </a:moveTo>
                <a:lnTo>
                  <a:pt x="165860" y="9641"/>
                </a:lnTo>
                <a:lnTo>
                  <a:pt x="117661" y="38365"/>
                </a:lnTo>
                <a:lnTo>
                  <a:pt x="88482" y="86001"/>
                </a:lnTo>
                <a:lnTo>
                  <a:pt x="78678" y="152005"/>
                </a:lnTo>
                <a:lnTo>
                  <a:pt x="78678" y="179083"/>
                </a:lnTo>
                <a:lnTo>
                  <a:pt x="0" y="179083"/>
                </a:lnTo>
                <a:lnTo>
                  <a:pt x="0" y="286598"/>
                </a:lnTo>
                <a:lnTo>
                  <a:pt x="78678" y="286598"/>
                </a:lnTo>
                <a:lnTo>
                  <a:pt x="78678" y="568150"/>
                </a:lnTo>
                <a:lnTo>
                  <a:pt x="219668" y="568150"/>
                </a:lnTo>
                <a:lnTo>
                  <a:pt x="219668" y="553888"/>
                </a:lnTo>
                <a:lnTo>
                  <a:pt x="92929" y="553888"/>
                </a:lnTo>
                <a:lnTo>
                  <a:pt x="92929" y="272347"/>
                </a:lnTo>
                <a:lnTo>
                  <a:pt x="14250" y="272347"/>
                </a:lnTo>
                <a:lnTo>
                  <a:pt x="14250" y="193334"/>
                </a:lnTo>
                <a:lnTo>
                  <a:pt x="92929" y="193334"/>
                </a:lnTo>
                <a:lnTo>
                  <a:pt x="92929" y="152005"/>
                </a:lnTo>
                <a:lnTo>
                  <a:pt x="101683" y="91484"/>
                </a:lnTo>
                <a:lnTo>
                  <a:pt x="127681" y="48501"/>
                </a:lnTo>
                <a:lnTo>
                  <a:pt x="171286" y="22855"/>
                </a:lnTo>
                <a:lnTo>
                  <a:pt x="232474" y="14250"/>
                </a:lnTo>
                <a:lnTo>
                  <a:pt x="312377" y="14250"/>
                </a:lnTo>
                <a:lnTo>
                  <a:pt x="312723" y="10408"/>
                </a:lnTo>
                <a:lnTo>
                  <a:pt x="272462" y="2230"/>
                </a:lnTo>
                <a:lnTo>
                  <a:pt x="243103" y="134"/>
                </a:lnTo>
                <a:lnTo>
                  <a:pt x="232474" y="0"/>
                </a:lnTo>
                <a:close/>
              </a:path>
              <a:path w="313055" h="568325">
                <a:moveTo>
                  <a:pt x="271405" y="88646"/>
                </a:moveTo>
                <a:lnTo>
                  <a:pt x="265227" y="88646"/>
                </a:lnTo>
                <a:lnTo>
                  <a:pt x="250790" y="89854"/>
                </a:lnTo>
                <a:lnTo>
                  <a:pt x="213332" y="118144"/>
                </a:lnTo>
                <a:lnTo>
                  <a:pt x="205407" y="163764"/>
                </a:lnTo>
                <a:lnTo>
                  <a:pt x="205407" y="193334"/>
                </a:lnTo>
                <a:lnTo>
                  <a:pt x="295069" y="193334"/>
                </a:lnTo>
                <a:lnTo>
                  <a:pt x="295069" y="272347"/>
                </a:lnTo>
                <a:lnTo>
                  <a:pt x="205407" y="272347"/>
                </a:lnTo>
                <a:lnTo>
                  <a:pt x="205407" y="553888"/>
                </a:lnTo>
                <a:lnTo>
                  <a:pt x="219668" y="553888"/>
                </a:lnTo>
                <a:lnTo>
                  <a:pt x="219668" y="286598"/>
                </a:lnTo>
                <a:lnTo>
                  <a:pt x="309330" y="286598"/>
                </a:lnTo>
                <a:lnTo>
                  <a:pt x="309330" y="179083"/>
                </a:lnTo>
                <a:lnTo>
                  <a:pt x="219668" y="179083"/>
                </a:lnTo>
                <a:lnTo>
                  <a:pt x="219668" y="163764"/>
                </a:lnTo>
                <a:lnTo>
                  <a:pt x="225945" y="124847"/>
                </a:lnTo>
                <a:lnTo>
                  <a:pt x="265227" y="102897"/>
                </a:lnTo>
                <a:lnTo>
                  <a:pt x="304402" y="102897"/>
                </a:lnTo>
                <a:lnTo>
                  <a:pt x="305283" y="93096"/>
                </a:lnTo>
                <a:lnTo>
                  <a:pt x="290996" y="93096"/>
                </a:lnTo>
                <a:lnTo>
                  <a:pt x="288389" y="92258"/>
                </a:lnTo>
                <a:lnTo>
                  <a:pt x="285771" y="91484"/>
                </a:lnTo>
                <a:lnTo>
                  <a:pt x="283153" y="90813"/>
                </a:lnTo>
                <a:lnTo>
                  <a:pt x="277248" y="89369"/>
                </a:lnTo>
                <a:lnTo>
                  <a:pt x="271405" y="88646"/>
                </a:lnTo>
                <a:close/>
              </a:path>
              <a:path w="313055" h="568325">
                <a:moveTo>
                  <a:pt x="304402" y="102897"/>
                </a:moveTo>
                <a:lnTo>
                  <a:pt x="270232" y="102897"/>
                </a:lnTo>
                <a:lnTo>
                  <a:pt x="274965" y="103462"/>
                </a:lnTo>
                <a:lnTo>
                  <a:pt x="279708" y="104625"/>
                </a:lnTo>
                <a:lnTo>
                  <a:pt x="284713" y="105913"/>
                </a:lnTo>
                <a:lnTo>
                  <a:pt x="289614" y="107630"/>
                </a:lnTo>
                <a:lnTo>
                  <a:pt x="303414" y="113870"/>
                </a:lnTo>
                <a:lnTo>
                  <a:pt x="304402" y="102897"/>
                </a:lnTo>
                <a:close/>
              </a:path>
              <a:path w="313055" h="568325">
                <a:moveTo>
                  <a:pt x="312377" y="14250"/>
                </a:moveTo>
                <a:lnTo>
                  <a:pt x="232474" y="14250"/>
                </a:lnTo>
                <a:lnTo>
                  <a:pt x="242659" y="14385"/>
                </a:lnTo>
                <a:lnTo>
                  <a:pt x="252467" y="14786"/>
                </a:lnTo>
                <a:lnTo>
                  <a:pt x="290935" y="19637"/>
                </a:lnTo>
                <a:lnTo>
                  <a:pt x="297456" y="21098"/>
                </a:lnTo>
                <a:lnTo>
                  <a:pt x="290996" y="93096"/>
                </a:lnTo>
                <a:lnTo>
                  <a:pt x="305283" y="93096"/>
                </a:lnTo>
                <a:lnTo>
                  <a:pt x="312377" y="1425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7" name="object 7"/>
          <p:cNvSpPr/>
          <p:nvPr/>
        </p:nvSpPr>
        <p:spPr>
          <a:xfrm>
            <a:off x="7385103" y="5353139"/>
            <a:ext cx="0" cy="144121"/>
          </a:xfrm>
          <a:custGeom>
            <a:avLst/>
            <a:gdLst/>
            <a:ahLst/>
            <a:cxnLst/>
            <a:rect l="l" t="t" r="r" b="b"/>
            <a:pathLst>
              <a:path h="316865">
                <a:moveTo>
                  <a:pt x="0" y="0"/>
                </a:moveTo>
                <a:lnTo>
                  <a:pt x="0" y="316848"/>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8" name="object 8"/>
          <p:cNvSpPr/>
          <p:nvPr/>
        </p:nvSpPr>
        <p:spPr>
          <a:xfrm>
            <a:off x="7248057" y="5350384"/>
            <a:ext cx="274089" cy="0"/>
          </a:xfrm>
          <a:custGeom>
            <a:avLst/>
            <a:gdLst/>
            <a:ahLst/>
            <a:cxnLst/>
            <a:rect l="l" t="t" r="r" b="b"/>
            <a:pathLst>
              <a:path w="602615">
                <a:moveTo>
                  <a:pt x="0" y="0"/>
                </a:moveTo>
                <a:lnTo>
                  <a:pt x="602285" y="0"/>
                </a:lnTo>
              </a:path>
            </a:pathLst>
          </a:custGeom>
          <a:ln w="12114">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9" name="object 9"/>
          <p:cNvSpPr/>
          <p:nvPr/>
        </p:nvSpPr>
        <p:spPr>
          <a:xfrm>
            <a:off x="7385103" y="5222666"/>
            <a:ext cx="0" cy="125058"/>
          </a:xfrm>
          <a:custGeom>
            <a:avLst/>
            <a:gdLst/>
            <a:ahLst/>
            <a:cxnLst/>
            <a:rect l="l" t="t" r="r" b="b"/>
            <a:pathLst>
              <a:path h="274954">
                <a:moveTo>
                  <a:pt x="0" y="0"/>
                </a:moveTo>
                <a:lnTo>
                  <a:pt x="0" y="274745"/>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0" name="object 10"/>
          <p:cNvSpPr/>
          <p:nvPr/>
        </p:nvSpPr>
        <p:spPr>
          <a:xfrm>
            <a:off x="7244133" y="5218740"/>
            <a:ext cx="283331" cy="283331"/>
          </a:xfrm>
          <a:custGeom>
            <a:avLst/>
            <a:gdLst/>
            <a:ahLst/>
            <a:cxnLst/>
            <a:rect l="l" t="t" r="r" b="b"/>
            <a:pathLst>
              <a:path w="622934" h="622934">
                <a:moveTo>
                  <a:pt x="311278" y="0"/>
                </a:moveTo>
                <a:lnTo>
                  <a:pt x="265346" y="3381"/>
                </a:lnTo>
                <a:lnTo>
                  <a:pt x="221485" y="13203"/>
                </a:lnTo>
                <a:lnTo>
                  <a:pt x="180179" y="28979"/>
                </a:lnTo>
                <a:lnTo>
                  <a:pt x="141915" y="50223"/>
                </a:lnTo>
                <a:lnTo>
                  <a:pt x="107177" y="76451"/>
                </a:lnTo>
                <a:lnTo>
                  <a:pt x="76451" y="107177"/>
                </a:lnTo>
                <a:lnTo>
                  <a:pt x="50223" y="141915"/>
                </a:lnTo>
                <a:lnTo>
                  <a:pt x="28979" y="180179"/>
                </a:lnTo>
                <a:lnTo>
                  <a:pt x="13203" y="221485"/>
                </a:lnTo>
                <a:lnTo>
                  <a:pt x="3381" y="265346"/>
                </a:lnTo>
                <a:lnTo>
                  <a:pt x="0" y="311278"/>
                </a:lnTo>
                <a:lnTo>
                  <a:pt x="3381" y="357211"/>
                </a:lnTo>
                <a:lnTo>
                  <a:pt x="13203" y="401070"/>
                </a:lnTo>
                <a:lnTo>
                  <a:pt x="28979" y="442372"/>
                </a:lnTo>
                <a:lnTo>
                  <a:pt x="50223" y="480630"/>
                </a:lnTo>
                <a:lnTo>
                  <a:pt x="76452" y="515361"/>
                </a:lnTo>
                <a:lnTo>
                  <a:pt x="107179" y="546080"/>
                </a:lnTo>
                <a:lnTo>
                  <a:pt x="141915" y="572299"/>
                </a:lnTo>
                <a:lnTo>
                  <a:pt x="180179" y="593536"/>
                </a:lnTo>
                <a:lnTo>
                  <a:pt x="221485" y="609306"/>
                </a:lnTo>
                <a:lnTo>
                  <a:pt x="265346" y="619124"/>
                </a:lnTo>
                <a:lnTo>
                  <a:pt x="311278" y="622504"/>
                </a:lnTo>
                <a:lnTo>
                  <a:pt x="357211" y="619124"/>
                </a:lnTo>
                <a:lnTo>
                  <a:pt x="401070" y="609306"/>
                </a:lnTo>
                <a:lnTo>
                  <a:pt x="403856" y="608243"/>
                </a:lnTo>
                <a:lnTo>
                  <a:pt x="311278" y="608243"/>
                </a:lnTo>
                <a:lnTo>
                  <a:pt x="263164" y="604350"/>
                </a:lnTo>
                <a:lnTo>
                  <a:pt x="217499" y="593081"/>
                </a:lnTo>
                <a:lnTo>
                  <a:pt x="174897" y="575052"/>
                </a:lnTo>
                <a:lnTo>
                  <a:pt x="135977" y="550878"/>
                </a:lnTo>
                <a:lnTo>
                  <a:pt x="101354" y="521176"/>
                </a:lnTo>
                <a:lnTo>
                  <a:pt x="71644" y="486560"/>
                </a:lnTo>
                <a:lnTo>
                  <a:pt x="47463" y="447647"/>
                </a:lnTo>
                <a:lnTo>
                  <a:pt x="29428" y="405052"/>
                </a:lnTo>
                <a:lnTo>
                  <a:pt x="18155" y="359390"/>
                </a:lnTo>
                <a:lnTo>
                  <a:pt x="14261" y="311278"/>
                </a:lnTo>
                <a:lnTo>
                  <a:pt x="18155" y="263164"/>
                </a:lnTo>
                <a:lnTo>
                  <a:pt x="29428" y="217499"/>
                </a:lnTo>
                <a:lnTo>
                  <a:pt x="47463" y="174897"/>
                </a:lnTo>
                <a:lnTo>
                  <a:pt x="71644" y="135977"/>
                </a:lnTo>
                <a:lnTo>
                  <a:pt x="101354" y="101354"/>
                </a:lnTo>
                <a:lnTo>
                  <a:pt x="135977" y="71644"/>
                </a:lnTo>
                <a:lnTo>
                  <a:pt x="174897" y="47463"/>
                </a:lnTo>
                <a:lnTo>
                  <a:pt x="217499" y="29428"/>
                </a:lnTo>
                <a:lnTo>
                  <a:pt x="263164" y="18155"/>
                </a:lnTo>
                <a:lnTo>
                  <a:pt x="311278" y="14261"/>
                </a:lnTo>
                <a:lnTo>
                  <a:pt x="403840" y="14261"/>
                </a:lnTo>
                <a:lnTo>
                  <a:pt x="401070" y="13203"/>
                </a:lnTo>
                <a:lnTo>
                  <a:pt x="357211" y="3381"/>
                </a:lnTo>
                <a:lnTo>
                  <a:pt x="311278" y="0"/>
                </a:lnTo>
                <a:close/>
              </a:path>
              <a:path w="622934" h="622934">
                <a:moveTo>
                  <a:pt x="403840" y="14261"/>
                </a:moveTo>
                <a:lnTo>
                  <a:pt x="311278" y="14261"/>
                </a:lnTo>
                <a:lnTo>
                  <a:pt x="359390" y="18155"/>
                </a:lnTo>
                <a:lnTo>
                  <a:pt x="405052" y="29428"/>
                </a:lnTo>
                <a:lnTo>
                  <a:pt x="447647" y="47463"/>
                </a:lnTo>
                <a:lnTo>
                  <a:pt x="486560" y="71644"/>
                </a:lnTo>
                <a:lnTo>
                  <a:pt x="521176" y="101354"/>
                </a:lnTo>
                <a:lnTo>
                  <a:pt x="550878" y="135977"/>
                </a:lnTo>
                <a:lnTo>
                  <a:pt x="575052" y="174897"/>
                </a:lnTo>
                <a:lnTo>
                  <a:pt x="593081" y="217499"/>
                </a:lnTo>
                <a:lnTo>
                  <a:pt x="604350" y="263164"/>
                </a:lnTo>
                <a:lnTo>
                  <a:pt x="608243" y="311278"/>
                </a:lnTo>
                <a:lnTo>
                  <a:pt x="604350" y="359390"/>
                </a:lnTo>
                <a:lnTo>
                  <a:pt x="593081" y="405052"/>
                </a:lnTo>
                <a:lnTo>
                  <a:pt x="575052" y="447647"/>
                </a:lnTo>
                <a:lnTo>
                  <a:pt x="550878" y="486560"/>
                </a:lnTo>
                <a:lnTo>
                  <a:pt x="521176" y="521176"/>
                </a:lnTo>
                <a:lnTo>
                  <a:pt x="486560" y="550878"/>
                </a:lnTo>
                <a:lnTo>
                  <a:pt x="447647" y="575052"/>
                </a:lnTo>
                <a:lnTo>
                  <a:pt x="405052" y="593081"/>
                </a:lnTo>
                <a:lnTo>
                  <a:pt x="359390" y="604350"/>
                </a:lnTo>
                <a:lnTo>
                  <a:pt x="311278" y="608243"/>
                </a:lnTo>
                <a:lnTo>
                  <a:pt x="403856" y="608243"/>
                </a:lnTo>
                <a:lnTo>
                  <a:pt x="442372" y="593536"/>
                </a:lnTo>
                <a:lnTo>
                  <a:pt x="480630" y="572299"/>
                </a:lnTo>
                <a:lnTo>
                  <a:pt x="515360" y="546079"/>
                </a:lnTo>
                <a:lnTo>
                  <a:pt x="546077" y="515361"/>
                </a:lnTo>
                <a:lnTo>
                  <a:pt x="572299" y="480629"/>
                </a:lnTo>
                <a:lnTo>
                  <a:pt x="593537" y="442371"/>
                </a:lnTo>
                <a:lnTo>
                  <a:pt x="609306" y="401070"/>
                </a:lnTo>
                <a:lnTo>
                  <a:pt x="619124" y="357211"/>
                </a:lnTo>
                <a:lnTo>
                  <a:pt x="622504" y="311278"/>
                </a:lnTo>
                <a:lnTo>
                  <a:pt x="619124" y="265346"/>
                </a:lnTo>
                <a:lnTo>
                  <a:pt x="609306" y="221485"/>
                </a:lnTo>
                <a:lnTo>
                  <a:pt x="593536" y="180179"/>
                </a:lnTo>
                <a:lnTo>
                  <a:pt x="572299" y="141915"/>
                </a:lnTo>
                <a:lnTo>
                  <a:pt x="546079" y="107177"/>
                </a:lnTo>
                <a:lnTo>
                  <a:pt x="515361" y="76451"/>
                </a:lnTo>
                <a:lnTo>
                  <a:pt x="480630" y="50223"/>
                </a:lnTo>
                <a:lnTo>
                  <a:pt x="442372" y="28979"/>
                </a:lnTo>
                <a:lnTo>
                  <a:pt x="403840"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1" name="object 11"/>
          <p:cNvSpPr/>
          <p:nvPr/>
        </p:nvSpPr>
        <p:spPr>
          <a:xfrm>
            <a:off x="7315127" y="5218740"/>
            <a:ext cx="141232" cy="283331"/>
          </a:xfrm>
          <a:custGeom>
            <a:avLst/>
            <a:gdLst/>
            <a:ahLst/>
            <a:cxnLst/>
            <a:rect l="l" t="t" r="r" b="b"/>
            <a:pathLst>
              <a:path w="310515" h="622934">
                <a:moveTo>
                  <a:pt x="155188" y="0"/>
                </a:moveTo>
                <a:lnTo>
                  <a:pt x="94837" y="24503"/>
                </a:lnTo>
                <a:lnTo>
                  <a:pt x="68478" y="53239"/>
                </a:lnTo>
                <a:lnTo>
                  <a:pt x="45502" y="91282"/>
                </a:lnTo>
                <a:lnTo>
                  <a:pt x="26538" y="137370"/>
                </a:lnTo>
                <a:lnTo>
                  <a:pt x="12213" y="190239"/>
                </a:lnTo>
                <a:lnTo>
                  <a:pt x="3158" y="248630"/>
                </a:lnTo>
                <a:lnTo>
                  <a:pt x="0" y="311278"/>
                </a:lnTo>
                <a:lnTo>
                  <a:pt x="3158" y="373927"/>
                </a:lnTo>
                <a:lnTo>
                  <a:pt x="12213" y="432313"/>
                </a:lnTo>
                <a:lnTo>
                  <a:pt x="26538" y="485174"/>
                </a:lnTo>
                <a:lnTo>
                  <a:pt x="45502" y="531252"/>
                </a:lnTo>
                <a:lnTo>
                  <a:pt x="68478" y="569284"/>
                </a:lnTo>
                <a:lnTo>
                  <a:pt x="94837" y="598010"/>
                </a:lnTo>
                <a:lnTo>
                  <a:pt x="155188" y="622504"/>
                </a:lnTo>
                <a:lnTo>
                  <a:pt x="186410" y="616171"/>
                </a:lnTo>
                <a:lnTo>
                  <a:pt x="199113" y="608243"/>
                </a:lnTo>
                <a:lnTo>
                  <a:pt x="155188" y="608243"/>
                </a:lnTo>
                <a:lnTo>
                  <a:pt x="126814" y="602200"/>
                </a:lnTo>
                <a:lnTo>
                  <a:pt x="76434" y="557464"/>
                </a:lnTo>
                <a:lnTo>
                  <a:pt x="55568" y="521176"/>
                </a:lnTo>
                <a:lnTo>
                  <a:pt x="38347" y="477211"/>
                </a:lnTo>
                <a:lnTo>
                  <a:pt x="25340" y="426771"/>
                </a:lnTo>
                <a:lnTo>
                  <a:pt x="17118" y="371060"/>
                </a:lnTo>
                <a:lnTo>
                  <a:pt x="14250" y="311278"/>
                </a:lnTo>
                <a:lnTo>
                  <a:pt x="17118" y="251494"/>
                </a:lnTo>
                <a:lnTo>
                  <a:pt x="25340" y="195776"/>
                </a:lnTo>
                <a:lnTo>
                  <a:pt x="38347" y="145328"/>
                </a:lnTo>
                <a:lnTo>
                  <a:pt x="55568" y="101354"/>
                </a:lnTo>
                <a:lnTo>
                  <a:pt x="76434" y="65056"/>
                </a:lnTo>
                <a:lnTo>
                  <a:pt x="126814" y="20306"/>
                </a:lnTo>
                <a:lnTo>
                  <a:pt x="155188" y="14261"/>
                </a:lnTo>
                <a:lnTo>
                  <a:pt x="199104" y="14261"/>
                </a:lnTo>
                <a:lnTo>
                  <a:pt x="186410" y="6336"/>
                </a:lnTo>
                <a:lnTo>
                  <a:pt x="155188" y="0"/>
                </a:lnTo>
                <a:close/>
              </a:path>
              <a:path w="310515" h="622934">
                <a:moveTo>
                  <a:pt x="199104" y="14261"/>
                </a:moveTo>
                <a:lnTo>
                  <a:pt x="155188" y="14261"/>
                </a:lnTo>
                <a:lnTo>
                  <a:pt x="183546" y="20306"/>
                </a:lnTo>
                <a:lnTo>
                  <a:pt x="209975" y="37639"/>
                </a:lnTo>
                <a:lnTo>
                  <a:pt x="254763" y="101354"/>
                </a:lnTo>
                <a:lnTo>
                  <a:pt x="271980" y="145328"/>
                </a:lnTo>
                <a:lnTo>
                  <a:pt x="284985" y="195776"/>
                </a:lnTo>
                <a:lnTo>
                  <a:pt x="293207" y="251494"/>
                </a:lnTo>
                <a:lnTo>
                  <a:pt x="296074" y="311278"/>
                </a:lnTo>
                <a:lnTo>
                  <a:pt x="293207" y="371060"/>
                </a:lnTo>
                <a:lnTo>
                  <a:pt x="284985" y="426771"/>
                </a:lnTo>
                <a:lnTo>
                  <a:pt x="271980" y="477211"/>
                </a:lnTo>
                <a:lnTo>
                  <a:pt x="254763" y="521176"/>
                </a:lnTo>
                <a:lnTo>
                  <a:pt x="233904" y="557464"/>
                </a:lnTo>
                <a:lnTo>
                  <a:pt x="183546" y="602200"/>
                </a:lnTo>
                <a:lnTo>
                  <a:pt x="155188" y="608243"/>
                </a:lnTo>
                <a:lnTo>
                  <a:pt x="199113" y="608243"/>
                </a:lnTo>
                <a:lnTo>
                  <a:pt x="241859" y="569284"/>
                </a:lnTo>
                <a:lnTo>
                  <a:pt x="264829" y="531252"/>
                </a:lnTo>
                <a:lnTo>
                  <a:pt x="283790" y="485174"/>
                </a:lnTo>
                <a:lnTo>
                  <a:pt x="298112" y="432313"/>
                </a:lnTo>
                <a:lnTo>
                  <a:pt x="307167" y="373927"/>
                </a:lnTo>
                <a:lnTo>
                  <a:pt x="310325" y="311278"/>
                </a:lnTo>
                <a:lnTo>
                  <a:pt x="307167" y="248630"/>
                </a:lnTo>
                <a:lnTo>
                  <a:pt x="298112" y="190239"/>
                </a:lnTo>
                <a:lnTo>
                  <a:pt x="283790" y="137370"/>
                </a:lnTo>
                <a:lnTo>
                  <a:pt x="264829" y="91282"/>
                </a:lnTo>
                <a:lnTo>
                  <a:pt x="241859" y="53239"/>
                </a:lnTo>
                <a:lnTo>
                  <a:pt x="215510" y="24503"/>
                </a:lnTo>
                <a:lnTo>
                  <a:pt x="199104"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2" name="object 12"/>
          <p:cNvSpPr/>
          <p:nvPr/>
        </p:nvSpPr>
        <p:spPr>
          <a:xfrm>
            <a:off x="7290003" y="5445345"/>
            <a:ext cx="191487" cy="23683"/>
          </a:xfrm>
          <a:custGeom>
            <a:avLst/>
            <a:gdLst/>
            <a:ahLst/>
            <a:cxnLst/>
            <a:rect l="l" t="t" r="r" b="b"/>
            <a:pathLst>
              <a:path w="421005" h="52070">
                <a:moveTo>
                  <a:pt x="338939" y="14250"/>
                </a:moveTo>
                <a:lnTo>
                  <a:pt x="210376" y="14250"/>
                </a:lnTo>
                <a:lnTo>
                  <a:pt x="270160" y="17118"/>
                </a:lnTo>
                <a:lnTo>
                  <a:pt x="325878" y="25340"/>
                </a:lnTo>
                <a:lnTo>
                  <a:pt x="376326" y="38347"/>
                </a:lnTo>
                <a:lnTo>
                  <a:pt x="409765" y="51443"/>
                </a:lnTo>
                <a:lnTo>
                  <a:pt x="414505" y="47864"/>
                </a:lnTo>
                <a:lnTo>
                  <a:pt x="420807" y="41562"/>
                </a:lnTo>
                <a:lnTo>
                  <a:pt x="384284" y="26535"/>
                </a:lnTo>
                <a:lnTo>
                  <a:pt x="338939" y="14250"/>
                </a:lnTo>
                <a:close/>
              </a:path>
              <a:path w="421005" h="52070">
                <a:moveTo>
                  <a:pt x="210376" y="0"/>
                </a:moveTo>
                <a:lnTo>
                  <a:pt x="147727" y="3157"/>
                </a:lnTo>
                <a:lnTo>
                  <a:pt x="89341" y="12212"/>
                </a:lnTo>
                <a:lnTo>
                  <a:pt x="36480" y="26535"/>
                </a:lnTo>
                <a:lnTo>
                  <a:pt x="0" y="41548"/>
                </a:lnTo>
                <a:lnTo>
                  <a:pt x="6317" y="47864"/>
                </a:lnTo>
                <a:lnTo>
                  <a:pt x="11042" y="51431"/>
                </a:lnTo>
                <a:lnTo>
                  <a:pt x="44443" y="38347"/>
                </a:lnTo>
                <a:lnTo>
                  <a:pt x="94883" y="25340"/>
                </a:lnTo>
                <a:lnTo>
                  <a:pt x="150594" y="17118"/>
                </a:lnTo>
                <a:lnTo>
                  <a:pt x="210376" y="14250"/>
                </a:lnTo>
                <a:lnTo>
                  <a:pt x="338939" y="14250"/>
                </a:lnTo>
                <a:lnTo>
                  <a:pt x="331415" y="12212"/>
                </a:lnTo>
                <a:lnTo>
                  <a:pt x="273024" y="3157"/>
                </a:lnTo>
                <a:lnTo>
                  <a:pt x="210376"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3" name="object 13"/>
          <p:cNvSpPr/>
          <p:nvPr/>
        </p:nvSpPr>
        <p:spPr>
          <a:xfrm>
            <a:off x="7290011" y="5251877"/>
            <a:ext cx="191487" cy="23394"/>
          </a:xfrm>
          <a:custGeom>
            <a:avLst/>
            <a:gdLst/>
            <a:ahLst/>
            <a:cxnLst/>
            <a:rect l="l" t="t" r="r" b="b"/>
            <a:pathLst>
              <a:path w="421005" h="51434">
                <a:moveTo>
                  <a:pt x="11042" y="12"/>
                </a:moveTo>
                <a:lnTo>
                  <a:pt x="6299" y="3592"/>
                </a:lnTo>
                <a:lnTo>
                  <a:pt x="0" y="9892"/>
                </a:lnTo>
                <a:lnTo>
                  <a:pt x="36467" y="24898"/>
                </a:lnTo>
                <a:lnTo>
                  <a:pt x="89329" y="39219"/>
                </a:lnTo>
                <a:lnTo>
                  <a:pt x="147713" y="48272"/>
                </a:lnTo>
                <a:lnTo>
                  <a:pt x="210359" y="51430"/>
                </a:lnTo>
                <a:lnTo>
                  <a:pt x="273007" y="48272"/>
                </a:lnTo>
                <a:lnTo>
                  <a:pt x="331397" y="39219"/>
                </a:lnTo>
                <a:lnTo>
                  <a:pt x="338926" y="37179"/>
                </a:lnTo>
                <a:lnTo>
                  <a:pt x="210359" y="37179"/>
                </a:lnTo>
                <a:lnTo>
                  <a:pt x="150577" y="34312"/>
                </a:lnTo>
                <a:lnTo>
                  <a:pt x="94866" y="26090"/>
                </a:lnTo>
                <a:lnTo>
                  <a:pt x="44426" y="13085"/>
                </a:lnTo>
                <a:lnTo>
                  <a:pt x="11042" y="12"/>
                </a:lnTo>
                <a:close/>
              </a:path>
              <a:path w="421005" h="51434">
                <a:moveTo>
                  <a:pt x="409730" y="0"/>
                </a:moveTo>
                <a:lnTo>
                  <a:pt x="376308" y="13085"/>
                </a:lnTo>
                <a:lnTo>
                  <a:pt x="325860" y="26090"/>
                </a:lnTo>
                <a:lnTo>
                  <a:pt x="270143" y="34312"/>
                </a:lnTo>
                <a:lnTo>
                  <a:pt x="210359" y="37179"/>
                </a:lnTo>
                <a:lnTo>
                  <a:pt x="338926" y="37179"/>
                </a:lnTo>
                <a:lnTo>
                  <a:pt x="384267" y="24898"/>
                </a:lnTo>
                <a:lnTo>
                  <a:pt x="420774" y="9880"/>
                </a:lnTo>
                <a:lnTo>
                  <a:pt x="414488" y="3592"/>
                </a:lnTo>
                <a:lnTo>
                  <a:pt x="409730"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4" name="object 14"/>
          <p:cNvSpPr/>
          <p:nvPr/>
        </p:nvSpPr>
        <p:spPr>
          <a:xfrm>
            <a:off x="5498259" y="5597066"/>
            <a:ext cx="469916" cy="56807"/>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5" name="object 15"/>
          <p:cNvSpPr/>
          <p:nvPr/>
        </p:nvSpPr>
        <p:spPr>
          <a:xfrm>
            <a:off x="6394335" y="5601223"/>
            <a:ext cx="445358" cy="46789"/>
          </a:xfrm>
          <a:custGeom>
            <a:avLst/>
            <a:gdLst/>
            <a:ahLst/>
            <a:cxnLst/>
            <a:rect l="l" t="t" r="r" b="b"/>
            <a:pathLst>
              <a:path w="979169" h="102870">
                <a:moveTo>
                  <a:pt x="43537" y="62102"/>
                </a:moveTo>
                <a:lnTo>
                  <a:pt x="31077" y="62102"/>
                </a:lnTo>
                <a:lnTo>
                  <a:pt x="31077" y="93033"/>
                </a:lnTo>
                <a:lnTo>
                  <a:pt x="43537" y="93033"/>
                </a:lnTo>
                <a:lnTo>
                  <a:pt x="43537" y="62102"/>
                </a:lnTo>
                <a:close/>
              </a:path>
              <a:path w="979169" h="102870">
                <a:moveTo>
                  <a:pt x="74615" y="50961"/>
                </a:moveTo>
                <a:lnTo>
                  <a:pt x="0" y="50961"/>
                </a:lnTo>
                <a:lnTo>
                  <a:pt x="0" y="62102"/>
                </a:lnTo>
                <a:lnTo>
                  <a:pt x="74615" y="62102"/>
                </a:lnTo>
                <a:lnTo>
                  <a:pt x="74615" y="50961"/>
                </a:lnTo>
                <a:close/>
              </a:path>
              <a:path w="979169" h="102870">
                <a:moveTo>
                  <a:pt x="43537" y="20030"/>
                </a:moveTo>
                <a:lnTo>
                  <a:pt x="31077" y="20030"/>
                </a:lnTo>
                <a:lnTo>
                  <a:pt x="31077" y="50961"/>
                </a:lnTo>
                <a:lnTo>
                  <a:pt x="43537" y="50961"/>
                </a:lnTo>
                <a:lnTo>
                  <a:pt x="43537" y="20030"/>
                </a:lnTo>
                <a:close/>
              </a:path>
              <a:path w="979169" h="102870">
                <a:moveTo>
                  <a:pt x="151155" y="58584"/>
                </a:moveTo>
                <a:lnTo>
                  <a:pt x="135451" y="58584"/>
                </a:lnTo>
                <a:lnTo>
                  <a:pt x="129694" y="69844"/>
                </a:lnTo>
                <a:lnTo>
                  <a:pt x="120936" y="78996"/>
                </a:lnTo>
                <a:lnTo>
                  <a:pt x="109173" y="86041"/>
                </a:lnTo>
                <a:lnTo>
                  <a:pt x="94405" y="90981"/>
                </a:lnTo>
                <a:lnTo>
                  <a:pt x="96311" y="102562"/>
                </a:lnTo>
                <a:lnTo>
                  <a:pt x="139042" y="80280"/>
                </a:lnTo>
                <a:lnTo>
                  <a:pt x="150200" y="62212"/>
                </a:lnTo>
                <a:lnTo>
                  <a:pt x="151155" y="58584"/>
                </a:lnTo>
                <a:close/>
              </a:path>
              <a:path w="979169" h="102870">
                <a:moveTo>
                  <a:pt x="120498" y="1706"/>
                </a:moveTo>
                <a:lnTo>
                  <a:pt x="115221" y="1706"/>
                </a:lnTo>
                <a:lnTo>
                  <a:pt x="110509" y="2638"/>
                </a:lnTo>
                <a:lnTo>
                  <a:pt x="89128" y="28773"/>
                </a:lnTo>
                <a:lnTo>
                  <a:pt x="89170" y="34250"/>
                </a:lnTo>
                <a:lnTo>
                  <a:pt x="89274" y="35129"/>
                </a:lnTo>
                <a:lnTo>
                  <a:pt x="89756" y="40606"/>
                </a:lnTo>
                <a:lnTo>
                  <a:pt x="114436" y="61663"/>
                </a:lnTo>
                <a:lnTo>
                  <a:pt x="125189" y="61663"/>
                </a:lnTo>
                <a:lnTo>
                  <a:pt x="130362" y="60636"/>
                </a:lnTo>
                <a:lnTo>
                  <a:pt x="135451" y="58584"/>
                </a:lnTo>
                <a:lnTo>
                  <a:pt x="151155" y="58584"/>
                </a:lnTo>
                <a:lnTo>
                  <a:pt x="152991" y="51611"/>
                </a:lnTo>
                <a:lnTo>
                  <a:pt x="153106" y="50176"/>
                </a:lnTo>
                <a:lnTo>
                  <a:pt x="116488" y="50176"/>
                </a:lnTo>
                <a:lnTo>
                  <a:pt x="112216" y="48888"/>
                </a:lnTo>
                <a:lnTo>
                  <a:pt x="106645" y="43506"/>
                </a:lnTo>
                <a:lnTo>
                  <a:pt x="105002" y="39527"/>
                </a:lnTo>
                <a:lnTo>
                  <a:pt x="104600" y="35129"/>
                </a:lnTo>
                <a:lnTo>
                  <a:pt x="104520" y="26774"/>
                </a:lnTo>
                <a:lnTo>
                  <a:pt x="105913" y="22302"/>
                </a:lnTo>
                <a:lnTo>
                  <a:pt x="111483" y="14973"/>
                </a:lnTo>
                <a:lnTo>
                  <a:pt x="115420" y="13140"/>
                </a:lnTo>
                <a:lnTo>
                  <a:pt x="146668" y="13140"/>
                </a:lnTo>
                <a:lnTo>
                  <a:pt x="145712" y="11675"/>
                </a:lnTo>
                <a:lnTo>
                  <a:pt x="141056" y="7312"/>
                </a:lnTo>
                <a:lnTo>
                  <a:pt x="135300" y="4197"/>
                </a:lnTo>
                <a:lnTo>
                  <a:pt x="128448" y="2329"/>
                </a:lnTo>
                <a:lnTo>
                  <a:pt x="120498" y="1706"/>
                </a:lnTo>
                <a:close/>
              </a:path>
              <a:path w="979169" h="102870">
                <a:moveTo>
                  <a:pt x="146668" y="13140"/>
                </a:moveTo>
                <a:lnTo>
                  <a:pt x="126844" y="13140"/>
                </a:lnTo>
                <a:lnTo>
                  <a:pt x="131461" y="15245"/>
                </a:lnTo>
                <a:lnTo>
                  <a:pt x="137231" y="23643"/>
                </a:lnTo>
                <a:lnTo>
                  <a:pt x="138676" y="30491"/>
                </a:lnTo>
                <a:lnTo>
                  <a:pt x="138605" y="43506"/>
                </a:lnTo>
                <a:lnTo>
                  <a:pt x="138529" y="47296"/>
                </a:lnTo>
                <a:lnTo>
                  <a:pt x="132372" y="49056"/>
                </a:lnTo>
                <a:lnTo>
                  <a:pt x="126949" y="49988"/>
                </a:lnTo>
                <a:lnTo>
                  <a:pt x="116488" y="50176"/>
                </a:lnTo>
                <a:lnTo>
                  <a:pt x="153106" y="50176"/>
                </a:lnTo>
                <a:lnTo>
                  <a:pt x="153870" y="40606"/>
                </a:lnTo>
                <a:lnTo>
                  <a:pt x="153895" y="39527"/>
                </a:lnTo>
                <a:lnTo>
                  <a:pt x="153407" y="31326"/>
                </a:lnTo>
                <a:lnTo>
                  <a:pt x="151867" y="23732"/>
                </a:lnTo>
                <a:lnTo>
                  <a:pt x="149301" y="17182"/>
                </a:lnTo>
                <a:lnTo>
                  <a:pt x="146668" y="13140"/>
                </a:lnTo>
                <a:close/>
              </a:path>
              <a:path w="979169" h="102870">
                <a:moveTo>
                  <a:pt x="225898" y="2146"/>
                </a:moveTo>
                <a:lnTo>
                  <a:pt x="168863" y="2146"/>
                </a:lnTo>
                <a:lnTo>
                  <a:pt x="168863" y="14460"/>
                </a:lnTo>
                <a:lnTo>
                  <a:pt x="207271" y="14460"/>
                </a:lnTo>
                <a:lnTo>
                  <a:pt x="169460" y="100803"/>
                </a:lnTo>
                <a:lnTo>
                  <a:pt x="185585" y="100803"/>
                </a:lnTo>
                <a:lnTo>
                  <a:pt x="225898" y="8743"/>
                </a:lnTo>
                <a:lnTo>
                  <a:pt x="225898" y="2146"/>
                </a:lnTo>
                <a:close/>
              </a:path>
              <a:path w="979169" h="102870">
                <a:moveTo>
                  <a:pt x="284389" y="17350"/>
                </a:moveTo>
                <a:lnTo>
                  <a:pt x="269290" y="17350"/>
                </a:lnTo>
                <a:lnTo>
                  <a:pt x="269290" y="100803"/>
                </a:lnTo>
                <a:lnTo>
                  <a:pt x="284389" y="100803"/>
                </a:lnTo>
                <a:lnTo>
                  <a:pt x="284389" y="17350"/>
                </a:lnTo>
                <a:close/>
              </a:path>
              <a:path w="979169" h="102870">
                <a:moveTo>
                  <a:pt x="284389" y="2146"/>
                </a:moveTo>
                <a:lnTo>
                  <a:pt x="275593" y="2146"/>
                </a:lnTo>
                <a:lnTo>
                  <a:pt x="240558" y="14020"/>
                </a:lnTo>
                <a:lnTo>
                  <a:pt x="244516" y="25747"/>
                </a:lnTo>
                <a:lnTo>
                  <a:pt x="269290" y="17350"/>
                </a:lnTo>
                <a:lnTo>
                  <a:pt x="284389" y="17350"/>
                </a:lnTo>
                <a:lnTo>
                  <a:pt x="284389" y="2146"/>
                </a:lnTo>
                <a:close/>
              </a:path>
              <a:path w="979169" h="102870">
                <a:moveTo>
                  <a:pt x="401159" y="11329"/>
                </a:moveTo>
                <a:lnTo>
                  <a:pt x="379977" y="11329"/>
                </a:lnTo>
                <a:lnTo>
                  <a:pt x="383810" y="12135"/>
                </a:lnTo>
                <a:lnTo>
                  <a:pt x="387883" y="16345"/>
                </a:lnTo>
                <a:lnTo>
                  <a:pt x="389003" y="19538"/>
                </a:lnTo>
                <a:lnTo>
                  <a:pt x="389192" y="23842"/>
                </a:lnTo>
                <a:lnTo>
                  <a:pt x="388597" y="30523"/>
                </a:lnTo>
                <a:lnTo>
                  <a:pt x="370428" y="64228"/>
                </a:lnTo>
                <a:lnTo>
                  <a:pt x="342879" y="94206"/>
                </a:lnTo>
                <a:lnTo>
                  <a:pt x="342879" y="100803"/>
                </a:lnTo>
                <a:lnTo>
                  <a:pt x="405170" y="100803"/>
                </a:lnTo>
                <a:lnTo>
                  <a:pt x="405170" y="88636"/>
                </a:lnTo>
                <a:lnTo>
                  <a:pt x="367936" y="88636"/>
                </a:lnTo>
                <a:lnTo>
                  <a:pt x="374415" y="81279"/>
                </a:lnTo>
                <a:lnTo>
                  <a:pt x="401142" y="40625"/>
                </a:lnTo>
                <a:lnTo>
                  <a:pt x="404403" y="23842"/>
                </a:lnTo>
                <a:lnTo>
                  <a:pt x="404343" y="21151"/>
                </a:lnTo>
                <a:lnTo>
                  <a:pt x="404029" y="18983"/>
                </a:lnTo>
                <a:lnTo>
                  <a:pt x="402951" y="14774"/>
                </a:lnTo>
                <a:lnTo>
                  <a:pt x="401956" y="12575"/>
                </a:lnTo>
                <a:lnTo>
                  <a:pt x="401159" y="11329"/>
                </a:lnTo>
                <a:close/>
              </a:path>
              <a:path w="979169" h="102870">
                <a:moveTo>
                  <a:pt x="377684" y="0"/>
                </a:moveTo>
                <a:lnTo>
                  <a:pt x="372805" y="387"/>
                </a:lnTo>
                <a:lnTo>
                  <a:pt x="368407" y="952"/>
                </a:lnTo>
                <a:lnTo>
                  <a:pt x="364418" y="1696"/>
                </a:lnTo>
                <a:lnTo>
                  <a:pt x="343759" y="6984"/>
                </a:lnTo>
                <a:lnTo>
                  <a:pt x="345800" y="18564"/>
                </a:lnTo>
                <a:lnTo>
                  <a:pt x="367161" y="12648"/>
                </a:lnTo>
                <a:lnTo>
                  <a:pt x="370847" y="12020"/>
                </a:lnTo>
                <a:lnTo>
                  <a:pt x="374344" y="11821"/>
                </a:lnTo>
                <a:lnTo>
                  <a:pt x="379977" y="11329"/>
                </a:lnTo>
                <a:lnTo>
                  <a:pt x="401159" y="11329"/>
                </a:lnTo>
                <a:lnTo>
                  <a:pt x="382030" y="188"/>
                </a:lnTo>
                <a:lnTo>
                  <a:pt x="377684" y="0"/>
                </a:lnTo>
                <a:close/>
              </a:path>
              <a:path w="979169" h="102870">
                <a:moveTo>
                  <a:pt x="521418" y="1266"/>
                </a:moveTo>
                <a:lnTo>
                  <a:pt x="478760" y="23475"/>
                </a:lnTo>
                <a:lnTo>
                  <a:pt x="463894" y="62783"/>
                </a:lnTo>
                <a:lnTo>
                  <a:pt x="463828" y="64207"/>
                </a:lnTo>
                <a:lnTo>
                  <a:pt x="464320" y="72502"/>
                </a:lnTo>
                <a:lnTo>
                  <a:pt x="489277" y="101500"/>
                </a:lnTo>
                <a:lnTo>
                  <a:pt x="497230" y="102122"/>
                </a:lnTo>
                <a:lnTo>
                  <a:pt x="502895" y="102122"/>
                </a:lnTo>
                <a:lnTo>
                  <a:pt x="507879" y="101075"/>
                </a:lnTo>
                <a:lnTo>
                  <a:pt x="516486" y="96866"/>
                </a:lnTo>
                <a:lnTo>
                  <a:pt x="519827" y="94154"/>
                </a:lnTo>
                <a:lnTo>
                  <a:pt x="522330" y="90688"/>
                </a:lnTo>
                <a:lnTo>
                  <a:pt x="490979" y="90688"/>
                </a:lnTo>
                <a:lnTo>
                  <a:pt x="486404" y="88583"/>
                </a:lnTo>
                <a:lnTo>
                  <a:pt x="480724" y="80301"/>
                </a:lnTo>
                <a:lnTo>
                  <a:pt x="480626" y="80097"/>
                </a:lnTo>
                <a:lnTo>
                  <a:pt x="479200" y="73338"/>
                </a:lnTo>
                <a:lnTo>
                  <a:pt x="479264" y="62783"/>
                </a:lnTo>
                <a:lnTo>
                  <a:pt x="479639" y="56532"/>
                </a:lnTo>
                <a:lnTo>
                  <a:pt x="485796" y="54678"/>
                </a:lnTo>
                <a:lnTo>
                  <a:pt x="491126" y="53747"/>
                </a:lnTo>
                <a:lnTo>
                  <a:pt x="495618" y="53747"/>
                </a:lnTo>
                <a:lnTo>
                  <a:pt x="501387" y="53652"/>
                </a:lnTo>
                <a:lnTo>
                  <a:pt x="523215" y="53652"/>
                </a:lnTo>
                <a:lnTo>
                  <a:pt x="520151" y="49401"/>
                </a:lnTo>
                <a:lnTo>
                  <a:pt x="516235" y="46323"/>
                </a:lnTo>
                <a:lnTo>
                  <a:pt x="513599" y="45244"/>
                </a:lnTo>
                <a:lnTo>
                  <a:pt x="482278" y="45244"/>
                </a:lnTo>
                <a:lnTo>
                  <a:pt x="488097" y="33975"/>
                </a:lnTo>
                <a:lnTo>
                  <a:pt x="496902" y="24795"/>
                </a:lnTo>
                <a:lnTo>
                  <a:pt x="508693" y="17703"/>
                </a:lnTo>
                <a:lnTo>
                  <a:pt x="523470" y="12701"/>
                </a:lnTo>
                <a:lnTo>
                  <a:pt x="521418" y="1266"/>
                </a:lnTo>
                <a:close/>
              </a:path>
              <a:path w="979169" h="102870">
                <a:moveTo>
                  <a:pt x="523215" y="53652"/>
                </a:moveTo>
                <a:lnTo>
                  <a:pt x="501387" y="53652"/>
                </a:lnTo>
                <a:lnTo>
                  <a:pt x="505659" y="54919"/>
                </a:lnTo>
                <a:lnTo>
                  <a:pt x="511230" y="60197"/>
                </a:lnTo>
                <a:lnTo>
                  <a:pt x="512822" y="64207"/>
                </a:lnTo>
                <a:lnTo>
                  <a:pt x="513209" y="69579"/>
                </a:lnTo>
                <a:lnTo>
                  <a:pt x="513701" y="75348"/>
                </a:lnTo>
                <a:lnTo>
                  <a:pt x="512528" y="80301"/>
                </a:lnTo>
                <a:lnTo>
                  <a:pt x="506853" y="88615"/>
                </a:lnTo>
                <a:lnTo>
                  <a:pt x="502707" y="90688"/>
                </a:lnTo>
                <a:lnTo>
                  <a:pt x="522330" y="90688"/>
                </a:lnTo>
                <a:lnTo>
                  <a:pt x="524622" y="87515"/>
                </a:lnTo>
                <a:lnTo>
                  <a:pt x="526350" y="83924"/>
                </a:lnTo>
                <a:lnTo>
                  <a:pt x="528507" y="76196"/>
                </a:lnTo>
                <a:lnTo>
                  <a:pt x="528894" y="72364"/>
                </a:lnTo>
                <a:lnTo>
                  <a:pt x="528601" y="68552"/>
                </a:lnTo>
                <a:lnTo>
                  <a:pt x="528015" y="62783"/>
                </a:lnTo>
                <a:lnTo>
                  <a:pt x="526203" y="57799"/>
                </a:lnTo>
                <a:lnTo>
                  <a:pt x="523215" y="53652"/>
                </a:lnTo>
                <a:close/>
              </a:path>
              <a:path w="979169" h="102870">
                <a:moveTo>
                  <a:pt x="503146" y="41873"/>
                </a:moveTo>
                <a:lnTo>
                  <a:pt x="493178" y="41873"/>
                </a:lnTo>
                <a:lnTo>
                  <a:pt x="487754" y="42993"/>
                </a:lnTo>
                <a:lnTo>
                  <a:pt x="482278" y="45244"/>
                </a:lnTo>
                <a:lnTo>
                  <a:pt x="513599" y="45244"/>
                </a:lnTo>
                <a:lnTo>
                  <a:pt x="507440" y="42700"/>
                </a:lnTo>
                <a:lnTo>
                  <a:pt x="503146" y="41873"/>
                </a:lnTo>
                <a:close/>
              </a:path>
              <a:path w="979169" h="102870">
                <a:moveTo>
                  <a:pt x="605288" y="58584"/>
                </a:moveTo>
                <a:lnTo>
                  <a:pt x="589584" y="58584"/>
                </a:lnTo>
                <a:lnTo>
                  <a:pt x="583831" y="69844"/>
                </a:lnTo>
                <a:lnTo>
                  <a:pt x="575072" y="78996"/>
                </a:lnTo>
                <a:lnTo>
                  <a:pt x="563307" y="86041"/>
                </a:lnTo>
                <a:lnTo>
                  <a:pt x="548538" y="90981"/>
                </a:lnTo>
                <a:lnTo>
                  <a:pt x="550443" y="102562"/>
                </a:lnTo>
                <a:lnTo>
                  <a:pt x="593175" y="80280"/>
                </a:lnTo>
                <a:lnTo>
                  <a:pt x="604333" y="62212"/>
                </a:lnTo>
                <a:lnTo>
                  <a:pt x="605288" y="58584"/>
                </a:lnTo>
                <a:close/>
              </a:path>
              <a:path w="979169" h="102870">
                <a:moveTo>
                  <a:pt x="574631" y="1706"/>
                </a:moveTo>
                <a:lnTo>
                  <a:pt x="569354" y="1706"/>
                </a:lnTo>
                <a:lnTo>
                  <a:pt x="564642" y="2638"/>
                </a:lnTo>
                <a:lnTo>
                  <a:pt x="543260" y="28773"/>
                </a:lnTo>
                <a:lnTo>
                  <a:pt x="543313" y="34250"/>
                </a:lnTo>
                <a:lnTo>
                  <a:pt x="543407" y="35129"/>
                </a:lnTo>
                <a:lnTo>
                  <a:pt x="543899" y="40606"/>
                </a:lnTo>
                <a:lnTo>
                  <a:pt x="568569" y="61663"/>
                </a:lnTo>
                <a:lnTo>
                  <a:pt x="579322" y="61663"/>
                </a:lnTo>
                <a:lnTo>
                  <a:pt x="584505" y="60636"/>
                </a:lnTo>
                <a:lnTo>
                  <a:pt x="589584" y="58584"/>
                </a:lnTo>
                <a:lnTo>
                  <a:pt x="605288" y="58584"/>
                </a:lnTo>
                <a:lnTo>
                  <a:pt x="607124" y="51611"/>
                </a:lnTo>
                <a:lnTo>
                  <a:pt x="607239" y="50176"/>
                </a:lnTo>
                <a:lnTo>
                  <a:pt x="570621" y="50176"/>
                </a:lnTo>
                <a:lnTo>
                  <a:pt x="566349" y="48888"/>
                </a:lnTo>
                <a:lnTo>
                  <a:pt x="560778" y="43506"/>
                </a:lnTo>
                <a:lnTo>
                  <a:pt x="559145" y="39527"/>
                </a:lnTo>
                <a:lnTo>
                  <a:pt x="558735" y="35129"/>
                </a:lnTo>
                <a:lnTo>
                  <a:pt x="558653" y="26774"/>
                </a:lnTo>
                <a:lnTo>
                  <a:pt x="560045" y="22302"/>
                </a:lnTo>
                <a:lnTo>
                  <a:pt x="565616" y="14973"/>
                </a:lnTo>
                <a:lnTo>
                  <a:pt x="569553" y="13140"/>
                </a:lnTo>
                <a:lnTo>
                  <a:pt x="600801" y="13140"/>
                </a:lnTo>
                <a:lnTo>
                  <a:pt x="599845" y="11675"/>
                </a:lnTo>
                <a:lnTo>
                  <a:pt x="595190" y="7312"/>
                </a:lnTo>
                <a:lnTo>
                  <a:pt x="589437" y="4197"/>
                </a:lnTo>
                <a:lnTo>
                  <a:pt x="582585" y="2329"/>
                </a:lnTo>
                <a:lnTo>
                  <a:pt x="574631" y="1706"/>
                </a:lnTo>
                <a:close/>
              </a:path>
              <a:path w="979169" h="102870">
                <a:moveTo>
                  <a:pt x="600801" y="13140"/>
                </a:moveTo>
                <a:lnTo>
                  <a:pt x="580987" y="13140"/>
                </a:lnTo>
                <a:lnTo>
                  <a:pt x="585605" y="15245"/>
                </a:lnTo>
                <a:lnTo>
                  <a:pt x="591364" y="23643"/>
                </a:lnTo>
                <a:lnTo>
                  <a:pt x="592809" y="30491"/>
                </a:lnTo>
                <a:lnTo>
                  <a:pt x="592738" y="43506"/>
                </a:lnTo>
                <a:lnTo>
                  <a:pt x="592662" y="47296"/>
                </a:lnTo>
                <a:lnTo>
                  <a:pt x="586505" y="49056"/>
                </a:lnTo>
                <a:lnTo>
                  <a:pt x="581081" y="49988"/>
                </a:lnTo>
                <a:lnTo>
                  <a:pt x="570621" y="50176"/>
                </a:lnTo>
                <a:lnTo>
                  <a:pt x="607239" y="50176"/>
                </a:lnTo>
                <a:lnTo>
                  <a:pt x="608003" y="40606"/>
                </a:lnTo>
                <a:lnTo>
                  <a:pt x="608028" y="39527"/>
                </a:lnTo>
                <a:lnTo>
                  <a:pt x="607542" y="31326"/>
                </a:lnTo>
                <a:lnTo>
                  <a:pt x="606003" y="23732"/>
                </a:lnTo>
                <a:lnTo>
                  <a:pt x="603438" y="17182"/>
                </a:lnTo>
                <a:lnTo>
                  <a:pt x="600801" y="13140"/>
                </a:lnTo>
                <a:close/>
              </a:path>
              <a:path w="979169" h="102870">
                <a:moveTo>
                  <a:pt x="666545" y="17350"/>
                </a:moveTo>
                <a:lnTo>
                  <a:pt x="651446" y="17350"/>
                </a:lnTo>
                <a:lnTo>
                  <a:pt x="651446" y="100803"/>
                </a:lnTo>
                <a:lnTo>
                  <a:pt x="666545" y="100803"/>
                </a:lnTo>
                <a:lnTo>
                  <a:pt x="666545" y="17350"/>
                </a:lnTo>
                <a:close/>
              </a:path>
              <a:path w="979169" h="102870">
                <a:moveTo>
                  <a:pt x="666545" y="2146"/>
                </a:moveTo>
                <a:lnTo>
                  <a:pt x="657749" y="2146"/>
                </a:lnTo>
                <a:lnTo>
                  <a:pt x="622714" y="14020"/>
                </a:lnTo>
                <a:lnTo>
                  <a:pt x="626672" y="25747"/>
                </a:lnTo>
                <a:lnTo>
                  <a:pt x="651446" y="17350"/>
                </a:lnTo>
                <a:lnTo>
                  <a:pt x="666545" y="17350"/>
                </a:lnTo>
                <a:lnTo>
                  <a:pt x="666545" y="2146"/>
                </a:lnTo>
                <a:close/>
              </a:path>
              <a:path w="979169" h="102870">
                <a:moveTo>
                  <a:pt x="782353" y="2146"/>
                </a:moveTo>
                <a:lnTo>
                  <a:pt x="725318" y="2146"/>
                </a:lnTo>
                <a:lnTo>
                  <a:pt x="725318" y="14460"/>
                </a:lnTo>
                <a:lnTo>
                  <a:pt x="763725" y="14460"/>
                </a:lnTo>
                <a:lnTo>
                  <a:pt x="725915" y="100803"/>
                </a:lnTo>
                <a:lnTo>
                  <a:pt x="742040" y="100803"/>
                </a:lnTo>
                <a:lnTo>
                  <a:pt x="782353" y="8743"/>
                </a:lnTo>
                <a:lnTo>
                  <a:pt x="782353" y="2146"/>
                </a:lnTo>
                <a:close/>
              </a:path>
              <a:path w="979169" h="102870">
                <a:moveTo>
                  <a:pt x="821242" y="1214"/>
                </a:moveTo>
                <a:lnTo>
                  <a:pt x="800190" y="31077"/>
                </a:lnTo>
                <a:lnTo>
                  <a:pt x="800404" y="32878"/>
                </a:lnTo>
                <a:lnTo>
                  <a:pt x="814163" y="49202"/>
                </a:lnTo>
                <a:lnTo>
                  <a:pt x="806659" y="54680"/>
                </a:lnTo>
                <a:lnTo>
                  <a:pt x="801300" y="60855"/>
                </a:lnTo>
                <a:lnTo>
                  <a:pt x="798084" y="67727"/>
                </a:lnTo>
                <a:lnTo>
                  <a:pt x="797095" y="74709"/>
                </a:lnTo>
                <a:lnTo>
                  <a:pt x="797041" y="77296"/>
                </a:lnTo>
                <a:lnTo>
                  <a:pt x="797158" y="78667"/>
                </a:lnTo>
                <a:lnTo>
                  <a:pt x="797452" y="80426"/>
                </a:lnTo>
                <a:lnTo>
                  <a:pt x="798425" y="86876"/>
                </a:lnTo>
                <a:lnTo>
                  <a:pt x="801650" y="92154"/>
                </a:lnTo>
                <a:lnTo>
                  <a:pt x="812593" y="100363"/>
                </a:lnTo>
                <a:lnTo>
                  <a:pt x="820173" y="102321"/>
                </a:lnTo>
                <a:lnTo>
                  <a:pt x="829849" y="102122"/>
                </a:lnTo>
                <a:lnTo>
                  <a:pt x="835551" y="102122"/>
                </a:lnTo>
                <a:lnTo>
                  <a:pt x="857200" y="90688"/>
                </a:lnTo>
                <a:lnTo>
                  <a:pt x="824571" y="90688"/>
                </a:lnTo>
                <a:lnTo>
                  <a:pt x="820488" y="89515"/>
                </a:lnTo>
                <a:lnTo>
                  <a:pt x="814718" y="84824"/>
                </a:lnTo>
                <a:lnTo>
                  <a:pt x="812990" y="81987"/>
                </a:lnTo>
                <a:lnTo>
                  <a:pt x="812341" y="78374"/>
                </a:lnTo>
                <a:lnTo>
                  <a:pt x="812111" y="77296"/>
                </a:lnTo>
                <a:lnTo>
                  <a:pt x="812019" y="76468"/>
                </a:lnTo>
                <a:lnTo>
                  <a:pt x="811964" y="67181"/>
                </a:lnTo>
                <a:lnTo>
                  <a:pt x="816362" y="60783"/>
                </a:lnTo>
                <a:lnTo>
                  <a:pt x="825158" y="55506"/>
                </a:lnTo>
                <a:lnTo>
                  <a:pt x="852445" y="55506"/>
                </a:lnTo>
                <a:lnTo>
                  <a:pt x="845681" y="50961"/>
                </a:lnTo>
                <a:lnTo>
                  <a:pt x="850466" y="47056"/>
                </a:lnTo>
                <a:lnTo>
                  <a:pt x="852185" y="45098"/>
                </a:lnTo>
                <a:lnTo>
                  <a:pt x="833513" y="45098"/>
                </a:lnTo>
                <a:lnTo>
                  <a:pt x="826372" y="42072"/>
                </a:lnTo>
                <a:lnTo>
                  <a:pt x="821514" y="39286"/>
                </a:lnTo>
                <a:lnTo>
                  <a:pt x="816331" y="34197"/>
                </a:lnTo>
                <a:lnTo>
                  <a:pt x="815043" y="31077"/>
                </a:lnTo>
                <a:lnTo>
                  <a:pt x="815104" y="25161"/>
                </a:lnTo>
                <a:lnTo>
                  <a:pt x="815577" y="20763"/>
                </a:lnTo>
                <a:lnTo>
                  <a:pt x="817137" y="17957"/>
                </a:lnTo>
                <a:lnTo>
                  <a:pt x="822613" y="13748"/>
                </a:lnTo>
                <a:lnTo>
                  <a:pt x="825932" y="12753"/>
                </a:lnTo>
                <a:lnTo>
                  <a:pt x="855135" y="12753"/>
                </a:lnTo>
                <a:lnTo>
                  <a:pt x="854864" y="12240"/>
                </a:lnTo>
                <a:lnTo>
                  <a:pt x="834949" y="1413"/>
                </a:lnTo>
                <a:lnTo>
                  <a:pt x="829849" y="1413"/>
                </a:lnTo>
                <a:lnTo>
                  <a:pt x="821242" y="1214"/>
                </a:lnTo>
                <a:close/>
              </a:path>
              <a:path w="979169" h="102870">
                <a:moveTo>
                  <a:pt x="835551" y="102122"/>
                </a:moveTo>
                <a:lnTo>
                  <a:pt x="829849" y="102122"/>
                </a:lnTo>
                <a:lnTo>
                  <a:pt x="834833" y="102216"/>
                </a:lnTo>
                <a:lnTo>
                  <a:pt x="835551" y="102122"/>
                </a:lnTo>
                <a:close/>
              </a:path>
              <a:path w="979169" h="102870">
                <a:moveTo>
                  <a:pt x="852445" y="55506"/>
                </a:moveTo>
                <a:lnTo>
                  <a:pt x="825158" y="55506"/>
                </a:lnTo>
                <a:lnTo>
                  <a:pt x="829063" y="56972"/>
                </a:lnTo>
                <a:lnTo>
                  <a:pt x="832215" y="58291"/>
                </a:lnTo>
                <a:lnTo>
                  <a:pt x="846853" y="72416"/>
                </a:lnTo>
                <a:lnTo>
                  <a:pt x="846802" y="76468"/>
                </a:lnTo>
                <a:lnTo>
                  <a:pt x="846707" y="77296"/>
                </a:lnTo>
                <a:lnTo>
                  <a:pt x="846414" y="78667"/>
                </a:lnTo>
                <a:lnTo>
                  <a:pt x="845921" y="81987"/>
                </a:lnTo>
                <a:lnTo>
                  <a:pt x="844309" y="84824"/>
                </a:lnTo>
                <a:lnTo>
                  <a:pt x="838833" y="89515"/>
                </a:lnTo>
                <a:lnTo>
                  <a:pt x="834927" y="90688"/>
                </a:lnTo>
                <a:lnTo>
                  <a:pt x="857200" y="90688"/>
                </a:lnTo>
                <a:lnTo>
                  <a:pt x="861952" y="74709"/>
                </a:lnTo>
                <a:lnTo>
                  <a:pt x="860935" y="67618"/>
                </a:lnTo>
                <a:lnTo>
                  <a:pt x="857884" y="61296"/>
                </a:lnTo>
                <a:lnTo>
                  <a:pt x="852799" y="55744"/>
                </a:lnTo>
                <a:lnTo>
                  <a:pt x="852445" y="55506"/>
                </a:lnTo>
                <a:close/>
              </a:path>
              <a:path w="979169" h="102870">
                <a:moveTo>
                  <a:pt x="855135" y="12753"/>
                </a:moveTo>
                <a:lnTo>
                  <a:pt x="832487" y="12753"/>
                </a:lnTo>
                <a:lnTo>
                  <a:pt x="834780" y="13161"/>
                </a:lnTo>
                <a:lnTo>
                  <a:pt x="838686" y="15025"/>
                </a:lnTo>
                <a:lnTo>
                  <a:pt x="840257" y="16365"/>
                </a:lnTo>
                <a:lnTo>
                  <a:pt x="842602" y="19884"/>
                </a:lnTo>
                <a:lnTo>
                  <a:pt x="843335" y="21936"/>
                </a:lnTo>
                <a:lnTo>
                  <a:pt x="844215" y="28585"/>
                </a:lnTo>
                <a:lnTo>
                  <a:pt x="843576" y="32323"/>
                </a:lnTo>
                <a:lnTo>
                  <a:pt x="839859" y="38668"/>
                </a:lnTo>
                <a:lnTo>
                  <a:pt x="837126" y="41873"/>
                </a:lnTo>
                <a:lnTo>
                  <a:pt x="833513" y="45098"/>
                </a:lnTo>
                <a:lnTo>
                  <a:pt x="852185" y="45098"/>
                </a:lnTo>
                <a:lnTo>
                  <a:pt x="854005" y="43024"/>
                </a:lnTo>
                <a:lnTo>
                  <a:pt x="858602" y="34710"/>
                </a:lnTo>
                <a:lnTo>
                  <a:pt x="859408" y="29412"/>
                </a:lnTo>
                <a:lnTo>
                  <a:pt x="858434" y="20125"/>
                </a:lnTo>
                <a:lnTo>
                  <a:pt x="857596" y="17413"/>
                </a:lnTo>
                <a:lnTo>
                  <a:pt x="855135" y="12753"/>
                </a:lnTo>
                <a:close/>
              </a:path>
              <a:path w="979169" h="102870">
                <a:moveTo>
                  <a:pt x="832487" y="12753"/>
                </a:moveTo>
                <a:lnTo>
                  <a:pt x="825932" y="12753"/>
                </a:lnTo>
                <a:lnTo>
                  <a:pt x="829849" y="12847"/>
                </a:lnTo>
                <a:lnTo>
                  <a:pt x="832487" y="12753"/>
                </a:lnTo>
                <a:close/>
              </a:path>
              <a:path w="979169" h="102870">
                <a:moveTo>
                  <a:pt x="834246" y="1319"/>
                </a:moveTo>
                <a:lnTo>
                  <a:pt x="829849" y="1413"/>
                </a:lnTo>
                <a:lnTo>
                  <a:pt x="834949" y="1413"/>
                </a:lnTo>
                <a:lnTo>
                  <a:pt x="834246" y="1319"/>
                </a:lnTo>
                <a:close/>
              </a:path>
              <a:path w="979169" h="102870">
                <a:moveTo>
                  <a:pt x="920443" y="17350"/>
                </a:moveTo>
                <a:lnTo>
                  <a:pt x="905344" y="17350"/>
                </a:lnTo>
                <a:lnTo>
                  <a:pt x="905344" y="100803"/>
                </a:lnTo>
                <a:lnTo>
                  <a:pt x="920443" y="100803"/>
                </a:lnTo>
                <a:lnTo>
                  <a:pt x="920443" y="17350"/>
                </a:lnTo>
                <a:close/>
              </a:path>
              <a:path w="979169" h="102870">
                <a:moveTo>
                  <a:pt x="920443" y="2146"/>
                </a:moveTo>
                <a:lnTo>
                  <a:pt x="911647" y="2146"/>
                </a:lnTo>
                <a:lnTo>
                  <a:pt x="876612" y="14020"/>
                </a:lnTo>
                <a:lnTo>
                  <a:pt x="880570" y="25747"/>
                </a:lnTo>
                <a:lnTo>
                  <a:pt x="905344" y="17350"/>
                </a:lnTo>
                <a:lnTo>
                  <a:pt x="920443" y="17350"/>
                </a:lnTo>
                <a:lnTo>
                  <a:pt x="920443" y="2146"/>
                </a:lnTo>
                <a:close/>
              </a:path>
              <a:path w="979169" h="102870">
                <a:moveTo>
                  <a:pt x="978786" y="17350"/>
                </a:moveTo>
                <a:lnTo>
                  <a:pt x="963687" y="17350"/>
                </a:lnTo>
                <a:lnTo>
                  <a:pt x="963687" y="100803"/>
                </a:lnTo>
                <a:lnTo>
                  <a:pt x="978786" y="100803"/>
                </a:lnTo>
                <a:lnTo>
                  <a:pt x="978786" y="17350"/>
                </a:lnTo>
                <a:close/>
              </a:path>
              <a:path w="979169" h="102870">
                <a:moveTo>
                  <a:pt x="978786" y="2146"/>
                </a:moveTo>
                <a:lnTo>
                  <a:pt x="969991" y="2146"/>
                </a:lnTo>
                <a:lnTo>
                  <a:pt x="934955" y="14020"/>
                </a:lnTo>
                <a:lnTo>
                  <a:pt x="938913" y="25747"/>
                </a:lnTo>
                <a:lnTo>
                  <a:pt x="963687" y="17350"/>
                </a:lnTo>
                <a:lnTo>
                  <a:pt x="978786" y="17350"/>
                </a:lnTo>
                <a:lnTo>
                  <a:pt x="978786" y="214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6" name="object 16"/>
          <p:cNvSpPr/>
          <p:nvPr/>
        </p:nvSpPr>
        <p:spPr>
          <a:xfrm>
            <a:off x="7155043" y="5597069"/>
            <a:ext cx="461314" cy="50849"/>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7" name="object 17"/>
          <p:cNvSpPr/>
          <p:nvPr/>
        </p:nvSpPr>
        <p:spPr>
          <a:xfrm>
            <a:off x="7850595" y="5597066"/>
            <a:ext cx="950442" cy="62007"/>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253421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Figure 9-9</a:t>
            </a:r>
            <a:endParaRPr lang="en-US" dirty="0"/>
          </a:p>
        </p:txBody>
      </p:sp>
      <p:sp>
        <p:nvSpPr>
          <p:cNvPr id="5" name="Content Placeholder 4"/>
          <p:cNvSpPr>
            <a:spLocks noGrp="1"/>
          </p:cNvSpPr>
          <p:nvPr>
            <p:ph idx="1"/>
          </p:nvPr>
        </p:nvSpPr>
        <p:spPr>
          <a:xfrm>
            <a:off x="457200" y="1600201"/>
            <a:ext cx="8229600" cy="960120"/>
          </a:xfrm>
        </p:spPr>
        <p:txBody>
          <a:bodyPr/>
          <a:lstStyle/>
          <a:p>
            <a:pPr marL="0"/>
            <a:r>
              <a:rPr lang="en-US" dirty="0">
                <a:solidFill>
                  <a:srgbClr val="000000"/>
                </a:solidFill>
              </a:rPr>
              <a:t>Two possible lines to fit the data points </a:t>
            </a:r>
          </a:p>
        </p:txBody>
      </p:sp>
      <p:pic>
        <p:nvPicPr>
          <p:cNvPr id="6" name="Picture 1" descr="A graph of line A, y = negative 1 + 2 x is a positive slope that originate from (0.5, 0). The graph passes through (3, 5), and that point is marked as, e = 0. The vertical distance between (1, 3) and the positive slope is labeled, e = 2. The vertical distance between (2, 1) and the positive slope is labeled, e = negative 2. A graph of line B, y = 1 + x is a positive slope that originates from (0, 1). The vertical distance between the positive slope and (1, 3) is a labeled, e = 1. The vertical distance between the positive slope and (2, 1) is labeled, e = negative 2. The vertical distance between the positive slope and (3, 5) is labeled, e =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0777" y="2847872"/>
            <a:ext cx="5622445" cy="338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3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Table 8-4</a:t>
            </a:r>
            <a:endParaRPr lang="en-US" dirty="0"/>
          </a:p>
        </p:txBody>
      </p:sp>
      <p:sp>
        <p:nvSpPr>
          <p:cNvPr id="5" name="Content Placeholder 4"/>
          <p:cNvSpPr>
            <a:spLocks noGrp="1"/>
          </p:cNvSpPr>
          <p:nvPr>
            <p:ph idx="1"/>
          </p:nvPr>
        </p:nvSpPr>
        <p:spPr>
          <a:xfrm>
            <a:off x="457200" y="1600200"/>
            <a:ext cx="8229600" cy="1027497"/>
          </a:xfrm>
        </p:spPr>
        <p:txBody>
          <a:bodyPr/>
          <a:lstStyle/>
          <a:p>
            <a:pPr marL="0">
              <a:defRPr/>
            </a:pPr>
            <a:r>
              <a:rPr lang="en-US" dirty="0">
                <a:solidFill>
                  <a:srgbClr val="000000"/>
                </a:solidFill>
              </a:rPr>
              <a:t>Determining how well the data points are fit by (a) Line A and (b) Line B</a:t>
            </a:r>
          </a:p>
        </p:txBody>
      </p:sp>
      <p:pic>
        <p:nvPicPr>
          <p:cNvPr id="2" name="Picture 1" descr="An illustration of 2 tables, a and b. The table a, provides the data points for line A, y = negative 1 + 2 x. The table has 3 rows and 5 columns. The columns have the following headings from left to right. x, y, y hat, e, e squared. The row entries are as follows. Row 1. x, 1. y, 3. y hat, 1. e, 2. e squared, 4. Row 2. x, 2. y, 1. y hat, 3. e, negative 2. e squared, 4. Row 3. x, 3. y, 5. y hat, 5. e, 0. e squared, 0. The sum of e squared values is 8. The table b, provides the data points for line B, y = 1 + x. The table has 3 rows and 5 columns. The columns have the following headings from left to right. x, y, y hat, e, e squared. The row entries are as follows. Row 1. x, 1. y, 3. y hat, 2. e, 1. e squared, 1. Row 2. x, 2. y, 1. y hat, 3. e, negative 2. e squared, 4. Row 3. x, 3. y, 5. y hat, 4. e, 1. e squared, 1."/>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762261" y="2789061"/>
            <a:ext cx="4915586" cy="3086531"/>
          </a:xfrm>
          <a:prstGeom prst="rect">
            <a:avLst/>
          </a:prstGeom>
        </p:spPr>
      </p:pic>
    </p:spTree>
    <p:extLst>
      <p:ext uri="{BB962C8B-B14F-4D97-AF65-F5344CB8AC3E}">
        <p14:creationId xmlns:p14="http://schemas.microsoft.com/office/powerpoint/2010/main" val="344748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Key Fact 8.2 &amp; Definition 8.3</a:t>
            </a:r>
            <a:endParaRPr lang="en-US" dirty="0"/>
          </a:p>
        </p:txBody>
      </p:sp>
      <p:sp>
        <p:nvSpPr>
          <p:cNvPr id="5" name="Content Placeholder 4"/>
          <p:cNvSpPr>
            <a:spLocks noGrp="1"/>
          </p:cNvSpPr>
          <p:nvPr>
            <p:ph idx="1"/>
          </p:nvPr>
        </p:nvSpPr>
        <p:spPr>
          <a:xfrm>
            <a:off x="457200" y="1600200"/>
            <a:ext cx="8229600" cy="1836019"/>
          </a:xfrm>
        </p:spPr>
        <p:txBody>
          <a:bodyPr/>
          <a:lstStyle/>
          <a:p>
            <a:pPr marL="0">
              <a:spcBef>
                <a:spcPct val="50000"/>
              </a:spcBef>
              <a:buClr>
                <a:srgbClr val="000000"/>
              </a:buClr>
              <a:buNone/>
              <a:defRPr/>
            </a:pPr>
            <a:r>
              <a:rPr lang="en-US" b="1" dirty="0">
                <a:solidFill>
                  <a:schemeClr val="tx1"/>
                </a:solidFill>
                <a:ea typeface="SimSun" charset="0"/>
                <a:cs typeface="SimSun" charset="0"/>
              </a:rPr>
              <a:t>Least-Squares Criterion</a:t>
            </a:r>
            <a:endParaRPr lang="en-US" dirty="0">
              <a:solidFill>
                <a:schemeClr val="tx1"/>
              </a:solidFill>
              <a:ea typeface="SimSun" charset="0"/>
              <a:cs typeface="SimSun" charset="0"/>
            </a:endParaRPr>
          </a:p>
          <a:p>
            <a:pPr marL="0">
              <a:spcBef>
                <a:spcPct val="50000"/>
              </a:spcBef>
              <a:buClr>
                <a:srgbClr val="000000"/>
              </a:buClr>
              <a:buNone/>
              <a:defRPr/>
            </a:pPr>
            <a:r>
              <a:rPr lang="en-US" dirty="0">
                <a:solidFill>
                  <a:schemeClr val="tx1"/>
                </a:solidFill>
                <a:ea typeface="SimSun" charset="0"/>
                <a:cs typeface="SimSun" charset="0"/>
              </a:rPr>
              <a:t>The </a:t>
            </a:r>
            <a:r>
              <a:rPr lang="en-US" b="1" dirty="0">
                <a:solidFill>
                  <a:schemeClr val="tx1"/>
                </a:solidFill>
                <a:ea typeface="SimSun" charset="0"/>
                <a:cs typeface="SimSun" charset="0"/>
              </a:rPr>
              <a:t>least-squares criterion</a:t>
            </a:r>
            <a:r>
              <a:rPr lang="en-US" dirty="0">
                <a:solidFill>
                  <a:schemeClr val="tx1"/>
                </a:solidFill>
                <a:ea typeface="SimSun" charset="0"/>
                <a:cs typeface="SimSun" charset="0"/>
              </a:rPr>
              <a:t> is that the line that best fits a set of data points is the one having the smallest possible sum of squared errors.</a:t>
            </a:r>
            <a:endParaRPr lang="en-US" b="1" dirty="0">
              <a:solidFill>
                <a:schemeClr val="tx1"/>
              </a:solidFill>
              <a:ea typeface="SimSun" charset="0"/>
              <a:cs typeface="SimSun" charset="0"/>
            </a:endParaRPr>
          </a:p>
        </p:txBody>
      </p:sp>
      <p:sp>
        <p:nvSpPr>
          <p:cNvPr id="6" name="Content Placeholder 5"/>
          <p:cNvSpPr>
            <a:spLocks noGrp="1"/>
          </p:cNvSpPr>
          <p:nvPr>
            <p:ph idx="13"/>
          </p:nvPr>
        </p:nvSpPr>
        <p:spPr>
          <a:xfrm>
            <a:off x="457200" y="3763964"/>
            <a:ext cx="8229600" cy="2362200"/>
          </a:xfrm>
        </p:spPr>
        <p:txBody>
          <a:bodyPr/>
          <a:lstStyle/>
          <a:p>
            <a:pPr marL="0">
              <a:spcBef>
                <a:spcPct val="50000"/>
              </a:spcBef>
              <a:buClr>
                <a:srgbClr val="000000"/>
              </a:buClr>
              <a:buNone/>
              <a:defRPr/>
            </a:pPr>
            <a:r>
              <a:rPr lang="en-US" b="1" dirty="0">
                <a:solidFill>
                  <a:schemeClr val="tx1"/>
                </a:solidFill>
                <a:ea typeface="SimSun" charset="0"/>
                <a:cs typeface="SimSun" charset="0"/>
              </a:rPr>
              <a:t>Regression Line and Regression Equation</a:t>
            </a:r>
            <a:endParaRPr lang="en-US" dirty="0">
              <a:solidFill>
                <a:schemeClr val="tx1"/>
              </a:solidFill>
              <a:ea typeface="SimSun" charset="0"/>
              <a:cs typeface="SimSun" charset="0"/>
            </a:endParaRPr>
          </a:p>
          <a:p>
            <a:pPr marL="0">
              <a:spcBef>
                <a:spcPct val="50000"/>
              </a:spcBef>
              <a:buClr>
                <a:srgbClr val="000000"/>
              </a:buClr>
              <a:buNone/>
              <a:defRPr/>
            </a:pPr>
            <a:r>
              <a:rPr lang="en-US" b="1" dirty="0">
                <a:solidFill>
                  <a:schemeClr val="tx1"/>
                </a:solidFill>
                <a:ea typeface="SimSun" charset="0"/>
                <a:cs typeface="SimSun" charset="0"/>
              </a:rPr>
              <a:t>Regression line:  </a:t>
            </a:r>
            <a:r>
              <a:rPr lang="en-US" dirty="0">
                <a:solidFill>
                  <a:schemeClr val="tx1"/>
                </a:solidFill>
                <a:ea typeface="SimSun" charset="0"/>
                <a:cs typeface="SimSun" charset="0"/>
              </a:rPr>
              <a:t>The line that best fits a set of data points according to the least-squares criterion.</a:t>
            </a:r>
          </a:p>
          <a:p>
            <a:pPr marL="0">
              <a:spcBef>
                <a:spcPct val="50000"/>
              </a:spcBef>
              <a:buClr>
                <a:srgbClr val="000000"/>
              </a:buClr>
              <a:buNone/>
              <a:defRPr/>
            </a:pPr>
            <a:r>
              <a:rPr lang="en-US" b="1" dirty="0">
                <a:solidFill>
                  <a:schemeClr val="tx1"/>
                </a:solidFill>
                <a:ea typeface="SimSun" charset="0"/>
                <a:cs typeface="SimSun" charset="0"/>
              </a:rPr>
              <a:t>Regression equation:</a:t>
            </a:r>
            <a:r>
              <a:rPr lang="en-US" dirty="0">
                <a:solidFill>
                  <a:schemeClr val="tx1"/>
                </a:solidFill>
                <a:ea typeface="SimSun" charset="0"/>
                <a:cs typeface="SimSun" charset="0"/>
              </a:rPr>
              <a:t>  The equation of the regression line.</a:t>
            </a:r>
            <a:endParaRPr lang="en-US" b="1" dirty="0">
              <a:solidFill>
                <a:schemeClr val="tx1"/>
              </a:solidFill>
              <a:ea typeface="SimSun" charset="0"/>
              <a:cs typeface="SimSun" charset="0"/>
            </a:endParaRPr>
          </a:p>
        </p:txBody>
      </p:sp>
    </p:spTree>
    <p:extLst>
      <p:ext uri="{BB962C8B-B14F-4D97-AF65-F5344CB8AC3E}">
        <p14:creationId xmlns:p14="http://schemas.microsoft.com/office/powerpoint/2010/main" val="210707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cs typeface="Times New Roman" charset="0"/>
              </a:rPr>
              <a:t>Definition 8.4</a:t>
            </a:r>
            <a:endParaRPr lang="en-US" dirty="0"/>
          </a:p>
        </p:txBody>
      </p:sp>
      <p:sp>
        <p:nvSpPr>
          <p:cNvPr id="5" name="Content Placeholder 4"/>
          <p:cNvSpPr>
            <a:spLocks noGrp="1"/>
          </p:cNvSpPr>
          <p:nvPr>
            <p:ph idx="1"/>
          </p:nvPr>
        </p:nvSpPr>
        <p:spPr>
          <a:xfrm>
            <a:off x="457200" y="1600201"/>
            <a:ext cx="8229600" cy="434546"/>
          </a:xfrm>
        </p:spPr>
        <p:txBody>
          <a:bodyPr anchor="ctr"/>
          <a:lstStyle/>
          <a:p>
            <a:pPr marL="0"/>
            <a:r>
              <a:rPr lang="en-US" b="1" dirty="0"/>
              <a:t>Notation Used in Regression and Correlation</a:t>
            </a:r>
            <a:endParaRPr lang="en-US" dirty="0"/>
          </a:p>
        </p:txBody>
      </p:sp>
      <p:sp>
        <p:nvSpPr>
          <p:cNvPr id="6" name="Content Placeholder 5"/>
          <p:cNvSpPr>
            <a:spLocks noGrp="1"/>
          </p:cNvSpPr>
          <p:nvPr>
            <p:ph idx="13"/>
          </p:nvPr>
        </p:nvSpPr>
        <p:spPr>
          <a:xfrm>
            <a:off x="459729" y="2095985"/>
            <a:ext cx="8229600" cy="452625"/>
          </a:xfrm>
        </p:spPr>
        <p:txBody>
          <a:bodyPr anchor="ctr"/>
          <a:lstStyle/>
          <a:p>
            <a:pPr marL="0"/>
            <a:r>
              <a:rPr lang="en-US" dirty="0"/>
              <a:t>For a set of n data points, the defining and</a:t>
            </a:r>
          </a:p>
        </p:txBody>
      </p:sp>
      <p:sp>
        <p:nvSpPr>
          <p:cNvPr id="7" name="Content Placeholder 6"/>
          <p:cNvSpPr>
            <a:spLocks noGrp="1"/>
          </p:cNvSpPr>
          <p:nvPr>
            <p:ph idx="14"/>
          </p:nvPr>
        </p:nvSpPr>
        <p:spPr>
          <a:xfrm>
            <a:off x="457200" y="2620780"/>
            <a:ext cx="3941545" cy="456750"/>
          </a:xfrm>
        </p:spPr>
        <p:txBody>
          <a:bodyPr anchor="ctr"/>
          <a:lstStyle/>
          <a:p>
            <a:pPr marL="0"/>
            <a:r>
              <a:rPr lang="en-US" dirty="0"/>
              <a:t>computing formulas for</a:t>
            </a:r>
          </a:p>
        </p:txBody>
      </p:sp>
      <p:graphicFrame>
        <p:nvGraphicFramePr>
          <p:cNvPr id="12" name="Object 11" descr="S sub x x, S sub x y, and S sub y y"/>
          <p:cNvGraphicFramePr>
            <a:graphicFrameLocks noChangeAspect="1"/>
          </p:cNvGraphicFramePr>
          <p:nvPr/>
        </p:nvGraphicFramePr>
        <p:xfrm>
          <a:off x="4646613" y="2697163"/>
          <a:ext cx="2459037" cy="461962"/>
        </p:xfrm>
        <a:graphic>
          <a:graphicData uri="http://schemas.openxmlformats.org/presentationml/2006/ole">
            <mc:AlternateContent xmlns:mc="http://schemas.openxmlformats.org/markup-compatibility/2006">
              <mc:Choice xmlns:v="urn:schemas-microsoft-com:vml" Requires="v">
                <p:oleObj name="Equation" r:id="rId2" imgW="2234880" imgH="419040" progId="">
                  <p:embed/>
                </p:oleObj>
              </mc:Choice>
              <mc:Fallback>
                <p:oleObj name="Equation" r:id="rId2" imgW="2234880" imgH="419040" progId="">
                  <p:embed/>
                  <p:pic>
                    <p:nvPicPr>
                      <p:cNvPr id="12" name="Object 11" descr="S sub x x, S sub x y, and S sub y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3" y="2697163"/>
                        <a:ext cx="2459037"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p:cNvSpPr>
            <a:spLocks noGrp="1"/>
          </p:cNvSpPr>
          <p:nvPr>
            <p:ph idx="15"/>
          </p:nvPr>
        </p:nvSpPr>
        <p:spPr>
          <a:xfrm>
            <a:off x="459729" y="3168500"/>
            <a:ext cx="2620355" cy="417967"/>
          </a:xfrm>
        </p:spPr>
        <p:txBody>
          <a:bodyPr anchor="ctr"/>
          <a:lstStyle/>
          <a:p>
            <a:pPr marL="0"/>
            <a:r>
              <a:rPr lang="en-US" dirty="0"/>
              <a:t>are as follows.</a:t>
            </a:r>
          </a:p>
        </p:txBody>
      </p:sp>
      <p:pic>
        <p:nvPicPr>
          <p:cNvPr id="30" name="Picture 29" descr="A table has 3 rows and 3 columns. The columns have the following headings from left to right. Quantity, Defining Formula, Computing Formula. The row entries are as follows. Row 1. Quantity, S sub x x. Defining Formula, the sum of left parenthesis x sub i minus x bar right parenthesis squared. Computing Formula, the sum of x sub i squared minus start fraction left parenthesis the sum of x sub i right parenthesis squared over n end fraction. Row 2. Quantity, S sub x x. Defining Formula, the sum of left parenthesis x sub i minus x bar right parenthesis left parenthesis y sub i minus y bar right parenthesis. Computing Formula, the sum of x sub i y sub i minus start fraction left parenthesis sum of x sub i right parenthesis left parenthesis sum of y sub i right parenthesis over n end fraction. Row 3. Quantity, S sub y y. Defining Formula, the sum of left parenthesis y sub i minus y bar right parenthesis squared. Computing Formula, the sum of y sub i squared minus start fraction left parenthesis sum of y sub i right parenthesis squared over n end fra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622" y="3852145"/>
            <a:ext cx="5857512" cy="2196567"/>
          </a:xfrm>
          <a:prstGeom prst="rect">
            <a:avLst/>
          </a:prstGeom>
        </p:spPr>
      </p:pic>
    </p:spTree>
    <p:extLst>
      <p:ext uri="{BB962C8B-B14F-4D97-AF65-F5344CB8AC3E}">
        <p14:creationId xmlns:p14="http://schemas.microsoft.com/office/powerpoint/2010/main" val="49577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Formula 8.1</a:t>
            </a:r>
            <a:endParaRPr lang="en-US" dirty="0"/>
          </a:p>
        </p:txBody>
      </p:sp>
      <p:sp>
        <p:nvSpPr>
          <p:cNvPr id="5" name="Content Placeholder 4"/>
          <p:cNvSpPr>
            <a:spLocks noGrp="1"/>
          </p:cNvSpPr>
          <p:nvPr>
            <p:ph idx="1"/>
          </p:nvPr>
        </p:nvSpPr>
        <p:spPr>
          <a:xfrm>
            <a:off x="457200" y="1600201"/>
            <a:ext cx="3633537" cy="549876"/>
          </a:xfrm>
        </p:spPr>
        <p:txBody>
          <a:bodyPr/>
          <a:lstStyle/>
          <a:p>
            <a:pPr marL="0"/>
            <a:r>
              <a:rPr lang="en-US" sz="2600" b="1" dirty="0"/>
              <a:t>Regression Equation</a:t>
            </a:r>
            <a:endParaRPr lang="en-US" sz="2600" dirty="0"/>
          </a:p>
        </p:txBody>
      </p:sp>
      <p:sp>
        <p:nvSpPr>
          <p:cNvPr id="6" name="Content Placeholder 5"/>
          <p:cNvSpPr>
            <a:spLocks noGrp="1"/>
          </p:cNvSpPr>
          <p:nvPr>
            <p:ph idx="13"/>
          </p:nvPr>
        </p:nvSpPr>
        <p:spPr/>
        <p:txBody>
          <a:bodyPr/>
          <a:lstStyle/>
          <a:p>
            <a:pPr marL="0"/>
            <a:r>
              <a:rPr lang="en-US" sz="2600" dirty="0"/>
              <a:t>The regression equation for a set of </a:t>
            </a:r>
            <a:r>
              <a:rPr lang="en-US" sz="2600" i="1" dirty="0"/>
              <a:t>n </a:t>
            </a:r>
            <a:r>
              <a:rPr lang="en-US" sz="2600" dirty="0"/>
              <a:t>data points is</a:t>
            </a:r>
          </a:p>
        </p:txBody>
      </p:sp>
      <p:graphicFrame>
        <p:nvGraphicFramePr>
          <p:cNvPr id="12" name="Object 11" descr="y hat = b sub 0 + b sub 1 x"/>
          <p:cNvGraphicFramePr>
            <a:graphicFrameLocks noChangeAspect="1"/>
          </p:cNvGraphicFramePr>
          <p:nvPr/>
        </p:nvGraphicFramePr>
        <p:xfrm>
          <a:off x="667418" y="3087688"/>
          <a:ext cx="1606550" cy="419100"/>
        </p:xfrm>
        <a:graphic>
          <a:graphicData uri="http://schemas.openxmlformats.org/presentationml/2006/ole">
            <mc:AlternateContent xmlns:mc="http://schemas.openxmlformats.org/markup-compatibility/2006">
              <mc:Choice xmlns:v="urn:schemas-microsoft-com:vml" Requires="v">
                <p:oleObj name="Equation" r:id="rId2" imgW="1460160" imgH="380880" progId="">
                  <p:embed/>
                </p:oleObj>
              </mc:Choice>
              <mc:Fallback>
                <p:oleObj name="Equation" r:id="rId2" imgW="1460160" imgH="380880" progId="">
                  <p:embed/>
                  <p:pic>
                    <p:nvPicPr>
                      <p:cNvPr id="12" name="Object 11" descr="y hat = b sub 0 + b sub 1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18" y="3087688"/>
                        <a:ext cx="16065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idx="14"/>
          </p:nvPr>
        </p:nvSpPr>
        <p:spPr>
          <a:xfrm>
            <a:off x="2411128" y="3021511"/>
            <a:ext cx="1217596" cy="549876"/>
          </a:xfrm>
        </p:spPr>
        <p:txBody>
          <a:bodyPr/>
          <a:lstStyle/>
          <a:p>
            <a:pPr marL="0"/>
            <a:r>
              <a:rPr lang="en-US" sz="2600" dirty="0"/>
              <a:t>where</a:t>
            </a:r>
          </a:p>
        </p:txBody>
      </p:sp>
      <p:graphicFrame>
        <p:nvGraphicFramePr>
          <p:cNvPr id="13" name="Object 12" descr="b 1 = start fraction S sub x y over S sub x x end fraction and b sub 0 = y bar minus b sub 1 x bar = start fraction 1 over n end fraction left parenthesis the sum of y sub I minus b sub 1 the sum of x sub i right parenthesis"/>
          <p:cNvGraphicFramePr>
            <a:graphicFrameLocks noChangeAspect="1"/>
          </p:cNvGraphicFramePr>
          <p:nvPr/>
        </p:nvGraphicFramePr>
        <p:xfrm>
          <a:off x="2082800" y="3703638"/>
          <a:ext cx="4978400" cy="838200"/>
        </p:xfrm>
        <a:graphic>
          <a:graphicData uri="http://schemas.openxmlformats.org/presentationml/2006/ole">
            <mc:AlternateContent xmlns:mc="http://schemas.openxmlformats.org/markup-compatibility/2006">
              <mc:Choice xmlns:v="urn:schemas-microsoft-com:vml" Requires="v">
                <p:oleObj name="Equation" r:id="rId4" imgW="4978080" imgH="838080" progId="">
                  <p:embed/>
                </p:oleObj>
              </mc:Choice>
              <mc:Fallback>
                <p:oleObj name="Equation" r:id="rId4" imgW="4978080" imgH="838080" progId="">
                  <p:embed/>
                  <p:pic>
                    <p:nvPicPr>
                      <p:cNvPr id="13" name="Object 12" descr="b 1 = start fraction S sub x y over S sub x x end fraction and b sub 0 = y bar minus b sub 1 x bar = start fraction 1 over n end fraction left parenthesis the sum of y sub I minus b sub 1 the sum of x sub i right parenthes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800" y="3703638"/>
                        <a:ext cx="4978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idx="15"/>
          </p:nvPr>
        </p:nvSpPr>
        <p:spPr>
          <a:xfrm>
            <a:off x="457200" y="4635295"/>
            <a:ext cx="8229600" cy="928107"/>
          </a:xfrm>
        </p:spPr>
        <p:txBody>
          <a:bodyPr/>
          <a:lstStyle/>
          <a:p>
            <a:pPr marL="0"/>
            <a:r>
              <a:rPr lang="en-US" sz="2600" dirty="0"/>
              <a:t>These two equations give the slope and </a:t>
            </a:r>
            <a:r>
              <a:rPr lang="en-US" sz="2600" i="1" dirty="0"/>
              <a:t>y</a:t>
            </a:r>
            <a:r>
              <a:rPr lang="en-US" sz="2600" dirty="0"/>
              <a:t>-intercept of the regression line, respectively.</a:t>
            </a:r>
          </a:p>
        </p:txBody>
      </p:sp>
    </p:spTree>
    <p:extLst>
      <p:ext uri="{BB962C8B-B14F-4D97-AF65-F5344CB8AC3E}">
        <p14:creationId xmlns:p14="http://schemas.microsoft.com/office/powerpoint/2010/main" val="261858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Table 8-6</a:t>
            </a:r>
            <a:endParaRPr lang="en-US" dirty="0"/>
          </a:p>
        </p:txBody>
      </p:sp>
      <p:sp>
        <p:nvSpPr>
          <p:cNvPr id="5" name="Content Placeholder 4"/>
          <p:cNvSpPr>
            <a:spLocks noGrp="1"/>
          </p:cNvSpPr>
          <p:nvPr>
            <p:ph idx="1"/>
          </p:nvPr>
        </p:nvSpPr>
        <p:spPr>
          <a:xfrm>
            <a:off x="457200" y="1600201"/>
            <a:ext cx="8229600" cy="1017872"/>
          </a:xfrm>
        </p:spPr>
        <p:txBody>
          <a:bodyPr/>
          <a:lstStyle/>
          <a:p>
            <a:pPr marL="0"/>
            <a:r>
              <a:rPr lang="en-US" dirty="0">
                <a:solidFill>
                  <a:srgbClr val="000000"/>
                </a:solidFill>
              </a:rPr>
              <a:t>Table for computing the regression equation for the Orion data</a:t>
            </a:r>
          </a:p>
        </p:txBody>
      </p:sp>
      <p:pic>
        <p:nvPicPr>
          <p:cNvPr id="11" name="Picture 10" descr="A table has 11 rows and 4 columns. The columns have the following headings from left to right. Age, year, x, Price, $100, y, x y, x squared. The row entries are as follows. Row 1. Age, year, x, 5. Price, $100, y, 85. x y, 425. x squared, 25. Row 2. Age, year, x, 4. Price, $100, y, 103. x y, 412. x squared, 16. Row 3. Age, year, x, 6. Price, $100, y, 70. x y, 420. x squared, 36. Row 4. Age, year, x, 5. Price, $100, y, 82. x y, 410. x squared, 25. Row 5. Age, year, x, 5. Price, $100, y, 89. x y, 445. x squared, 25. Row 6. Age, year, x, 5. Price, $100, y, 98. x y, 490. x squared, 25. Row 7. Age, year, x, 6. Price, $100, y, 66. x y, 396. x squared, 36. Row 8. Age, year, x, 6. Price, $100, y, 95. x y, 570. x squared, 36. Row 9. Age, year, x, 2. Price, $100, y, 169. x y, 338. x squared, 4. Row 10. Age, year, x, 7. Price, $100, y, 70. x y, 490. x squared, 49. Row 11. Age, year, x, 7. Price, $100, y, 48. x y, 336. x squared, 49. The sum of age is 58. The sum of price is 975. The sum of x y is 4732. The sum of x squared is 3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156" y="2656814"/>
            <a:ext cx="4673698" cy="3685995"/>
          </a:xfrm>
          <a:prstGeom prst="rect">
            <a:avLst/>
          </a:prstGeom>
        </p:spPr>
      </p:pic>
    </p:spTree>
    <p:extLst>
      <p:ext uri="{BB962C8B-B14F-4D97-AF65-F5344CB8AC3E}">
        <p14:creationId xmlns:p14="http://schemas.microsoft.com/office/powerpoint/2010/main" val="117023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Figure 8-11</a:t>
            </a:r>
            <a:endParaRPr lang="en-US" dirty="0"/>
          </a:p>
        </p:txBody>
      </p:sp>
      <p:sp>
        <p:nvSpPr>
          <p:cNvPr id="5" name="Content Placeholder 4"/>
          <p:cNvSpPr>
            <a:spLocks noGrp="1"/>
          </p:cNvSpPr>
          <p:nvPr>
            <p:ph idx="1"/>
          </p:nvPr>
        </p:nvSpPr>
        <p:spPr>
          <a:xfrm>
            <a:off x="457200" y="1600200"/>
            <a:ext cx="8229600" cy="526983"/>
          </a:xfrm>
        </p:spPr>
        <p:txBody>
          <a:bodyPr/>
          <a:lstStyle/>
          <a:p>
            <a:pPr marL="0"/>
            <a:r>
              <a:rPr lang="en-US" dirty="0">
                <a:solidFill>
                  <a:srgbClr val="000000"/>
                </a:solidFill>
              </a:rPr>
              <a:t>Regression line and data points for Orion data</a:t>
            </a:r>
          </a:p>
        </p:txBody>
      </p:sp>
      <p:pic>
        <p:nvPicPr>
          <p:cNvPr id="6" name="Picture 1" descr="A scatterplot for price in $100 versus age in years. It marks a falling line for y hat = 195.47 minus 20.26 x, between (2, 155) and (8, 35). The plots are scattered around the line. The plots are densely populated between the points (5, 80) to (5, 100)."/>
          <p:cNvPicPr>
            <a:picLocks noChangeAspect="1" noChangeArrowheads="1"/>
          </p:cNvPicPr>
          <p:nvPr/>
        </p:nvPicPr>
        <p:blipFill>
          <a:blip r:embed="rId2"/>
          <a:srcRect/>
          <a:stretch>
            <a:fillRect/>
          </a:stretch>
        </p:blipFill>
        <p:spPr bwMode="auto">
          <a:xfrm>
            <a:off x="2637480" y="2289359"/>
            <a:ext cx="3869040" cy="39661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74344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8.5</a:t>
            </a:r>
          </a:p>
        </p:txBody>
      </p:sp>
      <p:sp>
        <p:nvSpPr>
          <p:cNvPr id="5" name="Content Placeholder 4"/>
          <p:cNvSpPr>
            <a:spLocks noGrp="1"/>
          </p:cNvSpPr>
          <p:nvPr>
            <p:ph idx="1"/>
          </p:nvPr>
        </p:nvSpPr>
        <p:spPr/>
        <p:txBody>
          <a:bodyPr/>
          <a:lstStyle/>
          <a:p>
            <a:pPr marL="0">
              <a:spcBef>
                <a:spcPct val="50000"/>
              </a:spcBef>
              <a:buClr>
                <a:srgbClr val="000000"/>
              </a:buClr>
              <a:defRPr/>
            </a:pPr>
            <a:r>
              <a:rPr lang="en-US" b="1" dirty="0">
                <a:solidFill>
                  <a:schemeClr val="tx1"/>
                </a:solidFill>
                <a:ea typeface="SimSun" charset="0"/>
                <a:cs typeface="SimSun" charset="0"/>
              </a:rPr>
              <a:t>Response Variable and Predictor Variable</a:t>
            </a:r>
            <a:endParaRPr lang="en-US" dirty="0">
              <a:solidFill>
                <a:schemeClr val="tx1"/>
              </a:solidFill>
              <a:ea typeface="SimSun" charset="0"/>
              <a:cs typeface="SimSun" charset="0"/>
            </a:endParaRPr>
          </a:p>
          <a:p>
            <a:pPr marL="0">
              <a:spcBef>
                <a:spcPct val="50000"/>
              </a:spcBef>
              <a:buClr>
                <a:srgbClr val="000000"/>
              </a:buClr>
              <a:defRPr/>
            </a:pPr>
            <a:r>
              <a:rPr lang="en-US" b="1" dirty="0">
                <a:solidFill>
                  <a:schemeClr val="tx1"/>
                </a:solidFill>
                <a:ea typeface="SimSun" charset="0"/>
                <a:cs typeface="SimSun" charset="0"/>
              </a:rPr>
              <a:t>Response variable</a:t>
            </a:r>
            <a:r>
              <a:rPr lang="en-US" dirty="0">
                <a:solidFill>
                  <a:schemeClr val="tx1"/>
                </a:solidFill>
                <a:ea typeface="SimSun" charset="0"/>
                <a:cs typeface="SimSun" charset="0"/>
              </a:rPr>
              <a:t>: The variable to be measured or observed.</a:t>
            </a:r>
          </a:p>
          <a:p>
            <a:pPr marL="0">
              <a:spcBef>
                <a:spcPct val="50000"/>
              </a:spcBef>
              <a:buClr>
                <a:srgbClr val="000000"/>
              </a:buClr>
              <a:defRPr/>
            </a:pPr>
            <a:r>
              <a:rPr lang="en-US" b="1" dirty="0">
                <a:solidFill>
                  <a:schemeClr val="tx1"/>
                </a:solidFill>
                <a:ea typeface="SimSun" charset="0"/>
                <a:cs typeface="SimSun" charset="0"/>
              </a:rPr>
              <a:t>Predictor variable: </a:t>
            </a:r>
            <a:r>
              <a:rPr lang="en-US" dirty="0">
                <a:solidFill>
                  <a:schemeClr val="tx1"/>
                </a:solidFill>
                <a:ea typeface="SimSun" charset="0"/>
                <a:cs typeface="SimSun" charset="0"/>
              </a:rPr>
              <a:t>A variable used to predict or explain the values of the response variable.</a:t>
            </a:r>
            <a:endParaRPr lang="en-US" b="1" dirty="0">
              <a:solidFill>
                <a:schemeClr val="tx1"/>
              </a:solidFill>
              <a:ea typeface="SimSun" charset="0"/>
              <a:cs typeface="SimSun" charset="0"/>
            </a:endParaRPr>
          </a:p>
        </p:txBody>
      </p:sp>
    </p:spTree>
    <p:extLst>
      <p:ext uri="{BB962C8B-B14F-4D97-AF65-F5344CB8AC3E}">
        <p14:creationId xmlns:p14="http://schemas.microsoft.com/office/powerpoint/2010/main" val="4124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Figure 8-12</a:t>
            </a:r>
            <a:endParaRPr lang="en-US" dirty="0"/>
          </a:p>
        </p:txBody>
      </p:sp>
      <p:sp>
        <p:nvSpPr>
          <p:cNvPr id="5" name="Content Placeholder 4"/>
          <p:cNvSpPr>
            <a:spLocks noGrp="1"/>
          </p:cNvSpPr>
          <p:nvPr>
            <p:ph idx="1"/>
          </p:nvPr>
        </p:nvSpPr>
        <p:spPr>
          <a:xfrm>
            <a:off x="457200" y="1600200"/>
            <a:ext cx="5837722" cy="526983"/>
          </a:xfrm>
        </p:spPr>
        <p:txBody>
          <a:bodyPr/>
          <a:lstStyle/>
          <a:p>
            <a:pPr marL="0"/>
            <a:r>
              <a:rPr lang="en-US" dirty="0">
                <a:solidFill>
                  <a:srgbClr val="000000"/>
                </a:solidFill>
              </a:rPr>
              <a:t>Extrapolation in the Orion example</a:t>
            </a:r>
          </a:p>
        </p:txBody>
      </p:sp>
      <p:pic>
        <p:nvPicPr>
          <p:cNvPr id="6" name="Picture 2" descr="A scatterplot for price in $100 versus age in years. It marks a falling line for y hat = 195.47 minus 20.26 x, between (2, 155) and (8, 35). The plots are scattered around the line. The plots are densely populated between the points (5, 80) to (5, 100). The line is extended on either sides with dashed lines. The dashed lines on either sides is labeled, use of regression equation to make predictions in either of these regions is extrapolation."/>
          <p:cNvPicPr>
            <a:picLocks noChangeAspect="1" noChangeArrowheads="1"/>
          </p:cNvPicPr>
          <p:nvPr/>
        </p:nvPicPr>
        <p:blipFill>
          <a:blip r:embed="rId2"/>
          <a:srcRect/>
          <a:stretch>
            <a:fillRect/>
          </a:stretch>
        </p:blipFill>
        <p:spPr bwMode="auto">
          <a:xfrm>
            <a:off x="2441816" y="2237160"/>
            <a:ext cx="4260368" cy="3828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7290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Figure 8-13</a:t>
            </a:r>
            <a:endParaRPr lang="en-US" dirty="0"/>
          </a:p>
        </p:txBody>
      </p:sp>
      <p:sp>
        <p:nvSpPr>
          <p:cNvPr id="5" name="Content Placeholder 4"/>
          <p:cNvSpPr>
            <a:spLocks noGrp="1"/>
          </p:cNvSpPr>
          <p:nvPr>
            <p:ph idx="1"/>
          </p:nvPr>
        </p:nvSpPr>
        <p:spPr>
          <a:xfrm>
            <a:off x="457200" y="1600200"/>
            <a:ext cx="8229600" cy="979371"/>
          </a:xfrm>
        </p:spPr>
        <p:txBody>
          <a:bodyPr/>
          <a:lstStyle/>
          <a:p>
            <a:pPr marL="0"/>
            <a:r>
              <a:rPr lang="en-US" dirty="0">
                <a:solidFill>
                  <a:srgbClr val="000000"/>
                </a:solidFill>
              </a:rPr>
              <a:t>Regression lines with and without the influential observation removed</a:t>
            </a:r>
          </a:p>
        </p:txBody>
      </p:sp>
      <p:pic>
        <p:nvPicPr>
          <p:cNvPr id="6" name="Picture 2" descr="A scatterplot for price in $100 versus age in years. It marks a falling line for y hat = 195.47 minus 20.26 x, between (2, 155) and (8, 35). The plots are scattered around the line. The plots are densely populated between the points (5, 80) to (5, 100). The plot at (2, 170) is labeled, influential observation. The graph also plots a falling line for y hat = 160.33 minus 14.24 x, between (1, 150) and (8, 50)."/>
          <p:cNvPicPr>
            <a:picLocks noChangeAspect="1" noChangeArrowheads="1"/>
          </p:cNvPicPr>
          <p:nvPr/>
        </p:nvPicPr>
        <p:blipFill>
          <a:blip r:embed="rId2"/>
          <a:srcRect/>
          <a:stretch>
            <a:fillRect/>
          </a:stretch>
        </p:blipFill>
        <p:spPr bwMode="auto">
          <a:xfrm>
            <a:off x="2907082" y="2762011"/>
            <a:ext cx="3329836" cy="3425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4279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p:txBody>
          <a:bodyPr/>
          <a:lstStyle/>
          <a:p>
            <a:r>
              <a:rPr lang="en-US" dirty="0"/>
              <a:t>8.1 </a:t>
            </a:r>
            <a:r>
              <a:rPr lang="en-US" dirty="0">
                <a:latin typeface="Arial" charset="0"/>
              </a:rPr>
              <a:t>Linear Equations with One Independent Variable</a:t>
            </a:r>
            <a:endParaRPr lang="en-US" dirty="0"/>
          </a:p>
        </p:txBody>
      </p:sp>
    </p:spTree>
    <p:extLst>
      <p:ext uri="{BB962C8B-B14F-4D97-AF65-F5344CB8AC3E}">
        <p14:creationId xmlns:p14="http://schemas.microsoft.com/office/powerpoint/2010/main" val="281227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Fact 8.3</a:t>
            </a:r>
          </a:p>
        </p:txBody>
      </p:sp>
      <p:sp>
        <p:nvSpPr>
          <p:cNvPr id="5" name="Content Placeholder 4"/>
          <p:cNvSpPr>
            <a:spLocks noGrp="1"/>
          </p:cNvSpPr>
          <p:nvPr>
            <p:ph idx="1"/>
          </p:nvPr>
        </p:nvSpPr>
        <p:spPr/>
        <p:txBody>
          <a:bodyPr/>
          <a:lstStyle/>
          <a:p>
            <a:pPr marL="0">
              <a:spcBef>
                <a:spcPct val="50000"/>
              </a:spcBef>
              <a:buClr>
                <a:srgbClr val="000000"/>
              </a:buClr>
              <a:defRPr/>
            </a:pPr>
            <a:r>
              <a:rPr lang="en-US" b="1" dirty="0">
                <a:solidFill>
                  <a:schemeClr val="tx1"/>
                </a:solidFill>
                <a:ea typeface="SimSun" charset="0"/>
                <a:cs typeface="SimSun" charset="0"/>
              </a:rPr>
              <a:t>Criterion for Finding a Regression Line</a:t>
            </a:r>
            <a:endParaRPr lang="en-US" dirty="0">
              <a:solidFill>
                <a:schemeClr val="tx1"/>
              </a:solidFill>
              <a:ea typeface="SimSun" charset="0"/>
              <a:cs typeface="SimSun" charset="0"/>
            </a:endParaRPr>
          </a:p>
          <a:p>
            <a:pPr marL="0">
              <a:spcBef>
                <a:spcPct val="50000"/>
              </a:spcBef>
              <a:buClr>
                <a:srgbClr val="000000"/>
              </a:buClr>
              <a:defRPr/>
            </a:pPr>
            <a:r>
              <a:rPr lang="en-US" dirty="0">
                <a:solidFill>
                  <a:schemeClr val="tx1"/>
                </a:solidFill>
                <a:ea typeface="SimSun" charset="0"/>
                <a:cs typeface="SimSun" charset="0"/>
              </a:rPr>
              <a:t>Before finding a regression line for a set of data points, draw a scatterplot. If the data points do not appear to be scattered about a line, do not determine a regression line.</a:t>
            </a:r>
          </a:p>
        </p:txBody>
      </p:sp>
    </p:spTree>
    <p:extLst>
      <p:ext uri="{BB962C8B-B14F-4D97-AF65-F5344CB8AC3E}">
        <p14:creationId xmlns:p14="http://schemas.microsoft.com/office/powerpoint/2010/main" val="160188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90000"/>
              </a:lnSpc>
              <a:spcBef>
                <a:spcPts val="900"/>
              </a:spcBef>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dirty="0"/>
              <a:t>8.3 The Coefficient of Determination</a:t>
            </a:r>
          </a:p>
        </p:txBody>
      </p:sp>
    </p:spTree>
    <p:extLst>
      <p:ext uri="{BB962C8B-B14F-4D97-AF65-F5344CB8AC3E}">
        <p14:creationId xmlns:p14="http://schemas.microsoft.com/office/powerpoint/2010/main" val="86490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Definition 8.6</a:t>
            </a:r>
            <a:endParaRPr lang="en-US" dirty="0"/>
          </a:p>
        </p:txBody>
      </p:sp>
      <p:sp>
        <p:nvSpPr>
          <p:cNvPr id="5" name="Content Placeholder 4"/>
          <p:cNvSpPr>
            <a:spLocks noGrp="1"/>
          </p:cNvSpPr>
          <p:nvPr>
            <p:ph idx="1"/>
          </p:nvPr>
        </p:nvSpPr>
        <p:spPr>
          <a:xfrm>
            <a:off x="457200" y="1600201"/>
            <a:ext cx="3797166" cy="417040"/>
          </a:xfrm>
        </p:spPr>
        <p:txBody>
          <a:bodyPr anchor="ctr"/>
          <a:lstStyle/>
          <a:p>
            <a:pPr marL="0"/>
            <a:r>
              <a:rPr lang="en-US" sz="1800" b="1" dirty="0"/>
              <a:t>Sums of Squares in Regression</a:t>
            </a:r>
            <a:endParaRPr lang="en-US" sz="1800" dirty="0"/>
          </a:p>
        </p:txBody>
      </p:sp>
      <p:sp>
        <p:nvSpPr>
          <p:cNvPr id="6" name="Content Placeholder 5"/>
          <p:cNvSpPr>
            <a:spLocks noGrp="1"/>
          </p:cNvSpPr>
          <p:nvPr>
            <p:ph idx="13"/>
          </p:nvPr>
        </p:nvSpPr>
        <p:spPr>
          <a:xfrm>
            <a:off x="459729" y="2167067"/>
            <a:ext cx="8229600" cy="348049"/>
          </a:xfrm>
        </p:spPr>
        <p:txBody>
          <a:bodyPr anchor="ctr"/>
          <a:lstStyle/>
          <a:p>
            <a:pPr marL="0"/>
            <a:r>
              <a:rPr lang="en-US" sz="1800" b="1" dirty="0"/>
              <a:t>Total sum of squares, S</a:t>
            </a:r>
            <a:r>
              <a:rPr lang="en-US" sz="100" b="1" dirty="0"/>
              <a:t> </a:t>
            </a:r>
            <a:r>
              <a:rPr lang="en-US" sz="1800" b="1" dirty="0"/>
              <a:t>S</a:t>
            </a:r>
            <a:r>
              <a:rPr lang="en-US" sz="100" b="1" dirty="0"/>
              <a:t> </a:t>
            </a:r>
            <a:r>
              <a:rPr lang="en-US" sz="1800" b="1" dirty="0"/>
              <a:t>T</a:t>
            </a:r>
            <a:r>
              <a:rPr lang="en-US" sz="1800" b="1" i="1" dirty="0"/>
              <a:t>: </a:t>
            </a:r>
            <a:r>
              <a:rPr lang="en-US" sz="1800" dirty="0"/>
              <a:t>The total variation in the observed values of the</a:t>
            </a:r>
          </a:p>
        </p:txBody>
      </p:sp>
      <p:sp>
        <p:nvSpPr>
          <p:cNvPr id="7" name="Content Placeholder 6"/>
          <p:cNvSpPr>
            <a:spLocks noGrp="1"/>
          </p:cNvSpPr>
          <p:nvPr>
            <p:ph idx="14"/>
          </p:nvPr>
        </p:nvSpPr>
        <p:spPr>
          <a:xfrm>
            <a:off x="459729" y="2593904"/>
            <a:ext cx="2266749" cy="349566"/>
          </a:xfrm>
        </p:spPr>
        <p:txBody>
          <a:bodyPr anchor="ctr"/>
          <a:lstStyle/>
          <a:p>
            <a:pPr marL="0"/>
            <a:r>
              <a:rPr lang="en-US" sz="1800" dirty="0"/>
              <a:t>response variable:</a:t>
            </a:r>
          </a:p>
        </p:txBody>
      </p:sp>
      <p:graphicFrame>
        <p:nvGraphicFramePr>
          <p:cNvPr id="12" name="Object 11" descr="S S T = the sum of left parenthesis y sub i minus y bar right parenthesis squared"/>
          <p:cNvGraphicFramePr>
            <a:graphicFrameLocks noChangeAspect="1"/>
          </p:cNvGraphicFramePr>
          <p:nvPr/>
        </p:nvGraphicFramePr>
        <p:xfrm>
          <a:off x="2730500" y="2555875"/>
          <a:ext cx="1838325" cy="387350"/>
        </p:xfrm>
        <a:graphic>
          <a:graphicData uri="http://schemas.openxmlformats.org/presentationml/2006/ole">
            <mc:AlternateContent xmlns:mc="http://schemas.openxmlformats.org/markup-compatibility/2006">
              <mc:Choice xmlns:v="urn:schemas-microsoft-com:vml" Requires="v">
                <p:oleObj name="Equation" r:id="rId2" imgW="2222280" imgH="469800" progId="">
                  <p:embed/>
                </p:oleObj>
              </mc:Choice>
              <mc:Fallback>
                <p:oleObj name="Equation" r:id="rId2" imgW="2222280" imgH="469800" progId="">
                  <p:embed/>
                  <p:pic>
                    <p:nvPicPr>
                      <p:cNvPr id="12" name="Object 11" descr="S S T = the sum of left parenthesis y sub i minus y bar right parenthesis squa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2555875"/>
                        <a:ext cx="18383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idx="15"/>
          </p:nvPr>
        </p:nvSpPr>
        <p:spPr>
          <a:xfrm>
            <a:off x="457200" y="3033801"/>
            <a:ext cx="8229600" cy="408342"/>
          </a:xfrm>
        </p:spPr>
        <p:txBody>
          <a:bodyPr anchor="ctr"/>
          <a:lstStyle/>
          <a:p>
            <a:pPr marL="0"/>
            <a:r>
              <a:rPr lang="en-US" sz="1800" b="1" dirty="0"/>
              <a:t>Regression sum of squares, S</a:t>
            </a:r>
            <a:r>
              <a:rPr lang="en-US" sz="100" b="1" dirty="0"/>
              <a:t> </a:t>
            </a:r>
            <a:r>
              <a:rPr lang="en-US" sz="1800" b="1" dirty="0"/>
              <a:t>S</a:t>
            </a:r>
            <a:r>
              <a:rPr lang="en-US" sz="100" b="1" dirty="0"/>
              <a:t> </a:t>
            </a:r>
            <a:r>
              <a:rPr lang="en-US" sz="1800" b="1" dirty="0"/>
              <a:t>R</a:t>
            </a:r>
            <a:r>
              <a:rPr lang="en-US" sz="1800" b="1" i="1" dirty="0"/>
              <a:t>: </a:t>
            </a:r>
            <a:r>
              <a:rPr lang="en-US" sz="1800" dirty="0"/>
              <a:t>The variation in the observed values of</a:t>
            </a:r>
          </a:p>
        </p:txBody>
      </p:sp>
      <p:sp>
        <p:nvSpPr>
          <p:cNvPr id="9" name="Content Placeholder 8"/>
          <p:cNvSpPr>
            <a:spLocks noGrp="1"/>
          </p:cNvSpPr>
          <p:nvPr>
            <p:ph idx="16"/>
          </p:nvPr>
        </p:nvSpPr>
        <p:spPr>
          <a:xfrm>
            <a:off x="459729" y="3512425"/>
            <a:ext cx="5411682" cy="413761"/>
          </a:xfrm>
        </p:spPr>
        <p:txBody>
          <a:bodyPr anchor="ctr"/>
          <a:lstStyle/>
          <a:p>
            <a:pPr marL="0"/>
            <a:r>
              <a:rPr lang="en-US" sz="1800" dirty="0"/>
              <a:t>the response variable explained by the regression:</a:t>
            </a:r>
          </a:p>
        </p:txBody>
      </p:sp>
      <p:graphicFrame>
        <p:nvGraphicFramePr>
          <p:cNvPr id="13" name="Object 12" descr="S S R = the sum of left parenthesis y hat sub i minus y bar right parenthesis squared"/>
          <p:cNvGraphicFramePr>
            <a:graphicFrameLocks noChangeAspect="1"/>
          </p:cNvGraphicFramePr>
          <p:nvPr/>
        </p:nvGraphicFramePr>
        <p:xfrm>
          <a:off x="5957888" y="3441700"/>
          <a:ext cx="1827212" cy="387350"/>
        </p:xfrm>
        <a:graphic>
          <a:graphicData uri="http://schemas.openxmlformats.org/presentationml/2006/ole">
            <mc:AlternateContent xmlns:mc="http://schemas.openxmlformats.org/markup-compatibility/2006">
              <mc:Choice xmlns:v="urn:schemas-microsoft-com:vml" Requires="v">
                <p:oleObj name="Equation" r:id="rId4" imgW="2209680" imgH="469800" progId="">
                  <p:embed/>
                </p:oleObj>
              </mc:Choice>
              <mc:Fallback>
                <p:oleObj name="Equation" r:id="rId4" imgW="2209680" imgH="469800" progId="">
                  <p:embed/>
                  <p:pic>
                    <p:nvPicPr>
                      <p:cNvPr id="13" name="Object 12" descr="S S R = the sum of left parenthesis y hat sub i minus y bar right parenthesis squa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888" y="3441700"/>
                        <a:ext cx="182721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idx="17"/>
          </p:nvPr>
        </p:nvSpPr>
        <p:spPr>
          <a:xfrm>
            <a:off x="459729" y="4000146"/>
            <a:ext cx="8229600" cy="427338"/>
          </a:xfrm>
        </p:spPr>
        <p:txBody>
          <a:bodyPr anchor="ctr"/>
          <a:lstStyle/>
          <a:p>
            <a:pPr marL="0"/>
            <a:r>
              <a:rPr lang="en-US" sz="1800" b="1" dirty="0"/>
              <a:t>Error sum of squares, S</a:t>
            </a:r>
            <a:r>
              <a:rPr lang="en-US" sz="100" b="1" dirty="0"/>
              <a:t> </a:t>
            </a:r>
            <a:r>
              <a:rPr lang="en-US" sz="1800" b="1" dirty="0"/>
              <a:t>S</a:t>
            </a:r>
            <a:r>
              <a:rPr lang="en-US" sz="100" b="1" dirty="0"/>
              <a:t> </a:t>
            </a:r>
            <a:r>
              <a:rPr lang="en-US" sz="1800" b="1" dirty="0"/>
              <a:t>E</a:t>
            </a:r>
            <a:r>
              <a:rPr lang="en-US" sz="1800" b="1" i="1" dirty="0"/>
              <a:t>: </a:t>
            </a:r>
            <a:r>
              <a:rPr lang="en-US" sz="1800" dirty="0"/>
              <a:t>The variation in the observed values of the</a:t>
            </a:r>
          </a:p>
        </p:txBody>
      </p:sp>
      <p:sp>
        <p:nvSpPr>
          <p:cNvPr id="11" name="Content Placeholder 10"/>
          <p:cNvSpPr>
            <a:spLocks noGrp="1"/>
          </p:cNvSpPr>
          <p:nvPr>
            <p:ph idx="18"/>
          </p:nvPr>
        </p:nvSpPr>
        <p:spPr>
          <a:xfrm>
            <a:off x="459729" y="4501444"/>
            <a:ext cx="5414211" cy="393834"/>
          </a:xfrm>
        </p:spPr>
        <p:txBody>
          <a:bodyPr anchor="ctr"/>
          <a:lstStyle/>
          <a:p>
            <a:pPr marL="0"/>
            <a:r>
              <a:rPr lang="en-US" sz="1800" dirty="0"/>
              <a:t>response variable not explained by the regression:</a:t>
            </a:r>
          </a:p>
        </p:txBody>
      </p:sp>
      <p:graphicFrame>
        <p:nvGraphicFramePr>
          <p:cNvPr id="14" name="Object 13" descr="S S E = the sum of left parenthesis y sub i minus y hat right parenthesis squared"/>
          <p:cNvGraphicFramePr>
            <a:graphicFrameLocks noChangeAspect="1"/>
          </p:cNvGraphicFramePr>
          <p:nvPr/>
        </p:nvGraphicFramePr>
        <p:xfrm>
          <a:off x="5957888" y="4483100"/>
          <a:ext cx="1825625" cy="387350"/>
        </p:xfrm>
        <a:graphic>
          <a:graphicData uri="http://schemas.openxmlformats.org/presentationml/2006/ole">
            <mc:AlternateContent xmlns:mc="http://schemas.openxmlformats.org/markup-compatibility/2006">
              <mc:Choice xmlns:v="urn:schemas-microsoft-com:vml" Requires="v">
                <p:oleObj name="Equation" r:id="rId6" imgW="2209680" imgH="469800" progId="">
                  <p:embed/>
                </p:oleObj>
              </mc:Choice>
              <mc:Fallback>
                <p:oleObj name="Equation" r:id="rId6" imgW="2209680" imgH="469800" progId="">
                  <p:embed/>
                  <p:pic>
                    <p:nvPicPr>
                      <p:cNvPr id="14" name="Object 13" descr="S S E = the sum of left parenthesis y sub i minus y hat right parenthesis squar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7888" y="4483100"/>
                        <a:ext cx="18256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584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Definition 8.7</a:t>
            </a:r>
            <a:endParaRPr lang="en-US" dirty="0"/>
          </a:p>
        </p:txBody>
      </p:sp>
      <p:sp>
        <p:nvSpPr>
          <p:cNvPr id="5" name="Content Placeholder 4"/>
          <p:cNvSpPr>
            <a:spLocks noGrp="1"/>
          </p:cNvSpPr>
          <p:nvPr>
            <p:ph idx="1"/>
          </p:nvPr>
        </p:nvSpPr>
        <p:spPr>
          <a:xfrm>
            <a:off x="457200" y="1600201"/>
            <a:ext cx="3392905" cy="334477"/>
          </a:xfrm>
        </p:spPr>
        <p:txBody>
          <a:bodyPr anchor="ctr"/>
          <a:lstStyle/>
          <a:p>
            <a:pPr marL="0"/>
            <a:r>
              <a:rPr lang="en-US" sz="1800" b="1" dirty="0"/>
              <a:t>Coefficient of Determination</a:t>
            </a:r>
            <a:endParaRPr lang="en-US" sz="1800" dirty="0"/>
          </a:p>
        </p:txBody>
      </p:sp>
      <p:sp>
        <p:nvSpPr>
          <p:cNvPr id="6" name="Content Placeholder 5"/>
          <p:cNvSpPr>
            <a:spLocks noGrp="1"/>
          </p:cNvSpPr>
          <p:nvPr>
            <p:ph idx="13"/>
          </p:nvPr>
        </p:nvSpPr>
        <p:spPr>
          <a:xfrm>
            <a:off x="457200" y="2106899"/>
            <a:ext cx="3919766" cy="337680"/>
          </a:xfrm>
        </p:spPr>
        <p:txBody>
          <a:bodyPr anchor="ctr"/>
          <a:lstStyle/>
          <a:p>
            <a:pPr marL="0"/>
            <a:r>
              <a:rPr lang="en-US" sz="1800" dirty="0"/>
              <a:t>The </a:t>
            </a:r>
            <a:r>
              <a:rPr lang="en-US" sz="1800" b="1" dirty="0"/>
              <a:t>coefficient of determination,</a:t>
            </a:r>
            <a:endParaRPr lang="en-US" sz="1800" dirty="0"/>
          </a:p>
        </p:txBody>
      </p:sp>
      <p:graphicFrame>
        <p:nvGraphicFramePr>
          <p:cNvPr id="12" name="Object 11" descr="r squared"/>
          <p:cNvGraphicFramePr>
            <a:graphicFrameLocks noChangeAspect="1"/>
          </p:cNvGraphicFramePr>
          <p:nvPr/>
        </p:nvGraphicFramePr>
        <p:xfrm>
          <a:off x="4457700" y="2074863"/>
          <a:ext cx="393700" cy="393700"/>
        </p:xfrm>
        <a:graphic>
          <a:graphicData uri="http://schemas.openxmlformats.org/presentationml/2006/ole">
            <mc:AlternateContent xmlns:mc="http://schemas.openxmlformats.org/markup-compatibility/2006">
              <mc:Choice xmlns:v="urn:schemas-microsoft-com:vml" Requires="v">
                <p:oleObj name="Equation" r:id="rId2" imgW="393480" imgH="393480" progId="">
                  <p:embed/>
                </p:oleObj>
              </mc:Choice>
              <mc:Fallback>
                <p:oleObj name="Equation" r:id="rId2" imgW="393480" imgH="393480" progId="">
                  <p:embed/>
                  <p:pic>
                    <p:nvPicPr>
                      <p:cNvPr id="12" name="Object 11" descr="r squa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074863"/>
                        <a:ext cx="393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idx="14"/>
          </p:nvPr>
        </p:nvSpPr>
        <p:spPr>
          <a:xfrm>
            <a:off x="4931220" y="2085388"/>
            <a:ext cx="3787541" cy="359191"/>
          </a:xfrm>
        </p:spPr>
        <p:txBody>
          <a:bodyPr anchor="ctr"/>
          <a:lstStyle/>
          <a:p>
            <a:pPr marL="0"/>
            <a:r>
              <a:rPr lang="en-US" sz="1800" dirty="0"/>
              <a:t>is the proportion of variation in the</a:t>
            </a:r>
          </a:p>
        </p:txBody>
      </p:sp>
      <p:sp>
        <p:nvSpPr>
          <p:cNvPr id="8" name="Content Placeholder 7"/>
          <p:cNvSpPr>
            <a:spLocks noGrp="1"/>
          </p:cNvSpPr>
          <p:nvPr>
            <p:ph idx="15"/>
          </p:nvPr>
        </p:nvSpPr>
        <p:spPr>
          <a:xfrm>
            <a:off x="457200" y="2641429"/>
            <a:ext cx="8229600" cy="408342"/>
          </a:xfrm>
        </p:spPr>
        <p:txBody>
          <a:bodyPr anchor="ctr"/>
          <a:lstStyle/>
          <a:p>
            <a:pPr marL="0"/>
            <a:r>
              <a:rPr lang="en-US" sz="1800" dirty="0"/>
              <a:t>observed values of the response variable explained by the regression. Thus,</a:t>
            </a:r>
          </a:p>
        </p:txBody>
      </p:sp>
      <p:graphicFrame>
        <p:nvGraphicFramePr>
          <p:cNvPr id="13" name="Object 12" descr="r squared = start fraction S S R over S S T end fraction"/>
          <p:cNvGraphicFramePr>
            <a:graphicFrameLocks noChangeAspect="1"/>
          </p:cNvGraphicFramePr>
          <p:nvPr/>
        </p:nvGraphicFramePr>
        <p:xfrm>
          <a:off x="3761016" y="3654650"/>
          <a:ext cx="1231900" cy="723900"/>
        </p:xfrm>
        <a:graphic>
          <a:graphicData uri="http://schemas.openxmlformats.org/presentationml/2006/ole">
            <mc:AlternateContent xmlns:mc="http://schemas.openxmlformats.org/markup-compatibility/2006">
              <mc:Choice xmlns:v="urn:schemas-microsoft-com:vml" Requires="v">
                <p:oleObj name="Equation" r:id="rId4" imgW="1231560" imgH="723600" progId="">
                  <p:embed/>
                </p:oleObj>
              </mc:Choice>
              <mc:Fallback>
                <p:oleObj name="Equation" r:id="rId4" imgW="1231560" imgH="723600" progId="">
                  <p:embed/>
                  <p:pic>
                    <p:nvPicPr>
                      <p:cNvPr id="13" name="Object 12" descr="r squared = start fraction S S R over S S T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16" y="3654650"/>
                        <a:ext cx="12319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790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Table 8-7</a:t>
            </a:r>
            <a:endParaRPr lang="en-US" dirty="0"/>
          </a:p>
        </p:txBody>
      </p:sp>
      <p:sp>
        <p:nvSpPr>
          <p:cNvPr id="5" name="Content Placeholder 4"/>
          <p:cNvSpPr>
            <a:spLocks noGrp="1"/>
          </p:cNvSpPr>
          <p:nvPr>
            <p:ph idx="1"/>
          </p:nvPr>
        </p:nvSpPr>
        <p:spPr>
          <a:xfrm>
            <a:off x="457200" y="1600201"/>
            <a:ext cx="8229600" cy="546234"/>
          </a:xfrm>
        </p:spPr>
        <p:txBody>
          <a:bodyPr/>
          <a:lstStyle/>
          <a:p>
            <a:pPr marL="0"/>
            <a:r>
              <a:rPr lang="en-US" dirty="0">
                <a:solidFill>
                  <a:srgbClr val="000000"/>
                </a:solidFill>
              </a:rPr>
              <a:t>Table for finding the three sums of squares</a:t>
            </a:r>
          </a:p>
        </p:txBody>
      </p:sp>
      <p:pic>
        <p:nvPicPr>
          <p:cNvPr id="39" name="Picture 38" descr="A table has 3 rows and 9 columns. The columns have the following headings from left to right. x, y, y hat, y minus y bar, left parenthesis y minus y bar right parenthesis squared, y hat minus y bar, left parenthesis y hat minus y bar right parenthesis squared, y minus y hat, left parenthesis y minus y hat right parenthesis squared. The row entries are as follows. Row 1. x, 1. y, 3. y hat, 2. y minus y bar, 0. left parenthesis y minus y bar right parenthesis squared, 0. y hat minus y bar, negative 1. left parenthesis y hat minus y bar right parenthesis squared, 1. y minus y hat, 1. left parenthesis y minus y hat right parenthesis squared, 1. Row 2. x, 2. y, 1. y hat, 3. y minus y bar, negative 2. left parenthesis y minus y bar right parenthesis squared, 4. y hat minus y bar, 0. left parenthesis y hat minus y bar right parenthesis squared, 0. y minus y hat, negative 2. left parenthesis y minus y hat right parenthesis squared, 4. Row 3. x, 3. y, 5. y hat, 4. y minus y bar, 2. left parenthesis y minus y bar right parenthesis squared, 4. y hat minus y bar, 1. left parenthesis y hat minus y bar right parenthesis squared, 1. y minus y hat, 1. left parenthesis y minus y hat right parenthesis squared, 1. Sum of left parenthesis y minus y bar right parenthesis squared is 8. Sum of left parenthesis y hat minus y bar right parenthesis squared is 2. Sum of left parenthesis y minus y hat right parenthesis squared is 6."/>
          <p:cNvPicPr>
            <a:picLocks noChangeAspect="1"/>
          </p:cNvPicPr>
          <p:nvPr/>
        </p:nvPicPr>
        <p:blipFill>
          <a:blip r:embed="rId2"/>
          <a:stretch>
            <a:fillRect/>
          </a:stretch>
        </p:blipFill>
        <p:spPr>
          <a:xfrm>
            <a:off x="1086588" y="2556769"/>
            <a:ext cx="6950042" cy="2895851"/>
          </a:xfrm>
          <a:prstGeom prst="rect">
            <a:avLst/>
          </a:prstGeom>
        </p:spPr>
      </p:pic>
    </p:spTree>
    <p:extLst>
      <p:ext uri="{BB962C8B-B14F-4D97-AF65-F5344CB8AC3E}">
        <p14:creationId xmlns:p14="http://schemas.microsoft.com/office/powerpoint/2010/main" val="328161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900"/>
              </a:spcBef>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dirty="0"/>
              <a:t>8.4 Linear Correlation</a:t>
            </a:r>
          </a:p>
        </p:txBody>
      </p:sp>
    </p:spTree>
    <p:extLst>
      <p:ext uri="{BB962C8B-B14F-4D97-AF65-F5344CB8AC3E}">
        <p14:creationId xmlns:p14="http://schemas.microsoft.com/office/powerpoint/2010/main" val="254717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cs typeface="Times New Roman" charset="0"/>
              </a:rPr>
              <a:t>Definition 8.8 &amp; Formula 8.3</a:t>
            </a:r>
            <a:endParaRPr lang="en-US" dirty="0"/>
          </a:p>
        </p:txBody>
      </p:sp>
      <p:sp>
        <p:nvSpPr>
          <p:cNvPr id="7" name="Content Placeholder 6"/>
          <p:cNvSpPr>
            <a:spLocks noGrp="1"/>
          </p:cNvSpPr>
          <p:nvPr>
            <p:ph idx="1"/>
          </p:nvPr>
        </p:nvSpPr>
        <p:spPr>
          <a:xfrm>
            <a:off x="457200" y="1600201"/>
            <a:ext cx="3527659" cy="324108"/>
          </a:xfrm>
        </p:spPr>
        <p:txBody>
          <a:bodyPr anchor="ctr"/>
          <a:lstStyle/>
          <a:p>
            <a:pPr marL="0"/>
            <a:r>
              <a:rPr lang="en-US" sz="1800" b="1" dirty="0"/>
              <a:t>Linear Correlation Coefficient</a:t>
            </a:r>
            <a:endParaRPr lang="en-US" sz="1800" dirty="0"/>
          </a:p>
        </p:txBody>
      </p:sp>
      <p:sp>
        <p:nvSpPr>
          <p:cNvPr id="8" name="Content Placeholder 7"/>
          <p:cNvSpPr>
            <a:spLocks noGrp="1"/>
          </p:cNvSpPr>
          <p:nvPr>
            <p:ph idx="13"/>
          </p:nvPr>
        </p:nvSpPr>
        <p:spPr>
          <a:xfrm>
            <a:off x="459729" y="2044786"/>
            <a:ext cx="8229600" cy="348049"/>
          </a:xfrm>
        </p:spPr>
        <p:txBody>
          <a:bodyPr anchor="ctr"/>
          <a:lstStyle/>
          <a:p>
            <a:pPr marL="0"/>
            <a:r>
              <a:rPr lang="en-US" sz="1800" dirty="0"/>
              <a:t>For a set of </a:t>
            </a:r>
            <a:r>
              <a:rPr lang="en-US" sz="1800" i="1" dirty="0"/>
              <a:t>n </a:t>
            </a:r>
            <a:r>
              <a:rPr lang="en-US" sz="1800" dirty="0"/>
              <a:t>data points, the </a:t>
            </a:r>
            <a:r>
              <a:rPr lang="en-US" sz="1800" b="1" dirty="0"/>
              <a:t>linear correlation coefficient, </a:t>
            </a:r>
            <a:r>
              <a:rPr lang="en-US" sz="1800" b="1" i="1" dirty="0"/>
              <a:t>r</a:t>
            </a:r>
            <a:r>
              <a:rPr lang="en-US" sz="1800" b="1" dirty="0"/>
              <a:t>, </a:t>
            </a:r>
            <a:r>
              <a:rPr lang="en-US" sz="1800" dirty="0"/>
              <a:t>is defined by</a:t>
            </a:r>
          </a:p>
        </p:txBody>
      </p:sp>
      <p:graphicFrame>
        <p:nvGraphicFramePr>
          <p:cNvPr id="14" name="Object 13" descr="r = start fraction start expression start fraction 1 over n minus 1 end fraction the sum of left parenthesis x sub i minus x bar right parenthesis left parenthesis y sub i minus y bar right parenthesis over s sub x s sub y end expression end fraction"/>
          <p:cNvGraphicFramePr>
            <a:graphicFrameLocks noChangeAspect="1"/>
          </p:cNvGraphicFramePr>
          <p:nvPr/>
        </p:nvGraphicFramePr>
        <p:xfrm>
          <a:off x="3404796" y="2481997"/>
          <a:ext cx="2471300" cy="887377"/>
        </p:xfrm>
        <a:graphic>
          <a:graphicData uri="http://schemas.openxmlformats.org/presentationml/2006/ole">
            <mc:AlternateContent xmlns:mc="http://schemas.openxmlformats.org/markup-compatibility/2006">
              <mc:Choice xmlns:v="urn:schemas-microsoft-com:vml" Requires="v">
                <p:oleObj name="Equation" r:id="rId2" imgW="3288960" imgH="1180800" progId="">
                  <p:embed/>
                </p:oleObj>
              </mc:Choice>
              <mc:Fallback>
                <p:oleObj name="Equation" r:id="rId2" imgW="3288960" imgH="1180800" progId="">
                  <p:embed/>
                  <p:pic>
                    <p:nvPicPr>
                      <p:cNvPr id="14" name="Object 13" descr="r = start fraction start expression start fraction 1 over n minus 1 end fraction the sum of left parenthesis x sub i minus x bar right parenthesis left parenthesis y sub i minus y bar right parenthesis over s sub x s sub y end expression end f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796" y="2481997"/>
                        <a:ext cx="2471300" cy="887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idx="14"/>
          </p:nvPr>
        </p:nvSpPr>
        <p:spPr>
          <a:xfrm>
            <a:off x="457200" y="3404287"/>
            <a:ext cx="957714" cy="339940"/>
          </a:xfrm>
        </p:spPr>
        <p:txBody>
          <a:bodyPr anchor="ctr"/>
          <a:lstStyle/>
          <a:p>
            <a:pPr marL="0"/>
            <a:r>
              <a:rPr lang="en-US" sz="1800" dirty="0"/>
              <a:t>where</a:t>
            </a:r>
          </a:p>
        </p:txBody>
      </p:sp>
      <p:graphicFrame>
        <p:nvGraphicFramePr>
          <p:cNvPr id="15" name="Object 14" descr="s sub x and s sub y"/>
          <p:cNvGraphicFramePr>
            <a:graphicFrameLocks noChangeAspect="1"/>
          </p:cNvGraphicFramePr>
          <p:nvPr/>
        </p:nvGraphicFramePr>
        <p:xfrm>
          <a:off x="1464726" y="3450881"/>
          <a:ext cx="906461" cy="314876"/>
        </p:xfrm>
        <a:graphic>
          <a:graphicData uri="http://schemas.openxmlformats.org/presentationml/2006/ole">
            <mc:AlternateContent xmlns:mc="http://schemas.openxmlformats.org/markup-compatibility/2006">
              <mc:Choice xmlns:v="urn:schemas-microsoft-com:vml" Requires="v">
                <p:oleObj name="Equation" r:id="rId4" imgW="1206360" imgH="419040" progId="">
                  <p:embed/>
                </p:oleObj>
              </mc:Choice>
              <mc:Fallback>
                <p:oleObj name="Equation" r:id="rId4" imgW="1206360" imgH="419040" progId="">
                  <p:embed/>
                  <p:pic>
                    <p:nvPicPr>
                      <p:cNvPr id="15" name="Object 14" descr="s sub x and s sub 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4726" y="3450881"/>
                        <a:ext cx="906461" cy="314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idx="15"/>
          </p:nvPr>
        </p:nvSpPr>
        <p:spPr>
          <a:xfrm>
            <a:off x="2420999" y="3481556"/>
            <a:ext cx="6268330" cy="300167"/>
          </a:xfrm>
        </p:spPr>
        <p:txBody>
          <a:bodyPr anchor="ctr"/>
          <a:lstStyle/>
          <a:p>
            <a:pPr marL="0"/>
            <a:r>
              <a:rPr lang="en-US" sz="1800" dirty="0"/>
              <a:t>denote the sample standard deviations of the </a:t>
            </a:r>
            <a:r>
              <a:rPr lang="en-US" sz="1800" i="1" dirty="0"/>
              <a:t>x</a:t>
            </a:r>
            <a:r>
              <a:rPr lang="en-US" sz="1800" dirty="0"/>
              <a:t>-values and</a:t>
            </a:r>
          </a:p>
        </p:txBody>
      </p:sp>
      <p:sp>
        <p:nvSpPr>
          <p:cNvPr id="11" name="Content Placeholder 10"/>
          <p:cNvSpPr>
            <a:spLocks noGrp="1"/>
          </p:cNvSpPr>
          <p:nvPr>
            <p:ph idx="16"/>
          </p:nvPr>
        </p:nvSpPr>
        <p:spPr>
          <a:xfrm>
            <a:off x="457200" y="3805620"/>
            <a:ext cx="2555507" cy="379544"/>
          </a:xfrm>
        </p:spPr>
        <p:txBody>
          <a:bodyPr anchor="ctr"/>
          <a:lstStyle/>
          <a:p>
            <a:pPr marL="0"/>
            <a:r>
              <a:rPr lang="en-US" sz="1800" i="1" dirty="0"/>
              <a:t>y</a:t>
            </a:r>
            <a:r>
              <a:rPr lang="en-US" sz="1800" dirty="0"/>
              <a:t>-values, respectively.</a:t>
            </a:r>
          </a:p>
        </p:txBody>
      </p:sp>
      <p:sp>
        <p:nvSpPr>
          <p:cNvPr id="12" name="Content Placeholder 11"/>
          <p:cNvSpPr>
            <a:spLocks noGrp="1"/>
          </p:cNvSpPr>
          <p:nvPr>
            <p:ph idx="17"/>
          </p:nvPr>
        </p:nvSpPr>
        <p:spPr>
          <a:xfrm>
            <a:off x="459729" y="4297472"/>
            <a:ext cx="6367112" cy="427338"/>
          </a:xfrm>
        </p:spPr>
        <p:txBody>
          <a:bodyPr anchor="ctr"/>
          <a:lstStyle/>
          <a:p>
            <a:pPr marL="0"/>
            <a:r>
              <a:rPr lang="en-US" sz="1800" b="1" dirty="0"/>
              <a:t>Computing Formula for a Linear Correlation Coefficient</a:t>
            </a:r>
            <a:endParaRPr lang="en-US" sz="1800" dirty="0"/>
          </a:p>
        </p:txBody>
      </p:sp>
      <p:sp>
        <p:nvSpPr>
          <p:cNvPr id="13" name="Content Placeholder 12"/>
          <p:cNvSpPr>
            <a:spLocks noGrp="1"/>
          </p:cNvSpPr>
          <p:nvPr>
            <p:ph idx="18"/>
          </p:nvPr>
        </p:nvSpPr>
        <p:spPr>
          <a:xfrm>
            <a:off x="457200" y="4774930"/>
            <a:ext cx="6299735" cy="364958"/>
          </a:xfrm>
        </p:spPr>
        <p:txBody>
          <a:bodyPr anchor="ctr"/>
          <a:lstStyle/>
          <a:p>
            <a:pPr marL="0"/>
            <a:r>
              <a:rPr lang="en-US" sz="1800" dirty="0"/>
              <a:t>The computing formula for a linear correlation coefficient is</a:t>
            </a:r>
          </a:p>
        </p:txBody>
      </p:sp>
      <p:graphicFrame>
        <p:nvGraphicFramePr>
          <p:cNvPr id="16" name="Object 15" descr="r = start fraction the sum of x sub i y sub i minus start fraction left parenthesis the sum of x sub i right parenthesis left parenthesis sum of x sub i right parenthesis over n end fraction over the square root of start expression left bracket the sum of x sub i squared minus start fraction left parenthesis the sum of x sub i right parenthesis squared over n end fraction right bracket left bracket the sum of y sub i squared minus start fraction left parenthesis the sum of y sub i right parenthesis squared over n end fraction end fraction"/>
          <p:cNvGraphicFramePr>
            <a:graphicFrameLocks noChangeAspect="1"/>
          </p:cNvGraphicFramePr>
          <p:nvPr/>
        </p:nvGraphicFramePr>
        <p:xfrm>
          <a:off x="2371187" y="5256570"/>
          <a:ext cx="5067300" cy="1041400"/>
        </p:xfrm>
        <a:graphic>
          <a:graphicData uri="http://schemas.openxmlformats.org/presentationml/2006/ole">
            <mc:AlternateContent xmlns:mc="http://schemas.openxmlformats.org/markup-compatibility/2006">
              <mc:Choice xmlns:v="urn:schemas-microsoft-com:vml" Requires="v">
                <p:oleObj name="Equation" r:id="rId6" imgW="5067000" imgH="1041120" progId="">
                  <p:embed/>
                </p:oleObj>
              </mc:Choice>
              <mc:Fallback>
                <p:oleObj name="Equation" r:id="rId6" imgW="5067000" imgH="1041120" progId="">
                  <p:embed/>
                  <p:pic>
                    <p:nvPicPr>
                      <p:cNvPr id="16" name="Object 15" descr="r = start fraction the sum of x sub i y sub i minus start fraction left parenthesis the sum of x sub i right parenthesis left parenthesis sum of x sub i right parenthesis over n end fraction over the square root of start expression left bracket the sum of x sub i squared minus start fraction left parenthesis the sum of x sub i right parenthesis squared over n end fraction right bracket left bracket the sum of y sub i squared minus start fraction left parenthesis the sum of y sub i right parenthesis squared over n end fraction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187" y="5256570"/>
                        <a:ext cx="50673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186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Figure 8-18</a:t>
            </a:r>
            <a:endParaRPr lang="en-US" dirty="0"/>
          </a:p>
        </p:txBody>
      </p:sp>
      <p:sp>
        <p:nvSpPr>
          <p:cNvPr id="5" name="Content Placeholder 4"/>
          <p:cNvSpPr>
            <a:spLocks noGrp="1"/>
          </p:cNvSpPr>
          <p:nvPr>
            <p:ph idx="1"/>
          </p:nvPr>
        </p:nvSpPr>
        <p:spPr>
          <a:xfrm>
            <a:off x="457200" y="1600201"/>
            <a:ext cx="4405745" cy="405244"/>
          </a:xfrm>
        </p:spPr>
        <p:txBody>
          <a:bodyPr/>
          <a:lstStyle/>
          <a:p>
            <a:pPr marL="0"/>
            <a:r>
              <a:rPr lang="en-US" sz="2000" dirty="0">
                <a:solidFill>
                  <a:srgbClr val="000000"/>
                </a:solidFill>
              </a:rPr>
              <a:t>Various degrees of linear correlation</a:t>
            </a:r>
          </a:p>
        </p:txBody>
      </p:sp>
      <p:pic>
        <p:nvPicPr>
          <p:cNvPr id="6" name="Picture 1" descr="An illustration shows the various degrees of linear correlation. A, perfect positive linear correlation r = 1. The scatter points are on the same plane of the positive slope. B, strong positive linear correlation r = 0.9. Most of the scatter points are on the positive slope. The other points are very much closer to the positive slope that corresponds to the regression line. C, Weak positive linear correlation r = 0.4. The scatter points are scattered all around the quadrant with less proximity to the regression line. D, perfect negative linear correlation r = negative 1. The scatter points are on the same plane of the negative slope. E, strong negative linear correlation r = negative 0.9. Most of the scatter points are on the negative slope. The other points are very much closer to the negative slope that corresponds to the regression line. F, Weak negative linear correlation r = negative 0.4. The points are scattered all around the quadrant with less proximity to the negative slope. G, no linear correlation, linearly uncorrelated r = 0. Points are scattered in an undefined pattern. The regression line is not displayed."/>
          <p:cNvPicPr>
            <a:picLocks noChangeAspect="1" noChangeArrowheads="1"/>
          </p:cNvPicPr>
          <p:nvPr/>
        </p:nvPicPr>
        <p:blipFill>
          <a:blip r:embed="rId2"/>
          <a:srcRect/>
          <a:stretch>
            <a:fillRect/>
          </a:stretch>
        </p:blipFill>
        <p:spPr bwMode="auto">
          <a:xfrm>
            <a:off x="2741729" y="2136809"/>
            <a:ext cx="3660542" cy="40985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08977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Fact 8.5</a:t>
            </a:r>
          </a:p>
        </p:txBody>
      </p:sp>
      <p:sp>
        <p:nvSpPr>
          <p:cNvPr id="5" name="Content Placeholder 4"/>
          <p:cNvSpPr>
            <a:spLocks noGrp="1"/>
          </p:cNvSpPr>
          <p:nvPr>
            <p:ph idx="1"/>
          </p:nvPr>
        </p:nvSpPr>
        <p:spPr/>
        <p:txBody>
          <a:bodyPr/>
          <a:lstStyle/>
          <a:p>
            <a:pPr marL="0">
              <a:spcBef>
                <a:spcPct val="50000"/>
              </a:spcBef>
              <a:buClr>
                <a:srgbClr val="000000"/>
              </a:buClr>
              <a:defRPr/>
            </a:pPr>
            <a:r>
              <a:rPr lang="en-US" b="1" dirty="0">
                <a:solidFill>
                  <a:schemeClr val="tx1"/>
                </a:solidFill>
                <a:ea typeface="SimSun" charset="0"/>
                <a:cs typeface="SimSun" charset="0"/>
              </a:rPr>
              <a:t>Relationship between the Correlation Coefficient and the Coefficient of Determination</a:t>
            </a:r>
            <a:endParaRPr lang="en-US" dirty="0">
              <a:solidFill>
                <a:schemeClr val="tx1"/>
              </a:solidFill>
              <a:ea typeface="SimSun" charset="0"/>
              <a:cs typeface="SimSun" charset="0"/>
            </a:endParaRPr>
          </a:p>
          <a:p>
            <a:pPr marL="0">
              <a:spcBef>
                <a:spcPct val="50000"/>
              </a:spcBef>
              <a:buClr>
                <a:srgbClr val="000000"/>
              </a:buClr>
              <a:defRPr/>
            </a:pPr>
            <a:r>
              <a:rPr lang="en-US" dirty="0">
                <a:solidFill>
                  <a:schemeClr val="tx1"/>
                </a:solidFill>
                <a:ea typeface="SimSun" charset="0"/>
                <a:cs typeface="SimSun" charset="0"/>
              </a:rPr>
              <a:t>The coefficient of determination equals the square of the linear correlation coefficient.</a:t>
            </a:r>
          </a:p>
        </p:txBody>
      </p:sp>
    </p:spTree>
    <p:extLst>
      <p:ext uri="{BB962C8B-B14F-4D97-AF65-F5344CB8AC3E}">
        <p14:creationId xmlns:p14="http://schemas.microsoft.com/office/powerpoint/2010/main" val="229718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8.5 The Regression Model; Analysis of Residuals</a:t>
            </a:r>
          </a:p>
        </p:txBody>
      </p:sp>
    </p:spTree>
    <p:extLst>
      <p:ext uri="{BB962C8B-B14F-4D97-AF65-F5344CB8AC3E}">
        <p14:creationId xmlns:p14="http://schemas.microsoft.com/office/powerpoint/2010/main" val="32505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8.1</a:t>
            </a:r>
          </a:p>
        </p:txBody>
      </p:sp>
      <p:sp>
        <p:nvSpPr>
          <p:cNvPr id="6" name="Content Placeholder 5"/>
          <p:cNvSpPr>
            <a:spLocks noGrp="1"/>
          </p:cNvSpPr>
          <p:nvPr>
            <p:ph idx="1"/>
          </p:nvPr>
        </p:nvSpPr>
        <p:spPr>
          <a:xfrm>
            <a:off x="457200" y="1600201"/>
            <a:ext cx="3922295" cy="549876"/>
          </a:xfrm>
        </p:spPr>
        <p:txBody>
          <a:bodyPr anchor="ctr"/>
          <a:lstStyle/>
          <a:p>
            <a:pPr marL="0"/>
            <a:r>
              <a:rPr lang="en-US" b="1" i="1" dirty="0"/>
              <a:t>y</a:t>
            </a:r>
            <a:r>
              <a:rPr lang="en-US" b="1" dirty="0"/>
              <a:t>-Intercept and Slope</a:t>
            </a:r>
            <a:endParaRPr lang="en-US" dirty="0"/>
          </a:p>
        </p:txBody>
      </p:sp>
      <p:sp>
        <p:nvSpPr>
          <p:cNvPr id="7" name="Content Placeholder 6"/>
          <p:cNvSpPr>
            <a:spLocks noGrp="1"/>
          </p:cNvSpPr>
          <p:nvPr>
            <p:ph idx="13"/>
          </p:nvPr>
        </p:nvSpPr>
        <p:spPr>
          <a:xfrm>
            <a:off x="459729" y="2319451"/>
            <a:ext cx="3573256" cy="462250"/>
          </a:xfrm>
        </p:spPr>
        <p:txBody>
          <a:bodyPr anchor="ctr"/>
          <a:lstStyle/>
          <a:p>
            <a:pPr marL="0"/>
            <a:r>
              <a:rPr lang="en-US" dirty="0"/>
              <a:t>For a linear equation</a:t>
            </a:r>
          </a:p>
        </p:txBody>
      </p:sp>
      <p:graphicFrame>
        <p:nvGraphicFramePr>
          <p:cNvPr id="13" name="Object 12" descr="y = b sub 0 + b sub 1 x,"/>
          <p:cNvGraphicFramePr>
            <a:graphicFrameLocks noChangeAspect="1"/>
          </p:cNvGraphicFramePr>
          <p:nvPr/>
        </p:nvGraphicFramePr>
        <p:xfrm>
          <a:off x="4172284" y="2319451"/>
          <a:ext cx="1879600" cy="381000"/>
        </p:xfrm>
        <a:graphic>
          <a:graphicData uri="http://schemas.openxmlformats.org/presentationml/2006/ole">
            <mc:AlternateContent xmlns:mc="http://schemas.openxmlformats.org/markup-compatibility/2006">
              <mc:Choice xmlns:v="urn:schemas-microsoft-com:vml" Requires="v">
                <p:oleObj name="Equation" r:id="rId2" imgW="1879560" imgH="380880" progId="">
                  <p:embed/>
                </p:oleObj>
              </mc:Choice>
              <mc:Fallback>
                <p:oleObj name="Equation" r:id="rId2" imgW="1879560" imgH="380880" progId="">
                  <p:embed/>
                  <p:pic>
                    <p:nvPicPr>
                      <p:cNvPr id="13" name="Object 12" descr="y = b sub 0 + b sub 1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284" y="2319451"/>
                        <a:ext cx="187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idx="14"/>
          </p:nvPr>
        </p:nvSpPr>
        <p:spPr>
          <a:xfrm>
            <a:off x="6160010" y="2319451"/>
            <a:ext cx="2160872" cy="384215"/>
          </a:xfrm>
        </p:spPr>
        <p:txBody>
          <a:bodyPr anchor="ctr"/>
          <a:lstStyle/>
          <a:p>
            <a:pPr marL="0"/>
            <a:r>
              <a:rPr lang="en-US" dirty="0"/>
              <a:t>the number</a:t>
            </a:r>
          </a:p>
        </p:txBody>
      </p:sp>
      <p:graphicFrame>
        <p:nvGraphicFramePr>
          <p:cNvPr id="14" name="Object 13" descr="b sub 0"/>
          <p:cNvGraphicFramePr>
            <a:graphicFrameLocks noChangeAspect="1"/>
          </p:cNvGraphicFramePr>
          <p:nvPr/>
        </p:nvGraphicFramePr>
        <p:xfrm>
          <a:off x="8364354" y="2319451"/>
          <a:ext cx="254000" cy="381000"/>
        </p:xfrm>
        <a:graphic>
          <a:graphicData uri="http://schemas.openxmlformats.org/presentationml/2006/ole">
            <mc:AlternateContent xmlns:mc="http://schemas.openxmlformats.org/markup-compatibility/2006">
              <mc:Choice xmlns:v="urn:schemas-microsoft-com:vml" Requires="v">
                <p:oleObj name="Equation" r:id="rId4" imgW="253800" imgH="380880" progId="">
                  <p:embed/>
                </p:oleObj>
              </mc:Choice>
              <mc:Fallback>
                <p:oleObj name="Equation" r:id="rId4" imgW="253800" imgH="380880" progId="">
                  <p:embed/>
                  <p:pic>
                    <p:nvPicPr>
                      <p:cNvPr id="14" name="Object 13" descr="b sub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354" y="2319451"/>
                        <a:ext cx="25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idx="15"/>
          </p:nvPr>
        </p:nvSpPr>
        <p:spPr>
          <a:xfrm>
            <a:off x="457200" y="2820202"/>
            <a:ext cx="6771373" cy="466093"/>
          </a:xfrm>
        </p:spPr>
        <p:txBody>
          <a:bodyPr anchor="ctr"/>
          <a:lstStyle/>
          <a:p>
            <a:pPr marL="0"/>
            <a:r>
              <a:rPr lang="en-US" dirty="0"/>
              <a:t>is called the </a:t>
            </a:r>
            <a:r>
              <a:rPr lang="en-US" b="1" i="1" dirty="0"/>
              <a:t>y</a:t>
            </a:r>
            <a:r>
              <a:rPr lang="en-US" b="1" dirty="0"/>
              <a:t>-intercept </a:t>
            </a:r>
            <a:r>
              <a:rPr lang="en-US" dirty="0"/>
              <a:t>and the number</a:t>
            </a:r>
          </a:p>
        </p:txBody>
      </p:sp>
      <p:graphicFrame>
        <p:nvGraphicFramePr>
          <p:cNvPr id="15" name="Object 14" descr="b sub 1"/>
          <p:cNvGraphicFramePr>
            <a:graphicFrameLocks noChangeAspect="1"/>
          </p:cNvGraphicFramePr>
          <p:nvPr/>
        </p:nvGraphicFramePr>
        <p:xfrm>
          <a:off x="7285038" y="2820988"/>
          <a:ext cx="228600" cy="381000"/>
        </p:xfrm>
        <a:graphic>
          <a:graphicData uri="http://schemas.openxmlformats.org/presentationml/2006/ole">
            <mc:AlternateContent xmlns:mc="http://schemas.openxmlformats.org/markup-compatibility/2006">
              <mc:Choice xmlns:v="urn:schemas-microsoft-com:vml" Requires="v">
                <p:oleObj name="Equation" r:id="rId6" imgW="228600" imgH="380880" progId="">
                  <p:embed/>
                </p:oleObj>
              </mc:Choice>
              <mc:Fallback>
                <p:oleObj name="Equation" r:id="rId6" imgW="228600" imgH="380880" progId="">
                  <p:embed/>
                  <p:pic>
                    <p:nvPicPr>
                      <p:cNvPr id="15" name="Object 14" descr="b sub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2820988"/>
                        <a:ext cx="228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idx="17"/>
          </p:nvPr>
        </p:nvSpPr>
        <p:spPr>
          <a:xfrm>
            <a:off x="459729" y="3324796"/>
            <a:ext cx="3402531" cy="445786"/>
          </a:xfrm>
        </p:spPr>
        <p:txBody>
          <a:bodyPr anchor="ctr"/>
          <a:lstStyle/>
          <a:p>
            <a:pPr marL="0"/>
            <a:r>
              <a:rPr lang="en-US" dirty="0"/>
              <a:t>is called the </a:t>
            </a:r>
            <a:r>
              <a:rPr lang="en-US" b="1" dirty="0"/>
              <a:t>slope.</a:t>
            </a:r>
            <a:endParaRPr lang="en-US" dirty="0"/>
          </a:p>
        </p:txBody>
      </p:sp>
    </p:spTree>
    <p:extLst>
      <p:ext uri="{BB962C8B-B14F-4D97-AF65-F5344CB8AC3E}">
        <p14:creationId xmlns:p14="http://schemas.microsoft.com/office/powerpoint/2010/main" val="3622913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8.5.1</a:t>
            </a:r>
          </a:p>
        </p:txBody>
      </p:sp>
      <p:sp>
        <p:nvSpPr>
          <p:cNvPr id="5" name="Content Placeholder 4"/>
          <p:cNvSpPr>
            <a:spLocks noGrp="1"/>
          </p:cNvSpPr>
          <p:nvPr>
            <p:ph sz="quarter" idx="10"/>
          </p:nvPr>
        </p:nvSpPr>
        <p:spPr>
          <a:xfrm>
            <a:off x="433615" y="1531324"/>
            <a:ext cx="8229600" cy="734484"/>
          </a:xfrm>
        </p:spPr>
        <p:txBody>
          <a:bodyPr/>
          <a:lstStyle/>
          <a:p>
            <a:r>
              <a:rPr lang="en-US" sz="1800" b="1" dirty="0"/>
              <a:t>Conditional Distribution, Mean, and Standard Deviation</a:t>
            </a:r>
          </a:p>
          <a:p>
            <a:r>
              <a:rPr lang="en-US" sz="1800" dirty="0"/>
              <a:t>Suppose that </a:t>
            </a:r>
            <a:r>
              <a:rPr lang="en-US" sz="1800" i="1" dirty="0"/>
              <a:t>x </a:t>
            </a:r>
            <a:r>
              <a:rPr lang="en-US" sz="1800" dirty="0"/>
              <a:t>and </a:t>
            </a:r>
            <a:r>
              <a:rPr lang="en-US" sz="1800" i="1" dirty="0"/>
              <a:t>y </a:t>
            </a:r>
            <a:r>
              <a:rPr lang="en-US" sz="1800" dirty="0"/>
              <a:t>are predictor and response variables, respectively, on a</a:t>
            </a:r>
          </a:p>
        </p:txBody>
      </p:sp>
      <p:sp>
        <p:nvSpPr>
          <p:cNvPr id="6" name="Content Placeholder 5"/>
          <p:cNvSpPr>
            <a:spLocks noGrp="1"/>
          </p:cNvSpPr>
          <p:nvPr>
            <p:ph sz="quarter" idx="11"/>
          </p:nvPr>
        </p:nvSpPr>
        <p:spPr>
          <a:xfrm>
            <a:off x="433616" y="2312657"/>
            <a:ext cx="1570886" cy="315343"/>
          </a:xfrm>
        </p:spPr>
        <p:txBody>
          <a:bodyPr/>
          <a:lstStyle/>
          <a:p>
            <a:r>
              <a:rPr lang="en-US" sz="1800" dirty="0"/>
              <a:t>population. Let</a:t>
            </a:r>
          </a:p>
        </p:txBody>
      </p:sp>
      <p:graphicFrame>
        <p:nvGraphicFramePr>
          <p:cNvPr id="16" name="Object 15" descr="x sub p"/>
          <p:cNvGraphicFramePr>
            <a:graphicFrameLocks noChangeAspect="1"/>
          </p:cNvGraphicFramePr>
          <p:nvPr>
            <p:extLst>
              <p:ext uri="{D42A27DB-BD31-4B8C-83A1-F6EECF244321}">
                <p14:modId xmlns:p14="http://schemas.microsoft.com/office/powerpoint/2010/main" val="2459759272"/>
              </p:ext>
            </p:extLst>
          </p:nvPr>
        </p:nvGraphicFramePr>
        <p:xfrm>
          <a:off x="2057400" y="2308761"/>
          <a:ext cx="251901" cy="346364"/>
        </p:xfrm>
        <a:graphic>
          <a:graphicData uri="http://schemas.openxmlformats.org/presentationml/2006/ole">
            <mc:AlternateContent xmlns:mc="http://schemas.openxmlformats.org/markup-compatibility/2006">
              <mc:Choice xmlns:v="urn:schemas-microsoft-com:vml" Requires="v">
                <p:oleObj name="Equation" r:id="rId2" imgW="304560" imgH="419040" progId="">
                  <p:embed/>
                </p:oleObj>
              </mc:Choice>
              <mc:Fallback>
                <p:oleObj name="Equation" r:id="rId2" imgW="304560" imgH="419040" progId="">
                  <p:embed/>
                  <p:pic>
                    <p:nvPicPr>
                      <p:cNvPr id="0" name="Picture 2" descr="x sub 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308761"/>
                        <a:ext cx="251901" cy="346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12"/>
          </p:nvPr>
        </p:nvSpPr>
        <p:spPr>
          <a:xfrm>
            <a:off x="2362200" y="2313427"/>
            <a:ext cx="6224815" cy="314573"/>
          </a:xfrm>
        </p:spPr>
        <p:txBody>
          <a:bodyPr/>
          <a:lstStyle/>
          <a:p>
            <a:r>
              <a:rPr lang="en-US" sz="1800" dirty="0"/>
              <a:t>denote a particular value of the predictor variable and</a:t>
            </a:r>
          </a:p>
        </p:txBody>
      </p:sp>
      <p:sp>
        <p:nvSpPr>
          <p:cNvPr id="8" name="Content Placeholder 7"/>
          <p:cNvSpPr>
            <a:spLocks noGrp="1"/>
          </p:cNvSpPr>
          <p:nvPr>
            <p:ph sz="quarter" idx="13"/>
          </p:nvPr>
        </p:nvSpPr>
        <p:spPr>
          <a:xfrm>
            <a:off x="440542" y="2656558"/>
            <a:ext cx="8229600" cy="308098"/>
          </a:xfrm>
        </p:spPr>
        <p:txBody>
          <a:bodyPr/>
          <a:lstStyle/>
          <a:p>
            <a:r>
              <a:rPr lang="en-US" sz="1800" dirty="0"/>
              <a:t>consider the subpopulation consisting of all members of the population whose</a:t>
            </a:r>
          </a:p>
        </p:txBody>
      </p:sp>
      <p:sp>
        <p:nvSpPr>
          <p:cNvPr id="9" name="Content Placeholder 8"/>
          <p:cNvSpPr>
            <a:spLocks noGrp="1"/>
          </p:cNvSpPr>
          <p:nvPr>
            <p:ph sz="quarter" idx="14"/>
          </p:nvPr>
        </p:nvSpPr>
        <p:spPr>
          <a:xfrm>
            <a:off x="433615" y="3018750"/>
            <a:ext cx="3300185" cy="336656"/>
          </a:xfrm>
        </p:spPr>
        <p:txBody>
          <a:bodyPr/>
          <a:lstStyle/>
          <a:p>
            <a:r>
              <a:rPr lang="en-US" sz="1800" dirty="0"/>
              <a:t>value of the predictor variable is</a:t>
            </a:r>
          </a:p>
        </p:txBody>
      </p:sp>
      <p:graphicFrame>
        <p:nvGraphicFramePr>
          <p:cNvPr id="19" name="Object 18" descr="x sub p"/>
          <p:cNvGraphicFramePr>
            <a:graphicFrameLocks noChangeAspect="1"/>
          </p:cNvGraphicFramePr>
          <p:nvPr>
            <p:extLst>
              <p:ext uri="{D42A27DB-BD31-4B8C-83A1-F6EECF244321}">
                <p14:modId xmlns:p14="http://schemas.microsoft.com/office/powerpoint/2010/main" val="1000915990"/>
              </p:ext>
            </p:extLst>
          </p:nvPr>
        </p:nvGraphicFramePr>
        <p:xfrm>
          <a:off x="3876124" y="2994640"/>
          <a:ext cx="314876" cy="346364"/>
        </p:xfrm>
        <a:graphic>
          <a:graphicData uri="http://schemas.openxmlformats.org/presentationml/2006/ole">
            <mc:AlternateContent xmlns:mc="http://schemas.openxmlformats.org/markup-compatibility/2006">
              <mc:Choice xmlns:v="urn:schemas-microsoft-com:vml" Requires="v">
                <p:oleObj name="Equation" r:id="rId4" imgW="380880" imgH="419040" progId="">
                  <p:embed/>
                </p:oleObj>
              </mc:Choice>
              <mc:Fallback>
                <p:oleObj name="Equation" r:id="rId4" imgW="380880" imgH="419040" progId="">
                  <p:embed/>
                  <p:pic>
                    <p:nvPicPr>
                      <p:cNvPr id="0" name="Picture 3" descr="x sub 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6124" y="2994640"/>
                        <a:ext cx="314876" cy="346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15"/>
          </p:nvPr>
        </p:nvSpPr>
        <p:spPr>
          <a:xfrm>
            <a:off x="433615" y="3409322"/>
            <a:ext cx="7262585" cy="336834"/>
          </a:xfrm>
        </p:spPr>
        <p:txBody>
          <a:bodyPr/>
          <a:lstStyle/>
          <a:p>
            <a:r>
              <a:rPr lang="en-US" sz="1800" b="1" dirty="0"/>
              <a:t>Conditional distribution of the response variable corresponding to</a:t>
            </a:r>
            <a:endParaRPr lang="en-US" sz="1800" dirty="0"/>
          </a:p>
        </p:txBody>
      </p:sp>
      <p:graphicFrame>
        <p:nvGraphicFramePr>
          <p:cNvPr id="18" name="Object 17" descr="x sub p"/>
          <p:cNvGraphicFramePr>
            <a:graphicFrameLocks noChangeAspect="1"/>
          </p:cNvGraphicFramePr>
          <p:nvPr>
            <p:extLst>
              <p:ext uri="{D42A27DB-BD31-4B8C-83A1-F6EECF244321}">
                <p14:modId xmlns:p14="http://schemas.microsoft.com/office/powerpoint/2010/main" val="2071470678"/>
              </p:ext>
            </p:extLst>
          </p:nvPr>
        </p:nvGraphicFramePr>
        <p:xfrm>
          <a:off x="7772400" y="3395663"/>
          <a:ext cx="381000" cy="314325"/>
        </p:xfrm>
        <a:graphic>
          <a:graphicData uri="http://schemas.openxmlformats.org/presentationml/2006/ole">
            <mc:AlternateContent xmlns:mc="http://schemas.openxmlformats.org/markup-compatibility/2006">
              <mc:Choice xmlns:v="urn:schemas-microsoft-com:vml" Requires="v">
                <p:oleObj name="Equation" r:id="rId6" imgW="507960" imgH="419040" progId="">
                  <p:embed/>
                </p:oleObj>
              </mc:Choice>
              <mc:Fallback>
                <p:oleObj name="Equation" r:id="rId6" imgW="507960" imgH="419040" progId="">
                  <p:embed/>
                  <p:pic>
                    <p:nvPicPr>
                      <p:cNvPr id="0" name="Picture 4" descr="x sub 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3395663"/>
                        <a:ext cx="3810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16"/>
          </p:nvPr>
        </p:nvSpPr>
        <p:spPr>
          <a:xfrm>
            <a:off x="433615" y="3800072"/>
            <a:ext cx="8253185" cy="595778"/>
          </a:xfrm>
        </p:spPr>
        <p:txBody>
          <a:bodyPr/>
          <a:lstStyle/>
          <a:p>
            <a:r>
              <a:rPr lang="en-US" sz="1800" dirty="0"/>
              <a:t>The distribution of all possible values of the response variable on the aforementioned subpopulation.</a:t>
            </a:r>
          </a:p>
        </p:txBody>
      </p:sp>
      <p:sp>
        <p:nvSpPr>
          <p:cNvPr id="12" name="Content Placeholder 11"/>
          <p:cNvSpPr>
            <a:spLocks noGrp="1"/>
          </p:cNvSpPr>
          <p:nvPr>
            <p:ph sz="quarter" idx="17"/>
          </p:nvPr>
        </p:nvSpPr>
        <p:spPr>
          <a:xfrm>
            <a:off x="433615" y="4436206"/>
            <a:ext cx="6576785" cy="275660"/>
          </a:xfrm>
        </p:spPr>
        <p:txBody>
          <a:bodyPr/>
          <a:lstStyle/>
          <a:p>
            <a:r>
              <a:rPr lang="en-US" sz="1800" b="1" dirty="0"/>
              <a:t>Conditional mean of the response variable corresponding to</a:t>
            </a:r>
            <a:endParaRPr lang="en-US" sz="1800" dirty="0"/>
          </a:p>
        </p:txBody>
      </p:sp>
      <p:graphicFrame>
        <p:nvGraphicFramePr>
          <p:cNvPr id="20" name="Object 19" descr="x sub p"/>
          <p:cNvGraphicFramePr>
            <a:graphicFrameLocks noChangeAspect="1"/>
          </p:cNvGraphicFramePr>
          <p:nvPr>
            <p:extLst>
              <p:ext uri="{D42A27DB-BD31-4B8C-83A1-F6EECF244321}">
                <p14:modId xmlns:p14="http://schemas.microsoft.com/office/powerpoint/2010/main" val="3215729047"/>
              </p:ext>
            </p:extLst>
          </p:nvPr>
        </p:nvGraphicFramePr>
        <p:xfrm>
          <a:off x="7086600" y="4435475"/>
          <a:ext cx="419100" cy="347663"/>
        </p:xfrm>
        <a:graphic>
          <a:graphicData uri="http://schemas.openxmlformats.org/presentationml/2006/ole">
            <mc:AlternateContent xmlns:mc="http://schemas.openxmlformats.org/markup-compatibility/2006">
              <mc:Choice xmlns:v="urn:schemas-microsoft-com:vml" Requires="v">
                <p:oleObj name="Equation" r:id="rId8" imgW="507960" imgH="419040" progId="">
                  <p:embed/>
                </p:oleObj>
              </mc:Choice>
              <mc:Fallback>
                <p:oleObj name="Equation" r:id="rId8" imgW="507960" imgH="419040" progId="">
                  <p:embed/>
                  <p:pic>
                    <p:nvPicPr>
                      <p:cNvPr id="0" name="Picture 5" descr="x sub 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4435475"/>
                        <a:ext cx="4191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p:cNvSpPr>
            <a:spLocks noGrp="1"/>
          </p:cNvSpPr>
          <p:nvPr>
            <p:ph sz="quarter" idx="18"/>
          </p:nvPr>
        </p:nvSpPr>
        <p:spPr>
          <a:xfrm>
            <a:off x="433616" y="4777574"/>
            <a:ext cx="8200570" cy="645160"/>
          </a:xfrm>
        </p:spPr>
        <p:txBody>
          <a:bodyPr/>
          <a:lstStyle/>
          <a:p>
            <a:r>
              <a:rPr lang="en-US" sz="1800" dirty="0"/>
              <a:t>The mean of all possible values of the response variable on the aforementioned subpopulation.</a:t>
            </a:r>
          </a:p>
        </p:txBody>
      </p:sp>
      <p:sp>
        <p:nvSpPr>
          <p:cNvPr id="14" name="Content Placeholder 13"/>
          <p:cNvSpPr>
            <a:spLocks noGrp="1"/>
          </p:cNvSpPr>
          <p:nvPr>
            <p:ph sz="quarter" idx="19"/>
          </p:nvPr>
        </p:nvSpPr>
        <p:spPr>
          <a:xfrm>
            <a:off x="457200" y="5422734"/>
            <a:ext cx="8010461" cy="341368"/>
          </a:xfrm>
        </p:spPr>
        <p:txBody>
          <a:bodyPr/>
          <a:lstStyle/>
          <a:p>
            <a:r>
              <a:rPr lang="en-US" sz="1800" b="1" dirty="0"/>
              <a:t>Conditional standard deviation of the response variable corresponding to</a:t>
            </a:r>
          </a:p>
        </p:txBody>
      </p:sp>
      <p:graphicFrame>
        <p:nvGraphicFramePr>
          <p:cNvPr id="21" name="Object 20" descr="x sub p"/>
          <p:cNvGraphicFramePr>
            <a:graphicFrameLocks noChangeAspect="1"/>
          </p:cNvGraphicFramePr>
          <p:nvPr>
            <p:extLst>
              <p:ext uri="{D42A27DB-BD31-4B8C-83A1-F6EECF244321}">
                <p14:modId xmlns:p14="http://schemas.microsoft.com/office/powerpoint/2010/main" val="103861775"/>
              </p:ext>
            </p:extLst>
          </p:nvPr>
        </p:nvGraphicFramePr>
        <p:xfrm>
          <a:off x="8482081" y="5418138"/>
          <a:ext cx="419100" cy="346075"/>
        </p:xfrm>
        <a:graphic>
          <a:graphicData uri="http://schemas.openxmlformats.org/presentationml/2006/ole">
            <mc:AlternateContent xmlns:mc="http://schemas.openxmlformats.org/markup-compatibility/2006">
              <mc:Choice xmlns:v="urn:schemas-microsoft-com:vml" Requires="v">
                <p:oleObj name="Equation" r:id="rId10" imgW="507960" imgH="419040" progId="">
                  <p:embed/>
                </p:oleObj>
              </mc:Choice>
              <mc:Fallback>
                <p:oleObj name="Equation" r:id="rId10" imgW="507960" imgH="419040" progId="">
                  <p:embed/>
                  <p:pic>
                    <p:nvPicPr>
                      <p:cNvPr id="0" name="Picture 6" descr="x sub 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2081" y="5418138"/>
                        <a:ext cx="4191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p:cNvSpPr>
            <a:spLocks noGrp="1"/>
          </p:cNvSpPr>
          <p:nvPr>
            <p:ph sz="quarter" idx="20"/>
          </p:nvPr>
        </p:nvSpPr>
        <p:spPr>
          <a:xfrm>
            <a:off x="433615" y="5794130"/>
            <a:ext cx="8200570" cy="610136"/>
          </a:xfrm>
        </p:spPr>
        <p:txBody>
          <a:bodyPr/>
          <a:lstStyle/>
          <a:p>
            <a:r>
              <a:rPr lang="en-US" sz="1800" dirty="0"/>
              <a:t>The standard deviation of all possible values of the response variable on the aforementioned subpopulation.</a:t>
            </a:r>
          </a:p>
        </p:txBody>
      </p:sp>
    </p:spTree>
    <p:extLst>
      <p:ext uri="{BB962C8B-B14F-4D97-AF65-F5344CB8AC3E}">
        <p14:creationId xmlns:p14="http://schemas.microsoft.com/office/powerpoint/2010/main" val="25665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Key Fact 8.5.1</a:t>
            </a:r>
          </a:p>
        </p:txBody>
      </p:sp>
      <p:sp>
        <p:nvSpPr>
          <p:cNvPr id="15" name="Content Placeholder 14"/>
          <p:cNvSpPr>
            <a:spLocks noGrp="1"/>
          </p:cNvSpPr>
          <p:nvPr>
            <p:ph sz="quarter" idx="10"/>
          </p:nvPr>
        </p:nvSpPr>
        <p:spPr>
          <a:xfrm>
            <a:off x="457200" y="1600199"/>
            <a:ext cx="6400800" cy="838199"/>
          </a:xfrm>
        </p:spPr>
        <p:txBody>
          <a:bodyPr/>
          <a:lstStyle/>
          <a:p>
            <a:r>
              <a:rPr lang="en-US" sz="2000" b="1" dirty="0"/>
              <a:t>Assumptions (Conditions) for Regression Inferences</a:t>
            </a:r>
          </a:p>
          <a:p>
            <a:pPr marL="429768" indent="-429768">
              <a:buFont typeface="+mj-lt"/>
              <a:buAutoNum type="arabicPeriod"/>
            </a:pPr>
            <a:r>
              <a:rPr lang="en-US" sz="2000" b="1" dirty="0"/>
              <a:t>Population regression line: </a:t>
            </a:r>
            <a:r>
              <a:rPr lang="en-US" sz="2000" dirty="0"/>
              <a:t>There are constants</a:t>
            </a:r>
          </a:p>
        </p:txBody>
      </p:sp>
      <p:graphicFrame>
        <p:nvGraphicFramePr>
          <p:cNvPr id="23" name="Object 22" descr="beta sub 0 and beta sub 1 such that"/>
          <p:cNvGraphicFramePr>
            <a:graphicFrameLocks noChangeAspect="1"/>
          </p:cNvGraphicFramePr>
          <p:nvPr>
            <p:extLst>
              <p:ext uri="{D42A27DB-BD31-4B8C-83A1-F6EECF244321}">
                <p14:modId xmlns:p14="http://schemas.microsoft.com/office/powerpoint/2010/main" val="2202319862"/>
              </p:ext>
            </p:extLst>
          </p:nvPr>
        </p:nvGraphicFramePr>
        <p:xfrm>
          <a:off x="6858000" y="2146022"/>
          <a:ext cx="2022475" cy="285750"/>
        </p:xfrm>
        <a:graphic>
          <a:graphicData uri="http://schemas.openxmlformats.org/presentationml/2006/ole">
            <mc:AlternateContent xmlns:mc="http://schemas.openxmlformats.org/markup-compatibility/2006">
              <mc:Choice xmlns:v="urn:schemas-microsoft-com:vml" Requires="v">
                <p:oleObj name="Equation" r:id="rId2" imgW="2692080" imgH="380880" progId="">
                  <p:embed/>
                </p:oleObj>
              </mc:Choice>
              <mc:Fallback>
                <p:oleObj name="Equation" r:id="rId2" imgW="2692080" imgH="380880" progId="">
                  <p:embed/>
                  <p:pic>
                    <p:nvPicPr>
                      <p:cNvPr id="0" name="Picture 140" descr="beta sub 0 and beta sub 1 such th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146022"/>
                        <a:ext cx="20224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1"/>
          </p:nvPr>
        </p:nvSpPr>
        <p:spPr>
          <a:xfrm>
            <a:off x="861390" y="2438399"/>
            <a:ext cx="7813302" cy="287546"/>
          </a:xfrm>
        </p:spPr>
        <p:txBody>
          <a:bodyPr/>
          <a:lstStyle/>
          <a:p>
            <a:r>
              <a:rPr lang="en-US" sz="2000" dirty="0"/>
              <a:t>for each value </a:t>
            </a:r>
            <a:r>
              <a:rPr lang="en-US" sz="2000" i="1" dirty="0"/>
              <a:t>x </a:t>
            </a:r>
            <a:r>
              <a:rPr lang="en-US" sz="2000" dirty="0"/>
              <a:t>of the predictor variable, the conditional mean of the</a:t>
            </a:r>
          </a:p>
        </p:txBody>
      </p:sp>
      <p:sp>
        <p:nvSpPr>
          <p:cNvPr id="17" name="Content Placeholder 16"/>
          <p:cNvSpPr>
            <a:spLocks noGrp="1"/>
          </p:cNvSpPr>
          <p:nvPr>
            <p:ph sz="quarter" idx="12"/>
          </p:nvPr>
        </p:nvSpPr>
        <p:spPr>
          <a:xfrm>
            <a:off x="861390" y="2767843"/>
            <a:ext cx="2362202" cy="273171"/>
          </a:xfrm>
        </p:spPr>
        <p:txBody>
          <a:bodyPr/>
          <a:lstStyle/>
          <a:p>
            <a:r>
              <a:rPr lang="en-US" sz="2000" dirty="0"/>
              <a:t>response variable is</a:t>
            </a:r>
          </a:p>
        </p:txBody>
      </p:sp>
      <p:graphicFrame>
        <p:nvGraphicFramePr>
          <p:cNvPr id="24" name="Object 23" descr="beta sub 0 + beta sub 1 x"/>
          <p:cNvGraphicFramePr>
            <a:graphicFrameLocks noChangeAspect="1"/>
          </p:cNvGraphicFramePr>
          <p:nvPr>
            <p:extLst>
              <p:ext uri="{D42A27DB-BD31-4B8C-83A1-F6EECF244321}">
                <p14:modId xmlns:p14="http://schemas.microsoft.com/office/powerpoint/2010/main" val="3336196294"/>
              </p:ext>
            </p:extLst>
          </p:nvPr>
        </p:nvGraphicFramePr>
        <p:xfrm>
          <a:off x="3223592" y="2759044"/>
          <a:ext cx="906462" cy="285750"/>
        </p:xfrm>
        <a:graphic>
          <a:graphicData uri="http://schemas.openxmlformats.org/presentationml/2006/ole">
            <mc:AlternateContent xmlns:mc="http://schemas.openxmlformats.org/markup-compatibility/2006">
              <mc:Choice xmlns:v="urn:schemas-microsoft-com:vml" Requires="v">
                <p:oleObj name="Equation" r:id="rId4" imgW="1206360" imgH="380880" progId="">
                  <p:embed/>
                </p:oleObj>
              </mc:Choice>
              <mc:Fallback>
                <p:oleObj name="Equation" r:id="rId4" imgW="1206360" imgH="380880" progId="">
                  <p:embed/>
                  <p:pic>
                    <p:nvPicPr>
                      <p:cNvPr id="0" name="Picture 141" descr="beta sub 0 + beta sub 1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592" y="2759044"/>
                        <a:ext cx="906462"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p:cNvSpPr>
            <a:spLocks noGrp="1"/>
          </p:cNvSpPr>
          <p:nvPr>
            <p:ph sz="quarter" idx="13"/>
          </p:nvPr>
        </p:nvSpPr>
        <p:spPr>
          <a:xfrm>
            <a:off x="457200" y="3170238"/>
            <a:ext cx="8229600" cy="606610"/>
          </a:xfrm>
        </p:spPr>
        <p:txBody>
          <a:bodyPr/>
          <a:lstStyle/>
          <a:p>
            <a:pPr marL="429768" indent="-429768">
              <a:buFont typeface="+mj-lt"/>
              <a:buAutoNum type="arabicPeriod" startAt="2"/>
            </a:pPr>
            <a:r>
              <a:rPr lang="en-US" sz="2000" b="1" dirty="0"/>
              <a:t>Equal standard deviations: </a:t>
            </a:r>
            <a:r>
              <a:rPr lang="en-US" sz="2000" dirty="0"/>
              <a:t>The conditional standard deviations of the response variable are the same for all values of the predictor </a:t>
            </a:r>
          </a:p>
        </p:txBody>
      </p:sp>
      <p:sp>
        <p:nvSpPr>
          <p:cNvPr id="19" name="Content Placeholder 18"/>
          <p:cNvSpPr>
            <a:spLocks noGrp="1"/>
          </p:cNvSpPr>
          <p:nvPr>
            <p:ph sz="quarter" idx="14"/>
          </p:nvPr>
        </p:nvSpPr>
        <p:spPr>
          <a:xfrm>
            <a:off x="861390" y="3856453"/>
            <a:ext cx="6019801" cy="333585"/>
          </a:xfrm>
        </p:spPr>
        <p:txBody>
          <a:bodyPr/>
          <a:lstStyle/>
          <a:p>
            <a:r>
              <a:rPr lang="en-US" sz="2000" dirty="0"/>
              <a:t>variable. We denote this common standard deviation</a:t>
            </a:r>
          </a:p>
        </p:txBody>
      </p:sp>
      <p:graphicFrame>
        <p:nvGraphicFramePr>
          <p:cNvPr id="25" name="Object 24" descr="sigma. dagger symbol"/>
          <p:cNvGraphicFramePr>
            <a:graphicFrameLocks noChangeAspect="1"/>
          </p:cNvGraphicFramePr>
          <p:nvPr>
            <p:extLst>
              <p:ext uri="{D42A27DB-BD31-4B8C-83A1-F6EECF244321}">
                <p14:modId xmlns:p14="http://schemas.microsoft.com/office/powerpoint/2010/main" val="4201685283"/>
              </p:ext>
            </p:extLst>
          </p:nvPr>
        </p:nvGraphicFramePr>
        <p:xfrm>
          <a:off x="6934200" y="3850403"/>
          <a:ext cx="357909" cy="311727"/>
        </p:xfrm>
        <a:graphic>
          <a:graphicData uri="http://schemas.openxmlformats.org/presentationml/2006/ole">
            <mc:AlternateContent xmlns:mc="http://schemas.openxmlformats.org/markup-compatibility/2006">
              <mc:Choice xmlns:v="urn:schemas-microsoft-com:vml" Requires="v">
                <p:oleObj name="Equation" r:id="rId6" imgW="393480" imgH="342720" progId="">
                  <p:embed/>
                </p:oleObj>
              </mc:Choice>
              <mc:Fallback>
                <p:oleObj name="Equation" r:id="rId6" imgW="393480" imgH="342720" progId="">
                  <p:embed/>
                  <p:pic>
                    <p:nvPicPr>
                      <p:cNvPr id="0" name="Picture 142" descr="sigma. dagger symbo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50403"/>
                        <a:ext cx="357909" cy="311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19"/>
          <p:cNvSpPr>
            <a:spLocks noGrp="1"/>
          </p:cNvSpPr>
          <p:nvPr>
            <p:ph sz="quarter" idx="15"/>
          </p:nvPr>
        </p:nvSpPr>
        <p:spPr>
          <a:xfrm>
            <a:off x="445093" y="4265696"/>
            <a:ext cx="8229600" cy="1754104"/>
          </a:xfrm>
        </p:spPr>
        <p:txBody>
          <a:bodyPr/>
          <a:lstStyle/>
          <a:p>
            <a:pPr marL="429768" indent="-429768">
              <a:buFont typeface="+mj-lt"/>
              <a:buAutoNum type="arabicPeriod" startAt="3"/>
            </a:pPr>
            <a:r>
              <a:rPr lang="en-US" sz="2000" b="1" dirty="0"/>
              <a:t>Normal populations: </a:t>
            </a:r>
            <a:r>
              <a:rPr lang="en-US" sz="2000" dirty="0"/>
              <a:t>For each value of the predictor variable, the conditional distribution of the response variable is a normal distribution.</a:t>
            </a:r>
          </a:p>
          <a:p>
            <a:pPr marL="429768" indent="-429768">
              <a:buFont typeface="+mj-lt"/>
              <a:buAutoNum type="arabicPeriod" startAt="3"/>
            </a:pPr>
            <a:r>
              <a:rPr lang="en-US" sz="2000" b="1" dirty="0"/>
              <a:t>Independent observations: </a:t>
            </a:r>
            <a:r>
              <a:rPr lang="en-US" sz="2000" dirty="0"/>
              <a:t>The observations of the response variable are independent of one another.</a:t>
            </a:r>
          </a:p>
        </p:txBody>
      </p:sp>
    </p:spTree>
    <p:extLst>
      <p:ext uri="{BB962C8B-B14F-4D97-AF65-F5344CB8AC3E}">
        <p14:creationId xmlns:p14="http://schemas.microsoft.com/office/powerpoint/2010/main" val="380904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Figure 8.5-1</a:t>
            </a:r>
          </a:p>
        </p:txBody>
      </p:sp>
      <p:sp>
        <p:nvSpPr>
          <p:cNvPr id="14" name="Content Placeholder 13"/>
          <p:cNvSpPr>
            <a:spLocks noGrp="1"/>
          </p:cNvSpPr>
          <p:nvPr>
            <p:ph idx="1"/>
          </p:nvPr>
        </p:nvSpPr>
        <p:spPr>
          <a:xfrm>
            <a:off x="457200" y="1600201"/>
            <a:ext cx="3657600" cy="457200"/>
          </a:xfrm>
        </p:spPr>
        <p:txBody>
          <a:bodyPr/>
          <a:lstStyle/>
          <a:p>
            <a:r>
              <a:rPr lang="en-US" dirty="0">
                <a:solidFill>
                  <a:srgbClr val="000000"/>
                </a:solidFill>
              </a:rPr>
              <a:t>Population regression line</a:t>
            </a:r>
          </a:p>
        </p:txBody>
      </p:sp>
      <p:pic>
        <p:nvPicPr>
          <p:cNvPr id="15" name="Picture 2" descr="A graph plots price in $100 versus age in years. The regression line is a negative slope that passes through (1, 160), (3, 130) and (6, 80). Dashed vertical lines are drawn to the regression line, at x = 3 and x = 6. The points of intersection are (3, 130) and (6, 80). The point (1, 160) is labeled, y = beta sub 0 + beta sub 1 x. The point (3, 130) is labeled, y = beta sub 0 + beta sub 1 times 3 = mean price of all 3 year old orions. The point (6, 80) is labeled, y = beta sub 0 + beta sub 1 times 6 = mean price of all 6 year old orions."/>
          <p:cNvPicPr>
            <a:picLocks noChangeAspect="1" noChangeArrowheads="1"/>
          </p:cNvPicPr>
          <p:nvPr/>
        </p:nvPicPr>
        <p:blipFill>
          <a:blip r:embed="rId2"/>
          <a:srcRect/>
          <a:stretch>
            <a:fillRect/>
          </a:stretch>
        </p:blipFill>
        <p:spPr bwMode="auto">
          <a:xfrm>
            <a:off x="2412206" y="2353856"/>
            <a:ext cx="4319587" cy="36423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41841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Figure 8.5-2</a:t>
            </a:r>
            <a:endParaRPr lang="en-US" dirty="0"/>
          </a:p>
        </p:txBody>
      </p:sp>
      <p:sp>
        <p:nvSpPr>
          <p:cNvPr id="14" name="Content Placeholder 13"/>
          <p:cNvSpPr>
            <a:spLocks noGrp="1"/>
          </p:cNvSpPr>
          <p:nvPr>
            <p:ph idx="1"/>
          </p:nvPr>
        </p:nvSpPr>
        <p:spPr>
          <a:xfrm>
            <a:off x="457200" y="1600200"/>
            <a:ext cx="8229600" cy="1142999"/>
          </a:xfrm>
        </p:spPr>
        <p:txBody>
          <a:bodyPr/>
          <a:lstStyle/>
          <a:p>
            <a:pPr>
              <a:defRPr/>
            </a:pPr>
            <a:r>
              <a:rPr lang="en-US" dirty="0">
                <a:solidFill>
                  <a:srgbClr val="000000"/>
                </a:solidFill>
              </a:rPr>
              <a:t>Price distributions for 2-, 5-, and 7-year-old Orions under Assumptions 2 and 3 (The means shown for the three normal distributions reflect Assumption 1)</a:t>
            </a:r>
          </a:p>
        </p:txBody>
      </p:sp>
      <p:pic>
        <p:nvPicPr>
          <p:cNvPr id="5" name="Picture 2" descr="An illustration of 3 diagrams depict the distribution curves corresponding to the prices of Orions. Diagram A. Distribution curve for prices of 2 year old orions. A normal distribution is centered at the mean value of beta sub 0 + beta sub 1 times 2. Diagram B. Distribution curve for prices of 5 year old orions. A normal distribution curve is centered at the mean value of beta sub 0 + beta sub 1 times 5. Diagram C. Prices of 7 year old orions. A normal distribution curve is centered at the mean value of beta sub 0 + beta sub 1 times 7."/>
          <p:cNvPicPr>
            <a:picLocks noChangeAspect="1" noChangeArrowheads="1"/>
          </p:cNvPicPr>
          <p:nvPr/>
        </p:nvPicPr>
        <p:blipFill>
          <a:blip r:embed="rId2"/>
          <a:srcRect/>
          <a:stretch>
            <a:fillRect/>
          </a:stretch>
        </p:blipFill>
        <p:spPr bwMode="auto">
          <a:xfrm>
            <a:off x="808831" y="3276600"/>
            <a:ext cx="7526337" cy="15772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39848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Figure 9.5-3</a:t>
            </a:r>
            <a:endParaRPr lang="en-US" dirty="0"/>
          </a:p>
        </p:txBody>
      </p:sp>
      <p:sp>
        <p:nvSpPr>
          <p:cNvPr id="14" name="Content Placeholder 13"/>
          <p:cNvSpPr>
            <a:spLocks noGrp="1"/>
          </p:cNvSpPr>
          <p:nvPr>
            <p:ph idx="1"/>
          </p:nvPr>
        </p:nvSpPr>
        <p:spPr>
          <a:xfrm>
            <a:off x="457200" y="1600201"/>
            <a:ext cx="8229600" cy="914400"/>
          </a:xfrm>
        </p:spPr>
        <p:txBody>
          <a:bodyPr/>
          <a:lstStyle/>
          <a:p>
            <a:pPr>
              <a:defRPr/>
            </a:pPr>
            <a:r>
              <a:rPr lang="en-US" altLang="en-US" dirty="0">
                <a:solidFill>
                  <a:srgbClr val="000000"/>
                </a:solidFill>
              </a:rPr>
              <a:t>Graphical portrayal of Assumptions 1-3 for regression inferences pertaining to age and price of Orions</a:t>
            </a:r>
          </a:p>
        </p:txBody>
      </p:sp>
      <p:pic>
        <p:nvPicPr>
          <p:cNvPr id="6" name="Picture 2" descr="A three dimensional illustration depicts the assumptions 1 to 3 corresponding to the regression inferences for age and price of orions. The population regression line, y = beta sub 0 + beta sub 1 is a negative slope. The mean of the 3 normal distribution curves corresponding to the prices of 2 year, 5 year and 7 year old orions falls on the population regression line."/>
          <p:cNvPicPr>
            <a:picLocks noChangeAspect="1" noChangeArrowheads="1"/>
          </p:cNvPicPr>
          <p:nvPr/>
        </p:nvPicPr>
        <p:blipFill>
          <a:blip r:embed="rId2"/>
          <a:srcRect/>
          <a:stretch>
            <a:fillRect/>
          </a:stretch>
        </p:blipFill>
        <p:spPr bwMode="auto">
          <a:xfrm>
            <a:off x="1334294" y="2739203"/>
            <a:ext cx="6475412" cy="36091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56140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Figure 8.5-4</a:t>
            </a:r>
            <a:endParaRPr lang="en-US" dirty="0"/>
          </a:p>
        </p:txBody>
      </p:sp>
      <p:sp>
        <p:nvSpPr>
          <p:cNvPr id="14" name="Content Placeholder 13"/>
          <p:cNvSpPr>
            <a:spLocks noGrp="1"/>
          </p:cNvSpPr>
          <p:nvPr>
            <p:ph idx="1"/>
          </p:nvPr>
        </p:nvSpPr>
        <p:spPr>
          <a:xfrm>
            <a:off x="457200" y="1600201"/>
            <a:ext cx="8229600" cy="761999"/>
          </a:xfrm>
        </p:spPr>
        <p:txBody>
          <a:bodyPr/>
          <a:lstStyle/>
          <a:p>
            <a:pPr>
              <a:defRPr/>
            </a:pPr>
            <a:r>
              <a:rPr lang="en-US" dirty="0">
                <a:solidFill>
                  <a:srgbClr val="000000"/>
                </a:solidFill>
              </a:rPr>
              <a:t>Population regression line and sample regression line for age and price of Orions</a:t>
            </a:r>
          </a:p>
        </p:txBody>
      </p:sp>
      <p:pic>
        <p:nvPicPr>
          <p:cNvPr id="5" name="Picture 2" descr="A graph and a scatter plot depicts the sample regression line for price in $100 versus age in years. The scatter plot are as follows. Age 2, a plot at 170, age 4, a plot at, 100, age 5, 4 plots between 80 to 110. Age 6, two plots between 60 and 70 and one plot at 100. Age 7, one plot at 50 and one plot at 80. The population regression line, y = beta sub 0 + beta sub 1, unknown is negative slope that runs approximately between (9, 20) and (1, 170). The sample regression line, computed from sample data, y hat = b sub 0 + b sub 1 x = 195.47 minus 20.26 x is represented by a dashed line and it approximately runs between (1, 180) and (9, 20)."/>
          <p:cNvPicPr>
            <a:picLocks noChangeAspect="1" noChangeArrowheads="1"/>
          </p:cNvPicPr>
          <p:nvPr/>
        </p:nvPicPr>
        <p:blipFill>
          <a:blip r:embed="rId2"/>
          <a:srcRect/>
          <a:stretch>
            <a:fillRect/>
          </a:stretch>
        </p:blipFill>
        <p:spPr bwMode="auto">
          <a:xfrm>
            <a:off x="2529681" y="2535622"/>
            <a:ext cx="4084637" cy="3765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8002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8.5.2</a:t>
            </a:r>
          </a:p>
        </p:txBody>
      </p:sp>
      <p:sp>
        <p:nvSpPr>
          <p:cNvPr id="5" name="Content Placeholder 4"/>
          <p:cNvSpPr>
            <a:spLocks noGrp="1"/>
          </p:cNvSpPr>
          <p:nvPr>
            <p:ph sz="quarter" idx="10"/>
          </p:nvPr>
        </p:nvSpPr>
        <p:spPr>
          <a:xfrm>
            <a:off x="457200" y="1600200"/>
            <a:ext cx="5029200" cy="990600"/>
          </a:xfrm>
        </p:spPr>
        <p:txBody>
          <a:bodyPr/>
          <a:lstStyle/>
          <a:p>
            <a:r>
              <a:rPr lang="en-US" b="1" dirty="0"/>
              <a:t>Standard Error of the Estimate</a:t>
            </a:r>
          </a:p>
          <a:p>
            <a:r>
              <a:rPr lang="en-US" dirty="0"/>
              <a:t>The </a:t>
            </a:r>
            <a:r>
              <a:rPr lang="en-US" b="1" dirty="0"/>
              <a:t>standard error of the estimate,</a:t>
            </a:r>
            <a:endParaRPr lang="en-US" dirty="0"/>
          </a:p>
        </p:txBody>
      </p:sp>
      <p:graphicFrame>
        <p:nvGraphicFramePr>
          <p:cNvPr id="8" name="Object 7" descr="s sub e"/>
          <p:cNvGraphicFramePr>
            <a:graphicFrameLocks noChangeAspect="1"/>
          </p:cNvGraphicFramePr>
          <p:nvPr>
            <p:extLst>
              <p:ext uri="{D42A27DB-BD31-4B8C-83A1-F6EECF244321}">
                <p14:modId xmlns:p14="http://schemas.microsoft.com/office/powerpoint/2010/main" val="1739750577"/>
              </p:ext>
            </p:extLst>
          </p:nvPr>
        </p:nvGraphicFramePr>
        <p:xfrm>
          <a:off x="5556250" y="2169070"/>
          <a:ext cx="355600" cy="381000"/>
        </p:xfrm>
        <a:graphic>
          <a:graphicData uri="http://schemas.openxmlformats.org/presentationml/2006/ole">
            <mc:AlternateContent xmlns:mc="http://schemas.openxmlformats.org/markup-compatibility/2006">
              <mc:Choice xmlns:v="urn:schemas-microsoft-com:vml" Requires="v">
                <p:oleObj name="Equation" r:id="rId2" imgW="355320" imgH="380880" progId="">
                  <p:embed/>
                </p:oleObj>
              </mc:Choice>
              <mc:Fallback>
                <p:oleObj name="Equation" r:id="rId2" imgW="355320" imgH="380880" progId="">
                  <p:embed/>
                  <p:pic>
                    <p:nvPicPr>
                      <p:cNvPr id="0" name="Picture 91" descr="s sub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0" y="2169070"/>
                        <a:ext cx="355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11"/>
          </p:nvPr>
        </p:nvSpPr>
        <p:spPr>
          <a:xfrm>
            <a:off x="6096000" y="2144110"/>
            <a:ext cx="1752600" cy="367686"/>
          </a:xfrm>
        </p:spPr>
        <p:txBody>
          <a:bodyPr/>
          <a:lstStyle/>
          <a:p>
            <a:r>
              <a:rPr lang="en-US" dirty="0"/>
              <a:t>is defined by</a:t>
            </a:r>
          </a:p>
        </p:txBody>
      </p:sp>
      <p:graphicFrame>
        <p:nvGraphicFramePr>
          <p:cNvPr id="9" name="Object 8" descr="s sub e = the square root of start fraction S S E over n minus 2 end fraction"/>
          <p:cNvGraphicFramePr>
            <a:graphicFrameLocks noChangeAspect="1"/>
          </p:cNvGraphicFramePr>
          <p:nvPr>
            <p:extLst>
              <p:ext uri="{D42A27DB-BD31-4B8C-83A1-F6EECF244321}">
                <p14:modId xmlns:p14="http://schemas.microsoft.com/office/powerpoint/2010/main" val="3511730944"/>
              </p:ext>
            </p:extLst>
          </p:nvPr>
        </p:nvGraphicFramePr>
        <p:xfrm>
          <a:off x="3581400" y="2863850"/>
          <a:ext cx="1511300" cy="825500"/>
        </p:xfrm>
        <a:graphic>
          <a:graphicData uri="http://schemas.openxmlformats.org/presentationml/2006/ole">
            <mc:AlternateContent xmlns:mc="http://schemas.openxmlformats.org/markup-compatibility/2006">
              <mc:Choice xmlns:v="urn:schemas-microsoft-com:vml" Requires="v">
                <p:oleObj name="Equation" r:id="rId4" imgW="1511280" imgH="825480" progId="">
                  <p:embed/>
                </p:oleObj>
              </mc:Choice>
              <mc:Fallback>
                <p:oleObj name="Equation" r:id="rId4" imgW="1511280" imgH="825480" progId="">
                  <p:embed/>
                  <p:pic>
                    <p:nvPicPr>
                      <p:cNvPr id="0" name="Picture 92" descr="s sub e = the square root of start fraction S S E over n minus 2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863850"/>
                        <a:ext cx="15113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12"/>
          </p:nvPr>
        </p:nvSpPr>
        <p:spPr>
          <a:xfrm>
            <a:off x="457200" y="3962400"/>
            <a:ext cx="5454650" cy="533400"/>
          </a:xfrm>
        </p:spPr>
        <p:txBody>
          <a:bodyPr/>
          <a:lstStyle/>
          <a:p>
            <a:r>
              <a:rPr lang="en-US" dirty="0"/>
              <a:t>where </a:t>
            </a:r>
            <a:r>
              <a:rPr lang="en-US" i="1" dirty="0"/>
              <a:t>S</a:t>
            </a:r>
            <a:r>
              <a:rPr lang="en-US" sz="100" i="1" dirty="0"/>
              <a:t> </a:t>
            </a:r>
            <a:r>
              <a:rPr lang="en-US" i="1" dirty="0"/>
              <a:t>S</a:t>
            </a:r>
            <a:r>
              <a:rPr lang="en-US" sz="100" i="1" dirty="0"/>
              <a:t> </a:t>
            </a:r>
            <a:r>
              <a:rPr lang="en-US" i="1" dirty="0"/>
              <a:t>E </a:t>
            </a:r>
            <a:r>
              <a:rPr lang="en-US" dirty="0"/>
              <a:t>is the error sum of squares.</a:t>
            </a:r>
          </a:p>
        </p:txBody>
      </p:sp>
    </p:spTree>
    <p:extLst>
      <p:ext uri="{BB962C8B-B14F-4D97-AF65-F5344CB8AC3E}">
        <p14:creationId xmlns:p14="http://schemas.microsoft.com/office/powerpoint/2010/main" val="413259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Figure 8.5-5</a:t>
            </a:r>
          </a:p>
        </p:txBody>
      </p:sp>
      <p:sp>
        <p:nvSpPr>
          <p:cNvPr id="7" name="Content Placeholder 6"/>
          <p:cNvSpPr>
            <a:spLocks noGrp="1"/>
          </p:cNvSpPr>
          <p:nvPr>
            <p:ph idx="1"/>
          </p:nvPr>
        </p:nvSpPr>
        <p:spPr>
          <a:xfrm>
            <a:off x="457200" y="1600201"/>
            <a:ext cx="3276600" cy="381000"/>
          </a:xfrm>
        </p:spPr>
        <p:txBody>
          <a:bodyPr/>
          <a:lstStyle/>
          <a:p>
            <a:r>
              <a:rPr lang="en-US" dirty="0">
                <a:solidFill>
                  <a:srgbClr val="000000"/>
                </a:solidFill>
              </a:rPr>
              <a:t>Residual of a data point</a:t>
            </a:r>
          </a:p>
        </p:txBody>
      </p:sp>
      <p:pic>
        <p:nvPicPr>
          <p:cNvPr id="8" name="Picture 2" descr="An illustration explains the residuals of a data point. Y sub i and y hat sub i are points on the y axis and they correspond to the observed value of the response variable and the predicted value of the response variable respectively. The sample regression line for y hat = b sub 0 + b sub 1 x is a positive slope that passes through (x sub i, y hat sub i). The vertical distance between (x sub I, y sub i) and (x sub I, y hat sub i) is e sub i = y sub i minus y hat sub i."/>
          <p:cNvPicPr>
            <a:picLocks noChangeAspect="1" noChangeArrowheads="1"/>
          </p:cNvPicPr>
          <p:nvPr/>
        </p:nvPicPr>
        <p:blipFill>
          <a:blip r:embed="rId2"/>
          <a:srcRect/>
          <a:stretch>
            <a:fillRect/>
          </a:stretch>
        </p:blipFill>
        <p:spPr bwMode="auto">
          <a:xfrm>
            <a:off x="457200" y="2306355"/>
            <a:ext cx="6874092" cy="3292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93420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8.5.2</a:t>
            </a:r>
          </a:p>
        </p:txBody>
      </p:sp>
      <p:sp>
        <p:nvSpPr>
          <p:cNvPr id="3" name="Content Placeholder 2"/>
          <p:cNvSpPr>
            <a:spLocks noGrp="1"/>
          </p:cNvSpPr>
          <p:nvPr>
            <p:ph idx="1"/>
          </p:nvPr>
        </p:nvSpPr>
        <p:spPr/>
        <p:txBody>
          <a:bodyPr/>
          <a:lstStyle/>
          <a:p>
            <a:pPr marL="0" indent="0">
              <a:spcBef>
                <a:spcPct val="50000"/>
              </a:spcBef>
              <a:buClr>
                <a:srgbClr val="000000"/>
              </a:buClr>
              <a:buSzPct val="100000"/>
              <a:buNone/>
              <a:defRPr/>
            </a:pPr>
            <a:r>
              <a:rPr lang="en-US" altLang="en-US" sz="2200" b="1" dirty="0"/>
              <a:t>Residual Analysis for the Regression Model</a:t>
            </a:r>
            <a:endParaRPr lang="en-US" altLang="en-US" sz="2200" dirty="0"/>
          </a:p>
          <a:p>
            <a:pPr marL="0" indent="0">
              <a:spcBef>
                <a:spcPct val="50000"/>
              </a:spcBef>
              <a:buClr>
                <a:srgbClr val="000000"/>
              </a:buClr>
              <a:buSzPct val="100000"/>
              <a:buNone/>
              <a:defRPr/>
            </a:pPr>
            <a:r>
              <a:rPr lang="en-US" altLang="en-US" sz="2200" dirty="0"/>
              <a:t>If the assumptions for regression inferences are met, the following two conditions should hold:</a:t>
            </a:r>
          </a:p>
          <a:p>
            <a:pPr>
              <a:buClr>
                <a:schemeClr val="bg2"/>
              </a:buClr>
              <a:buSzPct val="100000"/>
              <a:defRPr/>
            </a:pPr>
            <a:r>
              <a:rPr lang="en-US" altLang="en-US" sz="2200" dirty="0"/>
              <a:t>A plot of the residuals against the observed values of the predictor variable should fall roughly in a horizontal band centered and symmetric about the </a:t>
            </a:r>
            <a:r>
              <a:rPr lang="en-US" altLang="en-US" sz="2200" i="1" dirty="0"/>
              <a:t>x</a:t>
            </a:r>
            <a:r>
              <a:rPr lang="en-US" altLang="en-US" sz="2200" dirty="0"/>
              <a:t>-axis.</a:t>
            </a:r>
          </a:p>
          <a:p>
            <a:pPr>
              <a:buClr>
                <a:schemeClr val="bg2"/>
              </a:buClr>
              <a:buSzPct val="100000"/>
              <a:defRPr/>
            </a:pPr>
            <a:r>
              <a:rPr lang="en-US" altLang="en-US" sz="2200" dirty="0"/>
              <a:t>A normal probably plot of the residuals should be roughly linear.</a:t>
            </a:r>
          </a:p>
          <a:p>
            <a:pPr marL="0" indent="0">
              <a:spcBef>
                <a:spcPct val="50000"/>
              </a:spcBef>
              <a:buClr>
                <a:srgbClr val="000000"/>
              </a:buClr>
              <a:buSzPct val="100000"/>
              <a:buNone/>
              <a:defRPr/>
            </a:pPr>
            <a:r>
              <a:rPr lang="en-US" altLang="en-US" sz="2200" dirty="0"/>
              <a:t>Failure of either of these two conditions casts doubt on the validity of one or more of the assumptions for regression inferences for the variables under consideration.</a:t>
            </a:r>
          </a:p>
        </p:txBody>
      </p:sp>
    </p:spTree>
    <p:extLst>
      <p:ext uri="{BB962C8B-B14F-4D97-AF65-F5344CB8AC3E}">
        <p14:creationId xmlns:p14="http://schemas.microsoft.com/office/powerpoint/2010/main" val="3283871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Figure 8.5-6</a:t>
            </a:r>
            <a:endParaRPr lang="en-US" dirty="0"/>
          </a:p>
        </p:txBody>
      </p:sp>
      <p:sp>
        <p:nvSpPr>
          <p:cNvPr id="3" name="Content Placeholder 2"/>
          <p:cNvSpPr>
            <a:spLocks noGrp="1"/>
          </p:cNvSpPr>
          <p:nvPr>
            <p:ph idx="1"/>
          </p:nvPr>
        </p:nvSpPr>
        <p:spPr>
          <a:xfrm>
            <a:off x="457200" y="1600200"/>
            <a:ext cx="8229600" cy="1219199"/>
          </a:xfrm>
        </p:spPr>
        <p:txBody>
          <a:bodyPr/>
          <a:lstStyle/>
          <a:p>
            <a:pPr marL="0" indent="0">
              <a:buSzPct val="100000"/>
              <a:buNone/>
              <a:defRPr/>
            </a:pPr>
            <a:r>
              <a:rPr lang="en-US" dirty="0">
                <a:solidFill>
                  <a:srgbClr val="000000"/>
                </a:solidFill>
              </a:rPr>
              <a:t>Residual plots suggesting (a) no violation of linearity or constant standard deviation, (b) violation of linearity, and (c) violation of constant standard deviation</a:t>
            </a:r>
          </a:p>
        </p:txBody>
      </p:sp>
      <p:pic>
        <p:nvPicPr>
          <p:cNvPr id="4" name="Picture 2" descr="An illustration depicts three residual plots. Diagram A. The points in the residual plot seem to be randomly scattered. From left to right, they do not appear to follow a particular path, nor does the cloud of points widen or narrow in any systematic way. There is no particular pattern. Diagram B. The points in the residual plot seem to be scattered in a U shaped pattern. Diagram C. The points in the residual plot seem to be randomly scattered. From left to right, they do not appear to follow a particular path, nor does the cloud of points widen or narrow in any systematic way. There is no particular pattern."/>
          <p:cNvPicPr>
            <a:picLocks noChangeAspect="1" noChangeArrowheads="1"/>
          </p:cNvPicPr>
          <p:nvPr/>
        </p:nvPicPr>
        <p:blipFill>
          <a:blip r:embed="rId2"/>
          <a:srcRect/>
          <a:stretch>
            <a:fillRect/>
          </a:stretch>
        </p:blipFill>
        <p:spPr bwMode="auto">
          <a:xfrm>
            <a:off x="1118757" y="3429000"/>
            <a:ext cx="6906486"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7078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Key Fact 8.1</a:t>
            </a:r>
          </a:p>
        </p:txBody>
      </p:sp>
      <p:sp>
        <p:nvSpPr>
          <p:cNvPr id="25" name="Content Placeholder 24"/>
          <p:cNvSpPr>
            <a:spLocks noGrp="1"/>
          </p:cNvSpPr>
          <p:nvPr>
            <p:ph idx="1"/>
          </p:nvPr>
        </p:nvSpPr>
        <p:spPr>
          <a:xfrm>
            <a:off x="457200" y="1600201"/>
            <a:ext cx="5905099" cy="459605"/>
          </a:xfrm>
        </p:spPr>
        <p:txBody>
          <a:bodyPr anchor="ctr"/>
          <a:lstStyle/>
          <a:p>
            <a:pPr marL="0"/>
            <a:r>
              <a:rPr lang="en-US" b="1" dirty="0"/>
              <a:t>Graphical Interpretation of Slope</a:t>
            </a:r>
            <a:endParaRPr lang="en-US" dirty="0"/>
          </a:p>
        </p:txBody>
      </p:sp>
      <p:sp>
        <p:nvSpPr>
          <p:cNvPr id="26" name="Content Placeholder 25"/>
          <p:cNvSpPr>
            <a:spLocks noGrp="1"/>
          </p:cNvSpPr>
          <p:nvPr>
            <p:ph idx="13"/>
          </p:nvPr>
        </p:nvSpPr>
        <p:spPr>
          <a:xfrm>
            <a:off x="457200" y="2111419"/>
            <a:ext cx="5346834" cy="471876"/>
          </a:xfrm>
        </p:spPr>
        <p:txBody>
          <a:bodyPr anchor="ctr"/>
          <a:lstStyle/>
          <a:p>
            <a:pPr marL="0"/>
            <a:r>
              <a:rPr lang="en-US" dirty="0"/>
              <a:t>The graph of the linear equation</a:t>
            </a:r>
          </a:p>
        </p:txBody>
      </p:sp>
      <p:graphicFrame>
        <p:nvGraphicFramePr>
          <p:cNvPr id="32" name="Object 31" descr="y = b sub 0 + b sub 1 x"/>
          <p:cNvGraphicFramePr>
            <a:graphicFrameLocks noChangeAspect="1"/>
          </p:cNvGraphicFramePr>
          <p:nvPr/>
        </p:nvGraphicFramePr>
        <p:xfrm>
          <a:off x="6009406" y="2133642"/>
          <a:ext cx="1997710" cy="419100"/>
        </p:xfrm>
        <a:graphic>
          <a:graphicData uri="http://schemas.openxmlformats.org/presentationml/2006/ole">
            <mc:AlternateContent xmlns:mc="http://schemas.openxmlformats.org/markup-compatibility/2006">
              <mc:Choice xmlns:v="urn:schemas-microsoft-com:vml" Requires="v">
                <p:oleObj name="Equation" r:id="rId2" imgW="1815840" imgH="380880" progId="">
                  <p:embed/>
                </p:oleObj>
              </mc:Choice>
              <mc:Fallback>
                <p:oleObj name="Equation" r:id="rId2" imgW="1815840" imgH="380880" progId="">
                  <p:embed/>
                  <p:pic>
                    <p:nvPicPr>
                      <p:cNvPr id="32" name="Object 31" descr="y = b sub 0 + b sub 1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406" y="2133642"/>
                        <a:ext cx="199771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4"/>
          </p:nvPr>
        </p:nvSpPr>
        <p:spPr>
          <a:xfrm>
            <a:off x="459729" y="2634908"/>
            <a:ext cx="2863516" cy="549876"/>
          </a:xfrm>
        </p:spPr>
        <p:txBody>
          <a:bodyPr anchor="ctr"/>
          <a:lstStyle/>
          <a:p>
            <a:pPr marL="0"/>
            <a:r>
              <a:rPr lang="en-US" dirty="0"/>
              <a:t>slopes upward if</a:t>
            </a:r>
          </a:p>
        </p:txBody>
      </p:sp>
      <p:graphicFrame>
        <p:nvGraphicFramePr>
          <p:cNvPr id="33" name="Object 32" descr="b sub 1 is greater than 0"/>
          <p:cNvGraphicFramePr>
            <a:graphicFrameLocks noChangeAspect="1"/>
          </p:cNvGraphicFramePr>
          <p:nvPr/>
        </p:nvGraphicFramePr>
        <p:xfrm>
          <a:off x="3672539" y="2700296"/>
          <a:ext cx="1103630" cy="419100"/>
        </p:xfrm>
        <a:graphic>
          <a:graphicData uri="http://schemas.openxmlformats.org/presentationml/2006/ole">
            <mc:AlternateContent xmlns:mc="http://schemas.openxmlformats.org/markup-compatibility/2006">
              <mc:Choice xmlns:v="urn:schemas-microsoft-com:vml" Requires="v">
                <p:oleObj name="Equation" r:id="rId4" imgW="1002960" imgH="380880" progId="">
                  <p:embed/>
                </p:oleObj>
              </mc:Choice>
              <mc:Fallback>
                <p:oleObj name="Equation" r:id="rId4" imgW="1002960" imgH="380880" progId="">
                  <p:embed/>
                  <p:pic>
                    <p:nvPicPr>
                      <p:cNvPr id="33" name="Object 32" descr="b sub 1 is greater than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2539" y="2700296"/>
                        <a:ext cx="110363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Content Placeholder 27"/>
          <p:cNvSpPr>
            <a:spLocks noGrp="1"/>
          </p:cNvSpPr>
          <p:nvPr>
            <p:ph idx="15"/>
          </p:nvPr>
        </p:nvSpPr>
        <p:spPr>
          <a:xfrm>
            <a:off x="4959049" y="2635036"/>
            <a:ext cx="3400002" cy="549876"/>
          </a:xfrm>
        </p:spPr>
        <p:txBody>
          <a:bodyPr anchor="ctr"/>
          <a:lstStyle/>
          <a:p>
            <a:pPr marL="0"/>
            <a:r>
              <a:rPr lang="en-US" dirty="0"/>
              <a:t>slopes downward if</a:t>
            </a:r>
          </a:p>
        </p:txBody>
      </p:sp>
      <p:graphicFrame>
        <p:nvGraphicFramePr>
          <p:cNvPr id="34" name="Object 33" descr="b sub 1 is less than 0"/>
          <p:cNvGraphicFramePr>
            <a:graphicFrameLocks noChangeAspect="1"/>
          </p:cNvGraphicFramePr>
          <p:nvPr/>
        </p:nvGraphicFramePr>
        <p:xfrm>
          <a:off x="625475" y="3311525"/>
          <a:ext cx="1090613" cy="419100"/>
        </p:xfrm>
        <a:graphic>
          <a:graphicData uri="http://schemas.openxmlformats.org/presentationml/2006/ole">
            <mc:AlternateContent xmlns:mc="http://schemas.openxmlformats.org/markup-compatibility/2006">
              <mc:Choice xmlns:v="urn:schemas-microsoft-com:vml" Requires="v">
                <p:oleObj name="Equation" r:id="rId6" imgW="990360" imgH="380880" progId="">
                  <p:embed/>
                </p:oleObj>
              </mc:Choice>
              <mc:Fallback>
                <p:oleObj name="Equation" r:id="rId6" imgW="990360" imgH="380880" progId="">
                  <p:embed/>
                  <p:pic>
                    <p:nvPicPr>
                      <p:cNvPr id="34" name="Object 33" descr="b sub 1 is less than 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475" y="3311525"/>
                        <a:ext cx="10906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6"/>
          </p:nvPr>
        </p:nvSpPr>
        <p:spPr>
          <a:xfrm>
            <a:off x="1790422" y="3313585"/>
            <a:ext cx="3065646" cy="417040"/>
          </a:xfrm>
        </p:spPr>
        <p:txBody>
          <a:bodyPr anchor="ctr"/>
          <a:lstStyle/>
          <a:p>
            <a:pPr marL="0"/>
            <a:r>
              <a:rPr lang="en-US" dirty="0"/>
              <a:t>and is horizontal if</a:t>
            </a:r>
          </a:p>
        </p:txBody>
      </p:sp>
      <p:graphicFrame>
        <p:nvGraphicFramePr>
          <p:cNvPr id="35" name="Object 34" descr="b sub 1 = 0,"/>
          <p:cNvGraphicFramePr>
            <a:graphicFrameLocks noChangeAspect="1"/>
          </p:cNvGraphicFramePr>
          <p:nvPr/>
        </p:nvGraphicFramePr>
        <p:xfrm>
          <a:off x="5097044" y="3291144"/>
          <a:ext cx="1103630" cy="419100"/>
        </p:xfrm>
        <a:graphic>
          <a:graphicData uri="http://schemas.openxmlformats.org/presentationml/2006/ole">
            <mc:AlternateContent xmlns:mc="http://schemas.openxmlformats.org/markup-compatibility/2006">
              <mc:Choice xmlns:v="urn:schemas-microsoft-com:vml" Requires="v">
                <p:oleObj name="Equation" r:id="rId8" imgW="1002960" imgH="380880" progId="">
                  <p:embed/>
                </p:oleObj>
              </mc:Choice>
              <mc:Fallback>
                <p:oleObj name="Equation" r:id="rId8" imgW="1002960" imgH="380880" progId="">
                  <p:embed/>
                  <p:pic>
                    <p:nvPicPr>
                      <p:cNvPr id="35" name="Object 34" descr="b sub 1 =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7044" y="3291144"/>
                        <a:ext cx="110363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Content Placeholder 29"/>
          <p:cNvSpPr>
            <a:spLocks noGrp="1"/>
          </p:cNvSpPr>
          <p:nvPr>
            <p:ph idx="17"/>
          </p:nvPr>
        </p:nvSpPr>
        <p:spPr>
          <a:xfrm>
            <a:off x="6362299" y="3225756"/>
            <a:ext cx="1708484" cy="549876"/>
          </a:xfrm>
        </p:spPr>
        <p:txBody>
          <a:bodyPr anchor="ctr"/>
          <a:lstStyle/>
          <a:p>
            <a:pPr marL="0"/>
            <a:r>
              <a:rPr lang="en-US" dirty="0"/>
              <a:t>as shown</a:t>
            </a:r>
          </a:p>
        </p:txBody>
      </p:sp>
      <p:sp>
        <p:nvSpPr>
          <p:cNvPr id="31" name="Content Placeholder 30"/>
          <p:cNvSpPr>
            <a:spLocks noGrp="1"/>
          </p:cNvSpPr>
          <p:nvPr>
            <p:ph idx="18"/>
          </p:nvPr>
        </p:nvSpPr>
        <p:spPr>
          <a:xfrm>
            <a:off x="459729" y="3866991"/>
            <a:ext cx="1958741" cy="422709"/>
          </a:xfrm>
        </p:spPr>
        <p:txBody>
          <a:bodyPr anchor="ctr"/>
          <a:lstStyle/>
          <a:p>
            <a:pPr marL="0"/>
            <a:r>
              <a:rPr lang="en-US" dirty="0"/>
              <a:t>in Fig. 4.6.</a:t>
            </a:r>
          </a:p>
        </p:txBody>
      </p:sp>
      <p:pic>
        <p:nvPicPr>
          <p:cNvPr id="36" name="Picture 35" descr="An illustration of 3 graphs. The graph of b sub 1 is greater than 0, is a positive slope that rises from the third quadrant to the first quadrant through the second quadrant. The graph of b sub 1 is less than 0, is a negative slope that falls from the second quadrant to the fourth quadrant through the first quadrant. The graph of b sub 1 = 0, is a horizontal line parallel to the x axis. The line runs from the second quadrant to the first quadran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6107" y="4412832"/>
            <a:ext cx="5180434" cy="1842282"/>
          </a:xfrm>
          <a:prstGeom prst="rect">
            <a:avLst/>
          </a:prstGeom>
        </p:spPr>
      </p:pic>
    </p:spTree>
    <p:extLst>
      <p:ext uri="{BB962C8B-B14F-4D97-AF65-F5344CB8AC3E}">
        <p14:creationId xmlns:p14="http://schemas.microsoft.com/office/powerpoint/2010/main" val="1931482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a:t>
            </a:r>
            <a:r>
              <a:rPr lang="en-US" altLang="en-US" dirty="0"/>
              <a:t>8</a:t>
            </a:r>
            <a:r>
              <a:rPr lang="en-US" altLang="en-US"/>
              <a:t>.5-7</a:t>
            </a:r>
            <a:endParaRPr lang="en-US" dirty="0"/>
          </a:p>
        </p:txBody>
      </p:sp>
      <p:sp>
        <p:nvSpPr>
          <p:cNvPr id="3" name="Content Placeholder 2"/>
          <p:cNvSpPr>
            <a:spLocks noGrp="1"/>
          </p:cNvSpPr>
          <p:nvPr>
            <p:ph idx="1"/>
          </p:nvPr>
        </p:nvSpPr>
        <p:spPr>
          <a:xfrm>
            <a:off x="457200" y="1600201"/>
            <a:ext cx="8229600" cy="457199"/>
          </a:xfrm>
        </p:spPr>
        <p:txBody>
          <a:bodyPr/>
          <a:lstStyle/>
          <a:p>
            <a:pPr marL="0" indent="0">
              <a:buSzPct val="100000"/>
              <a:buNone/>
              <a:defRPr/>
            </a:pPr>
            <a:r>
              <a:rPr lang="en-US" dirty="0">
                <a:solidFill>
                  <a:srgbClr val="000000"/>
                </a:solidFill>
              </a:rPr>
              <a:t>(a) Residual plot; (b) normal probability plot for residuals</a:t>
            </a:r>
          </a:p>
        </p:txBody>
      </p:sp>
      <p:pic>
        <p:nvPicPr>
          <p:cNvPr id="5" name="Picture 3" descr="An illustration depicts two residual plots. Plot A. The scatter plot is for residual versus age. The value of the plots are as follows. Age 1, one plot at 15. Age 4, one plot at negative 10. Age 5, 4 plots between negative 10 and 5. Age 6, 2 plots between negative 10 and 0 and one plot between 20 and 25. Age 7, one plot at negative 5 and one plot at 20. A regression horizontal line is drawn at y = 0. Plot B. The scatter plot is for normal score versus residual. The scatter plots are marked between (negative 13, negative 1.6) to (20, 1.6). The plots are densely populated between the points (negative 12, negative 1) to (negative 5, 0.4). All values estimated."/>
          <p:cNvPicPr>
            <a:picLocks noChangeAspect="1" noChangeArrowheads="1"/>
          </p:cNvPicPr>
          <p:nvPr/>
        </p:nvPicPr>
        <p:blipFill>
          <a:blip r:embed="rId2"/>
          <a:srcRect/>
          <a:stretch>
            <a:fillRect/>
          </a:stretch>
        </p:blipFill>
        <p:spPr bwMode="auto">
          <a:xfrm>
            <a:off x="1016000" y="2667001"/>
            <a:ext cx="7112000" cy="31274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459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900"/>
              </a:spcBef>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US" dirty="0"/>
              <a:t>8.2 The Regression Equation</a:t>
            </a:r>
          </a:p>
        </p:txBody>
      </p:sp>
    </p:spTree>
    <p:extLst>
      <p:ext uri="{BB962C8B-B14F-4D97-AF65-F5344CB8AC3E}">
        <p14:creationId xmlns:p14="http://schemas.microsoft.com/office/powerpoint/2010/main" val="171593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8.2</a:t>
            </a:r>
          </a:p>
        </p:txBody>
      </p:sp>
      <p:sp>
        <p:nvSpPr>
          <p:cNvPr id="5" name="Content Placeholder 4"/>
          <p:cNvSpPr>
            <a:spLocks noGrp="1"/>
          </p:cNvSpPr>
          <p:nvPr>
            <p:ph idx="1"/>
          </p:nvPr>
        </p:nvSpPr>
        <p:spPr>
          <a:xfrm>
            <a:off x="457200" y="1600200"/>
            <a:ext cx="2170497" cy="575109"/>
          </a:xfrm>
        </p:spPr>
        <p:txBody>
          <a:bodyPr/>
          <a:lstStyle/>
          <a:p>
            <a:pPr marL="0" indent="0">
              <a:buNone/>
            </a:pPr>
            <a:r>
              <a:rPr lang="en-US" altLang="en-US" sz="2800" b="1" dirty="0">
                <a:solidFill>
                  <a:schemeClr val="tx1"/>
                </a:solidFill>
              </a:rPr>
              <a:t>Scatterplot</a:t>
            </a:r>
            <a:endParaRPr lang="en-US" altLang="en-US" sz="2800" dirty="0">
              <a:solidFill>
                <a:schemeClr val="tx1"/>
              </a:solidFill>
            </a:endParaRPr>
          </a:p>
        </p:txBody>
      </p:sp>
      <p:sp>
        <p:nvSpPr>
          <p:cNvPr id="6" name="Content Placeholder 5"/>
          <p:cNvSpPr>
            <a:spLocks noGrp="1"/>
          </p:cNvSpPr>
          <p:nvPr>
            <p:ph idx="13"/>
          </p:nvPr>
        </p:nvSpPr>
        <p:spPr>
          <a:xfrm>
            <a:off x="457200" y="2261938"/>
            <a:ext cx="8229600" cy="2738070"/>
          </a:xfrm>
        </p:spPr>
        <p:txBody>
          <a:bodyPr/>
          <a:lstStyle/>
          <a:p>
            <a:pPr marL="0" indent="0">
              <a:buNone/>
            </a:pPr>
            <a:r>
              <a:rPr lang="en-US" altLang="en-US" sz="2800" dirty="0">
                <a:solidFill>
                  <a:schemeClr val="tx1"/>
                </a:solidFill>
              </a:rPr>
              <a:t>A </a:t>
            </a:r>
            <a:r>
              <a:rPr lang="en-US" altLang="en-US" sz="2800" b="1" dirty="0">
                <a:solidFill>
                  <a:schemeClr val="tx1"/>
                </a:solidFill>
              </a:rPr>
              <a:t>scatterplot</a:t>
            </a:r>
            <a:r>
              <a:rPr lang="en-US" altLang="en-US" sz="2800" dirty="0">
                <a:solidFill>
                  <a:schemeClr val="tx1"/>
                </a:solidFill>
              </a:rPr>
              <a:t> is a graph of data from two quantitative variables of a population. In a scatterplot, we use a horizontal axis for the observations of one variable and a vertical axis for the observations of the other variable. Each pair of observation is then plotted as a point.</a:t>
            </a:r>
            <a:endParaRPr lang="en-US" altLang="en-US" sz="2800" b="1" dirty="0">
              <a:solidFill>
                <a:schemeClr val="tx1"/>
              </a:solidFill>
            </a:endParaRPr>
          </a:p>
        </p:txBody>
      </p:sp>
    </p:spTree>
    <p:extLst>
      <p:ext uri="{BB962C8B-B14F-4D97-AF65-F5344CB8AC3E}">
        <p14:creationId xmlns:p14="http://schemas.microsoft.com/office/powerpoint/2010/main" val="365915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Table 8-2</a:t>
            </a:r>
            <a:endParaRPr lang="en-US" dirty="0"/>
          </a:p>
        </p:txBody>
      </p:sp>
      <p:sp>
        <p:nvSpPr>
          <p:cNvPr id="5" name="Content Placeholder 4"/>
          <p:cNvSpPr>
            <a:spLocks noGrp="1"/>
          </p:cNvSpPr>
          <p:nvPr>
            <p:ph idx="1"/>
          </p:nvPr>
        </p:nvSpPr>
        <p:spPr>
          <a:xfrm>
            <a:off x="457200" y="1371600"/>
            <a:ext cx="8229600" cy="603985"/>
          </a:xfrm>
        </p:spPr>
        <p:txBody>
          <a:bodyPr/>
          <a:lstStyle/>
          <a:p>
            <a:pPr marL="0"/>
            <a:r>
              <a:rPr lang="en-US" dirty="0">
                <a:solidFill>
                  <a:srgbClr val="000000"/>
                </a:solidFill>
              </a:rPr>
              <a:t>Age and price data for a sample of 11 Orions</a:t>
            </a:r>
          </a:p>
        </p:txBody>
      </p:sp>
      <p:graphicFrame>
        <p:nvGraphicFramePr>
          <p:cNvPr id="7" name="Table 6"/>
          <p:cNvGraphicFramePr>
            <a:graphicFrameLocks noGrp="1"/>
          </p:cNvGraphicFramePr>
          <p:nvPr>
            <p:extLst>
              <p:ext uri="{D42A27DB-BD31-4B8C-83A1-F6EECF244321}">
                <p14:modId xmlns:p14="http://schemas.microsoft.com/office/powerpoint/2010/main" val="3899126586"/>
              </p:ext>
            </p:extLst>
          </p:nvPr>
        </p:nvGraphicFramePr>
        <p:xfrm>
          <a:off x="1447800" y="1902192"/>
          <a:ext cx="6096000" cy="466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734238767"/>
                    </a:ext>
                  </a:extLst>
                </a:gridCol>
                <a:gridCol w="2032000">
                  <a:extLst>
                    <a:ext uri="{9D8B030D-6E8A-4147-A177-3AD203B41FA5}">
                      <a16:colId xmlns:a16="http://schemas.microsoft.com/office/drawing/2014/main" val="931335985"/>
                    </a:ext>
                  </a:extLst>
                </a:gridCol>
                <a:gridCol w="2032000">
                  <a:extLst>
                    <a:ext uri="{9D8B030D-6E8A-4147-A177-3AD203B41FA5}">
                      <a16:colId xmlns:a16="http://schemas.microsoft.com/office/drawing/2014/main" val="2512127190"/>
                    </a:ext>
                  </a:extLst>
                </a:gridCol>
              </a:tblGrid>
              <a:tr h="413937">
                <a:tc>
                  <a:txBody>
                    <a:bodyPr/>
                    <a:lstStyle/>
                    <a:p>
                      <a:r>
                        <a:rPr lang="en-US" b="1" dirty="0"/>
                        <a:t>Car</a:t>
                      </a:r>
                    </a:p>
                  </a:txBody>
                  <a:tcPr/>
                </a:tc>
                <a:tc>
                  <a:txBody>
                    <a:bodyPr/>
                    <a:lstStyle/>
                    <a:p>
                      <a:r>
                        <a:rPr lang="en-US" b="1" dirty="0"/>
                        <a:t>Age(yr)</a:t>
                      </a:r>
                    </a:p>
                    <a:p>
                      <a:r>
                        <a:rPr lang="en-US" b="1" i="1" dirty="0"/>
                        <a:t>X</a:t>
                      </a:r>
                    </a:p>
                  </a:txBody>
                  <a:tcPr/>
                </a:tc>
                <a:tc>
                  <a:txBody>
                    <a:bodyPr/>
                    <a:lstStyle/>
                    <a:p>
                      <a:r>
                        <a:rPr lang="en-US" b="1" dirty="0"/>
                        <a:t>Price($100)</a:t>
                      </a:r>
                    </a:p>
                    <a:p>
                      <a:r>
                        <a:rPr lang="en-US" b="1" i="1" dirty="0"/>
                        <a:t>y</a:t>
                      </a:r>
                    </a:p>
                  </a:txBody>
                  <a:tcPr/>
                </a:tc>
                <a:extLst>
                  <a:ext uri="{0D108BD9-81ED-4DB2-BD59-A6C34878D82A}">
                    <a16:rowId xmlns:a16="http://schemas.microsoft.com/office/drawing/2014/main" val="2355525351"/>
                  </a:ext>
                </a:extLst>
              </a:tr>
              <a:tr h="296249">
                <a:tc>
                  <a:txBody>
                    <a:bodyPr/>
                    <a:lstStyle/>
                    <a:p>
                      <a:r>
                        <a:rPr lang="en-US" dirty="0"/>
                        <a:t>1</a:t>
                      </a:r>
                    </a:p>
                  </a:txBody>
                  <a:tcPr/>
                </a:tc>
                <a:tc>
                  <a:txBody>
                    <a:bodyPr/>
                    <a:lstStyle/>
                    <a:p>
                      <a:r>
                        <a:rPr lang="en-US" dirty="0"/>
                        <a:t>5</a:t>
                      </a:r>
                    </a:p>
                  </a:txBody>
                  <a:tcPr/>
                </a:tc>
                <a:tc>
                  <a:txBody>
                    <a:bodyPr/>
                    <a:lstStyle/>
                    <a:p>
                      <a:r>
                        <a:rPr lang="en-US" dirty="0"/>
                        <a:t>85</a:t>
                      </a:r>
                    </a:p>
                  </a:txBody>
                  <a:tcPr/>
                </a:tc>
                <a:extLst>
                  <a:ext uri="{0D108BD9-81ED-4DB2-BD59-A6C34878D82A}">
                    <a16:rowId xmlns:a16="http://schemas.microsoft.com/office/drawing/2014/main" val="2047156422"/>
                  </a:ext>
                </a:extLst>
              </a:tr>
              <a:tr h="296249">
                <a:tc>
                  <a:txBody>
                    <a:bodyPr/>
                    <a:lstStyle/>
                    <a:p>
                      <a:r>
                        <a:rPr lang="en-US" dirty="0"/>
                        <a:t>2</a:t>
                      </a:r>
                    </a:p>
                  </a:txBody>
                  <a:tcPr/>
                </a:tc>
                <a:tc>
                  <a:txBody>
                    <a:bodyPr/>
                    <a:lstStyle/>
                    <a:p>
                      <a:r>
                        <a:rPr lang="en-US" dirty="0"/>
                        <a:t>4</a:t>
                      </a:r>
                    </a:p>
                  </a:txBody>
                  <a:tcPr/>
                </a:tc>
                <a:tc>
                  <a:txBody>
                    <a:bodyPr/>
                    <a:lstStyle/>
                    <a:p>
                      <a:r>
                        <a:rPr lang="en-US" dirty="0"/>
                        <a:t>103</a:t>
                      </a:r>
                    </a:p>
                  </a:txBody>
                  <a:tcPr/>
                </a:tc>
                <a:extLst>
                  <a:ext uri="{0D108BD9-81ED-4DB2-BD59-A6C34878D82A}">
                    <a16:rowId xmlns:a16="http://schemas.microsoft.com/office/drawing/2014/main" val="4034409836"/>
                  </a:ext>
                </a:extLst>
              </a:tr>
              <a:tr h="296249">
                <a:tc>
                  <a:txBody>
                    <a:bodyPr/>
                    <a:lstStyle/>
                    <a:p>
                      <a:r>
                        <a:rPr lang="en-US" dirty="0"/>
                        <a:t>3</a:t>
                      </a:r>
                    </a:p>
                  </a:txBody>
                  <a:tcPr/>
                </a:tc>
                <a:tc>
                  <a:txBody>
                    <a:bodyPr/>
                    <a:lstStyle/>
                    <a:p>
                      <a:r>
                        <a:rPr lang="en-US" dirty="0"/>
                        <a:t>6</a:t>
                      </a:r>
                    </a:p>
                  </a:txBody>
                  <a:tcPr/>
                </a:tc>
                <a:tc>
                  <a:txBody>
                    <a:bodyPr/>
                    <a:lstStyle/>
                    <a:p>
                      <a:r>
                        <a:rPr lang="en-US" dirty="0"/>
                        <a:t>70</a:t>
                      </a:r>
                    </a:p>
                  </a:txBody>
                  <a:tcPr/>
                </a:tc>
                <a:extLst>
                  <a:ext uri="{0D108BD9-81ED-4DB2-BD59-A6C34878D82A}">
                    <a16:rowId xmlns:a16="http://schemas.microsoft.com/office/drawing/2014/main" val="1300085925"/>
                  </a:ext>
                </a:extLst>
              </a:tr>
              <a:tr h="296249">
                <a:tc>
                  <a:txBody>
                    <a:bodyPr/>
                    <a:lstStyle/>
                    <a:p>
                      <a:r>
                        <a:rPr lang="en-US" dirty="0"/>
                        <a:t>4</a:t>
                      </a:r>
                    </a:p>
                  </a:txBody>
                  <a:tcPr/>
                </a:tc>
                <a:tc>
                  <a:txBody>
                    <a:bodyPr/>
                    <a:lstStyle/>
                    <a:p>
                      <a:r>
                        <a:rPr lang="en-US" dirty="0"/>
                        <a:t>5</a:t>
                      </a:r>
                    </a:p>
                  </a:txBody>
                  <a:tcPr/>
                </a:tc>
                <a:tc>
                  <a:txBody>
                    <a:bodyPr/>
                    <a:lstStyle/>
                    <a:p>
                      <a:r>
                        <a:rPr lang="en-US" dirty="0"/>
                        <a:t>82</a:t>
                      </a:r>
                    </a:p>
                  </a:txBody>
                  <a:tcPr/>
                </a:tc>
                <a:extLst>
                  <a:ext uri="{0D108BD9-81ED-4DB2-BD59-A6C34878D82A}">
                    <a16:rowId xmlns:a16="http://schemas.microsoft.com/office/drawing/2014/main" val="2287059701"/>
                  </a:ext>
                </a:extLst>
              </a:tr>
              <a:tr h="296249">
                <a:tc>
                  <a:txBody>
                    <a:bodyPr/>
                    <a:lstStyle/>
                    <a:p>
                      <a:r>
                        <a:rPr lang="en-US" dirty="0"/>
                        <a:t>5</a:t>
                      </a:r>
                    </a:p>
                  </a:txBody>
                  <a:tcPr/>
                </a:tc>
                <a:tc>
                  <a:txBody>
                    <a:bodyPr/>
                    <a:lstStyle/>
                    <a:p>
                      <a:r>
                        <a:rPr lang="en-US" dirty="0"/>
                        <a:t>5</a:t>
                      </a:r>
                    </a:p>
                  </a:txBody>
                  <a:tcPr/>
                </a:tc>
                <a:tc>
                  <a:txBody>
                    <a:bodyPr/>
                    <a:lstStyle/>
                    <a:p>
                      <a:r>
                        <a:rPr lang="en-US" dirty="0"/>
                        <a:t>89</a:t>
                      </a:r>
                    </a:p>
                  </a:txBody>
                  <a:tcPr/>
                </a:tc>
                <a:extLst>
                  <a:ext uri="{0D108BD9-81ED-4DB2-BD59-A6C34878D82A}">
                    <a16:rowId xmlns:a16="http://schemas.microsoft.com/office/drawing/2014/main" val="4164250502"/>
                  </a:ext>
                </a:extLst>
              </a:tr>
              <a:tr h="296249">
                <a:tc>
                  <a:txBody>
                    <a:bodyPr/>
                    <a:lstStyle/>
                    <a:p>
                      <a:r>
                        <a:rPr lang="en-US" dirty="0"/>
                        <a:t>6</a:t>
                      </a:r>
                    </a:p>
                  </a:txBody>
                  <a:tcPr/>
                </a:tc>
                <a:tc>
                  <a:txBody>
                    <a:bodyPr/>
                    <a:lstStyle/>
                    <a:p>
                      <a:r>
                        <a:rPr lang="en-US" dirty="0"/>
                        <a:t>5</a:t>
                      </a:r>
                    </a:p>
                  </a:txBody>
                  <a:tcPr/>
                </a:tc>
                <a:tc>
                  <a:txBody>
                    <a:bodyPr/>
                    <a:lstStyle/>
                    <a:p>
                      <a:r>
                        <a:rPr lang="en-US" dirty="0"/>
                        <a:t>98</a:t>
                      </a:r>
                    </a:p>
                  </a:txBody>
                  <a:tcPr/>
                </a:tc>
                <a:extLst>
                  <a:ext uri="{0D108BD9-81ED-4DB2-BD59-A6C34878D82A}">
                    <a16:rowId xmlns:a16="http://schemas.microsoft.com/office/drawing/2014/main" val="1604877429"/>
                  </a:ext>
                </a:extLst>
              </a:tr>
              <a:tr h="296249">
                <a:tc>
                  <a:txBody>
                    <a:bodyPr/>
                    <a:lstStyle/>
                    <a:p>
                      <a:r>
                        <a:rPr lang="en-US" dirty="0"/>
                        <a:t>7</a:t>
                      </a:r>
                    </a:p>
                  </a:txBody>
                  <a:tcPr/>
                </a:tc>
                <a:tc>
                  <a:txBody>
                    <a:bodyPr/>
                    <a:lstStyle/>
                    <a:p>
                      <a:r>
                        <a:rPr lang="en-US" dirty="0"/>
                        <a:t>6</a:t>
                      </a:r>
                    </a:p>
                  </a:txBody>
                  <a:tcPr/>
                </a:tc>
                <a:tc>
                  <a:txBody>
                    <a:bodyPr/>
                    <a:lstStyle/>
                    <a:p>
                      <a:r>
                        <a:rPr lang="en-US" dirty="0"/>
                        <a:t>66</a:t>
                      </a:r>
                    </a:p>
                  </a:txBody>
                  <a:tcPr/>
                </a:tc>
                <a:extLst>
                  <a:ext uri="{0D108BD9-81ED-4DB2-BD59-A6C34878D82A}">
                    <a16:rowId xmlns:a16="http://schemas.microsoft.com/office/drawing/2014/main" val="237157623"/>
                  </a:ext>
                </a:extLst>
              </a:tr>
              <a:tr h="296249">
                <a:tc>
                  <a:txBody>
                    <a:bodyPr/>
                    <a:lstStyle/>
                    <a:p>
                      <a:r>
                        <a:rPr lang="en-US" dirty="0"/>
                        <a:t>8</a:t>
                      </a:r>
                    </a:p>
                  </a:txBody>
                  <a:tcPr/>
                </a:tc>
                <a:tc>
                  <a:txBody>
                    <a:bodyPr/>
                    <a:lstStyle/>
                    <a:p>
                      <a:r>
                        <a:rPr lang="en-US" dirty="0"/>
                        <a:t>6</a:t>
                      </a:r>
                    </a:p>
                  </a:txBody>
                  <a:tcPr/>
                </a:tc>
                <a:tc>
                  <a:txBody>
                    <a:bodyPr/>
                    <a:lstStyle/>
                    <a:p>
                      <a:r>
                        <a:rPr lang="en-US" dirty="0"/>
                        <a:t>95</a:t>
                      </a:r>
                    </a:p>
                  </a:txBody>
                  <a:tcPr/>
                </a:tc>
                <a:extLst>
                  <a:ext uri="{0D108BD9-81ED-4DB2-BD59-A6C34878D82A}">
                    <a16:rowId xmlns:a16="http://schemas.microsoft.com/office/drawing/2014/main" val="2588032837"/>
                  </a:ext>
                </a:extLst>
              </a:tr>
              <a:tr h="296249">
                <a:tc>
                  <a:txBody>
                    <a:bodyPr/>
                    <a:lstStyle/>
                    <a:p>
                      <a:r>
                        <a:rPr lang="en-US" dirty="0"/>
                        <a:t>9</a:t>
                      </a:r>
                    </a:p>
                  </a:txBody>
                  <a:tcPr/>
                </a:tc>
                <a:tc>
                  <a:txBody>
                    <a:bodyPr/>
                    <a:lstStyle/>
                    <a:p>
                      <a:r>
                        <a:rPr lang="en-US" dirty="0"/>
                        <a:t>2</a:t>
                      </a:r>
                    </a:p>
                  </a:txBody>
                  <a:tcPr/>
                </a:tc>
                <a:tc>
                  <a:txBody>
                    <a:bodyPr/>
                    <a:lstStyle/>
                    <a:p>
                      <a:r>
                        <a:rPr lang="en-US" dirty="0"/>
                        <a:t>169</a:t>
                      </a:r>
                    </a:p>
                  </a:txBody>
                  <a:tcPr/>
                </a:tc>
                <a:extLst>
                  <a:ext uri="{0D108BD9-81ED-4DB2-BD59-A6C34878D82A}">
                    <a16:rowId xmlns:a16="http://schemas.microsoft.com/office/drawing/2014/main" val="3280156763"/>
                  </a:ext>
                </a:extLst>
              </a:tr>
              <a:tr h="296249">
                <a:tc>
                  <a:txBody>
                    <a:bodyPr/>
                    <a:lstStyle/>
                    <a:p>
                      <a:r>
                        <a:rPr lang="en-US" dirty="0"/>
                        <a:t>10</a:t>
                      </a:r>
                    </a:p>
                  </a:txBody>
                  <a:tcPr/>
                </a:tc>
                <a:tc>
                  <a:txBody>
                    <a:bodyPr/>
                    <a:lstStyle/>
                    <a:p>
                      <a:r>
                        <a:rPr lang="en-US" dirty="0"/>
                        <a:t>7</a:t>
                      </a:r>
                    </a:p>
                  </a:txBody>
                  <a:tcPr/>
                </a:tc>
                <a:tc>
                  <a:txBody>
                    <a:bodyPr/>
                    <a:lstStyle/>
                    <a:p>
                      <a:r>
                        <a:rPr lang="en-US" dirty="0"/>
                        <a:t>70</a:t>
                      </a:r>
                    </a:p>
                  </a:txBody>
                  <a:tcPr/>
                </a:tc>
                <a:extLst>
                  <a:ext uri="{0D108BD9-81ED-4DB2-BD59-A6C34878D82A}">
                    <a16:rowId xmlns:a16="http://schemas.microsoft.com/office/drawing/2014/main" val="3701218050"/>
                  </a:ext>
                </a:extLst>
              </a:tr>
              <a:tr h="296249">
                <a:tc>
                  <a:txBody>
                    <a:bodyPr/>
                    <a:lstStyle/>
                    <a:p>
                      <a:r>
                        <a:rPr lang="en-US" dirty="0"/>
                        <a:t>11</a:t>
                      </a:r>
                    </a:p>
                  </a:txBody>
                  <a:tcPr/>
                </a:tc>
                <a:tc>
                  <a:txBody>
                    <a:bodyPr/>
                    <a:lstStyle/>
                    <a:p>
                      <a:r>
                        <a:rPr lang="en-US" dirty="0"/>
                        <a:t>7</a:t>
                      </a:r>
                    </a:p>
                  </a:txBody>
                  <a:tcPr/>
                </a:tc>
                <a:tc>
                  <a:txBody>
                    <a:bodyPr/>
                    <a:lstStyle/>
                    <a:p>
                      <a:r>
                        <a:rPr lang="en-US" dirty="0"/>
                        <a:t>48</a:t>
                      </a:r>
                    </a:p>
                  </a:txBody>
                  <a:tcPr/>
                </a:tc>
                <a:extLst>
                  <a:ext uri="{0D108BD9-81ED-4DB2-BD59-A6C34878D82A}">
                    <a16:rowId xmlns:a16="http://schemas.microsoft.com/office/drawing/2014/main" val="2998795217"/>
                  </a:ext>
                </a:extLst>
              </a:tr>
            </a:tbl>
          </a:graphicData>
        </a:graphic>
      </p:graphicFrame>
    </p:spTree>
    <p:extLst>
      <p:ext uri="{BB962C8B-B14F-4D97-AF65-F5344CB8AC3E}">
        <p14:creationId xmlns:p14="http://schemas.microsoft.com/office/powerpoint/2010/main" val="39896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cs typeface="Times New Roman" charset="0"/>
              </a:rPr>
              <a:t>Figure 8-7</a:t>
            </a:r>
            <a:endParaRPr lang="en-US" dirty="0">
              <a:solidFill>
                <a:schemeClr val="tx2"/>
              </a:solidFill>
            </a:endParaRPr>
          </a:p>
        </p:txBody>
      </p:sp>
      <p:sp>
        <p:nvSpPr>
          <p:cNvPr id="5" name="Content Placeholder 4"/>
          <p:cNvSpPr>
            <a:spLocks noGrp="1"/>
          </p:cNvSpPr>
          <p:nvPr>
            <p:ph idx="1"/>
          </p:nvPr>
        </p:nvSpPr>
        <p:spPr>
          <a:xfrm>
            <a:off x="457200" y="1600201"/>
            <a:ext cx="8229600" cy="911994"/>
          </a:xfrm>
        </p:spPr>
        <p:txBody>
          <a:bodyPr/>
          <a:lstStyle/>
          <a:p>
            <a:pPr marL="0"/>
            <a:r>
              <a:rPr lang="en-US" dirty="0">
                <a:solidFill>
                  <a:srgbClr val="000000"/>
                </a:solidFill>
              </a:rPr>
              <a:t>Scatterplot for the age and price data of </a:t>
            </a:r>
            <a:r>
              <a:rPr lang="en-US" dirty="0" err="1">
                <a:solidFill>
                  <a:srgbClr val="000000"/>
                </a:solidFill>
              </a:rPr>
              <a:t>Orions</a:t>
            </a:r>
            <a:r>
              <a:rPr lang="en-US" dirty="0">
                <a:solidFill>
                  <a:srgbClr val="000000"/>
                </a:solidFill>
              </a:rPr>
              <a:t> </a:t>
            </a:r>
          </a:p>
        </p:txBody>
      </p:sp>
      <p:pic>
        <p:nvPicPr>
          <p:cNvPr id="6" name="Picture 1" descr="A scatterplot plots price in $100 versus age in years. The plots are as follows. 2 years, a plot at 170. 4 years, one plot at 102. 5 years, 4 plots between 80 and 110. 6 years, 2 plots between 65 and 80 and single plot at 100. 7 years, 2 plots at 50 and 75. All values are estimated."/>
          <p:cNvPicPr>
            <a:picLocks noChangeAspect="1" noChangeArrowheads="1"/>
          </p:cNvPicPr>
          <p:nvPr/>
        </p:nvPicPr>
        <p:blipFill>
          <a:blip r:embed="rId2"/>
          <a:srcRect/>
          <a:stretch>
            <a:fillRect/>
          </a:stretch>
        </p:blipFill>
        <p:spPr bwMode="auto">
          <a:xfrm>
            <a:off x="2774257" y="2579571"/>
            <a:ext cx="3595485" cy="36941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011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charset="0"/>
              </a:rPr>
              <a:t>Table 8-3 &amp; Figure 8-8</a:t>
            </a:r>
            <a:endParaRPr lang="en-US" dirty="0"/>
          </a:p>
        </p:txBody>
      </p:sp>
      <p:sp>
        <p:nvSpPr>
          <p:cNvPr id="5" name="Content Placeholder 4"/>
          <p:cNvSpPr>
            <a:spLocks noGrp="1"/>
          </p:cNvSpPr>
          <p:nvPr>
            <p:ph idx="1"/>
          </p:nvPr>
        </p:nvSpPr>
        <p:spPr>
          <a:xfrm>
            <a:off x="457200" y="1600200"/>
            <a:ext cx="2709512" cy="507733"/>
          </a:xfrm>
        </p:spPr>
        <p:txBody>
          <a:bodyPr/>
          <a:lstStyle/>
          <a:p>
            <a:pPr marL="0" indent="0">
              <a:buNone/>
            </a:pPr>
            <a:r>
              <a:rPr lang="en-US" dirty="0">
                <a:solidFill>
                  <a:srgbClr val="000000"/>
                </a:solidFill>
              </a:rPr>
              <a:t>Three data points</a:t>
            </a:r>
          </a:p>
        </p:txBody>
      </p:sp>
      <p:graphicFrame>
        <p:nvGraphicFramePr>
          <p:cNvPr id="8" name="Table 7"/>
          <p:cNvGraphicFramePr>
            <a:graphicFrameLocks noGrp="1"/>
          </p:cNvGraphicFramePr>
          <p:nvPr/>
        </p:nvGraphicFramePr>
        <p:xfrm>
          <a:off x="726707" y="2449760"/>
          <a:ext cx="2103120" cy="148336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1678784590"/>
                    </a:ext>
                  </a:extLst>
                </a:gridCol>
                <a:gridCol w="1051560">
                  <a:extLst>
                    <a:ext uri="{9D8B030D-6E8A-4147-A177-3AD203B41FA5}">
                      <a16:colId xmlns:a16="http://schemas.microsoft.com/office/drawing/2014/main" val="3303065586"/>
                    </a:ext>
                  </a:extLst>
                </a:gridCol>
              </a:tblGrid>
              <a:tr h="370840">
                <a:tc>
                  <a:txBody>
                    <a:bodyPr/>
                    <a:lstStyle/>
                    <a:p>
                      <a:r>
                        <a:rPr lang="en-US" b="1" i="1" dirty="0"/>
                        <a:t>x</a:t>
                      </a:r>
                    </a:p>
                  </a:txBody>
                  <a:tcPr/>
                </a:tc>
                <a:tc>
                  <a:txBody>
                    <a:bodyPr/>
                    <a:lstStyle/>
                    <a:p>
                      <a:r>
                        <a:rPr lang="en-US" b="1" i="1" dirty="0"/>
                        <a:t>y</a:t>
                      </a:r>
                    </a:p>
                  </a:txBody>
                  <a:tcPr/>
                </a:tc>
                <a:extLst>
                  <a:ext uri="{0D108BD9-81ED-4DB2-BD59-A6C34878D82A}">
                    <a16:rowId xmlns:a16="http://schemas.microsoft.com/office/drawing/2014/main" val="397137752"/>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647798371"/>
                  </a:ext>
                </a:extLst>
              </a:tr>
              <a:tr h="370840">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153416168"/>
                  </a:ext>
                </a:extLst>
              </a:tr>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650099899"/>
                  </a:ext>
                </a:extLst>
              </a:tr>
            </a:tbl>
          </a:graphicData>
        </a:graphic>
      </p:graphicFrame>
      <p:sp>
        <p:nvSpPr>
          <p:cNvPr id="6" name="Content Placeholder 5"/>
          <p:cNvSpPr>
            <a:spLocks noGrp="1"/>
          </p:cNvSpPr>
          <p:nvPr>
            <p:ph idx="13"/>
          </p:nvPr>
        </p:nvSpPr>
        <p:spPr>
          <a:xfrm>
            <a:off x="4701941" y="1600200"/>
            <a:ext cx="3984859" cy="827773"/>
          </a:xfrm>
        </p:spPr>
        <p:txBody>
          <a:bodyPr/>
          <a:lstStyle/>
          <a:p>
            <a:pPr marL="0" indent="0">
              <a:buNone/>
            </a:pPr>
            <a:r>
              <a:rPr lang="en-US" dirty="0">
                <a:solidFill>
                  <a:srgbClr val="000000"/>
                </a:solidFill>
              </a:rPr>
              <a:t>Scatterplot for the data points</a:t>
            </a:r>
          </a:p>
        </p:txBody>
      </p:sp>
      <p:pic>
        <p:nvPicPr>
          <p:cNvPr id="9" name="Picture 2" descr="A scatterplot for 3 data points. The points are plotted at (1, 3), (2, 1) and (3, 5). All values are estima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1767" y="2795459"/>
            <a:ext cx="3285206" cy="33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467313"/>
      </p:ext>
    </p:extLst>
  </p:cSld>
  <p:clrMapOvr>
    <a:masterClrMapping/>
  </p:clrMapOvr>
</p:sld>
</file>

<file path=ppt/theme/theme1.xml><?xml version="1.0" encoding="utf-8"?>
<a:theme xmlns:a="http://schemas.openxmlformats.org/drawingml/2006/main" name="3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2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4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pptCEF6.tmp</Template>
  <TotalTime>21385</TotalTime>
  <Words>1189</Words>
  <Application>Microsoft Office PowerPoint</Application>
  <PresentationFormat>On-screen Show (4:3)</PresentationFormat>
  <Paragraphs>188</Paragraphs>
  <Slides>40</Slides>
  <Notes>2</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49" baseType="lpstr">
      <vt:lpstr>Arial</vt:lpstr>
      <vt:lpstr>Noto Sans Symbols</vt:lpstr>
      <vt:lpstr>Times New Roman</vt:lpstr>
      <vt:lpstr>Verdana</vt:lpstr>
      <vt:lpstr>Wingdings</vt:lpstr>
      <vt:lpstr>3_508 Lecture</vt:lpstr>
      <vt:lpstr>2_508 Lecture</vt:lpstr>
      <vt:lpstr>4_508 Lecture</vt:lpstr>
      <vt:lpstr>Equation</vt:lpstr>
      <vt:lpstr>PowerPoint Presentation</vt:lpstr>
      <vt:lpstr>8.1 Linear Equations with One Independent Variable</vt:lpstr>
      <vt:lpstr>Definition 8.1</vt:lpstr>
      <vt:lpstr>Key Fact 8.1</vt:lpstr>
      <vt:lpstr>8.2 The Regression Equation</vt:lpstr>
      <vt:lpstr>Definition 8.2</vt:lpstr>
      <vt:lpstr>Table 8-2</vt:lpstr>
      <vt:lpstr>Figure 8-7</vt:lpstr>
      <vt:lpstr>Table 8-3 &amp; Figure 8-8</vt:lpstr>
      <vt:lpstr>Figure 9-9</vt:lpstr>
      <vt:lpstr>Table 8-4</vt:lpstr>
      <vt:lpstr>Key Fact 8.2 &amp; Definition 8.3</vt:lpstr>
      <vt:lpstr>Definition 8.4</vt:lpstr>
      <vt:lpstr>Formula 8.1</vt:lpstr>
      <vt:lpstr>Table 8-6</vt:lpstr>
      <vt:lpstr>Figure 8-11</vt:lpstr>
      <vt:lpstr>Definition 8.5</vt:lpstr>
      <vt:lpstr>Figure 8-12</vt:lpstr>
      <vt:lpstr>Figure 8-13</vt:lpstr>
      <vt:lpstr>Key Fact 8.3</vt:lpstr>
      <vt:lpstr>8.3 The Coefficient of Determination</vt:lpstr>
      <vt:lpstr>Definition 8.6</vt:lpstr>
      <vt:lpstr>Definition 8.7</vt:lpstr>
      <vt:lpstr>Table 8-7</vt:lpstr>
      <vt:lpstr>8.4 Linear Correlation</vt:lpstr>
      <vt:lpstr>Definition 8.8 &amp; Formula 8.3</vt:lpstr>
      <vt:lpstr>Figure 8-18</vt:lpstr>
      <vt:lpstr>Key Fact 8.5</vt:lpstr>
      <vt:lpstr>8.5 The Regression Model; Analysis of Residuals</vt:lpstr>
      <vt:lpstr>Definition 8.5.1</vt:lpstr>
      <vt:lpstr>Key Fact 8.5.1</vt:lpstr>
      <vt:lpstr>Figure 8.5-1</vt:lpstr>
      <vt:lpstr>Figure 8.5-2</vt:lpstr>
      <vt:lpstr>Figure 9.5-3</vt:lpstr>
      <vt:lpstr>Figure 8.5-4</vt:lpstr>
      <vt:lpstr>Definition 8.5.2</vt:lpstr>
      <vt:lpstr>Figure 8.5-5</vt:lpstr>
      <vt:lpstr>Key Fact 8.5.2</vt:lpstr>
      <vt:lpstr>Figure 8.5-6</vt:lpstr>
      <vt:lpstr>Figure 8.5-7</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9e</dc:title>
  <dc:subject>Math</dc:subject>
  <dc:creator>Weiss</dc:creator>
  <cp:keywords>Math</cp:keywords>
  <cp:lastModifiedBy>Zahra Mohamed Aljneibi</cp:lastModifiedBy>
  <cp:revision>1282</cp:revision>
  <dcterms:created xsi:type="dcterms:W3CDTF">2014-07-14T20:04:21Z</dcterms:created>
  <dcterms:modified xsi:type="dcterms:W3CDTF">2021-06-23T14:36:15Z</dcterms:modified>
</cp:coreProperties>
</file>