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754" r:id="rId2"/>
  </p:sldMasterIdLst>
  <p:notesMasterIdLst>
    <p:notesMasterId r:id="rId26"/>
  </p:notesMasterIdLst>
  <p:handoutMasterIdLst>
    <p:handoutMasterId r:id="rId27"/>
  </p:handoutMasterIdLst>
  <p:sldIdLst>
    <p:sldId id="555" r:id="rId3"/>
    <p:sldId id="553" r:id="rId4"/>
    <p:sldId id="552" r:id="rId5"/>
    <p:sldId id="529" r:id="rId6"/>
    <p:sldId id="530" r:id="rId7"/>
    <p:sldId id="527" r:id="rId8"/>
    <p:sldId id="532" r:id="rId9"/>
    <p:sldId id="533" r:id="rId10"/>
    <p:sldId id="550" r:id="rId11"/>
    <p:sldId id="535" r:id="rId12"/>
    <p:sldId id="536" r:id="rId13"/>
    <p:sldId id="537" r:id="rId14"/>
    <p:sldId id="538" r:id="rId15"/>
    <p:sldId id="539" r:id="rId16"/>
    <p:sldId id="540" r:id="rId17"/>
    <p:sldId id="541" r:id="rId18"/>
    <p:sldId id="531" r:id="rId19"/>
    <p:sldId id="543" r:id="rId20"/>
    <p:sldId id="544" r:id="rId21"/>
    <p:sldId id="545" r:id="rId22"/>
    <p:sldId id="546" r:id="rId23"/>
    <p:sldId id="547" r:id="rId24"/>
    <p:sldId id="54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88" userDrawn="1">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89" autoAdjust="0"/>
    <p:restoredTop sz="86395" autoAdjust="0"/>
  </p:normalViewPr>
  <p:slideViewPr>
    <p:cSldViewPr snapToGrid="0" snapToObjects="1">
      <p:cViewPr varScale="1">
        <p:scale>
          <a:sx n="77" d="100"/>
          <a:sy n="77" d="100"/>
        </p:scale>
        <p:origin x="1518" y="138"/>
      </p:cViewPr>
      <p:guideLst>
        <p:guide orient="horz" pos="2088"/>
        <p:guide pos="2832"/>
      </p:guideLst>
    </p:cSldViewPr>
  </p:slideViewPr>
  <p:outlineViewPr>
    <p:cViewPr>
      <p:scale>
        <a:sx n="33" d="100"/>
        <a:sy n="33" d="100"/>
      </p:scale>
      <p:origin x="0" y="-977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6/23/2021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3D6722-9B4D-4E29-B226-C325925A8118}"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95524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192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8468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10" name="TextBox 9"/>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_bulle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600" b="1" kern="1200" dirty="0">
                <a:solidFill>
                  <a:srgbClr val="007FA3"/>
                </a:solidFill>
                <a:latin typeface="+mj-lt"/>
                <a:ea typeface="Tahoma" panose="020B0604030504040204" pitchFamily="34"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marL="256032" marR="0" indent="-256032" algn="l" defTabSz="914400" rtl="0" eaLnBrk="1" fontAlgn="auto" latinLnBrk="0" hangingPunct="1">
              <a:lnSpc>
                <a:spcPct val="100000"/>
              </a:lnSpc>
              <a:spcBef>
                <a:spcPts val="1500"/>
              </a:spcBef>
              <a:spcAft>
                <a:spcPts val="0"/>
              </a:spcAft>
              <a:buClr>
                <a:srgbClr val="007FA3"/>
              </a:buClr>
              <a:buSzTx/>
              <a:buFont typeface="Arial" panose="020B0604020202020204" pitchFamily="34" charset="0"/>
              <a:buChar char="•"/>
              <a:tabLst/>
              <a:defRPr sz="2400"/>
            </a:lvl1pPr>
            <a:lvl2pPr marL="742950" marR="0" indent="-28575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baseline="0"/>
            </a:lvl2pPr>
            <a:lvl3pPr marL="1143000" marR="0" indent="-228600" algn="l" defTabSz="914400" rtl="0" eaLnBrk="1" fontAlgn="auto" latinLnBrk="0" hangingPunct="1">
              <a:lnSpc>
                <a:spcPct val="100000"/>
              </a:lnSpc>
              <a:spcBef>
                <a:spcPts val="600"/>
              </a:spcBef>
              <a:spcAft>
                <a:spcPts val="0"/>
              </a:spcAft>
              <a:buClr>
                <a:srgbClr val="007FA3"/>
              </a:buClr>
              <a:buSzTx/>
              <a:buFont typeface="Wingdings" panose="05000000000000000000" pitchFamily="2" charset="2"/>
              <a:buChar char="§"/>
              <a:tabLst/>
              <a:defRPr/>
            </a:lvl3pPr>
            <a:lvl4pPr marL="1600200" marR="0"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lvl4pPr>
            <a:lvl5pPr marL="2057400" marR="0"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lvl5pPr>
            <a:lvl6pPr marL="25146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6pPr>
            <a:lvl7pPr marL="29718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7pPr>
            <a:lvl8pPr marL="34290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8pPr>
            <a:lvl9pPr marL="38862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9pPr>
          </a:lstStyle>
          <a:p>
            <a:pPr marL="256032" marR="0" lvl="0" indent="-256032" algn="l" defTabSz="914400" rtl="0" eaLnBrk="1" fontAlgn="auto" latinLnBrk="0" hangingPunct="1">
              <a:lnSpc>
                <a:spcPct val="100000"/>
              </a:lnSpc>
              <a:spcBef>
                <a:spcPts val="15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ts val="600"/>
              </a:spcBef>
              <a:spcAft>
                <a:spcPts val="0"/>
              </a:spcAft>
              <a:buClr>
                <a:srgbClr val="007FA3"/>
              </a:buClr>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Fifth level</a:t>
            </a:r>
          </a:p>
          <a:p>
            <a:pPr marL="2514600" marR="0" lvl="5"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Sixth</a:t>
            </a:r>
          </a:p>
          <a:p>
            <a:pPr marL="2971800" marR="0" lvl="6"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Seventh</a:t>
            </a:r>
          </a:p>
          <a:p>
            <a:pPr marL="3429000" marR="0" lvl="7"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Eighth</a:t>
            </a:r>
          </a:p>
          <a:p>
            <a:pPr marL="3886200" marR="0" lvl="8"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Ninth</a:t>
            </a:r>
          </a:p>
        </p:txBody>
      </p:sp>
      <p:sp>
        <p:nvSpPr>
          <p:cNvPr id="5" name="Footer Placeholder 4"/>
          <p:cNvSpPr txBox="1">
            <a:spLocks/>
          </p:cNvSpPr>
          <p:nvPr userDrawn="1"/>
        </p:nvSpPr>
        <p:spPr>
          <a:xfrm>
            <a:off x="91440" y="6153595"/>
            <a:ext cx="8595360" cy="235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17618385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849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prstClr val="white"/>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dirty="0">
              <a:ln>
                <a:noFill/>
              </a:ln>
              <a:solidFill>
                <a:prstClr val="white"/>
              </a:solidFill>
              <a:effectLst/>
              <a:uLnTx/>
              <a:uFillTx/>
              <a:latin typeface="Arial"/>
              <a:ea typeface="Arial"/>
              <a:cs typeface="Arial"/>
              <a:sym typeface="Arial"/>
            </a:endParaRPr>
          </a:p>
        </p:txBody>
      </p:sp>
    </p:spTree>
    <p:extLst>
      <p:ext uri="{BB962C8B-B14F-4D97-AF65-F5344CB8AC3E}">
        <p14:creationId xmlns:p14="http://schemas.microsoft.com/office/powerpoint/2010/main" val="70108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1757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589695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5029200"/>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707757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5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5029200"/>
            <a:ext cx="8229600" cy="533400"/>
          </a:xfrm>
        </p:spPr>
        <p:txBody>
          <a:bodyPr/>
          <a:lstStyle>
            <a:lvl1pPr marL="0" indent="0">
              <a:buNone/>
              <a:defRPr/>
            </a:lvl1pPr>
          </a:lstStyle>
          <a:p>
            <a:pPr lvl="0"/>
            <a:endParaRPr lang="en-US" dirty="0"/>
          </a:p>
        </p:txBody>
      </p:sp>
      <p:sp>
        <p:nvSpPr>
          <p:cNvPr id="5" name="Content Placeholder 4"/>
          <p:cNvSpPr>
            <a:spLocks noGrp="1"/>
          </p:cNvSpPr>
          <p:nvPr>
            <p:ph sz="quarter" idx="14"/>
          </p:nvPr>
        </p:nvSpPr>
        <p:spPr>
          <a:xfrm>
            <a:off x="457200" y="5701747"/>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224893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2362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352800"/>
            <a:ext cx="82296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4267200"/>
            <a:ext cx="8229600" cy="533400"/>
          </a:xfrm>
        </p:spPr>
        <p:txBody>
          <a:bodyPr/>
          <a:lstStyle>
            <a:lvl1pPr marL="0" indent="0">
              <a:buNone/>
              <a:defRPr/>
            </a:lvl1pPr>
          </a:lstStyle>
          <a:p>
            <a:pPr lvl="0"/>
            <a:endParaRPr lang="en-US" dirty="0"/>
          </a:p>
        </p:txBody>
      </p:sp>
      <p:sp>
        <p:nvSpPr>
          <p:cNvPr id="5" name="Content Placeholder 4"/>
          <p:cNvSpPr>
            <a:spLocks noGrp="1"/>
          </p:cNvSpPr>
          <p:nvPr>
            <p:ph sz="quarter" idx="14"/>
          </p:nvPr>
        </p:nvSpPr>
        <p:spPr>
          <a:xfrm>
            <a:off x="457200" y="5029200"/>
            <a:ext cx="8229600" cy="533400"/>
          </a:xfrm>
        </p:spPr>
        <p:txBody>
          <a:bodyPr/>
          <a:lstStyle>
            <a:lvl1pPr marL="0" indent="0">
              <a:buNone/>
              <a:defRPr/>
            </a:lvl1pPr>
          </a:lstStyle>
          <a:p>
            <a:pPr lvl="0"/>
            <a:endParaRPr lang="en-US" dirty="0"/>
          </a:p>
        </p:txBody>
      </p:sp>
      <p:sp>
        <p:nvSpPr>
          <p:cNvPr id="9" name="Content Placeholder 8"/>
          <p:cNvSpPr>
            <a:spLocks noGrp="1"/>
          </p:cNvSpPr>
          <p:nvPr>
            <p:ph sz="quarter" idx="15"/>
          </p:nvPr>
        </p:nvSpPr>
        <p:spPr>
          <a:xfrm>
            <a:off x="457200" y="5791200"/>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822566846"/>
      </p:ext>
    </p:extLst>
  </p:cSld>
  <p:clrMapOvr>
    <a:masterClrMapping/>
  </p:clrMapOvr>
  <p:extLst>
    <p:ext uri="{DCECCB84-F9BA-43D5-87BE-67443E8EF086}">
      <p15:sldGuideLst xmlns:p15="http://schemas.microsoft.com/office/powerpoint/2012/main">
        <p15:guide id="1" pos="54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5" name="Content Placeholder 3"/>
          <p:cNvSpPr>
            <a:spLocks noGrp="1"/>
          </p:cNvSpPr>
          <p:nvPr>
            <p:ph sz="quarter" idx="11"/>
          </p:nvPr>
        </p:nvSpPr>
        <p:spPr>
          <a:xfrm>
            <a:off x="445093" y="2241387"/>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2"/>
          </p:nvPr>
        </p:nvSpPr>
        <p:spPr>
          <a:xfrm>
            <a:off x="457200" y="2835871"/>
            <a:ext cx="8229600" cy="457200"/>
          </a:xfrm>
        </p:spPr>
        <p:txBody>
          <a:bodyPr/>
          <a:lstStyle>
            <a:lvl1pPr marL="0" indent="0">
              <a:buNone/>
              <a:defRPr/>
            </a:lvl1pPr>
          </a:lstStyle>
          <a:p>
            <a:pPr lvl="0"/>
            <a:endParaRPr lang="en-US" dirty="0"/>
          </a:p>
        </p:txBody>
      </p:sp>
      <p:sp>
        <p:nvSpPr>
          <p:cNvPr id="7" name="Content Placeholder 3"/>
          <p:cNvSpPr>
            <a:spLocks noGrp="1"/>
          </p:cNvSpPr>
          <p:nvPr>
            <p:ph sz="quarter" idx="13"/>
          </p:nvPr>
        </p:nvSpPr>
        <p:spPr>
          <a:xfrm>
            <a:off x="457200" y="3426083"/>
            <a:ext cx="8229600" cy="457200"/>
          </a:xfrm>
        </p:spPr>
        <p:txBody>
          <a:bodyPr/>
          <a:lstStyle>
            <a:lvl1pPr marL="0" indent="0">
              <a:buNone/>
              <a:defRPr/>
            </a:lvl1pPr>
          </a:lstStyle>
          <a:p>
            <a:pPr lvl="0"/>
            <a:endParaRPr lang="en-US" dirty="0"/>
          </a:p>
        </p:txBody>
      </p:sp>
      <p:sp>
        <p:nvSpPr>
          <p:cNvPr id="8" name="Content Placeholder 3"/>
          <p:cNvSpPr>
            <a:spLocks noGrp="1"/>
          </p:cNvSpPr>
          <p:nvPr>
            <p:ph sz="quarter" idx="14"/>
          </p:nvPr>
        </p:nvSpPr>
        <p:spPr>
          <a:xfrm>
            <a:off x="457200" y="4022703"/>
            <a:ext cx="8229600" cy="457200"/>
          </a:xfrm>
        </p:spPr>
        <p:txBody>
          <a:bodyPr/>
          <a:lstStyle>
            <a:lvl1pPr marL="0" indent="0">
              <a:buNone/>
              <a:defRPr/>
            </a:lvl1pPr>
          </a:lstStyle>
          <a:p>
            <a:pPr lvl="0"/>
            <a:endParaRPr lang="en-US" dirty="0"/>
          </a:p>
        </p:txBody>
      </p:sp>
      <p:sp>
        <p:nvSpPr>
          <p:cNvPr id="9" name="Content Placeholder 3"/>
          <p:cNvSpPr>
            <a:spLocks noGrp="1"/>
          </p:cNvSpPr>
          <p:nvPr>
            <p:ph sz="quarter" idx="15"/>
          </p:nvPr>
        </p:nvSpPr>
        <p:spPr>
          <a:xfrm>
            <a:off x="457200" y="4619323"/>
            <a:ext cx="8229600" cy="457200"/>
          </a:xfrm>
        </p:spPr>
        <p:txBody>
          <a:bodyPr/>
          <a:lstStyle>
            <a:lvl1pPr marL="0" indent="0">
              <a:buNone/>
              <a:defRPr/>
            </a:lvl1pPr>
          </a:lstStyle>
          <a:p>
            <a:pPr lvl="0"/>
            <a:endParaRPr lang="en-US" dirty="0"/>
          </a:p>
        </p:txBody>
      </p:sp>
      <p:sp>
        <p:nvSpPr>
          <p:cNvPr id="10" name="Content Placeholder 3"/>
          <p:cNvSpPr>
            <a:spLocks noGrp="1"/>
          </p:cNvSpPr>
          <p:nvPr>
            <p:ph sz="quarter" idx="16"/>
          </p:nvPr>
        </p:nvSpPr>
        <p:spPr>
          <a:xfrm>
            <a:off x="445093" y="5215943"/>
            <a:ext cx="8229600" cy="457200"/>
          </a:xfrm>
        </p:spPr>
        <p:txBody>
          <a:bodyPr/>
          <a:lstStyle>
            <a:lvl1pPr marL="0" indent="0">
              <a:buNone/>
              <a:defRPr/>
            </a:lvl1pPr>
          </a:lstStyle>
          <a:p>
            <a:pPr lvl="0"/>
            <a:endParaRPr lang="en-US" dirty="0"/>
          </a:p>
        </p:txBody>
      </p:sp>
      <p:sp>
        <p:nvSpPr>
          <p:cNvPr id="11" name="Content Placeholder 3"/>
          <p:cNvSpPr>
            <a:spLocks noGrp="1"/>
          </p:cNvSpPr>
          <p:nvPr>
            <p:ph sz="quarter" idx="17"/>
          </p:nvPr>
        </p:nvSpPr>
        <p:spPr>
          <a:xfrm>
            <a:off x="435123" y="5791200"/>
            <a:ext cx="8229600" cy="4572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936473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 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5" name="Content Placeholder 3"/>
          <p:cNvSpPr>
            <a:spLocks noGrp="1"/>
          </p:cNvSpPr>
          <p:nvPr>
            <p:ph sz="quarter" idx="11"/>
          </p:nvPr>
        </p:nvSpPr>
        <p:spPr>
          <a:xfrm>
            <a:off x="445093" y="2241387"/>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2"/>
          </p:nvPr>
        </p:nvSpPr>
        <p:spPr>
          <a:xfrm>
            <a:off x="457200" y="2835871"/>
            <a:ext cx="8229600" cy="457200"/>
          </a:xfrm>
        </p:spPr>
        <p:txBody>
          <a:bodyPr/>
          <a:lstStyle>
            <a:lvl1pPr marL="0" indent="0">
              <a:buNone/>
              <a:defRPr/>
            </a:lvl1pPr>
          </a:lstStyle>
          <a:p>
            <a:pPr lvl="0"/>
            <a:endParaRPr lang="en-US" dirty="0"/>
          </a:p>
        </p:txBody>
      </p:sp>
      <p:sp>
        <p:nvSpPr>
          <p:cNvPr id="7" name="Content Placeholder 3"/>
          <p:cNvSpPr>
            <a:spLocks noGrp="1"/>
          </p:cNvSpPr>
          <p:nvPr>
            <p:ph sz="quarter" idx="13"/>
          </p:nvPr>
        </p:nvSpPr>
        <p:spPr>
          <a:xfrm>
            <a:off x="457200" y="3426083"/>
            <a:ext cx="8229600" cy="457200"/>
          </a:xfrm>
        </p:spPr>
        <p:txBody>
          <a:bodyPr/>
          <a:lstStyle>
            <a:lvl1pPr marL="0" indent="0">
              <a:buNone/>
              <a:defRPr/>
            </a:lvl1pPr>
          </a:lstStyle>
          <a:p>
            <a:pPr lvl="0"/>
            <a:endParaRPr lang="en-US" dirty="0"/>
          </a:p>
        </p:txBody>
      </p:sp>
      <p:sp>
        <p:nvSpPr>
          <p:cNvPr id="8" name="Content Placeholder 3"/>
          <p:cNvSpPr>
            <a:spLocks noGrp="1"/>
          </p:cNvSpPr>
          <p:nvPr>
            <p:ph sz="quarter" idx="14"/>
          </p:nvPr>
        </p:nvSpPr>
        <p:spPr>
          <a:xfrm>
            <a:off x="457200" y="4022703"/>
            <a:ext cx="8229600" cy="457200"/>
          </a:xfrm>
        </p:spPr>
        <p:txBody>
          <a:bodyPr/>
          <a:lstStyle>
            <a:lvl1pPr marL="0" indent="0">
              <a:buNone/>
              <a:defRPr/>
            </a:lvl1pPr>
          </a:lstStyle>
          <a:p>
            <a:pPr lvl="0"/>
            <a:endParaRPr lang="en-US" dirty="0"/>
          </a:p>
        </p:txBody>
      </p:sp>
      <p:sp>
        <p:nvSpPr>
          <p:cNvPr id="9" name="Content Placeholder 3"/>
          <p:cNvSpPr>
            <a:spLocks noGrp="1"/>
          </p:cNvSpPr>
          <p:nvPr>
            <p:ph sz="quarter" idx="15"/>
          </p:nvPr>
        </p:nvSpPr>
        <p:spPr>
          <a:xfrm>
            <a:off x="457200" y="4619323"/>
            <a:ext cx="2971800" cy="457200"/>
          </a:xfrm>
        </p:spPr>
        <p:txBody>
          <a:bodyPr/>
          <a:lstStyle>
            <a:lvl1pPr marL="0" indent="0">
              <a:buNone/>
              <a:defRPr/>
            </a:lvl1pPr>
          </a:lstStyle>
          <a:p>
            <a:pPr lvl="0"/>
            <a:endParaRPr lang="en-US" dirty="0"/>
          </a:p>
        </p:txBody>
      </p:sp>
      <p:sp>
        <p:nvSpPr>
          <p:cNvPr id="10" name="Content Placeholder 3"/>
          <p:cNvSpPr>
            <a:spLocks noGrp="1"/>
          </p:cNvSpPr>
          <p:nvPr>
            <p:ph sz="quarter" idx="16"/>
          </p:nvPr>
        </p:nvSpPr>
        <p:spPr>
          <a:xfrm>
            <a:off x="3657600" y="4619323"/>
            <a:ext cx="3264493" cy="457200"/>
          </a:xfrm>
        </p:spPr>
        <p:txBody>
          <a:bodyPr/>
          <a:lstStyle>
            <a:lvl1pPr marL="0" indent="0">
              <a:buNone/>
              <a:defRPr/>
            </a:lvl1pPr>
          </a:lstStyle>
          <a:p>
            <a:pPr lvl="0"/>
            <a:endParaRPr lang="en-US" dirty="0"/>
          </a:p>
        </p:txBody>
      </p:sp>
      <p:sp>
        <p:nvSpPr>
          <p:cNvPr id="11" name="Content Placeholder 3"/>
          <p:cNvSpPr>
            <a:spLocks noGrp="1"/>
          </p:cNvSpPr>
          <p:nvPr>
            <p:ph sz="quarter" idx="17"/>
          </p:nvPr>
        </p:nvSpPr>
        <p:spPr>
          <a:xfrm>
            <a:off x="457200" y="5215943"/>
            <a:ext cx="3635523" cy="457200"/>
          </a:xfrm>
        </p:spPr>
        <p:txBody>
          <a:bodyPr/>
          <a:lstStyle>
            <a:lvl1pPr marL="0" indent="0">
              <a:buNone/>
              <a:defRPr/>
            </a:lvl1pPr>
          </a:lstStyle>
          <a:p>
            <a:pPr lvl="0"/>
            <a:endParaRPr lang="en-US" dirty="0"/>
          </a:p>
        </p:txBody>
      </p:sp>
      <p:sp>
        <p:nvSpPr>
          <p:cNvPr id="12" name="Content Placeholder 11"/>
          <p:cNvSpPr>
            <a:spLocks noGrp="1"/>
          </p:cNvSpPr>
          <p:nvPr>
            <p:ph sz="quarter" idx="18"/>
          </p:nvPr>
        </p:nvSpPr>
        <p:spPr>
          <a:xfrm>
            <a:off x="4419600" y="5216525"/>
            <a:ext cx="4267200" cy="457200"/>
          </a:xfrm>
        </p:spPr>
        <p:txBody>
          <a:bodyPr/>
          <a:lstStyle>
            <a:lvl1pPr marL="0" indent="0">
              <a:buNone/>
              <a:defRPr/>
            </a:lvl1pPr>
          </a:lstStyle>
          <a:p>
            <a:pPr lvl="0"/>
            <a:endParaRPr lang="en-US" dirty="0"/>
          </a:p>
        </p:txBody>
      </p:sp>
      <p:sp>
        <p:nvSpPr>
          <p:cNvPr id="14" name="Content Placeholder 13"/>
          <p:cNvSpPr>
            <a:spLocks noGrp="1"/>
          </p:cNvSpPr>
          <p:nvPr>
            <p:ph sz="quarter" idx="19"/>
          </p:nvPr>
        </p:nvSpPr>
        <p:spPr>
          <a:xfrm>
            <a:off x="457200" y="5867400"/>
            <a:ext cx="3635375" cy="533400"/>
          </a:xfrm>
        </p:spPr>
        <p:txBody>
          <a:bodyPr/>
          <a:lstStyle>
            <a:lvl1pPr marL="0" indent="0">
              <a:buNone/>
              <a:defRPr/>
            </a:lvl1pPr>
          </a:lstStyle>
          <a:p>
            <a:pPr lvl="0"/>
            <a:endParaRPr lang="en-US" dirty="0"/>
          </a:p>
        </p:txBody>
      </p:sp>
      <p:sp>
        <p:nvSpPr>
          <p:cNvPr id="16" name="Content Placeholder 15"/>
          <p:cNvSpPr>
            <a:spLocks noGrp="1"/>
          </p:cNvSpPr>
          <p:nvPr>
            <p:ph sz="quarter" idx="20"/>
          </p:nvPr>
        </p:nvSpPr>
        <p:spPr>
          <a:xfrm>
            <a:off x="4419600" y="5867400"/>
            <a:ext cx="42545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8362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Tree>
    <p:extLst>
      <p:ext uri="{BB962C8B-B14F-4D97-AF65-F5344CB8AC3E}">
        <p14:creationId xmlns:p14="http://schemas.microsoft.com/office/powerpoint/2010/main" val="3394543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65848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514B08-DDFB-A946-B425-5B405D6D8426}"/>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t="-1"/>
          <a:stretch/>
        </p:blipFill>
        <p:spPr>
          <a:xfrm>
            <a:off x="0" y="-498658"/>
            <a:ext cx="9144000" cy="5853995"/>
          </a:xfrm>
          <a:prstGeom prst="rect">
            <a:avLst/>
          </a:prstGeom>
        </p:spPr>
      </p:pic>
      <p:sp>
        <p:nvSpPr>
          <p:cNvPr id="16" name="bk object 16"/>
          <p:cNvSpPr/>
          <p:nvPr/>
        </p:nvSpPr>
        <p:spPr>
          <a:xfrm>
            <a:off x="447675" y="5655186"/>
            <a:ext cx="677280" cy="902976"/>
          </a:xfrm>
          <a:custGeom>
            <a:avLst/>
            <a:gdLst/>
            <a:ahLst/>
            <a:cxnLst/>
            <a:rect l="l" t="t" r="r" b="b"/>
            <a:pathLst>
              <a:path w="1489075" h="1489075">
                <a:moveTo>
                  <a:pt x="1362471" y="0"/>
                </a:moveTo>
                <a:lnTo>
                  <a:pt x="126394" y="0"/>
                </a:lnTo>
                <a:lnTo>
                  <a:pt x="53322" y="1974"/>
                </a:lnTo>
                <a:lnTo>
                  <a:pt x="15799" y="15799"/>
                </a:lnTo>
                <a:lnTo>
                  <a:pt x="1974" y="53322"/>
                </a:lnTo>
                <a:lnTo>
                  <a:pt x="0" y="126394"/>
                </a:lnTo>
                <a:lnTo>
                  <a:pt x="0" y="1362482"/>
                </a:lnTo>
                <a:lnTo>
                  <a:pt x="1974" y="1435553"/>
                </a:lnTo>
                <a:lnTo>
                  <a:pt x="15799" y="1473076"/>
                </a:lnTo>
                <a:lnTo>
                  <a:pt x="53322" y="1486901"/>
                </a:lnTo>
                <a:lnTo>
                  <a:pt x="126394" y="1488876"/>
                </a:lnTo>
                <a:lnTo>
                  <a:pt x="1362471" y="1488876"/>
                </a:lnTo>
                <a:lnTo>
                  <a:pt x="1435549" y="1486901"/>
                </a:lnTo>
                <a:lnTo>
                  <a:pt x="1473075" y="1473076"/>
                </a:lnTo>
                <a:lnTo>
                  <a:pt x="1486901" y="1435553"/>
                </a:lnTo>
                <a:lnTo>
                  <a:pt x="1488876" y="1362482"/>
                </a:lnTo>
                <a:lnTo>
                  <a:pt x="1488876" y="126394"/>
                </a:lnTo>
                <a:lnTo>
                  <a:pt x="1486901" y="53322"/>
                </a:lnTo>
                <a:lnTo>
                  <a:pt x="1473075" y="15799"/>
                </a:lnTo>
                <a:lnTo>
                  <a:pt x="1435549" y="1974"/>
                </a:lnTo>
                <a:lnTo>
                  <a:pt x="1362471" y="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17" name="bk object 17"/>
          <p:cNvSpPr/>
          <p:nvPr/>
        </p:nvSpPr>
        <p:spPr>
          <a:xfrm>
            <a:off x="1280549" y="5947994"/>
            <a:ext cx="1493820" cy="196684"/>
          </a:xfrm>
          <a:prstGeom prst="rect">
            <a:avLst/>
          </a:prstGeom>
          <a:blipFill>
            <a:blip r:embed="rId4"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18" name="bk object 18"/>
          <p:cNvSpPr/>
          <p:nvPr/>
        </p:nvSpPr>
        <p:spPr>
          <a:xfrm>
            <a:off x="1269617" y="6186742"/>
            <a:ext cx="1511684" cy="78601"/>
          </a:xfrm>
          <a:prstGeom prst="rect">
            <a:avLst/>
          </a:prstGeom>
          <a:blipFill>
            <a:blip r:embed="rId5"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19" name="bk object 19"/>
          <p:cNvSpPr/>
          <p:nvPr/>
        </p:nvSpPr>
        <p:spPr>
          <a:xfrm>
            <a:off x="506759" y="6060912"/>
            <a:ext cx="106574" cy="202159"/>
          </a:xfrm>
          <a:custGeom>
            <a:avLst/>
            <a:gdLst/>
            <a:ahLst/>
            <a:cxnLst/>
            <a:rect l="l" t="t" r="r" b="b"/>
            <a:pathLst>
              <a:path w="234315" h="333375">
                <a:moveTo>
                  <a:pt x="203602" y="29999"/>
                </a:moveTo>
                <a:lnTo>
                  <a:pt x="117054" y="29999"/>
                </a:lnTo>
                <a:lnTo>
                  <a:pt x="129144" y="31112"/>
                </a:lnTo>
                <a:lnTo>
                  <a:pt x="140317" y="34450"/>
                </a:lnTo>
                <a:lnTo>
                  <a:pt x="173232" y="67433"/>
                </a:lnTo>
                <a:lnTo>
                  <a:pt x="177669" y="90719"/>
                </a:lnTo>
                <a:lnTo>
                  <a:pt x="177669" y="151440"/>
                </a:lnTo>
                <a:lnTo>
                  <a:pt x="101724" y="151440"/>
                </a:lnTo>
                <a:lnTo>
                  <a:pt x="91432" y="151877"/>
                </a:lnTo>
                <a:lnTo>
                  <a:pt x="53413" y="162230"/>
                </a:lnTo>
                <a:lnTo>
                  <a:pt x="17507" y="190953"/>
                </a:lnTo>
                <a:lnTo>
                  <a:pt x="500" y="232867"/>
                </a:lnTo>
                <a:lnTo>
                  <a:pt x="0" y="242160"/>
                </a:lnTo>
                <a:lnTo>
                  <a:pt x="500" y="251452"/>
                </a:lnTo>
                <a:lnTo>
                  <a:pt x="17507" y="293365"/>
                </a:lnTo>
                <a:lnTo>
                  <a:pt x="53413" y="322095"/>
                </a:lnTo>
                <a:lnTo>
                  <a:pt x="91432" y="332442"/>
                </a:lnTo>
                <a:lnTo>
                  <a:pt x="101724" y="332879"/>
                </a:lnTo>
                <a:lnTo>
                  <a:pt x="110545" y="332595"/>
                </a:lnTo>
                <a:lnTo>
                  <a:pt x="153003" y="320951"/>
                </a:lnTo>
                <a:lnTo>
                  <a:pt x="177669" y="303571"/>
                </a:lnTo>
                <a:lnTo>
                  <a:pt x="234108" y="303571"/>
                </a:lnTo>
                <a:lnTo>
                  <a:pt x="234108" y="302880"/>
                </a:lnTo>
                <a:lnTo>
                  <a:pt x="108698" y="302880"/>
                </a:lnTo>
                <a:lnTo>
                  <a:pt x="100918" y="301236"/>
                </a:lnTo>
                <a:lnTo>
                  <a:pt x="68982" y="279719"/>
                </a:lnTo>
                <a:lnTo>
                  <a:pt x="61317" y="265876"/>
                </a:lnTo>
                <a:lnTo>
                  <a:pt x="58061" y="258452"/>
                </a:lnTo>
                <a:lnTo>
                  <a:pt x="56448" y="250536"/>
                </a:lnTo>
                <a:lnTo>
                  <a:pt x="56448" y="233772"/>
                </a:lnTo>
                <a:lnTo>
                  <a:pt x="79557" y="193994"/>
                </a:lnTo>
                <a:lnTo>
                  <a:pt x="108698" y="181439"/>
                </a:lnTo>
                <a:lnTo>
                  <a:pt x="234108" y="181439"/>
                </a:lnTo>
                <a:lnTo>
                  <a:pt x="234108" y="90719"/>
                </a:lnTo>
                <a:lnTo>
                  <a:pt x="219616" y="47515"/>
                </a:lnTo>
                <a:lnTo>
                  <a:pt x="207078" y="33038"/>
                </a:lnTo>
                <a:lnTo>
                  <a:pt x="203602" y="29999"/>
                </a:lnTo>
                <a:close/>
              </a:path>
              <a:path w="234315" h="333375">
                <a:moveTo>
                  <a:pt x="234108" y="303571"/>
                </a:moveTo>
                <a:lnTo>
                  <a:pt x="179073" y="303571"/>
                </a:lnTo>
                <a:lnTo>
                  <a:pt x="179073" y="327277"/>
                </a:lnTo>
                <a:lnTo>
                  <a:pt x="234108" y="327277"/>
                </a:lnTo>
                <a:lnTo>
                  <a:pt x="234108" y="303571"/>
                </a:lnTo>
                <a:close/>
              </a:path>
              <a:path w="234315" h="333375">
                <a:moveTo>
                  <a:pt x="234108" y="181439"/>
                </a:moveTo>
                <a:lnTo>
                  <a:pt x="177669" y="181439"/>
                </a:lnTo>
                <a:lnTo>
                  <a:pt x="177669" y="250536"/>
                </a:lnTo>
                <a:lnTo>
                  <a:pt x="176046" y="258452"/>
                </a:lnTo>
                <a:lnTo>
                  <a:pt x="153984" y="291006"/>
                </a:lnTo>
                <a:lnTo>
                  <a:pt x="125430" y="302880"/>
                </a:lnTo>
                <a:lnTo>
                  <a:pt x="234108" y="302880"/>
                </a:lnTo>
                <a:lnTo>
                  <a:pt x="234108" y="181439"/>
                </a:lnTo>
                <a:close/>
              </a:path>
              <a:path w="234315" h="333375">
                <a:moveTo>
                  <a:pt x="117054" y="0"/>
                </a:moveTo>
                <a:lnTo>
                  <a:pt x="68291" y="8020"/>
                </a:lnTo>
                <a:lnTo>
                  <a:pt x="29967" y="29999"/>
                </a:lnTo>
                <a:lnTo>
                  <a:pt x="63411" y="63495"/>
                </a:lnTo>
                <a:lnTo>
                  <a:pt x="67634" y="56218"/>
                </a:lnTo>
                <a:lnTo>
                  <a:pt x="72640" y="49718"/>
                </a:lnTo>
                <a:lnTo>
                  <a:pt x="108255" y="30567"/>
                </a:lnTo>
                <a:lnTo>
                  <a:pt x="117054" y="29999"/>
                </a:lnTo>
                <a:lnTo>
                  <a:pt x="203602" y="29999"/>
                </a:lnTo>
                <a:lnTo>
                  <a:pt x="199627" y="26522"/>
                </a:lnTo>
                <a:lnTo>
                  <a:pt x="162696" y="6973"/>
                </a:lnTo>
                <a:lnTo>
                  <a:pt x="129053" y="435"/>
                </a:lnTo>
                <a:lnTo>
                  <a:pt x="11705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20" name="bk object 20"/>
          <p:cNvSpPr/>
          <p:nvPr/>
        </p:nvSpPr>
        <p:spPr>
          <a:xfrm>
            <a:off x="630671" y="5950454"/>
            <a:ext cx="106574" cy="312672"/>
          </a:xfrm>
          <a:custGeom>
            <a:avLst/>
            <a:gdLst/>
            <a:ahLst/>
            <a:cxnLst/>
            <a:rect l="l" t="t" r="r" b="b"/>
            <a:pathLst>
              <a:path w="234315" h="515620">
                <a:moveTo>
                  <a:pt x="101724" y="182151"/>
                </a:moveTo>
                <a:lnTo>
                  <a:pt x="62343" y="189125"/>
                </a:lnTo>
                <a:lnTo>
                  <a:pt x="23356" y="215190"/>
                </a:lnTo>
                <a:lnTo>
                  <a:pt x="1997" y="254645"/>
                </a:lnTo>
                <a:lnTo>
                  <a:pt x="0" y="272871"/>
                </a:lnTo>
                <a:lnTo>
                  <a:pt x="0" y="424311"/>
                </a:lnTo>
                <a:lnTo>
                  <a:pt x="12379" y="467517"/>
                </a:lnTo>
                <a:lnTo>
                  <a:pt x="45020" y="499687"/>
                </a:lnTo>
                <a:lnTo>
                  <a:pt x="81425" y="513285"/>
                </a:lnTo>
                <a:lnTo>
                  <a:pt x="101724" y="515031"/>
                </a:lnTo>
                <a:lnTo>
                  <a:pt x="110538" y="514746"/>
                </a:lnTo>
                <a:lnTo>
                  <a:pt x="153000" y="503102"/>
                </a:lnTo>
                <a:lnTo>
                  <a:pt x="177659" y="485723"/>
                </a:lnTo>
                <a:lnTo>
                  <a:pt x="234118" y="485723"/>
                </a:lnTo>
                <a:lnTo>
                  <a:pt x="234118" y="485032"/>
                </a:lnTo>
                <a:lnTo>
                  <a:pt x="117054" y="485032"/>
                </a:lnTo>
                <a:lnTo>
                  <a:pt x="104965" y="483917"/>
                </a:lnTo>
                <a:lnTo>
                  <a:pt x="66425" y="457876"/>
                </a:lnTo>
                <a:lnTo>
                  <a:pt x="56438" y="424311"/>
                </a:lnTo>
                <a:lnTo>
                  <a:pt x="56438" y="264494"/>
                </a:lnTo>
                <a:lnTo>
                  <a:pt x="57924" y="256714"/>
                </a:lnTo>
                <a:lnTo>
                  <a:pt x="60971" y="249500"/>
                </a:lnTo>
                <a:lnTo>
                  <a:pt x="63977" y="242285"/>
                </a:lnTo>
                <a:lnTo>
                  <a:pt x="100792" y="213794"/>
                </a:lnTo>
                <a:lnTo>
                  <a:pt x="108687" y="212150"/>
                </a:lnTo>
                <a:lnTo>
                  <a:pt x="234118" y="212150"/>
                </a:lnTo>
                <a:lnTo>
                  <a:pt x="234118" y="210757"/>
                </a:lnTo>
                <a:lnTo>
                  <a:pt x="176277" y="210757"/>
                </a:lnTo>
                <a:lnTo>
                  <a:pt x="170696" y="205176"/>
                </a:lnTo>
                <a:lnTo>
                  <a:pt x="164204" y="200287"/>
                </a:lnTo>
                <a:lnTo>
                  <a:pt x="126348" y="184501"/>
                </a:lnTo>
                <a:lnTo>
                  <a:pt x="110496" y="182412"/>
                </a:lnTo>
                <a:lnTo>
                  <a:pt x="101724" y="182151"/>
                </a:lnTo>
                <a:close/>
              </a:path>
              <a:path w="234315" h="515620">
                <a:moveTo>
                  <a:pt x="234118" y="485723"/>
                </a:moveTo>
                <a:lnTo>
                  <a:pt x="179062" y="485723"/>
                </a:lnTo>
                <a:lnTo>
                  <a:pt x="179062" y="509429"/>
                </a:lnTo>
                <a:lnTo>
                  <a:pt x="234118" y="509429"/>
                </a:lnTo>
                <a:lnTo>
                  <a:pt x="234118" y="485723"/>
                </a:lnTo>
                <a:close/>
              </a:path>
              <a:path w="234315" h="515620">
                <a:moveTo>
                  <a:pt x="234118" y="212150"/>
                </a:moveTo>
                <a:lnTo>
                  <a:pt x="125420" y="212150"/>
                </a:lnTo>
                <a:lnTo>
                  <a:pt x="133304" y="213794"/>
                </a:lnTo>
                <a:lnTo>
                  <a:pt x="148163" y="220296"/>
                </a:lnTo>
                <a:lnTo>
                  <a:pt x="176162" y="256714"/>
                </a:lnTo>
                <a:lnTo>
                  <a:pt x="177659" y="264494"/>
                </a:lnTo>
                <a:lnTo>
                  <a:pt x="177659" y="424311"/>
                </a:lnTo>
                <a:lnTo>
                  <a:pt x="159900" y="467231"/>
                </a:lnTo>
                <a:lnTo>
                  <a:pt x="117054" y="485032"/>
                </a:lnTo>
                <a:lnTo>
                  <a:pt x="234118" y="485032"/>
                </a:lnTo>
                <a:lnTo>
                  <a:pt x="234118" y="212150"/>
                </a:lnTo>
                <a:close/>
              </a:path>
              <a:path w="234315" h="515620">
                <a:moveTo>
                  <a:pt x="234118" y="0"/>
                </a:moveTo>
                <a:lnTo>
                  <a:pt x="177659" y="0"/>
                </a:lnTo>
                <a:lnTo>
                  <a:pt x="177659" y="210757"/>
                </a:lnTo>
                <a:lnTo>
                  <a:pt x="234118" y="210757"/>
                </a:lnTo>
                <a:lnTo>
                  <a:pt x="23411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21" name="bk object 21"/>
          <p:cNvSpPr/>
          <p:nvPr/>
        </p:nvSpPr>
        <p:spPr>
          <a:xfrm>
            <a:off x="757751" y="6060912"/>
            <a:ext cx="106574" cy="202159"/>
          </a:xfrm>
          <a:custGeom>
            <a:avLst/>
            <a:gdLst/>
            <a:ahLst/>
            <a:cxnLst/>
            <a:rect l="l" t="t" r="r" b="b"/>
            <a:pathLst>
              <a:path w="234314" h="333375">
                <a:moveTo>
                  <a:pt x="56438" y="242160"/>
                </a:moveTo>
                <a:lnTo>
                  <a:pt x="0" y="242160"/>
                </a:lnTo>
                <a:lnTo>
                  <a:pt x="587" y="251430"/>
                </a:lnTo>
                <a:lnTo>
                  <a:pt x="20375" y="292835"/>
                </a:lnTo>
                <a:lnTo>
                  <a:pt x="51642" y="317530"/>
                </a:lnTo>
                <a:lnTo>
                  <a:pt x="93879" y="331133"/>
                </a:lnTo>
                <a:lnTo>
                  <a:pt x="117054" y="332879"/>
                </a:lnTo>
                <a:lnTo>
                  <a:pt x="129050" y="332442"/>
                </a:lnTo>
                <a:lnTo>
                  <a:pt x="172982" y="322072"/>
                </a:lnTo>
                <a:lnTo>
                  <a:pt x="204003" y="302870"/>
                </a:lnTo>
                <a:lnTo>
                  <a:pt x="108687" y="302870"/>
                </a:lnTo>
                <a:lnTo>
                  <a:pt x="100907" y="301236"/>
                </a:lnTo>
                <a:lnTo>
                  <a:pt x="68971" y="279729"/>
                </a:lnTo>
                <a:lnTo>
                  <a:pt x="61307" y="265876"/>
                </a:lnTo>
                <a:lnTo>
                  <a:pt x="58061" y="258442"/>
                </a:lnTo>
                <a:lnTo>
                  <a:pt x="56438" y="250536"/>
                </a:lnTo>
                <a:lnTo>
                  <a:pt x="56438" y="242160"/>
                </a:lnTo>
                <a:close/>
              </a:path>
              <a:path w="234314" h="333375">
                <a:moveTo>
                  <a:pt x="120530" y="0"/>
                </a:moveTo>
                <a:lnTo>
                  <a:pt x="75924" y="7319"/>
                </a:lnTo>
                <a:lnTo>
                  <a:pt x="41108" y="26868"/>
                </a:lnTo>
                <a:lnTo>
                  <a:pt x="14940" y="63832"/>
                </a:lnTo>
                <a:lnTo>
                  <a:pt x="10439" y="90719"/>
                </a:lnTo>
                <a:lnTo>
                  <a:pt x="11222" y="104870"/>
                </a:lnTo>
                <a:lnTo>
                  <a:pt x="29624" y="144895"/>
                </a:lnTo>
                <a:lnTo>
                  <a:pt x="63407" y="167381"/>
                </a:lnTo>
                <a:lnTo>
                  <a:pt x="104653" y="179830"/>
                </a:lnTo>
                <a:lnTo>
                  <a:pt x="114864" y="182668"/>
                </a:lnTo>
                <a:lnTo>
                  <a:pt x="151096" y="197230"/>
                </a:lnTo>
                <a:lnTo>
                  <a:pt x="176883" y="231364"/>
                </a:lnTo>
                <a:lnTo>
                  <a:pt x="177669" y="242160"/>
                </a:lnTo>
                <a:lnTo>
                  <a:pt x="177669" y="250536"/>
                </a:lnTo>
                <a:lnTo>
                  <a:pt x="176026" y="258442"/>
                </a:lnTo>
                <a:lnTo>
                  <a:pt x="169534" y="273331"/>
                </a:lnTo>
                <a:lnTo>
                  <a:pt x="165125" y="279844"/>
                </a:lnTo>
                <a:lnTo>
                  <a:pt x="159534" y="285425"/>
                </a:lnTo>
                <a:lnTo>
                  <a:pt x="153974" y="291006"/>
                </a:lnTo>
                <a:lnTo>
                  <a:pt x="147587" y="295320"/>
                </a:lnTo>
                <a:lnTo>
                  <a:pt x="133179" y="301362"/>
                </a:lnTo>
                <a:lnTo>
                  <a:pt x="125409" y="302870"/>
                </a:lnTo>
                <a:lnTo>
                  <a:pt x="204003" y="302870"/>
                </a:lnTo>
                <a:lnTo>
                  <a:pt x="228995" y="269053"/>
                </a:lnTo>
                <a:lnTo>
                  <a:pt x="234097" y="242160"/>
                </a:lnTo>
                <a:lnTo>
                  <a:pt x="233290" y="227353"/>
                </a:lnTo>
                <a:lnTo>
                  <a:pt x="214348" y="185619"/>
                </a:lnTo>
                <a:lnTo>
                  <a:pt x="178878" y="163214"/>
                </a:lnTo>
                <a:lnTo>
                  <a:pt x="136023" y="150995"/>
                </a:lnTo>
                <a:lnTo>
                  <a:pt x="125396" y="148292"/>
                </a:lnTo>
                <a:lnTo>
                  <a:pt x="87337" y="134769"/>
                </a:lnTo>
                <a:lnTo>
                  <a:pt x="60727" y="101209"/>
                </a:lnTo>
                <a:lnTo>
                  <a:pt x="59924" y="90719"/>
                </a:lnTo>
                <a:lnTo>
                  <a:pt x="59924" y="82343"/>
                </a:lnTo>
                <a:lnTo>
                  <a:pt x="82897" y="42564"/>
                </a:lnTo>
                <a:lnTo>
                  <a:pt x="112164" y="29999"/>
                </a:lnTo>
                <a:lnTo>
                  <a:pt x="208000" y="29999"/>
                </a:lnTo>
                <a:lnTo>
                  <a:pt x="205752" y="28156"/>
                </a:lnTo>
                <a:lnTo>
                  <a:pt x="169035" y="8112"/>
                </a:lnTo>
                <a:lnTo>
                  <a:pt x="129718" y="239"/>
                </a:lnTo>
                <a:lnTo>
                  <a:pt x="120530" y="0"/>
                </a:lnTo>
                <a:close/>
              </a:path>
              <a:path w="234314" h="333375">
                <a:moveTo>
                  <a:pt x="208000" y="29999"/>
                </a:moveTo>
                <a:lnTo>
                  <a:pt x="129346" y="29999"/>
                </a:lnTo>
                <a:lnTo>
                  <a:pt x="137011" y="31402"/>
                </a:lnTo>
                <a:lnTo>
                  <a:pt x="150016" y="36983"/>
                </a:lnTo>
                <a:lnTo>
                  <a:pt x="176026" y="65830"/>
                </a:lnTo>
                <a:lnTo>
                  <a:pt x="176968" y="69086"/>
                </a:lnTo>
                <a:lnTo>
                  <a:pt x="177889" y="68154"/>
                </a:lnTo>
                <a:lnTo>
                  <a:pt x="183586" y="62793"/>
                </a:lnTo>
                <a:lnTo>
                  <a:pt x="187072" y="59558"/>
                </a:lnTo>
                <a:lnTo>
                  <a:pt x="190653" y="55935"/>
                </a:lnTo>
                <a:lnTo>
                  <a:pt x="198098" y="48040"/>
                </a:lnTo>
                <a:lnTo>
                  <a:pt x="201700" y="44427"/>
                </a:lnTo>
                <a:lnTo>
                  <a:pt x="208674" y="37925"/>
                </a:lnTo>
                <a:lnTo>
                  <a:pt x="211113" y="35590"/>
                </a:lnTo>
                <a:lnTo>
                  <a:pt x="212485" y="34187"/>
                </a:lnTo>
                <a:lnTo>
                  <a:pt x="209710" y="31402"/>
                </a:lnTo>
                <a:lnTo>
                  <a:pt x="208000" y="29999"/>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22" name="bk object 22"/>
          <p:cNvSpPr/>
          <p:nvPr/>
        </p:nvSpPr>
        <p:spPr>
          <a:xfrm>
            <a:off x="878490" y="6060914"/>
            <a:ext cx="187443" cy="198693"/>
          </a:xfrm>
          <a:custGeom>
            <a:avLst/>
            <a:gdLst/>
            <a:ahLst/>
            <a:cxnLst/>
            <a:rect l="l" t="t" r="r" b="b"/>
            <a:pathLst>
              <a:path w="412114" h="327659">
                <a:moveTo>
                  <a:pt x="117033" y="0"/>
                </a:moveTo>
                <a:lnTo>
                  <a:pt x="71411" y="6973"/>
                </a:lnTo>
                <a:lnTo>
                  <a:pt x="34135" y="26512"/>
                </a:lnTo>
                <a:lnTo>
                  <a:pt x="9057" y="55474"/>
                </a:lnTo>
                <a:lnTo>
                  <a:pt x="0" y="90719"/>
                </a:lnTo>
                <a:lnTo>
                  <a:pt x="0" y="327277"/>
                </a:lnTo>
                <a:lnTo>
                  <a:pt x="56438" y="327277"/>
                </a:lnTo>
                <a:lnTo>
                  <a:pt x="56438" y="90719"/>
                </a:lnTo>
                <a:lnTo>
                  <a:pt x="57547" y="78613"/>
                </a:lnTo>
                <a:lnTo>
                  <a:pt x="83535" y="40008"/>
                </a:lnTo>
                <a:lnTo>
                  <a:pt x="117033" y="29999"/>
                </a:lnTo>
                <a:lnTo>
                  <a:pt x="203846" y="29999"/>
                </a:lnTo>
                <a:lnTo>
                  <a:pt x="197091" y="24457"/>
                </a:lnTo>
                <a:lnTo>
                  <a:pt x="154806" y="4704"/>
                </a:lnTo>
                <a:lnTo>
                  <a:pt x="130057" y="522"/>
                </a:lnTo>
                <a:lnTo>
                  <a:pt x="117033" y="0"/>
                </a:lnTo>
                <a:close/>
              </a:path>
              <a:path w="412114" h="327659">
                <a:moveTo>
                  <a:pt x="203846" y="29999"/>
                </a:moveTo>
                <a:lnTo>
                  <a:pt x="117033" y="29999"/>
                </a:lnTo>
                <a:lnTo>
                  <a:pt x="129124" y="31111"/>
                </a:lnTo>
                <a:lnTo>
                  <a:pt x="140300" y="34449"/>
                </a:lnTo>
                <a:lnTo>
                  <a:pt x="173222" y="67424"/>
                </a:lnTo>
                <a:lnTo>
                  <a:pt x="177669" y="90719"/>
                </a:lnTo>
                <a:lnTo>
                  <a:pt x="177669" y="327277"/>
                </a:lnTo>
                <a:lnTo>
                  <a:pt x="234108" y="327277"/>
                </a:lnTo>
                <a:lnTo>
                  <a:pt x="234108" y="90719"/>
                </a:lnTo>
                <a:lnTo>
                  <a:pt x="235217" y="78613"/>
                </a:lnTo>
                <a:lnTo>
                  <a:pt x="261212" y="40008"/>
                </a:lnTo>
                <a:lnTo>
                  <a:pt x="281704" y="31391"/>
                </a:lnTo>
                <a:lnTo>
                  <a:pt x="205543" y="31391"/>
                </a:lnTo>
                <a:lnTo>
                  <a:pt x="203846" y="29999"/>
                </a:lnTo>
                <a:close/>
              </a:path>
              <a:path w="412114" h="327659">
                <a:moveTo>
                  <a:pt x="381687" y="29999"/>
                </a:moveTo>
                <a:lnTo>
                  <a:pt x="294724" y="29999"/>
                </a:lnTo>
                <a:lnTo>
                  <a:pt x="306803" y="31111"/>
                </a:lnTo>
                <a:lnTo>
                  <a:pt x="317973" y="34449"/>
                </a:lnTo>
                <a:lnTo>
                  <a:pt x="350896" y="67424"/>
                </a:lnTo>
                <a:lnTo>
                  <a:pt x="355339" y="90719"/>
                </a:lnTo>
                <a:lnTo>
                  <a:pt x="355339" y="327277"/>
                </a:lnTo>
                <a:lnTo>
                  <a:pt x="411778" y="327277"/>
                </a:lnTo>
                <a:lnTo>
                  <a:pt x="411778" y="90719"/>
                </a:lnTo>
                <a:lnTo>
                  <a:pt x="411212" y="81449"/>
                </a:lnTo>
                <a:lnTo>
                  <a:pt x="391886" y="40008"/>
                </a:lnTo>
                <a:lnTo>
                  <a:pt x="385208" y="33034"/>
                </a:lnTo>
                <a:lnTo>
                  <a:pt x="381687" y="29999"/>
                </a:lnTo>
                <a:close/>
              </a:path>
              <a:path w="412114" h="327659">
                <a:moveTo>
                  <a:pt x="294724" y="0"/>
                </a:moveTo>
                <a:lnTo>
                  <a:pt x="256763" y="4704"/>
                </a:lnTo>
                <a:lnTo>
                  <a:pt x="214000" y="24457"/>
                </a:lnTo>
                <a:lnTo>
                  <a:pt x="205543" y="31391"/>
                </a:lnTo>
                <a:lnTo>
                  <a:pt x="281704" y="31391"/>
                </a:lnTo>
                <a:lnTo>
                  <a:pt x="282641" y="31111"/>
                </a:lnTo>
                <a:lnTo>
                  <a:pt x="294724" y="29999"/>
                </a:lnTo>
                <a:lnTo>
                  <a:pt x="381687" y="29999"/>
                </a:lnTo>
                <a:lnTo>
                  <a:pt x="377642" y="26512"/>
                </a:lnTo>
                <a:lnTo>
                  <a:pt x="340345" y="6973"/>
                </a:lnTo>
                <a:lnTo>
                  <a:pt x="306720" y="435"/>
                </a:lnTo>
                <a:lnTo>
                  <a:pt x="29472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24" name="bk object 24"/>
          <p:cNvSpPr/>
          <p:nvPr/>
        </p:nvSpPr>
        <p:spPr>
          <a:xfrm>
            <a:off x="4019488" y="3314467"/>
            <a:ext cx="4781682" cy="1638450"/>
          </a:xfrm>
          <a:custGeom>
            <a:avLst/>
            <a:gdLst/>
            <a:ahLst/>
            <a:cxnLst/>
            <a:rect l="l" t="t" r="r" b="b"/>
            <a:pathLst>
              <a:path w="10513060" h="2701925">
                <a:moveTo>
                  <a:pt x="0" y="2701488"/>
                </a:moveTo>
                <a:lnTo>
                  <a:pt x="10512768" y="2701488"/>
                </a:lnTo>
                <a:lnTo>
                  <a:pt x="10512768" y="0"/>
                </a:lnTo>
                <a:lnTo>
                  <a:pt x="0" y="0"/>
                </a:lnTo>
                <a:lnTo>
                  <a:pt x="0" y="2701488"/>
                </a:lnTo>
                <a:close/>
              </a:path>
            </a:pathLst>
          </a:custGeom>
          <a:solidFill>
            <a:srgbClr val="102A4B">
              <a:alpha val="95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143130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844617"/>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
        <p:nvSpPr>
          <p:cNvPr id="12" name="Content Placeholder 2"/>
          <p:cNvSpPr>
            <a:spLocks noGrp="1"/>
          </p:cNvSpPr>
          <p:nvPr>
            <p:ph idx="13"/>
          </p:nvPr>
        </p:nvSpPr>
        <p:spPr>
          <a:xfrm>
            <a:off x="459729" y="2897808"/>
            <a:ext cx="8229600" cy="844617"/>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1786552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68128"/>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
        <p:nvSpPr>
          <p:cNvPr id="14" name="Content Placeholder 2"/>
          <p:cNvSpPr>
            <a:spLocks noGrp="1"/>
          </p:cNvSpPr>
          <p:nvPr>
            <p:ph idx="13"/>
          </p:nvPr>
        </p:nvSpPr>
        <p:spPr>
          <a:xfrm>
            <a:off x="457200" y="2791413"/>
            <a:ext cx="8229600" cy="1268128"/>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5" name="Content Placeholder 2"/>
          <p:cNvSpPr>
            <a:spLocks noGrp="1"/>
          </p:cNvSpPr>
          <p:nvPr>
            <p:ph idx="14"/>
          </p:nvPr>
        </p:nvSpPr>
        <p:spPr>
          <a:xfrm>
            <a:off x="457200" y="4346924"/>
            <a:ext cx="8229600" cy="1268128"/>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282117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68128"/>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
        <p:nvSpPr>
          <p:cNvPr id="15" name="Content Placeholder 2"/>
          <p:cNvSpPr>
            <a:spLocks noGrp="1"/>
          </p:cNvSpPr>
          <p:nvPr>
            <p:ph idx="13"/>
          </p:nvPr>
        </p:nvSpPr>
        <p:spPr>
          <a:xfrm>
            <a:off x="457200" y="3280525"/>
            <a:ext cx="8229600" cy="779132"/>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6" name="Content Placeholder 2"/>
          <p:cNvSpPr>
            <a:spLocks noGrp="1"/>
          </p:cNvSpPr>
          <p:nvPr>
            <p:ph idx="14"/>
          </p:nvPr>
        </p:nvSpPr>
        <p:spPr>
          <a:xfrm>
            <a:off x="457200" y="4234921"/>
            <a:ext cx="8229600" cy="458400"/>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7" name="Content Placeholder 2"/>
          <p:cNvSpPr>
            <a:spLocks noGrp="1"/>
          </p:cNvSpPr>
          <p:nvPr>
            <p:ph idx="15"/>
          </p:nvPr>
        </p:nvSpPr>
        <p:spPr>
          <a:xfrm>
            <a:off x="457200" y="4995511"/>
            <a:ext cx="8229600" cy="764493"/>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42227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515982"/>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
        <p:nvSpPr>
          <p:cNvPr id="15" name="Content Placeholder 2"/>
          <p:cNvSpPr>
            <a:spLocks noGrp="1"/>
          </p:cNvSpPr>
          <p:nvPr>
            <p:ph idx="13"/>
          </p:nvPr>
        </p:nvSpPr>
        <p:spPr>
          <a:xfrm>
            <a:off x="457200" y="2270330"/>
            <a:ext cx="8229600" cy="521199"/>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6" name="Content Placeholder 2"/>
          <p:cNvSpPr>
            <a:spLocks noGrp="1"/>
          </p:cNvSpPr>
          <p:nvPr>
            <p:ph idx="14"/>
          </p:nvPr>
        </p:nvSpPr>
        <p:spPr>
          <a:xfrm>
            <a:off x="457200" y="2974525"/>
            <a:ext cx="8229600" cy="458400"/>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7" name="Content Placeholder 2"/>
          <p:cNvSpPr>
            <a:spLocks noGrp="1"/>
          </p:cNvSpPr>
          <p:nvPr>
            <p:ph idx="15"/>
          </p:nvPr>
        </p:nvSpPr>
        <p:spPr>
          <a:xfrm>
            <a:off x="457200" y="3615921"/>
            <a:ext cx="8229600" cy="764493"/>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2" name="Content Placeholder 2"/>
          <p:cNvSpPr>
            <a:spLocks noGrp="1"/>
          </p:cNvSpPr>
          <p:nvPr>
            <p:ph idx="16"/>
          </p:nvPr>
        </p:nvSpPr>
        <p:spPr>
          <a:xfrm>
            <a:off x="457200" y="4460218"/>
            <a:ext cx="8229600" cy="764493"/>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3" name="Content Placeholder 2"/>
          <p:cNvSpPr>
            <a:spLocks noGrp="1"/>
          </p:cNvSpPr>
          <p:nvPr>
            <p:ph idx="17"/>
          </p:nvPr>
        </p:nvSpPr>
        <p:spPr>
          <a:xfrm>
            <a:off x="457200" y="5350261"/>
            <a:ext cx="8229600" cy="764493"/>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178126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b"/>
          <a:lstStyle>
            <a:lvl1pPr>
              <a:defRPr sz="3600">
                <a:solidFill>
                  <a:srgbClr val="007FA3"/>
                </a:solidFill>
                <a:latin typeface="+mj-lt"/>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6/23/2021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4" name="TextBox 13"/>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
        <p:nvSpPr>
          <p:cNvPr id="15" name="TextBox 14"/>
          <p:cNvSpPr txBox="1"/>
          <p:nvPr userDrawn="1"/>
        </p:nvSpPr>
        <p:spPr>
          <a:xfrm>
            <a:off x="7848600" y="6459379"/>
            <a:ext cx="740520" cy="246221"/>
          </a:xfrm>
          <a:prstGeom prst="rect">
            <a:avLst/>
          </a:prstGeom>
          <a:noFill/>
        </p:spPr>
        <p:txBody>
          <a:bodyPr wrap="none" rtlCol="0">
            <a:spAutoFit/>
          </a:bodyPr>
          <a:lstStyle/>
          <a:p>
            <a:r>
              <a:rPr lang="en-US" sz="1000" dirty="0">
                <a:latin typeface="+mn-lt"/>
              </a:rPr>
              <a:t>Slide - </a:t>
            </a:r>
            <a:fld id="{41D1A099-64B4-E24A-BD44-17411C0B0428}" type="slidenum">
              <a:rPr lang="en-US" sz="1000" smtClean="0">
                <a:latin typeface="+mn-lt"/>
              </a:rPr>
              <a:pPr/>
              <a:t>‹#›</a:t>
            </a:fld>
            <a:endParaRPr lang="en-US" sz="1000" dirty="0" err="1">
              <a:latin typeface="+mn-lt"/>
            </a:endParaRPr>
          </a:p>
        </p:txBody>
      </p:sp>
      <p:pic>
        <p:nvPicPr>
          <p:cNvPr id="17"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36396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6/23/2021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TextBox 8"/>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Tree>
    <p:extLst>
      <p:ext uri="{BB962C8B-B14F-4D97-AF65-F5344CB8AC3E}">
        <p14:creationId xmlns:p14="http://schemas.microsoft.com/office/powerpoint/2010/main" val="1238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out bulle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600" b="1" kern="1200" dirty="0">
                <a:solidFill>
                  <a:srgbClr val="007FA3"/>
                </a:solidFill>
                <a:latin typeface="+mj-lt"/>
                <a:ea typeface="Tahoma" panose="020B0604030504040204" pitchFamily="34"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Clr>
                <a:srgbClr val="007FA3"/>
              </a:buClr>
              <a:buSzPct val="100000"/>
              <a:buNone/>
              <a:defRPr sz="2400"/>
            </a:lvl1pPr>
            <a:lvl2pPr marL="457200" indent="0">
              <a:buClr>
                <a:srgbClr val="007FA3"/>
              </a:buClr>
              <a:buNone/>
              <a:defRPr/>
            </a:lvl2pPr>
            <a:lvl3pPr marL="914400" indent="0">
              <a:buClr>
                <a:srgbClr val="007FA3"/>
              </a:buClr>
              <a:buNone/>
              <a:defRPr/>
            </a:lvl3pPr>
            <a:lvl4pPr marL="1371600" indent="0">
              <a:buClr>
                <a:srgbClr val="007FA3"/>
              </a:buClr>
              <a:buNone/>
              <a:defRPr/>
            </a:lvl4pPr>
            <a:lvl5pPr marL="1828800" indent="0">
              <a:buClr>
                <a:srgbClr val="007FA3"/>
              </a:buClr>
              <a:buNone/>
              <a:defRPr/>
            </a:lvl5pPr>
            <a:lvl6pPr marL="2286000" indent="0">
              <a:buClr>
                <a:srgbClr val="007FA3"/>
              </a:buClr>
              <a:buNone/>
              <a:defRPr/>
            </a:lvl6pPr>
            <a:lvl7pPr marL="2743200" indent="0">
              <a:buClr>
                <a:srgbClr val="007FA3"/>
              </a:buClr>
              <a:buNone/>
              <a:defRPr/>
            </a:lvl7pPr>
            <a:lvl8pPr marL="3200400" indent="0">
              <a:buClr>
                <a:srgbClr val="007FA3"/>
              </a:buClr>
              <a:buNone/>
              <a:defRPr/>
            </a:lvl8pPr>
            <a:lvl9pPr marL="3657600" indent="0">
              <a:buClr>
                <a:srgbClr val="007FA3"/>
              </a:buClr>
              <a:buNone/>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txBox="1">
            <a:spLocks/>
          </p:cNvSpPr>
          <p:nvPr userDrawn="1"/>
        </p:nvSpPr>
        <p:spPr>
          <a:xfrm>
            <a:off x="91440" y="6153595"/>
            <a:ext cx="8595360" cy="235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31111243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2.png"/><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0">
            <a:alphaModFix/>
          </a:blip>
          <a:srcRect/>
          <a:stretch/>
        </p:blipFill>
        <p:spPr>
          <a:xfrm>
            <a:off x="443972" y="6429709"/>
            <a:ext cx="917999" cy="279914"/>
          </a:xfrm>
          <a:prstGeom prst="rect">
            <a:avLst/>
          </a:prstGeom>
          <a:noFill/>
          <a:ln>
            <a:noFill/>
          </a:ln>
        </p:spPr>
      </p:pic>
      <p:sp>
        <p:nvSpPr>
          <p:cNvPr id="9" name="TextBox 8"/>
          <p:cNvSpPr txBox="1"/>
          <p:nvPr userDrawn="1"/>
        </p:nvSpPr>
        <p:spPr>
          <a:xfrm>
            <a:off x="7848600" y="6459379"/>
            <a:ext cx="740520" cy="246221"/>
          </a:xfrm>
          <a:prstGeom prst="rect">
            <a:avLst/>
          </a:prstGeom>
          <a:noFill/>
        </p:spPr>
        <p:txBody>
          <a:bodyPr wrap="none" rtlCol="0">
            <a:spAutoFit/>
          </a:bodyPr>
          <a:lstStyle/>
          <a:p>
            <a:r>
              <a:rPr lang="en-US" sz="1000" dirty="0">
                <a:latin typeface="+mn-lt"/>
              </a:rPr>
              <a:t>Slide - </a:t>
            </a:r>
            <a:fld id="{41D1A099-64B4-E24A-BD44-17411C0B0428}" type="slidenum">
              <a:rPr lang="en-US" sz="1000" smtClean="0">
                <a:latin typeface="+mn-lt"/>
              </a:rPr>
              <a:pPr/>
              <a:t>‹#›</a:t>
            </a:fld>
            <a:endParaRPr lang="en-US" sz="1000" dirty="0" err="1">
              <a:latin typeface="+mn-lt"/>
            </a:endParaRPr>
          </a:p>
        </p:txBody>
      </p:sp>
    </p:spTree>
  </p:cSld>
  <p:clrMap bg1="lt1" tx1="dk1" bg2="dk2" tx2="lt2" accent1="accent1" accent2="accent2" accent3="accent3" accent4="accent4" accent5="accent5" accent6="accent6" hlink="hlink" folHlink="folHlink"/>
  <p:sldLayoutIdLst>
    <p:sldLayoutId id="2147483648" r:id="rId1"/>
    <p:sldLayoutId id="2147483700" r:id="rId2"/>
    <p:sldLayoutId id="2147483751" r:id="rId3"/>
    <p:sldLayoutId id="2147483749" r:id="rId4"/>
    <p:sldLayoutId id="2147483750" r:id="rId5"/>
    <p:sldLayoutId id="2147483752" r:id="rId6"/>
    <p:sldLayoutId id="2147483708" r:id="rId7"/>
    <p:sldLayoutId id="214748372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13" name="Shape 15" descr="Pearson Logo"/>
          <p:cNvPicPr preferRelativeResize="0"/>
          <p:nvPr userDrawn="1"/>
        </p:nvPicPr>
        <p:blipFill rotWithShape="1">
          <a:blip r:embed="rId15" cstate="print">
            <a:alphaModFix/>
          </a:blip>
          <a:srcRect/>
          <a:stretch/>
        </p:blipFill>
        <p:spPr>
          <a:xfrm>
            <a:off x="443972" y="6429709"/>
            <a:ext cx="917999" cy="279914"/>
          </a:xfrm>
          <a:prstGeom prst="rect">
            <a:avLst/>
          </a:prstGeom>
          <a:noFill/>
          <a:ln>
            <a:noFill/>
          </a:ln>
        </p:spPr>
      </p:pic>
      <p:sp>
        <p:nvSpPr>
          <p:cNvPr id="7" name="Shape 14"/>
          <p:cNvSpPr txBox="1">
            <a:spLocks/>
          </p:cNvSpPr>
          <p:nvPr userDrawn="1"/>
        </p:nvSpPr>
        <p:spPr>
          <a:xfrm>
            <a:off x="7924800" y="6529487"/>
            <a:ext cx="762001" cy="151174"/>
          </a:xfrm>
          <a:prstGeom prst="rect">
            <a:avLst/>
          </a:prstGeom>
          <a:noFill/>
          <a:ln>
            <a:noFill/>
          </a:ln>
        </p:spPr>
        <p:txBody>
          <a:bodyPr lIns="91425" tIns="45700" rIns="91425" bIns="45700" anchor="ctr" anchorCtr="0">
            <a:noAutofit/>
          </a:bodyPr>
          <a:lstStyle>
            <a:defPPr>
              <a:defRPr lang="en-CA"/>
            </a:defPPr>
            <a:lvl1pPr algn="l" rtl="0" fontAlgn="base">
              <a:lnSpc>
                <a:spcPct val="90000"/>
              </a:lnSpc>
              <a:spcBef>
                <a:spcPct val="20000"/>
              </a:spcBef>
              <a:spcAft>
                <a:spcPct val="0"/>
              </a:spcAft>
              <a:buClr>
                <a:srgbClr val="006699"/>
              </a:buClr>
              <a:buSzPct val="60000"/>
              <a:buFont typeface="Wingdings" panose="05000000000000000000" pitchFamily="2" charset="2"/>
              <a:defRPr sz="10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marL="0" marR="0" lvl="0" indent="0" algn="r" defTabSz="914400" rtl="0" eaLnBrk="1" fontAlgn="base" latinLnBrk="0" hangingPunct="1">
              <a:lnSpc>
                <a:spcPct val="90000"/>
              </a:lnSpc>
              <a:spcBef>
                <a:spcPts val="0"/>
              </a:spcBef>
              <a:spcAft>
                <a:spcPct val="0"/>
              </a:spcAft>
              <a:buClr>
                <a:srgbClr val="006699"/>
              </a:buClr>
              <a:buSzPct val="25000"/>
              <a:buFont typeface="Wingdings" panose="05000000000000000000" pitchFamily="2" charset="2"/>
              <a:buNone/>
              <a:tabLst/>
              <a:defRPr/>
            </a:pPr>
            <a:r>
              <a:rPr kumimoji="0" lang="en-US" sz="1000" b="0" i="0" u="none" strike="noStrike" kern="1200" cap="none" spc="0" normalizeH="0" baseline="0" noProof="0" dirty="0">
                <a:ln>
                  <a:noFill/>
                </a:ln>
                <a:solidFill>
                  <a:prstClr val="black"/>
                </a:solidFill>
                <a:effectLst/>
                <a:uLnTx/>
                <a:uFillTx/>
                <a:latin typeface="Arial"/>
                <a:ea typeface="Arial"/>
                <a:cs typeface="Arial"/>
                <a:sym typeface="Arial"/>
              </a:rPr>
              <a:t>Slide-</a:t>
            </a:r>
            <a:fld id="{00000000-1234-1234-1234-123412341234}" type="slidenum">
              <a:rPr kumimoji="0" lang="en-US" sz="1000" b="0" i="0" u="none" strike="noStrike" kern="1200" cap="none" spc="0" normalizeH="0" baseline="0" noProof="0" smtClean="0">
                <a:ln>
                  <a:noFill/>
                </a:ln>
                <a:solidFill>
                  <a:prstClr val="black"/>
                </a:solidFill>
                <a:effectLst/>
                <a:uLnTx/>
                <a:uFillTx/>
                <a:latin typeface="Arial"/>
                <a:ea typeface="Arial"/>
                <a:cs typeface="Arial"/>
                <a:sym typeface="Arial"/>
              </a:rPr>
              <a:pPr marL="0" marR="0" lvl="0" indent="0" algn="r" defTabSz="914400" rtl="0" eaLnBrk="1" fontAlgn="base" latinLnBrk="0" hangingPunct="1">
                <a:lnSpc>
                  <a:spcPct val="90000"/>
                </a:lnSpc>
                <a:spcBef>
                  <a:spcPts val="0"/>
                </a:spcBef>
                <a:spcAft>
                  <a:spcPct val="0"/>
                </a:spcAft>
                <a:buClr>
                  <a:srgbClr val="006699"/>
                </a:buClr>
                <a:buSzPct val="25000"/>
                <a:buFont typeface="Wingdings" panose="05000000000000000000" pitchFamily="2" charset="2"/>
                <a:buNone/>
                <a:tabLst/>
                <a:defRPr/>
              </a:pPr>
              <a:t>‹#›</a:t>
            </a:fld>
            <a:endParaRPr kumimoji="0" lang="en-US" sz="1000" b="0" i="0" u="none" strike="noStrike" kern="1200" cap="none" spc="0" normalizeH="0" baseline="0" noProof="0" dirty="0">
              <a:ln>
                <a:noFill/>
              </a:ln>
              <a:solidFill>
                <a:prstClr val="black"/>
              </a:solidFill>
              <a:effectLst/>
              <a:uLnTx/>
              <a:uFillTx/>
              <a:latin typeface="Arial"/>
              <a:ea typeface="Arial"/>
              <a:cs typeface="Arial"/>
              <a:sym typeface="Arial"/>
            </a:endParaRPr>
          </a:p>
        </p:txBody>
      </p:sp>
      <p:sp>
        <p:nvSpPr>
          <p:cNvPr id="9" name="Text Placeholder 6"/>
          <p:cNvSpPr txBox="1">
            <a:spLocks/>
          </p:cNvSpPr>
          <p:nvPr userDrawn="1"/>
        </p:nvSpPr>
        <p:spPr>
          <a:xfrm>
            <a:off x="1589899" y="6401188"/>
            <a:ext cx="6248400" cy="27824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r" defTabSz="914400" rtl="0" eaLnBrk="1" fontAlgn="auto" latinLnBrk="0" hangingPunct="1">
              <a:lnSpc>
                <a:spcPct val="100000"/>
              </a:lnSpc>
              <a:spcBef>
                <a:spcPts val="0"/>
              </a:spcBef>
              <a:spcAft>
                <a:spcPts val="0"/>
              </a:spcAft>
              <a:buClrTx/>
              <a:buSzTx/>
              <a:buFontTx/>
              <a:buNone/>
              <a:tabLst/>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1pPr>
            <a:lvl2pPr marL="742950" marR="0" lvl="1" indent="-18415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2pPr>
            <a:lvl3pPr marL="1143000" marR="0" lvl="2" indent="-127000" algn="r" rtl="0" eaLnBrk="1" hangingPunct="1">
              <a:lnSpc>
                <a:spcPct val="100000"/>
              </a:lnSpc>
              <a:spcBef>
                <a:spcPts val="600"/>
              </a:spcBef>
              <a:spcAft>
                <a:spcPts val="0"/>
              </a:spcAft>
              <a:buClr>
                <a:srgbClr val="007FA3"/>
              </a:buClr>
              <a:buSzPct val="100000"/>
              <a:buFont typeface="Noto Sans Symbols"/>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3pPr>
            <a:lvl4pPr marL="1600200" marR="0" lvl="3" indent="-12700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4pPr>
            <a:lvl5pPr marL="2057400" marR="0" lvl="4" indent="-12700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5pPr>
            <a:lvl6pPr marL="2514600" marR="0" lvl="5"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a:ln>
                  <a:noFill/>
                </a:ln>
                <a:solidFill>
                  <a:prstClr val="black"/>
                </a:solidFill>
                <a:effectLst/>
                <a:uLnTx/>
                <a:uFillTx/>
                <a:latin typeface="Verdana"/>
                <a:ea typeface="Verdana" panose="020B0604030504040204" pitchFamily="34" charset="0"/>
                <a:sym typeface="Arial"/>
              </a:rPr>
              <a:t>Copyright © 2016, 2012, 2008 Pearson Education, Inc. All Rights Reserved</a:t>
            </a:r>
          </a:p>
        </p:txBody>
      </p:sp>
    </p:spTree>
    <p:extLst>
      <p:ext uri="{BB962C8B-B14F-4D97-AF65-F5344CB8AC3E}">
        <p14:creationId xmlns:p14="http://schemas.microsoft.com/office/powerpoint/2010/main" val="210982335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hf sldNum="0" hdr="0" dt="0"/>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17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7.bin"/><Relationship Id="rId1" Type="http://schemas.openxmlformats.org/officeDocument/2006/relationships/slideLayout" Target="../slideLayouts/slideLayout6.xml"/><Relationship Id="rId5" Type="http://schemas.openxmlformats.org/officeDocument/2006/relationships/image" Target="../media/image18.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9.bin"/><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0.bin"/><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1.bin"/><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12.bin"/><Relationship Id="rId1" Type="http://schemas.openxmlformats.org/officeDocument/2006/relationships/slideLayout" Target="../slideLayouts/slideLayout6.xml"/><Relationship Id="rId6" Type="http://schemas.openxmlformats.org/officeDocument/2006/relationships/oleObject" Target="../embeddings/oleObject14.bin"/><Relationship Id="rId5" Type="http://schemas.openxmlformats.org/officeDocument/2006/relationships/image" Target="../media/image26.wmf"/><Relationship Id="rId4" Type="http://schemas.openxmlformats.org/officeDocument/2006/relationships/oleObject" Target="../embeddings/oleObject13.bin"/><Relationship Id="rId9" Type="http://schemas.openxmlformats.org/officeDocument/2006/relationships/image" Target="../media/image28.wmf"/></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6.xml"/><Relationship Id="rId6" Type="http://schemas.openxmlformats.org/officeDocument/2006/relationships/oleObject" Target="../embeddings/oleObject5.bin"/><Relationship Id="rId5" Type="http://schemas.openxmlformats.org/officeDocument/2006/relationships/image" Target="../media/image14.wmf"/><Relationship Id="rId4" Type="http://schemas.openxmlformats.org/officeDocument/2006/relationships/oleObject" Target="../embeddings/oleObject4.bin"/><Relationship Id="rId9" Type="http://schemas.openxmlformats.org/officeDocument/2006/relationships/image" Target="../media/image1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01302" y="3188237"/>
            <a:ext cx="7167601" cy="2213606"/>
          </a:xfrm>
          <a:prstGeom prst="rect">
            <a:avLst/>
          </a:prstGeom>
        </p:spPr>
        <p:txBody>
          <a:bodyPr vert="horz" wrap="square" lIns="0" tIns="7798" rIns="0" bIns="0" rtlCol="0">
            <a:spAutoFit/>
          </a:bodyPr>
          <a:lstStyle/>
          <a:p>
            <a:pPr marL="12700" marR="0" lvl="0" indent="0" algn="l" defTabSz="914400" rtl="0" eaLnBrk="1" fontAlgn="auto" latinLnBrk="0" hangingPunct="1">
              <a:lnSpc>
                <a:spcPts val="5075"/>
              </a:lnSpc>
              <a:spcBef>
                <a:spcPts val="135"/>
              </a:spcBef>
              <a:spcAft>
                <a:spcPts val="0"/>
              </a:spcAft>
              <a:buClrTx/>
              <a:buSzTx/>
              <a:buFontTx/>
              <a:buNone/>
              <a:tabLst/>
              <a:defRPr/>
            </a:pPr>
            <a:r>
              <a:rPr kumimoji="0" lang="en-US" sz="2800" b="1" i="0" u="none" strike="noStrike" kern="1200" cap="none" spc="-30" normalizeH="0" baseline="0" noProof="0" dirty="0" err="1">
                <a:ln>
                  <a:noFill/>
                </a:ln>
                <a:solidFill>
                  <a:srgbClr val="FFFFFF"/>
                </a:solidFill>
                <a:effectLst/>
                <a:uLnTx/>
                <a:uFillTx/>
                <a:latin typeface="Arial"/>
                <a:ea typeface="+mn-ea"/>
                <a:cs typeface="Arial"/>
              </a:rPr>
              <a:t>Maths</a:t>
            </a:r>
            <a:r>
              <a:rPr kumimoji="0" lang="en-US" sz="2800" b="1" i="0" u="none" strike="noStrike" kern="1200" cap="none" spc="-30" normalizeH="0" baseline="0" noProof="0" dirty="0">
                <a:ln>
                  <a:noFill/>
                </a:ln>
                <a:solidFill>
                  <a:srgbClr val="FFFFFF"/>
                </a:solidFill>
                <a:effectLst/>
                <a:uLnTx/>
                <a:uFillTx/>
                <a:latin typeface="Arial"/>
                <a:ea typeface="+mn-ea"/>
                <a:cs typeface="Arial"/>
              </a:rPr>
              <a:t> and Statistical Foundations for Analytics</a:t>
            </a:r>
            <a:endParaRPr kumimoji="0" lang="en-US" sz="2800" b="0" i="0" u="none" strike="noStrike" kern="1200" cap="none" spc="0" normalizeH="0" baseline="0" noProof="0" dirty="0">
              <a:ln>
                <a:noFill/>
              </a:ln>
              <a:solidFill>
                <a:prstClr val="black"/>
              </a:solidFill>
              <a:effectLst/>
              <a:uLnTx/>
              <a:uFillTx/>
              <a:latin typeface="Arial"/>
              <a:ea typeface="+mn-ea"/>
              <a:cs typeface="Arial"/>
            </a:endParaRPr>
          </a:p>
          <a:p>
            <a:pPr marL="12700" marR="0" lvl="0" indent="0" algn="l" defTabSz="914400" rtl="0" eaLnBrk="1" fontAlgn="auto" latinLnBrk="0" hangingPunct="1">
              <a:lnSpc>
                <a:spcPts val="4595"/>
              </a:lnSpc>
              <a:spcBef>
                <a:spcPts val="0"/>
              </a:spcBef>
              <a:spcAft>
                <a:spcPts val="0"/>
              </a:spcAft>
              <a:buClrTx/>
              <a:buSzTx/>
              <a:buFontTx/>
              <a:buNone/>
              <a:tabLst/>
              <a:defRPr/>
            </a:pPr>
            <a:r>
              <a:rPr kumimoji="0" lang="en-US" sz="2800" b="0" i="0" u="none" strike="noStrike" kern="1200" cap="none" spc="10" normalizeH="0" baseline="0" noProof="0" dirty="0">
                <a:ln>
                  <a:noFill/>
                </a:ln>
                <a:solidFill>
                  <a:srgbClr val="FFFFFF"/>
                </a:solidFill>
                <a:effectLst/>
                <a:uLnTx/>
                <a:uFillTx/>
                <a:latin typeface="Arial"/>
                <a:ea typeface="+mn-ea"/>
                <a:cs typeface="Arial"/>
              </a:rPr>
              <a:t>Lecture </a:t>
            </a:r>
            <a:r>
              <a:rPr lang="en-US" sz="2800" kern="1200" spc="10" dirty="0">
                <a:solidFill>
                  <a:srgbClr val="FFFFFF"/>
                </a:solidFill>
                <a:ea typeface="+mn-ea"/>
              </a:rPr>
              <a:t>6</a:t>
            </a:r>
            <a:r>
              <a:rPr kumimoji="0" lang="en-US" sz="2800" b="0" i="0" u="none" strike="noStrike" kern="1200" cap="none" spc="10" normalizeH="0" baseline="0" noProof="0">
                <a:ln>
                  <a:noFill/>
                </a:ln>
                <a:solidFill>
                  <a:srgbClr val="FFFFFF"/>
                </a:solidFill>
                <a:effectLst/>
                <a:uLnTx/>
                <a:uFillTx/>
                <a:latin typeface="Arial"/>
                <a:ea typeface="+mn-ea"/>
                <a:cs typeface="Arial"/>
              </a:rPr>
              <a:t>: </a:t>
            </a:r>
            <a:r>
              <a:rPr kumimoji="0" lang="en-US" sz="2800" b="0" i="0" u="none" strike="noStrike" kern="1200" cap="none" spc="10" normalizeH="0" baseline="0" noProof="0" dirty="0">
                <a:ln>
                  <a:noFill/>
                </a:ln>
                <a:solidFill>
                  <a:srgbClr val="FFFFFF"/>
                </a:solidFill>
                <a:effectLst/>
                <a:uLnTx/>
                <a:uFillTx/>
                <a:latin typeface="Arial"/>
                <a:ea typeface="+mn-ea"/>
                <a:cs typeface="Arial"/>
              </a:rPr>
              <a:t>Confidence</a:t>
            </a:r>
            <a:r>
              <a:rPr kumimoji="0" lang="en-US" sz="2800" b="0" i="0" u="none" strike="noStrike" kern="1200" cap="none" spc="10" normalizeH="0" noProof="0" dirty="0">
                <a:ln>
                  <a:noFill/>
                </a:ln>
                <a:solidFill>
                  <a:srgbClr val="FFFFFF"/>
                </a:solidFill>
                <a:effectLst/>
                <a:uLnTx/>
                <a:uFillTx/>
                <a:latin typeface="Arial"/>
                <a:ea typeface="+mn-ea"/>
                <a:cs typeface="Arial"/>
              </a:rPr>
              <a:t> Interval</a:t>
            </a:r>
            <a:endParaRPr kumimoji="0" lang="en-US" sz="2800" b="0" i="0" u="none" strike="noStrike" kern="1200" cap="none" spc="10" normalizeH="0" baseline="0" noProof="0" dirty="0">
              <a:ln>
                <a:noFill/>
              </a:ln>
              <a:solidFill>
                <a:srgbClr val="FFFFFF"/>
              </a:solidFill>
              <a:effectLst/>
              <a:uLnTx/>
              <a:uFillTx/>
              <a:latin typeface="Arial"/>
              <a:ea typeface="+mn-ea"/>
              <a:cs typeface="Arial"/>
            </a:endParaRPr>
          </a:p>
          <a:p>
            <a:pPr marL="5776" marR="0" lvl="0" indent="0" algn="l" defTabSz="914400" rtl="0" eaLnBrk="1" fontAlgn="auto" latinLnBrk="0" hangingPunct="1">
              <a:lnSpc>
                <a:spcPts val="2308"/>
              </a:lnSpc>
              <a:spcBef>
                <a:spcPts val="61"/>
              </a:spcBef>
              <a:spcAft>
                <a:spcPts val="0"/>
              </a:spcAft>
              <a:buClrTx/>
              <a:buSzTx/>
              <a:buFontTx/>
              <a:buNone/>
              <a:tabLst/>
              <a:defRPr/>
            </a:pPr>
            <a:endParaRPr kumimoji="0" lang="en-US" sz="1751" b="0" i="0" u="none" strike="noStrike" kern="1200" cap="none" spc="0" normalizeH="0" baseline="0" noProof="0" dirty="0">
              <a:ln>
                <a:noFill/>
              </a:ln>
              <a:solidFill>
                <a:prstClr val="black"/>
              </a:solidFill>
              <a:effectLst/>
              <a:uLnTx/>
              <a:uFillTx/>
              <a:latin typeface="Arial"/>
              <a:ea typeface="+mn-ea"/>
              <a:cs typeface="Arial"/>
            </a:endParaRPr>
          </a:p>
        </p:txBody>
      </p:sp>
      <p:sp>
        <p:nvSpPr>
          <p:cNvPr id="3" name="object 3"/>
          <p:cNvSpPr/>
          <p:nvPr/>
        </p:nvSpPr>
        <p:spPr>
          <a:xfrm>
            <a:off x="6508161" y="5201619"/>
            <a:ext cx="217769" cy="300371"/>
          </a:xfrm>
          <a:custGeom>
            <a:avLst/>
            <a:gdLst/>
            <a:ahLst/>
            <a:cxnLst/>
            <a:rect l="l" t="t" r="r" b="b"/>
            <a:pathLst>
              <a:path w="478790" h="660400">
                <a:moveTo>
                  <a:pt x="112605" y="537805"/>
                </a:moveTo>
                <a:lnTo>
                  <a:pt x="72897" y="575115"/>
                </a:lnTo>
                <a:lnTo>
                  <a:pt x="57101" y="614434"/>
                </a:lnTo>
                <a:lnTo>
                  <a:pt x="49272" y="630289"/>
                </a:lnTo>
                <a:lnTo>
                  <a:pt x="40209" y="641582"/>
                </a:lnTo>
                <a:lnTo>
                  <a:pt x="29351" y="645886"/>
                </a:lnTo>
                <a:lnTo>
                  <a:pt x="29351" y="660147"/>
                </a:lnTo>
                <a:lnTo>
                  <a:pt x="68975" y="622864"/>
                </a:lnTo>
                <a:lnTo>
                  <a:pt x="84774" y="583563"/>
                </a:lnTo>
                <a:lnTo>
                  <a:pt x="92641" y="567689"/>
                </a:lnTo>
                <a:lnTo>
                  <a:pt x="101731" y="556378"/>
                </a:lnTo>
                <a:lnTo>
                  <a:pt x="112605" y="552066"/>
                </a:lnTo>
                <a:lnTo>
                  <a:pt x="138185" y="552066"/>
                </a:lnTo>
                <a:lnTo>
                  <a:pt x="129438" y="542911"/>
                </a:lnTo>
                <a:lnTo>
                  <a:pt x="112605" y="537805"/>
                </a:lnTo>
                <a:close/>
              </a:path>
              <a:path w="478790" h="660400">
                <a:moveTo>
                  <a:pt x="138185" y="552066"/>
                </a:moveTo>
                <a:lnTo>
                  <a:pt x="112605" y="552066"/>
                </a:lnTo>
                <a:lnTo>
                  <a:pt x="123472" y="556378"/>
                </a:lnTo>
                <a:lnTo>
                  <a:pt x="132558" y="567689"/>
                </a:lnTo>
                <a:lnTo>
                  <a:pt x="140421" y="583563"/>
                </a:lnTo>
                <a:lnTo>
                  <a:pt x="147619" y="601562"/>
                </a:lnTo>
                <a:lnTo>
                  <a:pt x="156223" y="622864"/>
                </a:lnTo>
                <a:lnTo>
                  <a:pt x="166271" y="641653"/>
                </a:lnTo>
                <a:lnTo>
                  <a:pt x="179062" y="655042"/>
                </a:lnTo>
                <a:lnTo>
                  <a:pt x="195901" y="660147"/>
                </a:lnTo>
                <a:lnTo>
                  <a:pt x="212749" y="655042"/>
                </a:lnTo>
                <a:lnTo>
                  <a:pt x="221511" y="645886"/>
                </a:lnTo>
                <a:lnTo>
                  <a:pt x="195901" y="645886"/>
                </a:lnTo>
                <a:lnTo>
                  <a:pt x="185033" y="641574"/>
                </a:lnTo>
                <a:lnTo>
                  <a:pt x="175947" y="630262"/>
                </a:lnTo>
                <a:lnTo>
                  <a:pt x="168084" y="614385"/>
                </a:lnTo>
                <a:lnTo>
                  <a:pt x="160886" y="596379"/>
                </a:lnTo>
                <a:lnTo>
                  <a:pt x="152280" y="575088"/>
                </a:lnTo>
                <a:lnTo>
                  <a:pt x="142231" y="556302"/>
                </a:lnTo>
                <a:lnTo>
                  <a:pt x="138185" y="552066"/>
                </a:lnTo>
                <a:close/>
              </a:path>
              <a:path w="478790" h="660400">
                <a:moveTo>
                  <a:pt x="104804" y="0"/>
                </a:moveTo>
                <a:lnTo>
                  <a:pt x="44889" y="39485"/>
                </a:lnTo>
                <a:lnTo>
                  <a:pt x="16470" y="69175"/>
                </a:lnTo>
                <a:lnTo>
                  <a:pt x="1613" y="107473"/>
                </a:lnTo>
                <a:lnTo>
                  <a:pt x="0" y="128164"/>
                </a:lnTo>
                <a:lnTo>
                  <a:pt x="2438" y="148494"/>
                </a:lnTo>
                <a:lnTo>
                  <a:pt x="8823" y="167969"/>
                </a:lnTo>
                <a:lnTo>
                  <a:pt x="19047" y="186099"/>
                </a:lnTo>
                <a:lnTo>
                  <a:pt x="267343" y="540255"/>
                </a:lnTo>
                <a:lnTo>
                  <a:pt x="255512" y="548908"/>
                </a:lnTo>
                <a:lnTo>
                  <a:pt x="245997" y="562243"/>
                </a:lnTo>
                <a:lnTo>
                  <a:pt x="238066" y="578615"/>
                </a:lnTo>
                <a:lnTo>
                  <a:pt x="230963" y="596442"/>
                </a:lnTo>
                <a:lnTo>
                  <a:pt x="223758" y="614434"/>
                </a:lnTo>
                <a:lnTo>
                  <a:pt x="215884" y="630289"/>
                </a:lnTo>
                <a:lnTo>
                  <a:pt x="206800" y="641574"/>
                </a:lnTo>
                <a:lnTo>
                  <a:pt x="195901" y="645886"/>
                </a:lnTo>
                <a:lnTo>
                  <a:pt x="221511" y="645886"/>
                </a:lnTo>
                <a:lnTo>
                  <a:pt x="225562" y="641653"/>
                </a:lnTo>
                <a:lnTo>
                  <a:pt x="235631" y="622864"/>
                </a:lnTo>
                <a:lnTo>
                  <a:pt x="244245" y="601562"/>
                </a:lnTo>
                <a:lnTo>
                  <a:pt x="250871" y="584924"/>
                </a:lnTo>
                <a:lnTo>
                  <a:pt x="258020" y="569935"/>
                </a:lnTo>
                <a:lnTo>
                  <a:pt x="266130" y="558496"/>
                </a:lnTo>
                <a:lnTo>
                  <a:pt x="275636" y="552506"/>
                </a:lnTo>
                <a:lnTo>
                  <a:pt x="295502" y="552506"/>
                </a:lnTo>
                <a:lnTo>
                  <a:pt x="290296" y="548161"/>
                </a:lnTo>
                <a:lnTo>
                  <a:pt x="30743" y="177973"/>
                </a:lnTo>
                <a:lnTo>
                  <a:pt x="21894" y="162266"/>
                </a:lnTo>
                <a:lnTo>
                  <a:pt x="16371" y="145409"/>
                </a:lnTo>
                <a:lnTo>
                  <a:pt x="14262" y="127821"/>
                </a:lnTo>
                <a:lnTo>
                  <a:pt x="15655" y="109923"/>
                </a:lnTo>
                <a:lnTo>
                  <a:pt x="39366" y="62942"/>
                </a:lnTo>
                <a:lnTo>
                  <a:pt x="100909" y="19601"/>
                </a:lnTo>
                <a:lnTo>
                  <a:pt x="118164" y="19601"/>
                </a:lnTo>
                <a:lnTo>
                  <a:pt x="104804" y="0"/>
                </a:lnTo>
                <a:close/>
              </a:path>
              <a:path w="478790" h="660400">
                <a:moveTo>
                  <a:pt x="295502" y="552506"/>
                </a:moveTo>
                <a:lnTo>
                  <a:pt x="275636" y="552506"/>
                </a:lnTo>
                <a:lnTo>
                  <a:pt x="305919" y="580394"/>
                </a:lnTo>
                <a:lnTo>
                  <a:pt x="343328" y="594284"/>
                </a:lnTo>
                <a:lnTo>
                  <a:pt x="383286" y="593369"/>
                </a:lnTo>
                <a:lnTo>
                  <a:pt x="412662" y="580567"/>
                </a:lnTo>
                <a:lnTo>
                  <a:pt x="348086" y="580567"/>
                </a:lnTo>
                <a:lnTo>
                  <a:pt x="316510" y="570042"/>
                </a:lnTo>
                <a:lnTo>
                  <a:pt x="295502" y="552506"/>
                </a:lnTo>
                <a:close/>
              </a:path>
              <a:path w="478790" h="660400">
                <a:moveTo>
                  <a:pt x="422016" y="453672"/>
                </a:moveTo>
                <a:lnTo>
                  <a:pt x="404837" y="453672"/>
                </a:lnTo>
                <a:lnTo>
                  <a:pt x="458573" y="533187"/>
                </a:lnTo>
                <a:lnTo>
                  <a:pt x="413014" y="565155"/>
                </a:lnTo>
                <a:lnTo>
                  <a:pt x="381446" y="579137"/>
                </a:lnTo>
                <a:lnTo>
                  <a:pt x="348086" y="580567"/>
                </a:lnTo>
                <a:lnTo>
                  <a:pt x="412662" y="580567"/>
                </a:lnTo>
                <a:lnTo>
                  <a:pt x="421213" y="576841"/>
                </a:lnTo>
                <a:lnTo>
                  <a:pt x="478279" y="536737"/>
                </a:lnTo>
                <a:lnTo>
                  <a:pt x="422016" y="453672"/>
                </a:lnTo>
                <a:close/>
              </a:path>
              <a:path w="478790" h="660400">
                <a:moveTo>
                  <a:pt x="118164" y="19601"/>
                </a:moveTo>
                <a:lnTo>
                  <a:pt x="100909" y="19601"/>
                </a:lnTo>
                <a:lnTo>
                  <a:pt x="159985" y="106248"/>
                </a:lnTo>
                <a:lnTo>
                  <a:pt x="132636" y="146066"/>
                </a:lnTo>
                <a:lnTo>
                  <a:pt x="120734" y="191775"/>
                </a:lnTo>
                <a:lnTo>
                  <a:pt x="124757" y="238892"/>
                </a:lnTo>
                <a:lnTo>
                  <a:pt x="145180" y="282933"/>
                </a:lnTo>
                <a:lnTo>
                  <a:pt x="231763" y="406615"/>
                </a:lnTo>
                <a:lnTo>
                  <a:pt x="266201" y="440919"/>
                </a:lnTo>
                <a:lnTo>
                  <a:pt x="309198" y="460877"/>
                </a:lnTo>
                <a:lnTo>
                  <a:pt x="356746" y="465468"/>
                </a:lnTo>
                <a:lnTo>
                  <a:pt x="404837" y="453672"/>
                </a:lnTo>
                <a:lnTo>
                  <a:pt x="422016" y="453672"/>
                </a:lnTo>
                <a:lnTo>
                  <a:pt x="420104" y="450848"/>
                </a:lnTo>
                <a:lnTo>
                  <a:pt x="359787" y="450848"/>
                </a:lnTo>
                <a:lnTo>
                  <a:pt x="315538" y="447773"/>
                </a:lnTo>
                <a:lnTo>
                  <a:pt x="275455" y="430006"/>
                </a:lnTo>
                <a:lnTo>
                  <a:pt x="243459" y="398480"/>
                </a:lnTo>
                <a:lnTo>
                  <a:pt x="156865" y="274808"/>
                </a:lnTo>
                <a:lnTo>
                  <a:pt x="138228" y="233986"/>
                </a:lnTo>
                <a:lnTo>
                  <a:pt x="135198" y="190381"/>
                </a:lnTo>
                <a:lnTo>
                  <a:pt x="147306" y="148394"/>
                </a:lnTo>
                <a:lnTo>
                  <a:pt x="174079" y="112425"/>
                </a:lnTo>
                <a:lnTo>
                  <a:pt x="178592" y="108258"/>
                </a:lnTo>
                <a:lnTo>
                  <a:pt x="118164" y="19601"/>
                </a:lnTo>
                <a:close/>
              </a:path>
              <a:path w="478790" h="660400">
                <a:moveTo>
                  <a:pt x="409789" y="435620"/>
                </a:moveTo>
                <a:lnTo>
                  <a:pt x="404282" y="438300"/>
                </a:lnTo>
                <a:lnTo>
                  <a:pt x="359787" y="450848"/>
                </a:lnTo>
                <a:lnTo>
                  <a:pt x="420104" y="450848"/>
                </a:lnTo>
                <a:lnTo>
                  <a:pt x="409789" y="43562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4" name="object 4"/>
          <p:cNvSpPr/>
          <p:nvPr/>
        </p:nvSpPr>
        <p:spPr>
          <a:xfrm>
            <a:off x="5583593" y="5285628"/>
            <a:ext cx="298061" cy="143254"/>
          </a:xfrm>
          <a:custGeom>
            <a:avLst/>
            <a:gdLst/>
            <a:ahLst/>
            <a:cxnLst/>
            <a:rect l="l" t="t" r="r" b="b"/>
            <a:pathLst>
              <a:path w="655320" h="314959">
                <a:moveTo>
                  <a:pt x="655100" y="0"/>
                </a:moveTo>
                <a:lnTo>
                  <a:pt x="0" y="0"/>
                </a:lnTo>
                <a:lnTo>
                  <a:pt x="327560" y="314482"/>
                </a:lnTo>
                <a:lnTo>
                  <a:pt x="346340" y="296451"/>
                </a:lnTo>
                <a:lnTo>
                  <a:pt x="327780" y="296451"/>
                </a:lnTo>
                <a:lnTo>
                  <a:pt x="30773" y="12826"/>
                </a:lnTo>
                <a:lnTo>
                  <a:pt x="641741" y="12826"/>
                </a:lnTo>
                <a:lnTo>
                  <a:pt x="655100" y="0"/>
                </a:lnTo>
                <a:close/>
              </a:path>
              <a:path w="655320" h="314959">
                <a:moveTo>
                  <a:pt x="641741" y="12826"/>
                </a:moveTo>
                <a:lnTo>
                  <a:pt x="622619" y="12826"/>
                </a:lnTo>
                <a:lnTo>
                  <a:pt x="327780" y="296451"/>
                </a:lnTo>
                <a:lnTo>
                  <a:pt x="346340" y="296451"/>
                </a:lnTo>
                <a:lnTo>
                  <a:pt x="641741" y="12826"/>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5" name="object 5"/>
          <p:cNvSpPr/>
          <p:nvPr/>
        </p:nvSpPr>
        <p:spPr>
          <a:xfrm>
            <a:off x="5562026" y="5285629"/>
            <a:ext cx="342539" cy="216325"/>
          </a:xfrm>
          <a:custGeom>
            <a:avLst/>
            <a:gdLst/>
            <a:ahLst/>
            <a:cxnLst/>
            <a:rect l="l" t="t" r="r" b="b"/>
            <a:pathLst>
              <a:path w="753109" h="475615">
                <a:moveTo>
                  <a:pt x="752772" y="0"/>
                </a:moveTo>
                <a:lnTo>
                  <a:pt x="0" y="0"/>
                </a:lnTo>
                <a:lnTo>
                  <a:pt x="0" y="392490"/>
                </a:lnTo>
                <a:lnTo>
                  <a:pt x="6518" y="424773"/>
                </a:lnTo>
                <a:lnTo>
                  <a:pt x="24296" y="451140"/>
                </a:lnTo>
                <a:lnTo>
                  <a:pt x="50663" y="468920"/>
                </a:lnTo>
                <a:lnTo>
                  <a:pt x="82950" y="475441"/>
                </a:lnTo>
                <a:lnTo>
                  <a:pt x="669822" y="475441"/>
                </a:lnTo>
                <a:lnTo>
                  <a:pt x="702114" y="468920"/>
                </a:lnTo>
                <a:lnTo>
                  <a:pt x="713453" y="461273"/>
                </a:lnTo>
                <a:lnTo>
                  <a:pt x="83442" y="461273"/>
                </a:lnTo>
                <a:lnTo>
                  <a:pt x="56047" y="455312"/>
                </a:lnTo>
                <a:lnTo>
                  <a:pt x="33614" y="439287"/>
                </a:lnTo>
                <a:lnTo>
                  <a:pt x="18456" y="415986"/>
                </a:lnTo>
                <a:lnTo>
                  <a:pt x="12889" y="388197"/>
                </a:lnTo>
                <a:lnTo>
                  <a:pt x="12889" y="12826"/>
                </a:lnTo>
                <a:lnTo>
                  <a:pt x="752772" y="12826"/>
                </a:lnTo>
                <a:lnTo>
                  <a:pt x="752772" y="0"/>
                </a:lnTo>
                <a:close/>
              </a:path>
              <a:path w="753109" h="475615">
                <a:moveTo>
                  <a:pt x="752772" y="12826"/>
                </a:moveTo>
                <a:lnTo>
                  <a:pt x="739883" y="12826"/>
                </a:lnTo>
                <a:lnTo>
                  <a:pt x="739883" y="388941"/>
                </a:lnTo>
                <a:lnTo>
                  <a:pt x="734395" y="416507"/>
                </a:lnTo>
                <a:lnTo>
                  <a:pt x="719432" y="439565"/>
                </a:lnTo>
                <a:lnTo>
                  <a:pt x="697242" y="455393"/>
                </a:lnTo>
                <a:lnTo>
                  <a:pt x="670073" y="461273"/>
                </a:lnTo>
                <a:lnTo>
                  <a:pt x="713453" y="461273"/>
                </a:lnTo>
                <a:lnTo>
                  <a:pt x="728480" y="451140"/>
                </a:lnTo>
                <a:lnTo>
                  <a:pt x="746255" y="424773"/>
                </a:lnTo>
                <a:lnTo>
                  <a:pt x="752772" y="392490"/>
                </a:lnTo>
                <a:lnTo>
                  <a:pt x="752772" y="12826"/>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6" name="object 6"/>
          <p:cNvSpPr/>
          <p:nvPr/>
        </p:nvSpPr>
        <p:spPr>
          <a:xfrm>
            <a:off x="8254697" y="5243462"/>
            <a:ext cx="142388" cy="258493"/>
          </a:xfrm>
          <a:custGeom>
            <a:avLst/>
            <a:gdLst/>
            <a:ahLst/>
            <a:cxnLst/>
            <a:rect l="l" t="t" r="r" b="b"/>
            <a:pathLst>
              <a:path w="313055" h="568325">
                <a:moveTo>
                  <a:pt x="232474" y="0"/>
                </a:moveTo>
                <a:lnTo>
                  <a:pt x="165860" y="9641"/>
                </a:lnTo>
                <a:lnTo>
                  <a:pt x="117661" y="38365"/>
                </a:lnTo>
                <a:lnTo>
                  <a:pt x="88482" y="86001"/>
                </a:lnTo>
                <a:lnTo>
                  <a:pt x="78678" y="152005"/>
                </a:lnTo>
                <a:lnTo>
                  <a:pt x="78678" y="179083"/>
                </a:lnTo>
                <a:lnTo>
                  <a:pt x="0" y="179083"/>
                </a:lnTo>
                <a:lnTo>
                  <a:pt x="0" y="286598"/>
                </a:lnTo>
                <a:lnTo>
                  <a:pt x="78678" y="286598"/>
                </a:lnTo>
                <a:lnTo>
                  <a:pt x="78678" y="568150"/>
                </a:lnTo>
                <a:lnTo>
                  <a:pt x="219668" y="568150"/>
                </a:lnTo>
                <a:lnTo>
                  <a:pt x="219668" y="553888"/>
                </a:lnTo>
                <a:lnTo>
                  <a:pt x="92929" y="553888"/>
                </a:lnTo>
                <a:lnTo>
                  <a:pt x="92929" y="272347"/>
                </a:lnTo>
                <a:lnTo>
                  <a:pt x="14250" y="272347"/>
                </a:lnTo>
                <a:lnTo>
                  <a:pt x="14250" y="193334"/>
                </a:lnTo>
                <a:lnTo>
                  <a:pt x="92929" y="193334"/>
                </a:lnTo>
                <a:lnTo>
                  <a:pt x="92929" y="152005"/>
                </a:lnTo>
                <a:lnTo>
                  <a:pt x="101683" y="91484"/>
                </a:lnTo>
                <a:lnTo>
                  <a:pt x="127681" y="48501"/>
                </a:lnTo>
                <a:lnTo>
                  <a:pt x="171286" y="22855"/>
                </a:lnTo>
                <a:lnTo>
                  <a:pt x="232474" y="14250"/>
                </a:lnTo>
                <a:lnTo>
                  <a:pt x="312377" y="14250"/>
                </a:lnTo>
                <a:lnTo>
                  <a:pt x="312723" y="10408"/>
                </a:lnTo>
                <a:lnTo>
                  <a:pt x="272462" y="2230"/>
                </a:lnTo>
                <a:lnTo>
                  <a:pt x="243103" y="134"/>
                </a:lnTo>
                <a:lnTo>
                  <a:pt x="232474" y="0"/>
                </a:lnTo>
                <a:close/>
              </a:path>
              <a:path w="313055" h="568325">
                <a:moveTo>
                  <a:pt x="271405" y="88646"/>
                </a:moveTo>
                <a:lnTo>
                  <a:pt x="265227" y="88646"/>
                </a:lnTo>
                <a:lnTo>
                  <a:pt x="250790" y="89854"/>
                </a:lnTo>
                <a:lnTo>
                  <a:pt x="213332" y="118144"/>
                </a:lnTo>
                <a:lnTo>
                  <a:pt x="205407" y="163764"/>
                </a:lnTo>
                <a:lnTo>
                  <a:pt x="205407" y="193334"/>
                </a:lnTo>
                <a:lnTo>
                  <a:pt x="295069" y="193334"/>
                </a:lnTo>
                <a:lnTo>
                  <a:pt x="295069" y="272347"/>
                </a:lnTo>
                <a:lnTo>
                  <a:pt x="205407" y="272347"/>
                </a:lnTo>
                <a:lnTo>
                  <a:pt x="205407" y="553888"/>
                </a:lnTo>
                <a:lnTo>
                  <a:pt x="219668" y="553888"/>
                </a:lnTo>
                <a:lnTo>
                  <a:pt x="219668" y="286598"/>
                </a:lnTo>
                <a:lnTo>
                  <a:pt x="309330" y="286598"/>
                </a:lnTo>
                <a:lnTo>
                  <a:pt x="309330" y="179083"/>
                </a:lnTo>
                <a:lnTo>
                  <a:pt x="219668" y="179083"/>
                </a:lnTo>
                <a:lnTo>
                  <a:pt x="219668" y="163764"/>
                </a:lnTo>
                <a:lnTo>
                  <a:pt x="225945" y="124847"/>
                </a:lnTo>
                <a:lnTo>
                  <a:pt x="265227" y="102897"/>
                </a:lnTo>
                <a:lnTo>
                  <a:pt x="304402" y="102897"/>
                </a:lnTo>
                <a:lnTo>
                  <a:pt x="305283" y="93096"/>
                </a:lnTo>
                <a:lnTo>
                  <a:pt x="290996" y="93096"/>
                </a:lnTo>
                <a:lnTo>
                  <a:pt x="288389" y="92258"/>
                </a:lnTo>
                <a:lnTo>
                  <a:pt x="285771" y="91484"/>
                </a:lnTo>
                <a:lnTo>
                  <a:pt x="283153" y="90813"/>
                </a:lnTo>
                <a:lnTo>
                  <a:pt x="277248" y="89369"/>
                </a:lnTo>
                <a:lnTo>
                  <a:pt x="271405" y="88646"/>
                </a:lnTo>
                <a:close/>
              </a:path>
              <a:path w="313055" h="568325">
                <a:moveTo>
                  <a:pt x="304402" y="102897"/>
                </a:moveTo>
                <a:lnTo>
                  <a:pt x="270232" y="102897"/>
                </a:lnTo>
                <a:lnTo>
                  <a:pt x="274965" y="103462"/>
                </a:lnTo>
                <a:lnTo>
                  <a:pt x="279708" y="104625"/>
                </a:lnTo>
                <a:lnTo>
                  <a:pt x="284713" y="105913"/>
                </a:lnTo>
                <a:lnTo>
                  <a:pt x="289614" y="107630"/>
                </a:lnTo>
                <a:lnTo>
                  <a:pt x="303414" y="113870"/>
                </a:lnTo>
                <a:lnTo>
                  <a:pt x="304402" y="102897"/>
                </a:lnTo>
                <a:close/>
              </a:path>
              <a:path w="313055" h="568325">
                <a:moveTo>
                  <a:pt x="312377" y="14250"/>
                </a:moveTo>
                <a:lnTo>
                  <a:pt x="232474" y="14250"/>
                </a:lnTo>
                <a:lnTo>
                  <a:pt x="242659" y="14385"/>
                </a:lnTo>
                <a:lnTo>
                  <a:pt x="252467" y="14786"/>
                </a:lnTo>
                <a:lnTo>
                  <a:pt x="290935" y="19637"/>
                </a:lnTo>
                <a:lnTo>
                  <a:pt x="297456" y="21098"/>
                </a:lnTo>
                <a:lnTo>
                  <a:pt x="290996" y="93096"/>
                </a:lnTo>
                <a:lnTo>
                  <a:pt x="305283" y="93096"/>
                </a:lnTo>
                <a:lnTo>
                  <a:pt x="312377" y="1425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7" name="object 7"/>
          <p:cNvSpPr/>
          <p:nvPr/>
        </p:nvSpPr>
        <p:spPr>
          <a:xfrm>
            <a:off x="7385103" y="5353139"/>
            <a:ext cx="0" cy="144121"/>
          </a:xfrm>
          <a:custGeom>
            <a:avLst/>
            <a:gdLst/>
            <a:ahLst/>
            <a:cxnLst/>
            <a:rect l="l" t="t" r="r" b="b"/>
            <a:pathLst>
              <a:path h="316865">
                <a:moveTo>
                  <a:pt x="0" y="0"/>
                </a:moveTo>
                <a:lnTo>
                  <a:pt x="0" y="316848"/>
                </a:lnTo>
              </a:path>
            </a:pathLst>
          </a:custGeom>
          <a:ln w="14010">
            <a:solidFill>
              <a:srgbClr val="00471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8" name="object 8"/>
          <p:cNvSpPr/>
          <p:nvPr/>
        </p:nvSpPr>
        <p:spPr>
          <a:xfrm>
            <a:off x="7248057" y="5350384"/>
            <a:ext cx="274089" cy="0"/>
          </a:xfrm>
          <a:custGeom>
            <a:avLst/>
            <a:gdLst/>
            <a:ahLst/>
            <a:cxnLst/>
            <a:rect l="l" t="t" r="r" b="b"/>
            <a:pathLst>
              <a:path w="602615">
                <a:moveTo>
                  <a:pt x="0" y="0"/>
                </a:moveTo>
                <a:lnTo>
                  <a:pt x="602285" y="0"/>
                </a:lnTo>
              </a:path>
            </a:pathLst>
          </a:custGeom>
          <a:ln w="12114">
            <a:solidFill>
              <a:srgbClr val="00471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9" name="object 9"/>
          <p:cNvSpPr/>
          <p:nvPr/>
        </p:nvSpPr>
        <p:spPr>
          <a:xfrm>
            <a:off x="7385103" y="5222666"/>
            <a:ext cx="0" cy="125058"/>
          </a:xfrm>
          <a:custGeom>
            <a:avLst/>
            <a:gdLst/>
            <a:ahLst/>
            <a:cxnLst/>
            <a:rect l="l" t="t" r="r" b="b"/>
            <a:pathLst>
              <a:path h="274954">
                <a:moveTo>
                  <a:pt x="0" y="0"/>
                </a:moveTo>
                <a:lnTo>
                  <a:pt x="0" y="274745"/>
                </a:lnTo>
              </a:path>
            </a:pathLst>
          </a:custGeom>
          <a:ln w="14010">
            <a:solidFill>
              <a:srgbClr val="00471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10" name="object 10"/>
          <p:cNvSpPr/>
          <p:nvPr/>
        </p:nvSpPr>
        <p:spPr>
          <a:xfrm>
            <a:off x="7244133" y="5218740"/>
            <a:ext cx="283331" cy="283331"/>
          </a:xfrm>
          <a:custGeom>
            <a:avLst/>
            <a:gdLst/>
            <a:ahLst/>
            <a:cxnLst/>
            <a:rect l="l" t="t" r="r" b="b"/>
            <a:pathLst>
              <a:path w="622934" h="622934">
                <a:moveTo>
                  <a:pt x="311278" y="0"/>
                </a:moveTo>
                <a:lnTo>
                  <a:pt x="265346" y="3381"/>
                </a:lnTo>
                <a:lnTo>
                  <a:pt x="221485" y="13203"/>
                </a:lnTo>
                <a:lnTo>
                  <a:pt x="180179" y="28979"/>
                </a:lnTo>
                <a:lnTo>
                  <a:pt x="141915" y="50223"/>
                </a:lnTo>
                <a:lnTo>
                  <a:pt x="107177" y="76451"/>
                </a:lnTo>
                <a:lnTo>
                  <a:pt x="76451" y="107177"/>
                </a:lnTo>
                <a:lnTo>
                  <a:pt x="50223" y="141915"/>
                </a:lnTo>
                <a:lnTo>
                  <a:pt x="28979" y="180179"/>
                </a:lnTo>
                <a:lnTo>
                  <a:pt x="13203" y="221485"/>
                </a:lnTo>
                <a:lnTo>
                  <a:pt x="3381" y="265346"/>
                </a:lnTo>
                <a:lnTo>
                  <a:pt x="0" y="311278"/>
                </a:lnTo>
                <a:lnTo>
                  <a:pt x="3381" y="357211"/>
                </a:lnTo>
                <a:lnTo>
                  <a:pt x="13203" y="401070"/>
                </a:lnTo>
                <a:lnTo>
                  <a:pt x="28979" y="442372"/>
                </a:lnTo>
                <a:lnTo>
                  <a:pt x="50223" y="480630"/>
                </a:lnTo>
                <a:lnTo>
                  <a:pt x="76452" y="515361"/>
                </a:lnTo>
                <a:lnTo>
                  <a:pt x="107179" y="546080"/>
                </a:lnTo>
                <a:lnTo>
                  <a:pt x="141915" y="572299"/>
                </a:lnTo>
                <a:lnTo>
                  <a:pt x="180179" y="593536"/>
                </a:lnTo>
                <a:lnTo>
                  <a:pt x="221485" y="609306"/>
                </a:lnTo>
                <a:lnTo>
                  <a:pt x="265346" y="619124"/>
                </a:lnTo>
                <a:lnTo>
                  <a:pt x="311278" y="622504"/>
                </a:lnTo>
                <a:lnTo>
                  <a:pt x="357211" y="619124"/>
                </a:lnTo>
                <a:lnTo>
                  <a:pt x="401070" y="609306"/>
                </a:lnTo>
                <a:lnTo>
                  <a:pt x="403856" y="608243"/>
                </a:lnTo>
                <a:lnTo>
                  <a:pt x="311278" y="608243"/>
                </a:lnTo>
                <a:lnTo>
                  <a:pt x="263164" y="604350"/>
                </a:lnTo>
                <a:lnTo>
                  <a:pt x="217499" y="593081"/>
                </a:lnTo>
                <a:lnTo>
                  <a:pt x="174897" y="575052"/>
                </a:lnTo>
                <a:lnTo>
                  <a:pt x="135977" y="550878"/>
                </a:lnTo>
                <a:lnTo>
                  <a:pt x="101354" y="521176"/>
                </a:lnTo>
                <a:lnTo>
                  <a:pt x="71644" y="486560"/>
                </a:lnTo>
                <a:lnTo>
                  <a:pt x="47463" y="447647"/>
                </a:lnTo>
                <a:lnTo>
                  <a:pt x="29428" y="405052"/>
                </a:lnTo>
                <a:lnTo>
                  <a:pt x="18155" y="359390"/>
                </a:lnTo>
                <a:lnTo>
                  <a:pt x="14261" y="311278"/>
                </a:lnTo>
                <a:lnTo>
                  <a:pt x="18155" y="263164"/>
                </a:lnTo>
                <a:lnTo>
                  <a:pt x="29428" y="217499"/>
                </a:lnTo>
                <a:lnTo>
                  <a:pt x="47463" y="174897"/>
                </a:lnTo>
                <a:lnTo>
                  <a:pt x="71644" y="135977"/>
                </a:lnTo>
                <a:lnTo>
                  <a:pt x="101354" y="101354"/>
                </a:lnTo>
                <a:lnTo>
                  <a:pt x="135977" y="71644"/>
                </a:lnTo>
                <a:lnTo>
                  <a:pt x="174897" y="47463"/>
                </a:lnTo>
                <a:lnTo>
                  <a:pt x="217499" y="29428"/>
                </a:lnTo>
                <a:lnTo>
                  <a:pt x="263164" y="18155"/>
                </a:lnTo>
                <a:lnTo>
                  <a:pt x="311278" y="14261"/>
                </a:lnTo>
                <a:lnTo>
                  <a:pt x="403840" y="14261"/>
                </a:lnTo>
                <a:lnTo>
                  <a:pt x="401070" y="13203"/>
                </a:lnTo>
                <a:lnTo>
                  <a:pt x="357211" y="3381"/>
                </a:lnTo>
                <a:lnTo>
                  <a:pt x="311278" y="0"/>
                </a:lnTo>
                <a:close/>
              </a:path>
              <a:path w="622934" h="622934">
                <a:moveTo>
                  <a:pt x="403840" y="14261"/>
                </a:moveTo>
                <a:lnTo>
                  <a:pt x="311278" y="14261"/>
                </a:lnTo>
                <a:lnTo>
                  <a:pt x="359390" y="18155"/>
                </a:lnTo>
                <a:lnTo>
                  <a:pt x="405052" y="29428"/>
                </a:lnTo>
                <a:lnTo>
                  <a:pt x="447647" y="47463"/>
                </a:lnTo>
                <a:lnTo>
                  <a:pt x="486560" y="71644"/>
                </a:lnTo>
                <a:lnTo>
                  <a:pt x="521176" y="101354"/>
                </a:lnTo>
                <a:lnTo>
                  <a:pt x="550878" y="135977"/>
                </a:lnTo>
                <a:lnTo>
                  <a:pt x="575052" y="174897"/>
                </a:lnTo>
                <a:lnTo>
                  <a:pt x="593081" y="217499"/>
                </a:lnTo>
                <a:lnTo>
                  <a:pt x="604350" y="263164"/>
                </a:lnTo>
                <a:lnTo>
                  <a:pt x="608243" y="311278"/>
                </a:lnTo>
                <a:lnTo>
                  <a:pt x="604350" y="359390"/>
                </a:lnTo>
                <a:lnTo>
                  <a:pt x="593081" y="405052"/>
                </a:lnTo>
                <a:lnTo>
                  <a:pt x="575052" y="447647"/>
                </a:lnTo>
                <a:lnTo>
                  <a:pt x="550878" y="486560"/>
                </a:lnTo>
                <a:lnTo>
                  <a:pt x="521176" y="521176"/>
                </a:lnTo>
                <a:lnTo>
                  <a:pt x="486560" y="550878"/>
                </a:lnTo>
                <a:lnTo>
                  <a:pt x="447647" y="575052"/>
                </a:lnTo>
                <a:lnTo>
                  <a:pt x="405052" y="593081"/>
                </a:lnTo>
                <a:lnTo>
                  <a:pt x="359390" y="604350"/>
                </a:lnTo>
                <a:lnTo>
                  <a:pt x="311278" y="608243"/>
                </a:lnTo>
                <a:lnTo>
                  <a:pt x="403856" y="608243"/>
                </a:lnTo>
                <a:lnTo>
                  <a:pt x="442372" y="593536"/>
                </a:lnTo>
                <a:lnTo>
                  <a:pt x="480630" y="572299"/>
                </a:lnTo>
                <a:lnTo>
                  <a:pt x="515360" y="546079"/>
                </a:lnTo>
                <a:lnTo>
                  <a:pt x="546077" y="515361"/>
                </a:lnTo>
                <a:lnTo>
                  <a:pt x="572299" y="480629"/>
                </a:lnTo>
                <a:lnTo>
                  <a:pt x="593537" y="442371"/>
                </a:lnTo>
                <a:lnTo>
                  <a:pt x="609306" y="401070"/>
                </a:lnTo>
                <a:lnTo>
                  <a:pt x="619124" y="357211"/>
                </a:lnTo>
                <a:lnTo>
                  <a:pt x="622504" y="311278"/>
                </a:lnTo>
                <a:lnTo>
                  <a:pt x="619124" y="265346"/>
                </a:lnTo>
                <a:lnTo>
                  <a:pt x="609306" y="221485"/>
                </a:lnTo>
                <a:lnTo>
                  <a:pt x="593536" y="180179"/>
                </a:lnTo>
                <a:lnTo>
                  <a:pt x="572299" y="141915"/>
                </a:lnTo>
                <a:lnTo>
                  <a:pt x="546079" y="107177"/>
                </a:lnTo>
                <a:lnTo>
                  <a:pt x="515361" y="76451"/>
                </a:lnTo>
                <a:lnTo>
                  <a:pt x="480630" y="50223"/>
                </a:lnTo>
                <a:lnTo>
                  <a:pt x="442372" y="28979"/>
                </a:lnTo>
                <a:lnTo>
                  <a:pt x="403840" y="14261"/>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11" name="object 11"/>
          <p:cNvSpPr/>
          <p:nvPr/>
        </p:nvSpPr>
        <p:spPr>
          <a:xfrm>
            <a:off x="7315127" y="5218740"/>
            <a:ext cx="141232" cy="283331"/>
          </a:xfrm>
          <a:custGeom>
            <a:avLst/>
            <a:gdLst/>
            <a:ahLst/>
            <a:cxnLst/>
            <a:rect l="l" t="t" r="r" b="b"/>
            <a:pathLst>
              <a:path w="310515" h="622934">
                <a:moveTo>
                  <a:pt x="155188" y="0"/>
                </a:moveTo>
                <a:lnTo>
                  <a:pt x="94837" y="24503"/>
                </a:lnTo>
                <a:lnTo>
                  <a:pt x="68478" y="53239"/>
                </a:lnTo>
                <a:lnTo>
                  <a:pt x="45502" y="91282"/>
                </a:lnTo>
                <a:lnTo>
                  <a:pt x="26538" y="137370"/>
                </a:lnTo>
                <a:lnTo>
                  <a:pt x="12213" y="190239"/>
                </a:lnTo>
                <a:lnTo>
                  <a:pt x="3158" y="248630"/>
                </a:lnTo>
                <a:lnTo>
                  <a:pt x="0" y="311278"/>
                </a:lnTo>
                <a:lnTo>
                  <a:pt x="3158" y="373927"/>
                </a:lnTo>
                <a:lnTo>
                  <a:pt x="12213" y="432313"/>
                </a:lnTo>
                <a:lnTo>
                  <a:pt x="26538" y="485174"/>
                </a:lnTo>
                <a:lnTo>
                  <a:pt x="45502" y="531252"/>
                </a:lnTo>
                <a:lnTo>
                  <a:pt x="68478" y="569284"/>
                </a:lnTo>
                <a:lnTo>
                  <a:pt x="94837" y="598010"/>
                </a:lnTo>
                <a:lnTo>
                  <a:pt x="155188" y="622504"/>
                </a:lnTo>
                <a:lnTo>
                  <a:pt x="186410" y="616171"/>
                </a:lnTo>
                <a:lnTo>
                  <a:pt x="199113" y="608243"/>
                </a:lnTo>
                <a:lnTo>
                  <a:pt x="155188" y="608243"/>
                </a:lnTo>
                <a:lnTo>
                  <a:pt x="126814" y="602200"/>
                </a:lnTo>
                <a:lnTo>
                  <a:pt x="76434" y="557464"/>
                </a:lnTo>
                <a:lnTo>
                  <a:pt x="55568" y="521176"/>
                </a:lnTo>
                <a:lnTo>
                  <a:pt x="38347" y="477211"/>
                </a:lnTo>
                <a:lnTo>
                  <a:pt x="25340" y="426771"/>
                </a:lnTo>
                <a:lnTo>
                  <a:pt x="17118" y="371060"/>
                </a:lnTo>
                <a:lnTo>
                  <a:pt x="14250" y="311278"/>
                </a:lnTo>
                <a:lnTo>
                  <a:pt x="17118" y="251494"/>
                </a:lnTo>
                <a:lnTo>
                  <a:pt x="25340" y="195776"/>
                </a:lnTo>
                <a:lnTo>
                  <a:pt x="38347" y="145328"/>
                </a:lnTo>
                <a:lnTo>
                  <a:pt x="55568" y="101354"/>
                </a:lnTo>
                <a:lnTo>
                  <a:pt x="76434" y="65056"/>
                </a:lnTo>
                <a:lnTo>
                  <a:pt x="126814" y="20306"/>
                </a:lnTo>
                <a:lnTo>
                  <a:pt x="155188" y="14261"/>
                </a:lnTo>
                <a:lnTo>
                  <a:pt x="199104" y="14261"/>
                </a:lnTo>
                <a:lnTo>
                  <a:pt x="186410" y="6336"/>
                </a:lnTo>
                <a:lnTo>
                  <a:pt x="155188" y="0"/>
                </a:lnTo>
                <a:close/>
              </a:path>
              <a:path w="310515" h="622934">
                <a:moveTo>
                  <a:pt x="199104" y="14261"/>
                </a:moveTo>
                <a:lnTo>
                  <a:pt x="155188" y="14261"/>
                </a:lnTo>
                <a:lnTo>
                  <a:pt x="183546" y="20306"/>
                </a:lnTo>
                <a:lnTo>
                  <a:pt x="209975" y="37639"/>
                </a:lnTo>
                <a:lnTo>
                  <a:pt x="254763" y="101354"/>
                </a:lnTo>
                <a:lnTo>
                  <a:pt x="271980" y="145328"/>
                </a:lnTo>
                <a:lnTo>
                  <a:pt x="284985" y="195776"/>
                </a:lnTo>
                <a:lnTo>
                  <a:pt x="293207" y="251494"/>
                </a:lnTo>
                <a:lnTo>
                  <a:pt x="296074" y="311278"/>
                </a:lnTo>
                <a:lnTo>
                  <a:pt x="293207" y="371060"/>
                </a:lnTo>
                <a:lnTo>
                  <a:pt x="284985" y="426771"/>
                </a:lnTo>
                <a:lnTo>
                  <a:pt x="271980" y="477211"/>
                </a:lnTo>
                <a:lnTo>
                  <a:pt x="254763" y="521176"/>
                </a:lnTo>
                <a:lnTo>
                  <a:pt x="233904" y="557464"/>
                </a:lnTo>
                <a:lnTo>
                  <a:pt x="183546" y="602200"/>
                </a:lnTo>
                <a:lnTo>
                  <a:pt x="155188" y="608243"/>
                </a:lnTo>
                <a:lnTo>
                  <a:pt x="199113" y="608243"/>
                </a:lnTo>
                <a:lnTo>
                  <a:pt x="241859" y="569284"/>
                </a:lnTo>
                <a:lnTo>
                  <a:pt x="264829" y="531252"/>
                </a:lnTo>
                <a:lnTo>
                  <a:pt x="283790" y="485174"/>
                </a:lnTo>
                <a:lnTo>
                  <a:pt x="298112" y="432313"/>
                </a:lnTo>
                <a:lnTo>
                  <a:pt x="307167" y="373927"/>
                </a:lnTo>
                <a:lnTo>
                  <a:pt x="310325" y="311278"/>
                </a:lnTo>
                <a:lnTo>
                  <a:pt x="307167" y="248630"/>
                </a:lnTo>
                <a:lnTo>
                  <a:pt x="298112" y="190239"/>
                </a:lnTo>
                <a:lnTo>
                  <a:pt x="283790" y="137370"/>
                </a:lnTo>
                <a:lnTo>
                  <a:pt x="264829" y="91282"/>
                </a:lnTo>
                <a:lnTo>
                  <a:pt x="241859" y="53239"/>
                </a:lnTo>
                <a:lnTo>
                  <a:pt x="215510" y="24503"/>
                </a:lnTo>
                <a:lnTo>
                  <a:pt x="199104" y="14261"/>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12" name="object 12"/>
          <p:cNvSpPr/>
          <p:nvPr/>
        </p:nvSpPr>
        <p:spPr>
          <a:xfrm>
            <a:off x="7290003" y="5445345"/>
            <a:ext cx="191487" cy="23683"/>
          </a:xfrm>
          <a:custGeom>
            <a:avLst/>
            <a:gdLst/>
            <a:ahLst/>
            <a:cxnLst/>
            <a:rect l="l" t="t" r="r" b="b"/>
            <a:pathLst>
              <a:path w="421005" h="52070">
                <a:moveTo>
                  <a:pt x="338939" y="14250"/>
                </a:moveTo>
                <a:lnTo>
                  <a:pt x="210376" y="14250"/>
                </a:lnTo>
                <a:lnTo>
                  <a:pt x="270160" y="17118"/>
                </a:lnTo>
                <a:lnTo>
                  <a:pt x="325878" y="25340"/>
                </a:lnTo>
                <a:lnTo>
                  <a:pt x="376326" y="38347"/>
                </a:lnTo>
                <a:lnTo>
                  <a:pt x="409765" y="51443"/>
                </a:lnTo>
                <a:lnTo>
                  <a:pt x="414505" y="47864"/>
                </a:lnTo>
                <a:lnTo>
                  <a:pt x="420807" y="41562"/>
                </a:lnTo>
                <a:lnTo>
                  <a:pt x="384284" y="26535"/>
                </a:lnTo>
                <a:lnTo>
                  <a:pt x="338939" y="14250"/>
                </a:lnTo>
                <a:close/>
              </a:path>
              <a:path w="421005" h="52070">
                <a:moveTo>
                  <a:pt x="210376" y="0"/>
                </a:moveTo>
                <a:lnTo>
                  <a:pt x="147727" y="3157"/>
                </a:lnTo>
                <a:lnTo>
                  <a:pt x="89341" y="12212"/>
                </a:lnTo>
                <a:lnTo>
                  <a:pt x="36480" y="26535"/>
                </a:lnTo>
                <a:lnTo>
                  <a:pt x="0" y="41548"/>
                </a:lnTo>
                <a:lnTo>
                  <a:pt x="6317" y="47864"/>
                </a:lnTo>
                <a:lnTo>
                  <a:pt x="11042" y="51431"/>
                </a:lnTo>
                <a:lnTo>
                  <a:pt x="44443" y="38347"/>
                </a:lnTo>
                <a:lnTo>
                  <a:pt x="94883" y="25340"/>
                </a:lnTo>
                <a:lnTo>
                  <a:pt x="150594" y="17118"/>
                </a:lnTo>
                <a:lnTo>
                  <a:pt x="210376" y="14250"/>
                </a:lnTo>
                <a:lnTo>
                  <a:pt x="338939" y="14250"/>
                </a:lnTo>
                <a:lnTo>
                  <a:pt x="331415" y="12212"/>
                </a:lnTo>
                <a:lnTo>
                  <a:pt x="273024" y="3157"/>
                </a:lnTo>
                <a:lnTo>
                  <a:pt x="210376" y="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13" name="object 13"/>
          <p:cNvSpPr/>
          <p:nvPr/>
        </p:nvSpPr>
        <p:spPr>
          <a:xfrm>
            <a:off x="7290011" y="5251877"/>
            <a:ext cx="191487" cy="23394"/>
          </a:xfrm>
          <a:custGeom>
            <a:avLst/>
            <a:gdLst/>
            <a:ahLst/>
            <a:cxnLst/>
            <a:rect l="l" t="t" r="r" b="b"/>
            <a:pathLst>
              <a:path w="421005" h="51434">
                <a:moveTo>
                  <a:pt x="11042" y="12"/>
                </a:moveTo>
                <a:lnTo>
                  <a:pt x="6299" y="3592"/>
                </a:lnTo>
                <a:lnTo>
                  <a:pt x="0" y="9892"/>
                </a:lnTo>
                <a:lnTo>
                  <a:pt x="36467" y="24898"/>
                </a:lnTo>
                <a:lnTo>
                  <a:pt x="89329" y="39219"/>
                </a:lnTo>
                <a:lnTo>
                  <a:pt x="147713" y="48272"/>
                </a:lnTo>
                <a:lnTo>
                  <a:pt x="210359" y="51430"/>
                </a:lnTo>
                <a:lnTo>
                  <a:pt x="273007" y="48272"/>
                </a:lnTo>
                <a:lnTo>
                  <a:pt x="331397" y="39219"/>
                </a:lnTo>
                <a:lnTo>
                  <a:pt x="338926" y="37179"/>
                </a:lnTo>
                <a:lnTo>
                  <a:pt x="210359" y="37179"/>
                </a:lnTo>
                <a:lnTo>
                  <a:pt x="150577" y="34312"/>
                </a:lnTo>
                <a:lnTo>
                  <a:pt x="94866" y="26090"/>
                </a:lnTo>
                <a:lnTo>
                  <a:pt x="44426" y="13085"/>
                </a:lnTo>
                <a:lnTo>
                  <a:pt x="11042" y="12"/>
                </a:lnTo>
                <a:close/>
              </a:path>
              <a:path w="421005" h="51434">
                <a:moveTo>
                  <a:pt x="409730" y="0"/>
                </a:moveTo>
                <a:lnTo>
                  <a:pt x="376308" y="13085"/>
                </a:lnTo>
                <a:lnTo>
                  <a:pt x="325860" y="26090"/>
                </a:lnTo>
                <a:lnTo>
                  <a:pt x="270143" y="34312"/>
                </a:lnTo>
                <a:lnTo>
                  <a:pt x="210359" y="37179"/>
                </a:lnTo>
                <a:lnTo>
                  <a:pt x="338926" y="37179"/>
                </a:lnTo>
                <a:lnTo>
                  <a:pt x="384267" y="24898"/>
                </a:lnTo>
                <a:lnTo>
                  <a:pt x="420774" y="9880"/>
                </a:lnTo>
                <a:lnTo>
                  <a:pt x="414488" y="3592"/>
                </a:lnTo>
                <a:lnTo>
                  <a:pt x="409730" y="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14" name="object 14"/>
          <p:cNvSpPr/>
          <p:nvPr/>
        </p:nvSpPr>
        <p:spPr>
          <a:xfrm>
            <a:off x="5498259" y="5597066"/>
            <a:ext cx="469916" cy="56807"/>
          </a:xfrm>
          <a:prstGeom prst="rect">
            <a:avLst/>
          </a:prstGeom>
          <a:blipFill>
            <a:blip r:embed="rId3"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15" name="object 15"/>
          <p:cNvSpPr/>
          <p:nvPr/>
        </p:nvSpPr>
        <p:spPr>
          <a:xfrm>
            <a:off x="6394335" y="5601223"/>
            <a:ext cx="445358" cy="46789"/>
          </a:xfrm>
          <a:custGeom>
            <a:avLst/>
            <a:gdLst/>
            <a:ahLst/>
            <a:cxnLst/>
            <a:rect l="l" t="t" r="r" b="b"/>
            <a:pathLst>
              <a:path w="979169" h="102870">
                <a:moveTo>
                  <a:pt x="43537" y="62102"/>
                </a:moveTo>
                <a:lnTo>
                  <a:pt x="31077" y="62102"/>
                </a:lnTo>
                <a:lnTo>
                  <a:pt x="31077" y="93033"/>
                </a:lnTo>
                <a:lnTo>
                  <a:pt x="43537" y="93033"/>
                </a:lnTo>
                <a:lnTo>
                  <a:pt x="43537" y="62102"/>
                </a:lnTo>
                <a:close/>
              </a:path>
              <a:path w="979169" h="102870">
                <a:moveTo>
                  <a:pt x="74615" y="50961"/>
                </a:moveTo>
                <a:lnTo>
                  <a:pt x="0" y="50961"/>
                </a:lnTo>
                <a:lnTo>
                  <a:pt x="0" y="62102"/>
                </a:lnTo>
                <a:lnTo>
                  <a:pt x="74615" y="62102"/>
                </a:lnTo>
                <a:lnTo>
                  <a:pt x="74615" y="50961"/>
                </a:lnTo>
                <a:close/>
              </a:path>
              <a:path w="979169" h="102870">
                <a:moveTo>
                  <a:pt x="43537" y="20030"/>
                </a:moveTo>
                <a:lnTo>
                  <a:pt x="31077" y="20030"/>
                </a:lnTo>
                <a:lnTo>
                  <a:pt x="31077" y="50961"/>
                </a:lnTo>
                <a:lnTo>
                  <a:pt x="43537" y="50961"/>
                </a:lnTo>
                <a:lnTo>
                  <a:pt x="43537" y="20030"/>
                </a:lnTo>
                <a:close/>
              </a:path>
              <a:path w="979169" h="102870">
                <a:moveTo>
                  <a:pt x="151155" y="58584"/>
                </a:moveTo>
                <a:lnTo>
                  <a:pt x="135451" y="58584"/>
                </a:lnTo>
                <a:lnTo>
                  <a:pt x="129694" y="69844"/>
                </a:lnTo>
                <a:lnTo>
                  <a:pt x="120936" y="78996"/>
                </a:lnTo>
                <a:lnTo>
                  <a:pt x="109173" y="86041"/>
                </a:lnTo>
                <a:lnTo>
                  <a:pt x="94405" y="90981"/>
                </a:lnTo>
                <a:lnTo>
                  <a:pt x="96311" y="102562"/>
                </a:lnTo>
                <a:lnTo>
                  <a:pt x="139042" y="80280"/>
                </a:lnTo>
                <a:lnTo>
                  <a:pt x="150200" y="62212"/>
                </a:lnTo>
                <a:lnTo>
                  <a:pt x="151155" y="58584"/>
                </a:lnTo>
                <a:close/>
              </a:path>
              <a:path w="979169" h="102870">
                <a:moveTo>
                  <a:pt x="120498" y="1706"/>
                </a:moveTo>
                <a:lnTo>
                  <a:pt x="115221" y="1706"/>
                </a:lnTo>
                <a:lnTo>
                  <a:pt x="110509" y="2638"/>
                </a:lnTo>
                <a:lnTo>
                  <a:pt x="89128" y="28773"/>
                </a:lnTo>
                <a:lnTo>
                  <a:pt x="89170" y="34250"/>
                </a:lnTo>
                <a:lnTo>
                  <a:pt x="89274" y="35129"/>
                </a:lnTo>
                <a:lnTo>
                  <a:pt x="89756" y="40606"/>
                </a:lnTo>
                <a:lnTo>
                  <a:pt x="114436" y="61663"/>
                </a:lnTo>
                <a:lnTo>
                  <a:pt x="125189" y="61663"/>
                </a:lnTo>
                <a:lnTo>
                  <a:pt x="130362" y="60636"/>
                </a:lnTo>
                <a:lnTo>
                  <a:pt x="135451" y="58584"/>
                </a:lnTo>
                <a:lnTo>
                  <a:pt x="151155" y="58584"/>
                </a:lnTo>
                <a:lnTo>
                  <a:pt x="152991" y="51611"/>
                </a:lnTo>
                <a:lnTo>
                  <a:pt x="153106" y="50176"/>
                </a:lnTo>
                <a:lnTo>
                  <a:pt x="116488" y="50176"/>
                </a:lnTo>
                <a:lnTo>
                  <a:pt x="112216" y="48888"/>
                </a:lnTo>
                <a:lnTo>
                  <a:pt x="106645" y="43506"/>
                </a:lnTo>
                <a:lnTo>
                  <a:pt x="105002" y="39527"/>
                </a:lnTo>
                <a:lnTo>
                  <a:pt x="104600" y="35129"/>
                </a:lnTo>
                <a:lnTo>
                  <a:pt x="104520" y="26774"/>
                </a:lnTo>
                <a:lnTo>
                  <a:pt x="105913" y="22302"/>
                </a:lnTo>
                <a:lnTo>
                  <a:pt x="111483" y="14973"/>
                </a:lnTo>
                <a:lnTo>
                  <a:pt x="115420" y="13140"/>
                </a:lnTo>
                <a:lnTo>
                  <a:pt x="146668" y="13140"/>
                </a:lnTo>
                <a:lnTo>
                  <a:pt x="145712" y="11675"/>
                </a:lnTo>
                <a:lnTo>
                  <a:pt x="141056" y="7312"/>
                </a:lnTo>
                <a:lnTo>
                  <a:pt x="135300" y="4197"/>
                </a:lnTo>
                <a:lnTo>
                  <a:pt x="128448" y="2329"/>
                </a:lnTo>
                <a:lnTo>
                  <a:pt x="120498" y="1706"/>
                </a:lnTo>
                <a:close/>
              </a:path>
              <a:path w="979169" h="102870">
                <a:moveTo>
                  <a:pt x="146668" y="13140"/>
                </a:moveTo>
                <a:lnTo>
                  <a:pt x="126844" y="13140"/>
                </a:lnTo>
                <a:lnTo>
                  <a:pt x="131461" y="15245"/>
                </a:lnTo>
                <a:lnTo>
                  <a:pt x="137231" y="23643"/>
                </a:lnTo>
                <a:lnTo>
                  <a:pt x="138676" y="30491"/>
                </a:lnTo>
                <a:lnTo>
                  <a:pt x="138605" y="43506"/>
                </a:lnTo>
                <a:lnTo>
                  <a:pt x="138529" y="47296"/>
                </a:lnTo>
                <a:lnTo>
                  <a:pt x="132372" y="49056"/>
                </a:lnTo>
                <a:lnTo>
                  <a:pt x="126949" y="49988"/>
                </a:lnTo>
                <a:lnTo>
                  <a:pt x="116488" y="50176"/>
                </a:lnTo>
                <a:lnTo>
                  <a:pt x="153106" y="50176"/>
                </a:lnTo>
                <a:lnTo>
                  <a:pt x="153870" y="40606"/>
                </a:lnTo>
                <a:lnTo>
                  <a:pt x="153895" y="39527"/>
                </a:lnTo>
                <a:lnTo>
                  <a:pt x="153407" y="31326"/>
                </a:lnTo>
                <a:lnTo>
                  <a:pt x="151867" y="23732"/>
                </a:lnTo>
                <a:lnTo>
                  <a:pt x="149301" y="17182"/>
                </a:lnTo>
                <a:lnTo>
                  <a:pt x="146668" y="13140"/>
                </a:lnTo>
                <a:close/>
              </a:path>
              <a:path w="979169" h="102870">
                <a:moveTo>
                  <a:pt x="225898" y="2146"/>
                </a:moveTo>
                <a:lnTo>
                  <a:pt x="168863" y="2146"/>
                </a:lnTo>
                <a:lnTo>
                  <a:pt x="168863" y="14460"/>
                </a:lnTo>
                <a:lnTo>
                  <a:pt x="207271" y="14460"/>
                </a:lnTo>
                <a:lnTo>
                  <a:pt x="169460" y="100803"/>
                </a:lnTo>
                <a:lnTo>
                  <a:pt x="185585" y="100803"/>
                </a:lnTo>
                <a:lnTo>
                  <a:pt x="225898" y="8743"/>
                </a:lnTo>
                <a:lnTo>
                  <a:pt x="225898" y="2146"/>
                </a:lnTo>
                <a:close/>
              </a:path>
              <a:path w="979169" h="102870">
                <a:moveTo>
                  <a:pt x="284389" y="17350"/>
                </a:moveTo>
                <a:lnTo>
                  <a:pt x="269290" y="17350"/>
                </a:lnTo>
                <a:lnTo>
                  <a:pt x="269290" y="100803"/>
                </a:lnTo>
                <a:lnTo>
                  <a:pt x="284389" y="100803"/>
                </a:lnTo>
                <a:lnTo>
                  <a:pt x="284389" y="17350"/>
                </a:lnTo>
                <a:close/>
              </a:path>
              <a:path w="979169" h="102870">
                <a:moveTo>
                  <a:pt x="284389" y="2146"/>
                </a:moveTo>
                <a:lnTo>
                  <a:pt x="275593" y="2146"/>
                </a:lnTo>
                <a:lnTo>
                  <a:pt x="240558" y="14020"/>
                </a:lnTo>
                <a:lnTo>
                  <a:pt x="244516" y="25747"/>
                </a:lnTo>
                <a:lnTo>
                  <a:pt x="269290" y="17350"/>
                </a:lnTo>
                <a:lnTo>
                  <a:pt x="284389" y="17350"/>
                </a:lnTo>
                <a:lnTo>
                  <a:pt x="284389" y="2146"/>
                </a:lnTo>
                <a:close/>
              </a:path>
              <a:path w="979169" h="102870">
                <a:moveTo>
                  <a:pt x="401159" y="11329"/>
                </a:moveTo>
                <a:lnTo>
                  <a:pt x="379977" y="11329"/>
                </a:lnTo>
                <a:lnTo>
                  <a:pt x="383810" y="12135"/>
                </a:lnTo>
                <a:lnTo>
                  <a:pt x="387883" y="16345"/>
                </a:lnTo>
                <a:lnTo>
                  <a:pt x="389003" y="19538"/>
                </a:lnTo>
                <a:lnTo>
                  <a:pt x="389192" y="23842"/>
                </a:lnTo>
                <a:lnTo>
                  <a:pt x="388597" y="30523"/>
                </a:lnTo>
                <a:lnTo>
                  <a:pt x="370428" y="64228"/>
                </a:lnTo>
                <a:lnTo>
                  <a:pt x="342879" y="94206"/>
                </a:lnTo>
                <a:lnTo>
                  <a:pt x="342879" y="100803"/>
                </a:lnTo>
                <a:lnTo>
                  <a:pt x="405170" y="100803"/>
                </a:lnTo>
                <a:lnTo>
                  <a:pt x="405170" y="88636"/>
                </a:lnTo>
                <a:lnTo>
                  <a:pt x="367936" y="88636"/>
                </a:lnTo>
                <a:lnTo>
                  <a:pt x="374415" y="81279"/>
                </a:lnTo>
                <a:lnTo>
                  <a:pt x="401142" y="40625"/>
                </a:lnTo>
                <a:lnTo>
                  <a:pt x="404403" y="23842"/>
                </a:lnTo>
                <a:lnTo>
                  <a:pt x="404343" y="21151"/>
                </a:lnTo>
                <a:lnTo>
                  <a:pt x="404029" y="18983"/>
                </a:lnTo>
                <a:lnTo>
                  <a:pt x="402951" y="14774"/>
                </a:lnTo>
                <a:lnTo>
                  <a:pt x="401956" y="12575"/>
                </a:lnTo>
                <a:lnTo>
                  <a:pt x="401159" y="11329"/>
                </a:lnTo>
                <a:close/>
              </a:path>
              <a:path w="979169" h="102870">
                <a:moveTo>
                  <a:pt x="377684" y="0"/>
                </a:moveTo>
                <a:lnTo>
                  <a:pt x="372805" y="387"/>
                </a:lnTo>
                <a:lnTo>
                  <a:pt x="368407" y="952"/>
                </a:lnTo>
                <a:lnTo>
                  <a:pt x="364418" y="1696"/>
                </a:lnTo>
                <a:lnTo>
                  <a:pt x="343759" y="6984"/>
                </a:lnTo>
                <a:lnTo>
                  <a:pt x="345800" y="18564"/>
                </a:lnTo>
                <a:lnTo>
                  <a:pt x="367161" y="12648"/>
                </a:lnTo>
                <a:lnTo>
                  <a:pt x="370847" y="12020"/>
                </a:lnTo>
                <a:lnTo>
                  <a:pt x="374344" y="11821"/>
                </a:lnTo>
                <a:lnTo>
                  <a:pt x="379977" y="11329"/>
                </a:lnTo>
                <a:lnTo>
                  <a:pt x="401159" y="11329"/>
                </a:lnTo>
                <a:lnTo>
                  <a:pt x="382030" y="188"/>
                </a:lnTo>
                <a:lnTo>
                  <a:pt x="377684" y="0"/>
                </a:lnTo>
                <a:close/>
              </a:path>
              <a:path w="979169" h="102870">
                <a:moveTo>
                  <a:pt x="521418" y="1266"/>
                </a:moveTo>
                <a:lnTo>
                  <a:pt x="478760" y="23475"/>
                </a:lnTo>
                <a:lnTo>
                  <a:pt x="463894" y="62783"/>
                </a:lnTo>
                <a:lnTo>
                  <a:pt x="463828" y="64207"/>
                </a:lnTo>
                <a:lnTo>
                  <a:pt x="464320" y="72502"/>
                </a:lnTo>
                <a:lnTo>
                  <a:pt x="489277" y="101500"/>
                </a:lnTo>
                <a:lnTo>
                  <a:pt x="497230" y="102122"/>
                </a:lnTo>
                <a:lnTo>
                  <a:pt x="502895" y="102122"/>
                </a:lnTo>
                <a:lnTo>
                  <a:pt x="507879" y="101075"/>
                </a:lnTo>
                <a:lnTo>
                  <a:pt x="516486" y="96866"/>
                </a:lnTo>
                <a:lnTo>
                  <a:pt x="519827" y="94154"/>
                </a:lnTo>
                <a:lnTo>
                  <a:pt x="522330" y="90688"/>
                </a:lnTo>
                <a:lnTo>
                  <a:pt x="490979" y="90688"/>
                </a:lnTo>
                <a:lnTo>
                  <a:pt x="486404" y="88583"/>
                </a:lnTo>
                <a:lnTo>
                  <a:pt x="480724" y="80301"/>
                </a:lnTo>
                <a:lnTo>
                  <a:pt x="480626" y="80097"/>
                </a:lnTo>
                <a:lnTo>
                  <a:pt x="479200" y="73338"/>
                </a:lnTo>
                <a:lnTo>
                  <a:pt x="479264" y="62783"/>
                </a:lnTo>
                <a:lnTo>
                  <a:pt x="479639" y="56532"/>
                </a:lnTo>
                <a:lnTo>
                  <a:pt x="485796" y="54678"/>
                </a:lnTo>
                <a:lnTo>
                  <a:pt x="491126" y="53747"/>
                </a:lnTo>
                <a:lnTo>
                  <a:pt x="495618" y="53747"/>
                </a:lnTo>
                <a:lnTo>
                  <a:pt x="501387" y="53652"/>
                </a:lnTo>
                <a:lnTo>
                  <a:pt x="523215" y="53652"/>
                </a:lnTo>
                <a:lnTo>
                  <a:pt x="520151" y="49401"/>
                </a:lnTo>
                <a:lnTo>
                  <a:pt x="516235" y="46323"/>
                </a:lnTo>
                <a:lnTo>
                  <a:pt x="513599" y="45244"/>
                </a:lnTo>
                <a:lnTo>
                  <a:pt x="482278" y="45244"/>
                </a:lnTo>
                <a:lnTo>
                  <a:pt x="488097" y="33975"/>
                </a:lnTo>
                <a:lnTo>
                  <a:pt x="496902" y="24795"/>
                </a:lnTo>
                <a:lnTo>
                  <a:pt x="508693" y="17703"/>
                </a:lnTo>
                <a:lnTo>
                  <a:pt x="523470" y="12701"/>
                </a:lnTo>
                <a:lnTo>
                  <a:pt x="521418" y="1266"/>
                </a:lnTo>
                <a:close/>
              </a:path>
              <a:path w="979169" h="102870">
                <a:moveTo>
                  <a:pt x="523215" y="53652"/>
                </a:moveTo>
                <a:lnTo>
                  <a:pt x="501387" y="53652"/>
                </a:lnTo>
                <a:lnTo>
                  <a:pt x="505659" y="54919"/>
                </a:lnTo>
                <a:lnTo>
                  <a:pt x="511230" y="60197"/>
                </a:lnTo>
                <a:lnTo>
                  <a:pt x="512822" y="64207"/>
                </a:lnTo>
                <a:lnTo>
                  <a:pt x="513209" y="69579"/>
                </a:lnTo>
                <a:lnTo>
                  <a:pt x="513701" y="75348"/>
                </a:lnTo>
                <a:lnTo>
                  <a:pt x="512528" y="80301"/>
                </a:lnTo>
                <a:lnTo>
                  <a:pt x="506853" y="88615"/>
                </a:lnTo>
                <a:lnTo>
                  <a:pt x="502707" y="90688"/>
                </a:lnTo>
                <a:lnTo>
                  <a:pt x="522330" y="90688"/>
                </a:lnTo>
                <a:lnTo>
                  <a:pt x="524622" y="87515"/>
                </a:lnTo>
                <a:lnTo>
                  <a:pt x="526350" y="83924"/>
                </a:lnTo>
                <a:lnTo>
                  <a:pt x="528507" y="76196"/>
                </a:lnTo>
                <a:lnTo>
                  <a:pt x="528894" y="72364"/>
                </a:lnTo>
                <a:lnTo>
                  <a:pt x="528601" y="68552"/>
                </a:lnTo>
                <a:lnTo>
                  <a:pt x="528015" y="62783"/>
                </a:lnTo>
                <a:lnTo>
                  <a:pt x="526203" y="57799"/>
                </a:lnTo>
                <a:lnTo>
                  <a:pt x="523215" y="53652"/>
                </a:lnTo>
                <a:close/>
              </a:path>
              <a:path w="979169" h="102870">
                <a:moveTo>
                  <a:pt x="503146" y="41873"/>
                </a:moveTo>
                <a:lnTo>
                  <a:pt x="493178" y="41873"/>
                </a:lnTo>
                <a:lnTo>
                  <a:pt x="487754" y="42993"/>
                </a:lnTo>
                <a:lnTo>
                  <a:pt x="482278" y="45244"/>
                </a:lnTo>
                <a:lnTo>
                  <a:pt x="513599" y="45244"/>
                </a:lnTo>
                <a:lnTo>
                  <a:pt x="507440" y="42700"/>
                </a:lnTo>
                <a:lnTo>
                  <a:pt x="503146" y="41873"/>
                </a:lnTo>
                <a:close/>
              </a:path>
              <a:path w="979169" h="102870">
                <a:moveTo>
                  <a:pt x="605288" y="58584"/>
                </a:moveTo>
                <a:lnTo>
                  <a:pt x="589584" y="58584"/>
                </a:lnTo>
                <a:lnTo>
                  <a:pt x="583831" y="69844"/>
                </a:lnTo>
                <a:lnTo>
                  <a:pt x="575072" y="78996"/>
                </a:lnTo>
                <a:lnTo>
                  <a:pt x="563307" y="86041"/>
                </a:lnTo>
                <a:lnTo>
                  <a:pt x="548538" y="90981"/>
                </a:lnTo>
                <a:lnTo>
                  <a:pt x="550443" y="102562"/>
                </a:lnTo>
                <a:lnTo>
                  <a:pt x="593175" y="80280"/>
                </a:lnTo>
                <a:lnTo>
                  <a:pt x="604333" y="62212"/>
                </a:lnTo>
                <a:lnTo>
                  <a:pt x="605288" y="58584"/>
                </a:lnTo>
                <a:close/>
              </a:path>
              <a:path w="979169" h="102870">
                <a:moveTo>
                  <a:pt x="574631" y="1706"/>
                </a:moveTo>
                <a:lnTo>
                  <a:pt x="569354" y="1706"/>
                </a:lnTo>
                <a:lnTo>
                  <a:pt x="564642" y="2638"/>
                </a:lnTo>
                <a:lnTo>
                  <a:pt x="543260" y="28773"/>
                </a:lnTo>
                <a:lnTo>
                  <a:pt x="543313" y="34250"/>
                </a:lnTo>
                <a:lnTo>
                  <a:pt x="543407" y="35129"/>
                </a:lnTo>
                <a:lnTo>
                  <a:pt x="543899" y="40606"/>
                </a:lnTo>
                <a:lnTo>
                  <a:pt x="568569" y="61663"/>
                </a:lnTo>
                <a:lnTo>
                  <a:pt x="579322" y="61663"/>
                </a:lnTo>
                <a:lnTo>
                  <a:pt x="584505" y="60636"/>
                </a:lnTo>
                <a:lnTo>
                  <a:pt x="589584" y="58584"/>
                </a:lnTo>
                <a:lnTo>
                  <a:pt x="605288" y="58584"/>
                </a:lnTo>
                <a:lnTo>
                  <a:pt x="607124" y="51611"/>
                </a:lnTo>
                <a:lnTo>
                  <a:pt x="607239" y="50176"/>
                </a:lnTo>
                <a:lnTo>
                  <a:pt x="570621" y="50176"/>
                </a:lnTo>
                <a:lnTo>
                  <a:pt x="566349" y="48888"/>
                </a:lnTo>
                <a:lnTo>
                  <a:pt x="560778" y="43506"/>
                </a:lnTo>
                <a:lnTo>
                  <a:pt x="559145" y="39527"/>
                </a:lnTo>
                <a:lnTo>
                  <a:pt x="558735" y="35129"/>
                </a:lnTo>
                <a:lnTo>
                  <a:pt x="558653" y="26774"/>
                </a:lnTo>
                <a:lnTo>
                  <a:pt x="560045" y="22302"/>
                </a:lnTo>
                <a:lnTo>
                  <a:pt x="565616" y="14973"/>
                </a:lnTo>
                <a:lnTo>
                  <a:pt x="569553" y="13140"/>
                </a:lnTo>
                <a:lnTo>
                  <a:pt x="600801" y="13140"/>
                </a:lnTo>
                <a:lnTo>
                  <a:pt x="599845" y="11675"/>
                </a:lnTo>
                <a:lnTo>
                  <a:pt x="595190" y="7312"/>
                </a:lnTo>
                <a:lnTo>
                  <a:pt x="589437" y="4197"/>
                </a:lnTo>
                <a:lnTo>
                  <a:pt x="582585" y="2329"/>
                </a:lnTo>
                <a:lnTo>
                  <a:pt x="574631" y="1706"/>
                </a:lnTo>
                <a:close/>
              </a:path>
              <a:path w="979169" h="102870">
                <a:moveTo>
                  <a:pt x="600801" y="13140"/>
                </a:moveTo>
                <a:lnTo>
                  <a:pt x="580987" y="13140"/>
                </a:lnTo>
                <a:lnTo>
                  <a:pt x="585605" y="15245"/>
                </a:lnTo>
                <a:lnTo>
                  <a:pt x="591364" y="23643"/>
                </a:lnTo>
                <a:lnTo>
                  <a:pt x="592809" y="30491"/>
                </a:lnTo>
                <a:lnTo>
                  <a:pt x="592738" y="43506"/>
                </a:lnTo>
                <a:lnTo>
                  <a:pt x="592662" y="47296"/>
                </a:lnTo>
                <a:lnTo>
                  <a:pt x="586505" y="49056"/>
                </a:lnTo>
                <a:lnTo>
                  <a:pt x="581081" y="49988"/>
                </a:lnTo>
                <a:lnTo>
                  <a:pt x="570621" y="50176"/>
                </a:lnTo>
                <a:lnTo>
                  <a:pt x="607239" y="50176"/>
                </a:lnTo>
                <a:lnTo>
                  <a:pt x="608003" y="40606"/>
                </a:lnTo>
                <a:lnTo>
                  <a:pt x="608028" y="39527"/>
                </a:lnTo>
                <a:lnTo>
                  <a:pt x="607542" y="31326"/>
                </a:lnTo>
                <a:lnTo>
                  <a:pt x="606003" y="23732"/>
                </a:lnTo>
                <a:lnTo>
                  <a:pt x="603438" y="17182"/>
                </a:lnTo>
                <a:lnTo>
                  <a:pt x="600801" y="13140"/>
                </a:lnTo>
                <a:close/>
              </a:path>
              <a:path w="979169" h="102870">
                <a:moveTo>
                  <a:pt x="666545" y="17350"/>
                </a:moveTo>
                <a:lnTo>
                  <a:pt x="651446" y="17350"/>
                </a:lnTo>
                <a:lnTo>
                  <a:pt x="651446" y="100803"/>
                </a:lnTo>
                <a:lnTo>
                  <a:pt x="666545" y="100803"/>
                </a:lnTo>
                <a:lnTo>
                  <a:pt x="666545" y="17350"/>
                </a:lnTo>
                <a:close/>
              </a:path>
              <a:path w="979169" h="102870">
                <a:moveTo>
                  <a:pt x="666545" y="2146"/>
                </a:moveTo>
                <a:lnTo>
                  <a:pt x="657749" y="2146"/>
                </a:lnTo>
                <a:lnTo>
                  <a:pt x="622714" y="14020"/>
                </a:lnTo>
                <a:lnTo>
                  <a:pt x="626672" y="25747"/>
                </a:lnTo>
                <a:lnTo>
                  <a:pt x="651446" y="17350"/>
                </a:lnTo>
                <a:lnTo>
                  <a:pt x="666545" y="17350"/>
                </a:lnTo>
                <a:lnTo>
                  <a:pt x="666545" y="2146"/>
                </a:lnTo>
                <a:close/>
              </a:path>
              <a:path w="979169" h="102870">
                <a:moveTo>
                  <a:pt x="782353" y="2146"/>
                </a:moveTo>
                <a:lnTo>
                  <a:pt x="725318" y="2146"/>
                </a:lnTo>
                <a:lnTo>
                  <a:pt x="725318" y="14460"/>
                </a:lnTo>
                <a:lnTo>
                  <a:pt x="763725" y="14460"/>
                </a:lnTo>
                <a:lnTo>
                  <a:pt x="725915" y="100803"/>
                </a:lnTo>
                <a:lnTo>
                  <a:pt x="742040" y="100803"/>
                </a:lnTo>
                <a:lnTo>
                  <a:pt x="782353" y="8743"/>
                </a:lnTo>
                <a:lnTo>
                  <a:pt x="782353" y="2146"/>
                </a:lnTo>
                <a:close/>
              </a:path>
              <a:path w="979169" h="102870">
                <a:moveTo>
                  <a:pt x="821242" y="1214"/>
                </a:moveTo>
                <a:lnTo>
                  <a:pt x="800190" y="31077"/>
                </a:lnTo>
                <a:lnTo>
                  <a:pt x="800404" y="32878"/>
                </a:lnTo>
                <a:lnTo>
                  <a:pt x="814163" y="49202"/>
                </a:lnTo>
                <a:lnTo>
                  <a:pt x="806659" y="54680"/>
                </a:lnTo>
                <a:lnTo>
                  <a:pt x="801300" y="60855"/>
                </a:lnTo>
                <a:lnTo>
                  <a:pt x="798084" y="67727"/>
                </a:lnTo>
                <a:lnTo>
                  <a:pt x="797095" y="74709"/>
                </a:lnTo>
                <a:lnTo>
                  <a:pt x="797041" y="77296"/>
                </a:lnTo>
                <a:lnTo>
                  <a:pt x="797158" y="78667"/>
                </a:lnTo>
                <a:lnTo>
                  <a:pt x="797452" y="80426"/>
                </a:lnTo>
                <a:lnTo>
                  <a:pt x="798425" y="86876"/>
                </a:lnTo>
                <a:lnTo>
                  <a:pt x="801650" y="92154"/>
                </a:lnTo>
                <a:lnTo>
                  <a:pt x="812593" y="100363"/>
                </a:lnTo>
                <a:lnTo>
                  <a:pt x="820173" y="102321"/>
                </a:lnTo>
                <a:lnTo>
                  <a:pt x="829849" y="102122"/>
                </a:lnTo>
                <a:lnTo>
                  <a:pt x="835551" y="102122"/>
                </a:lnTo>
                <a:lnTo>
                  <a:pt x="857200" y="90688"/>
                </a:lnTo>
                <a:lnTo>
                  <a:pt x="824571" y="90688"/>
                </a:lnTo>
                <a:lnTo>
                  <a:pt x="820488" y="89515"/>
                </a:lnTo>
                <a:lnTo>
                  <a:pt x="814718" y="84824"/>
                </a:lnTo>
                <a:lnTo>
                  <a:pt x="812990" y="81987"/>
                </a:lnTo>
                <a:lnTo>
                  <a:pt x="812341" y="78374"/>
                </a:lnTo>
                <a:lnTo>
                  <a:pt x="812111" y="77296"/>
                </a:lnTo>
                <a:lnTo>
                  <a:pt x="812019" y="76468"/>
                </a:lnTo>
                <a:lnTo>
                  <a:pt x="811964" y="67181"/>
                </a:lnTo>
                <a:lnTo>
                  <a:pt x="816362" y="60783"/>
                </a:lnTo>
                <a:lnTo>
                  <a:pt x="825158" y="55506"/>
                </a:lnTo>
                <a:lnTo>
                  <a:pt x="852445" y="55506"/>
                </a:lnTo>
                <a:lnTo>
                  <a:pt x="845681" y="50961"/>
                </a:lnTo>
                <a:lnTo>
                  <a:pt x="850466" y="47056"/>
                </a:lnTo>
                <a:lnTo>
                  <a:pt x="852185" y="45098"/>
                </a:lnTo>
                <a:lnTo>
                  <a:pt x="833513" y="45098"/>
                </a:lnTo>
                <a:lnTo>
                  <a:pt x="826372" y="42072"/>
                </a:lnTo>
                <a:lnTo>
                  <a:pt x="821514" y="39286"/>
                </a:lnTo>
                <a:lnTo>
                  <a:pt x="816331" y="34197"/>
                </a:lnTo>
                <a:lnTo>
                  <a:pt x="815043" y="31077"/>
                </a:lnTo>
                <a:lnTo>
                  <a:pt x="815104" y="25161"/>
                </a:lnTo>
                <a:lnTo>
                  <a:pt x="815577" y="20763"/>
                </a:lnTo>
                <a:lnTo>
                  <a:pt x="817137" y="17957"/>
                </a:lnTo>
                <a:lnTo>
                  <a:pt x="822613" y="13748"/>
                </a:lnTo>
                <a:lnTo>
                  <a:pt x="825932" y="12753"/>
                </a:lnTo>
                <a:lnTo>
                  <a:pt x="855135" y="12753"/>
                </a:lnTo>
                <a:lnTo>
                  <a:pt x="854864" y="12240"/>
                </a:lnTo>
                <a:lnTo>
                  <a:pt x="834949" y="1413"/>
                </a:lnTo>
                <a:lnTo>
                  <a:pt x="829849" y="1413"/>
                </a:lnTo>
                <a:lnTo>
                  <a:pt x="821242" y="1214"/>
                </a:lnTo>
                <a:close/>
              </a:path>
              <a:path w="979169" h="102870">
                <a:moveTo>
                  <a:pt x="835551" y="102122"/>
                </a:moveTo>
                <a:lnTo>
                  <a:pt x="829849" y="102122"/>
                </a:lnTo>
                <a:lnTo>
                  <a:pt x="834833" y="102216"/>
                </a:lnTo>
                <a:lnTo>
                  <a:pt x="835551" y="102122"/>
                </a:lnTo>
                <a:close/>
              </a:path>
              <a:path w="979169" h="102870">
                <a:moveTo>
                  <a:pt x="852445" y="55506"/>
                </a:moveTo>
                <a:lnTo>
                  <a:pt x="825158" y="55506"/>
                </a:lnTo>
                <a:lnTo>
                  <a:pt x="829063" y="56972"/>
                </a:lnTo>
                <a:lnTo>
                  <a:pt x="832215" y="58291"/>
                </a:lnTo>
                <a:lnTo>
                  <a:pt x="846853" y="72416"/>
                </a:lnTo>
                <a:lnTo>
                  <a:pt x="846802" y="76468"/>
                </a:lnTo>
                <a:lnTo>
                  <a:pt x="846707" y="77296"/>
                </a:lnTo>
                <a:lnTo>
                  <a:pt x="846414" y="78667"/>
                </a:lnTo>
                <a:lnTo>
                  <a:pt x="845921" y="81987"/>
                </a:lnTo>
                <a:lnTo>
                  <a:pt x="844309" y="84824"/>
                </a:lnTo>
                <a:lnTo>
                  <a:pt x="838833" y="89515"/>
                </a:lnTo>
                <a:lnTo>
                  <a:pt x="834927" y="90688"/>
                </a:lnTo>
                <a:lnTo>
                  <a:pt x="857200" y="90688"/>
                </a:lnTo>
                <a:lnTo>
                  <a:pt x="861952" y="74709"/>
                </a:lnTo>
                <a:lnTo>
                  <a:pt x="860935" y="67618"/>
                </a:lnTo>
                <a:lnTo>
                  <a:pt x="857884" y="61296"/>
                </a:lnTo>
                <a:lnTo>
                  <a:pt x="852799" y="55744"/>
                </a:lnTo>
                <a:lnTo>
                  <a:pt x="852445" y="55506"/>
                </a:lnTo>
                <a:close/>
              </a:path>
              <a:path w="979169" h="102870">
                <a:moveTo>
                  <a:pt x="855135" y="12753"/>
                </a:moveTo>
                <a:lnTo>
                  <a:pt x="832487" y="12753"/>
                </a:lnTo>
                <a:lnTo>
                  <a:pt x="834780" y="13161"/>
                </a:lnTo>
                <a:lnTo>
                  <a:pt x="838686" y="15025"/>
                </a:lnTo>
                <a:lnTo>
                  <a:pt x="840257" y="16365"/>
                </a:lnTo>
                <a:lnTo>
                  <a:pt x="842602" y="19884"/>
                </a:lnTo>
                <a:lnTo>
                  <a:pt x="843335" y="21936"/>
                </a:lnTo>
                <a:lnTo>
                  <a:pt x="844215" y="28585"/>
                </a:lnTo>
                <a:lnTo>
                  <a:pt x="843576" y="32323"/>
                </a:lnTo>
                <a:lnTo>
                  <a:pt x="839859" y="38668"/>
                </a:lnTo>
                <a:lnTo>
                  <a:pt x="837126" y="41873"/>
                </a:lnTo>
                <a:lnTo>
                  <a:pt x="833513" y="45098"/>
                </a:lnTo>
                <a:lnTo>
                  <a:pt x="852185" y="45098"/>
                </a:lnTo>
                <a:lnTo>
                  <a:pt x="854005" y="43024"/>
                </a:lnTo>
                <a:lnTo>
                  <a:pt x="858602" y="34710"/>
                </a:lnTo>
                <a:lnTo>
                  <a:pt x="859408" y="29412"/>
                </a:lnTo>
                <a:lnTo>
                  <a:pt x="858434" y="20125"/>
                </a:lnTo>
                <a:lnTo>
                  <a:pt x="857596" y="17413"/>
                </a:lnTo>
                <a:lnTo>
                  <a:pt x="855135" y="12753"/>
                </a:lnTo>
                <a:close/>
              </a:path>
              <a:path w="979169" h="102870">
                <a:moveTo>
                  <a:pt x="832487" y="12753"/>
                </a:moveTo>
                <a:lnTo>
                  <a:pt x="825932" y="12753"/>
                </a:lnTo>
                <a:lnTo>
                  <a:pt x="829849" y="12847"/>
                </a:lnTo>
                <a:lnTo>
                  <a:pt x="832487" y="12753"/>
                </a:lnTo>
                <a:close/>
              </a:path>
              <a:path w="979169" h="102870">
                <a:moveTo>
                  <a:pt x="834246" y="1319"/>
                </a:moveTo>
                <a:lnTo>
                  <a:pt x="829849" y="1413"/>
                </a:lnTo>
                <a:lnTo>
                  <a:pt x="834949" y="1413"/>
                </a:lnTo>
                <a:lnTo>
                  <a:pt x="834246" y="1319"/>
                </a:lnTo>
                <a:close/>
              </a:path>
              <a:path w="979169" h="102870">
                <a:moveTo>
                  <a:pt x="920443" y="17350"/>
                </a:moveTo>
                <a:lnTo>
                  <a:pt x="905344" y="17350"/>
                </a:lnTo>
                <a:lnTo>
                  <a:pt x="905344" y="100803"/>
                </a:lnTo>
                <a:lnTo>
                  <a:pt x="920443" y="100803"/>
                </a:lnTo>
                <a:lnTo>
                  <a:pt x="920443" y="17350"/>
                </a:lnTo>
                <a:close/>
              </a:path>
              <a:path w="979169" h="102870">
                <a:moveTo>
                  <a:pt x="920443" y="2146"/>
                </a:moveTo>
                <a:lnTo>
                  <a:pt x="911647" y="2146"/>
                </a:lnTo>
                <a:lnTo>
                  <a:pt x="876612" y="14020"/>
                </a:lnTo>
                <a:lnTo>
                  <a:pt x="880570" y="25747"/>
                </a:lnTo>
                <a:lnTo>
                  <a:pt x="905344" y="17350"/>
                </a:lnTo>
                <a:lnTo>
                  <a:pt x="920443" y="17350"/>
                </a:lnTo>
                <a:lnTo>
                  <a:pt x="920443" y="2146"/>
                </a:lnTo>
                <a:close/>
              </a:path>
              <a:path w="979169" h="102870">
                <a:moveTo>
                  <a:pt x="978786" y="17350"/>
                </a:moveTo>
                <a:lnTo>
                  <a:pt x="963687" y="17350"/>
                </a:lnTo>
                <a:lnTo>
                  <a:pt x="963687" y="100803"/>
                </a:lnTo>
                <a:lnTo>
                  <a:pt x="978786" y="100803"/>
                </a:lnTo>
                <a:lnTo>
                  <a:pt x="978786" y="17350"/>
                </a:lnTo>
                <a:close/>
              </a:path>
              <a:path w="979169" h="102870">
                <a:moveTo>
                  <a:pt x="978786" y="2146"/>
                </a:moveTo>
                <a:lnTo>
                  <a:pt x="969991" y="2146"/>
                </a:lnTo>
                <a:lnTo>
                  <a:pt x="934955" y="14020"/>
                </a:lnTo>
                <a:lnTo>
                  <a:pt x="938913" y="25747"/>
                </a:lnTo>
                <a:lnTo>
                  <a:pt x="963687" y="17350"/>
                </a:lnTo>
                <a:lnTo>
                  <a:pt x="978786" y="17350"/>
                </a:lnTo>
                <a:lnTo>
                  <a:pt x="978786" y="2146"/>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16" name="object 16"/>
          <p:cNvSpPr/>
          <p:nvPr/>
        </p:nvSpPr>
        <p:spPr>
          <a:xfrm>
            <a:off x="7155043" y="5597069"/>
            <a:ext cx="461314" cy="50849"/>
          </a:xfrm>
          <a:prstGeom prst="rect">
            <a:avLst/>
          </a:prstGeom>
          <a:blipFill>
            <a:blip r:embed="rId4"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
        <p:nvSpPr>
          <p:cNvPr id="17" name="object 17"/>
          <p:cNvSpPr/>
          <p:nvPr/>
        </p:nvSpPr>
        <p:spPr>
          <a:xfrm>
            <a:off x="7850595" y="5597066"/>
            <a:ext cx="950442" cy="62007"/>
          </a:xfrm>
          <a:prstGeom prst="rect">
            <a:avLst/>
          </a:prstGeom>
          <a:blipFill>
            <a:blip r:embed="rId5"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325794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6.2</a:t>
            </a:r>
          </a:p>
        </p:txBody>
      </p:sp>
      <p:sp>
        <p:nvSpPr>
          <p:cNvPr id="3" name="Content Placeholder 2"/>
          <p:cNvSpPr>
            <a:spLocks noGrp="1"/>
          </p:cNvSpPr>
          <p:nvPr>
            <p:ph idx="1"/>
          </p:nvPr>
        </p:nvSpPr>
        <p:spPr>
          <a:xfrm>
            <a:off x="457200" y="1600200"/>
            <a:ext cx="8229600" cy="2594113"/>
          </a:xfrm>
        </p:spPr>
        <p:txBody>
          <a:bodyPr/>
          <a:lstStyle/>
          <a:p>
            <a:pPr>
              <a:spcBef>
                <a:spcPct val="50000"/>
              </a:spcBef>
              <a:buClr>
                <a:srgbClr val="000000"/>
              </a:buClr>
              <a:defRPr/>
            </a:pPr>
            <a:r>
              <a:rPr lang="en-US" sz="2400" b="1" dirty="0">
                <a:solidFill>
                  <a:schemeClr val="tx1"/>
                </a:solidFill>
                <a:ea typeface="SimSun" charset="0"/>
                <a:cs typeface="SimSun" charset="0"/>
              </a:rPr>
              <a:t>A Fundamental Principle of Data Analysis</a:t>
            </a:r>
            <a:endParaRPr lang="en-US" sz="2400" dirty="0">
              <a:solidFill>
                <a:schemeClr val="tx1"/>
              </a:solidFill>
              <a:ea typeface="SimSun" charset="0"/>
              <a:cs typeface="SimSun" charset="0"/>
            </a:endParaRPr>
          </a:p>
          <a:p>
            <a:pPr>
              <a:spcBef>
                <a:spcPct val="50000"/>
              </a:spcBef>
              <a:buClr>
                <a:srgbClr val="000000"/>
              </a:buClr>
              <a:defRPr/>
            </a:pPr>
            <a:r>
              <a:rPr lang="en-US" sz="2400" dirty="0">
                <a:solidFill>
                  <a:schemeClr val="tx1"/>
                </a:solidFill>
                <a:ea typeface="SimSun" charset="0"/>
                <a:cs typeface="SimSun" charset="0"/>
              </a:rPr>
              <a:t>Before performing a statistical-inference procedure, examine the sample data. If any of the conditions required for using the procedure appear to be violated, do not apply the procedure. Instead use a different, more appropriate procedure, if one exists.</a:t>
            </a:r>
          </a:p>
        </p:txBody>
      </p:sp>
    </p:spTree>
    <p:extLst>
      <p:ext uri="{BB962C8B-B14F-4D97-AF65-F5344CB8AC3E}">
        <p14:creationId xmlns:p14="http://schemas.microsoft.com/office/powerpoint/2010/main" val="98171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6-4</a:t>
            </a:r>
          </a:p>
        </p:txBody>
      </p:sp>
      <p:sp>
        <p:nvSpPr>
          <p:cNvPr id="3" name="Content Placeholder 2"/>
          <p:cNvSpPr>
            <a:spLocks noGrp="1"/>
          </p:cNvSpPr>
          <p:nvPr>
            <p:ph idx="1"/>
          </p:nvPr>
        </p:nvSpPr>
        <p:spPr>
          <a:xfrm>
            <a:off x="457200" y="1600200"/>
            <a:ext cx="3687417" cy="1381539"/>
          </a:xfrm>
        </p:spPr>
        <p:txBody>
          <a:bodyPr/>
          <a:lstStyle/>
          <a:p>
            <a:pPr>
              <a:defRPr/>
            </a:pPr>
            <a:r>
              <a:rPr lang="en-US" sz="2400" dirty="0">
                <a:solidFill>
                  <a:srgbClr val="000000"/>
                </a:solidFill>
              </a:rPr>
              <a:t>Ages, in years, of 50 randomly selected people in the civilian labor force</a:t>
            </a:r>
          </a:p>
        </p:txBody>
      </p:sp>
      <p:graphicFrame>
        <p:nvGraphicFramePr>
          <p:cNvPr id="5" name="Table 4"/>
          <p:cNvGraphicFramePr>
            <a:graphicFrameLocks noGrp="1"/>
          </p:cNvGraphicFramePr>
          <p:nvPr>
            <p:extLst>
              <p:ext uri="{D42A27DB-BD31-4B8C-83A1-F6EECF244321}">
                <p14:modId xmlns:p14="http://schemas.microsoft.com/office/powerpoint/2010/main" val="773066390"/>
              </p:ext>
            </p:extLst>
          </p:nvPr>
        </p:nvGraphicFramePr>
        <p:xfrm>
          <a:off x="4572000" y="1620078"/>
          <a:ext cx="3306417" cy="3657600"/>
        </p:xfrm>
        <a:graphic>
          <a:graphicData uri="http://schemas.openxmlformats.org/drawingml/2006/table">
            <a:tbl>
              <a:tblPr firstRow="1" bandRow="1">
                <a:tableStyleId>{5940675A-B579-460E-94D1-54222C63F5DA}</a:tableStyleId>
              </a:tblPr>
              <a:tblGrid>
                <a:gridCol w="583095">
                  <a:extLst>
                    <a:ext uri="{9D8B030D-6E8A-4147-A177-3AD203B41FA5}">
                      <a16:colId xmlns:a16="http://schemas.microsoft.com/office/drawing/2014/main" val="2438361379"/>
                    </a:ext>
                  </a:extLst>
                </a:gridCol>
                <a:gridCol w="745435">
                  <a:extLst>
                    <a:ext uri="{9D8B030D-6E8A-4147-A177-3AD203B41FA5}">
                      <a16:colId xmlns:a16="http://schemas.microsoft.com/office/drawing/2014/main" val="2461685299"/>
                    </a:ext>
                  </a:extLst>
                </a:gridCol>
                <a:gridCol w="626165">
                  <a:extLst>
                    <a:ext uri="{9D8B030D-6E8A-4147-A177-3AD203B41FA5}">
                      <a16:colId xmlns:a16="http://schemas.microsoft.com/office/drawing/2014/main" val="2124383946"/>
                    </a:ext>
                  </a:extLst>
                </a:gridCol>
                <a:gridCol w="626166">
                  <a:extLst>
                    <a:ext uri="{9D8B030D-6E8A-4147-A177-3AD203B41FA5}">
                      <a16:colId xmlns:a16="http://schemas.microsoft.com/office/drawing/2014/main" val="3000405501"/>
                    </a:ext>
                  </a:extLst>
                </a:gridCol>
                <a:gridCol w="725556">
                  <a:extLst>
                    <a:ext uri="{9D8B030D-6E8A-4147-A177-3AD203B41FA5}">
                      <a16:colId xmlns:a16="http://schemas.microsoft.com/office/drawing/2014/main" val="2703213762"/>
                    </a:ext>
                  </a:extLst>
                </a:gridCol>
              </a:tblGrid>
              <a:tr h="306924">
                <a:tc>
                  <a:txBody>
                    <a:bodyPr/>
                    <a:lstStyle/>
                    <a:p>
                      <a:r>
                        <a:rPr lang="en-US" sz="1800" dirty="0"/>
                        <a:t>16</a:t>
                      </a:r>
                    </a:p>
                  </a:txBody>
                  <a:tcPr/>
                </a:tc>
                <a:tc>
                  <a:txBody>
                    <a:bodyPr/>
                    <a:lstStyle/>
                    <a:p>
                      <a:r>
                        <a:rPr lang="en-US" sz="1800" dirty="0"/>
                        <a:t>37</a:t>
                      </a:r>
                    </a:p>
                  </a:txBody>
                  <a:tcPr/>
                </a:tc>
                <a:tc>
                  <a:txBody>
                    <a:bodyPr/>
                    <a:lstStyle/>
                    <a:p>
                      <a:r>
                        <a:rPr lang="en-US" sz="1800" dirty="0"/>
                        <a:t>52</a:t>
                      </a:r>
                    </a:p>
                  </a:txBody>
                  <a:tcPr/>
                </a:tc>
                <a:tc>
                  <a:txBody>
                    <a:bodyPr/>
                    <a:lstStyle/>
                    <a:p>
                      <a:r>
                        <a:rPr lang="en-US" sz="1800" dirty="0"/>
                        <a:t>65</a:t>
                      </a:r>
                    </a:p>
                  </a:txBody>
                  <a:tcPr/>
                </a:tc>
                <a:tc>
                  <a:txBody>
                    <a:bodyPr/>
                    <a:lstStyle/>
                    <a:p>
                      <a:r>
                        <a:rPr lang="en-US" sz="1800" dirty="0"/>
                        <a:t>36</a:t>
                      </a:r>
                    </a:p>
                  </a:txBody>
                  <a:tcPr/>
                </a:tc>
                <a:extLst>
                  <a:ext uri="{0D108BD9-81ED-4DB2-BD59-A6C34878D82A}">
                    <a16:rowId xmlns:a16="http://schemas.microsoft.com/office/drawing/2014/main" val="2971208478"/>
                  </a:ext>
                </a:extLst>
              </a:tr>
              <a:tr h="306924">
                <a:tc>
                  <a:txBody>
                    <a:bodyPr/>
                    <a:lstStyle/>
                    <a:p>
                      <a:r>
                        <a:rPr lang="en-US" sz="1800" dirty="0"/>
                        <a:t>50</a:t>
                      </a:r>
                    </a:p>
                  </a:txBody>
                  <a:tcPr/>
                </a:tc>
                <a:tc>
                  <a:txBody>
                    <a:bodyPr/>
                    <a:lstStyle/>
                    <a:p>
                      <a:r>
                        <a:rPr lang="en-US" sz="1800" dirty="0"/>
                        <a:t>47</a:t>
                      </a:r>
                    </a:p>
                  </a:txBody>
                  <a:tcPr/>
                </a:tc>
                <a:tc>
                  <a:txBody>
                    <a:bodyPr/>
                    <a:lstStyle/>
                    <a:p>
                      <a:r>
                        <a:rPr lang="en-US" sz="1800" dirty="0"/>
                        <a:t>51</a:t>
                      </a:r>
                    </a:p>
                  </a:txBody>
                  <a:tcPr/>
                </a:tc>
                <a:tc>
                  <a:txBody>
                    <a:bodyPr/>
                    <a:lstStyle/>
                    <a:p>
                      <a:r>
                        <a:rPr lang="en-US" sz="1800" dirty="0"/>
                        <a:t>34</a:t>
                      </a:r>
                    </a:p>
                  </a:txBody>
                  <a:tcPr/>
                </a:tc>
                <a:tc>
                  <a:txBody>
                    <a:bodyPr/>
                    <a:lstStyle/>
                    <a:p>
                      <a:r>
                        <a:rPr lang="en-US" sz="1800" dirty="0"/>
                        <a:t>45</a:t>
                      </a:r>
                    </a:p>
                  </a:txBody>
                  <a:tcPr/>
                </a:tc>
                <a:extLst>
                  <a:ext uri="{0D108BD9-81ED-4DB2-BD59-A6C34878D82A}">
                    <a16:rowId xmlns:a16="http://schemas.microsoft.com/office/drawing/2014/main" val="1053100380"/>
                  </a:ext>
                </a:extLst>
              </a:tr>
              <a:tr h="306924">
                <a:tc>
                  <a:txBody>
                    <a:bodyPr/>
                    <a:lstStyle/>
                    <a:p>
                      <a:r>
                        <a:rPr lang="en-US" sz="1800" dirty="0"/>
                        <a:t>40</a:t>
                      </a:r>
                    </a:p>
                  </a:txBody>
                  <a:tcPr/>
                </a:tc>
                <a:tc>
                  <a:txBody>
                    <a:bodyPr/>
                    <a:lstStyle/>
                    <a:p>
                      <a:r>
                        <a:rPr lang="en-US" sz="1800" dirty="0"/>
                        <a:t>37</a:t>
                      </a:r>
                    </a:p>
                  </a:txBody>
                  <a:tcPr/>
                </a:tc>
                <a:tc>
                  <a:txBody>
                    <a:bodyPr/>
                    <a:lstStyle/>
                    <a:p>
                      <a:r>
                        <a:rPr lang="en-US" sz="1800" dirty="0"/>
                        <a:t>61</a:t>
                      </a:r>
                    </a:p>
                  </a:txBody>
                  <a:tcPr/>
                </a:tc>
                <a:tc>
                  <a:txBody>
                    <a:bodyPr/>
                    <a:lstStyle/>
                    <a:p>
                      <a:r>
                        <a:rPr lang="en-US" sz="1800" dirty="0"/>
                        <a:t>46</a:t>
                      </a:r>
                    </a:p>
                  </a:txBody>
                  <a:tcPr/>
                </a:tc>
                <a:tc>
                  <a:txBody>
                    <a:bodyPr/>
                    <a:lstStyle/>
                    <a:p>
                      <a:r>
                        <a:rPr lang="en-US" sz="1800" dirty="0"/>
                        <a:t>62</a:t>
                      </a:r>
                    </a:p>
                  </a:txBody>
                  <a:tcPr/>
                </a:tc>
                <a:extLst>
                  <a:ext uri="{0D108BD9-81ED-4DB2-BD59-A6C34878D82A}">
                    <a16:rowId xmlns:a16="http://schemas.microsoft.com/office/drawing/2014/main" val="4285944303"/>
                  </a:ext>
                </a:extLst>
              </a:tr>
              <a:tr h="306924">
                <a:tc>
                  <a:txBody>
                    <a:bodyPr/>
                    <a:lstStyle/>
                    <a:p>
                      <a:r>
                        <a:rPr lang="en-US" sz="1800" dirty="0"/>
                        <a:t>39</a:t>
                      </a:r>
                    </a:p>
                  </a:txBody>
                  <a:tcPr/>
                </a:tc>
                <a:tc>
                  <a:txBody>
                    <a:bodyPr/>
                    <a:lstStyle/>
                    <a:p>
                      <a:r>
                        <a:rPr lang="en-US" sz="1800" dirty="0"/>
                        <a:t>40</a:t>
                      </a:r>
                    </a:p>
                  </a:txBody>
                  <a:tcPr/>
                </a:tc>
                <a:tc>
                  <a:txBody>
                    <a:bodyPr/>
                    <a:lstStyle/>
                    <a:p>
                      <a:r>
                        <a:rPr lang="en-US" sz="1800" dirty="0"/>
                        <a:t>19</a:t>
                      </a:r>
                    </a:p>
                  </a:txBody>
                  <a:tcPr/>
                </a:tc>
                <a:tc>
                  <a:txBody>
                    <a:bodyPr/>
                    <a:lstStyle/>
                    <a:p>
                      <a:r>
                        <a:rPr lang="en-US" sz="1800" dirty="0"/>
                        <a:t>33</a:t>
                      </a:r>
                    </a:p>
                  </a:txBody>
                  <a:tcPr/>
                </a:tc>
                <a:tc>
                  <a:txBody>
                    <a:bodyPr/>
                    <a:lstStyle/>
                    <a:p>
                      <a:r>
                        <a:rPr lang="en-US" sz="1800" dirty="0"/>
                        <a:t>59</a:t>
                      </a:r>
                    </a:p>
                  </a:txBody>
                  <a:tcPr/>
                </a:tc>
                <a:extLst>
                  <a:ext uri="{0D108BD9-81ED-4DB2-BD59-A6C34878D82A}">
                    <a16:rowId xmlns:a16="http://schemas.microsoft.com/office/drawing/2014/main" val="3082986250"/>
                  </a:ext>
                </a:extLst>
              </a:tr>
              <a:tr h="306924">
                <a:tc>
                  <a:txBody>
                    <a:bodyPr/>
                    <a:lstStyle/>
                    <a:p>
                      <a:r>
                        <a:rPr lang="en-US" sz="1800" dirty="0"/>
                        <a:t>24</a:t>
                      </a:r>
                    </a:p>
                  </a:txBody>
                  <a:tcPr/>
                </a:tc>
                <a:tc>
                  <a:txBody>
                    <a:bodyPr/>
                    <a:lstStyle/>
                    <a:p>
                      <a:r>
                        <a:rPr lang="en-US" sz="1800" dirty="0"/>
                        <a:t>47</a:t>
                      </a:r>
                    </a:p>
                  </a:txBody>
                  <a:tcPr/>
                </a:tc>
                <a:tc>
                  <a:txBody>
                    <a:bodyPr/>
                    <a:lstStyle/>
                    <a:p>
                      <a:r>
                        <a:rPr lang="en-US" sz="1800" dirty="0"/>
                        <a:t>45</a:t>
                      </a:r>
                    </a:p>
                  </a:txBody>
                  <a:tcPr/>
                </a:tc>
                <a:tc>
                  <a:txBody>
                    <a:bodyPr/>
                    <a:lstStyle/>
                    <a:p>
                      <a:r>
                        <a:rPr lang="en-US" sz="1800" dirty="0"/>
                        <a:t>48</a:t>
                      </a:r>
                    </a:p>
                  </a:txBody>
                  <a:tcPr/>
                </a:tc>
                <a:tc>
                  <a:txBody>
                    <a:bodyPr/>
                    <a:lstStyle/>
                    <a:p>
                      <a:r>
                        <a:rPr lang="en-US" sz="1800" dirty="0"/>
                        <a:t>26</a:t>
                      </a:r>
                    </a:p>
                  </a:txBody>
                  <a:tcPr/>
                </a:tc>
                <a:extLst>
                  <a:ext uri="{0D108BD9-81ED-4DB2-BD59-A6C34878D82A}">
                    <a16:rowId xmlns:a16="http://schemas.microsoft.com/office/drawing/2014/main" val="2921121958"/>
                  </a:ext>
                </a:extLst>
              </a:tr>
              <a:tr h="306924">
                <a:tc>
                  <a:txBody>
                    <a:bodyPr/>
                    <a:lstStyle/>
                    <a:p>
                      <a:r>
                        <a:rPr lang="en-US" sz="1800" dirty="0"/>
                        <a:t>60</a:t>
                      </a:r>
                    </a:p>
                  </a:txBody>
                  <a:tcPr/>
                </a:tc>
                <a:tc>
                  <a:txBody>
                    <a:bodyPr/>
                    <a:lstStyle/>
                    <a:p>
                      <a:r>
                        <a:rPr lang="en-US" sz="1800" dirty="0"/>
                        <a:t>42</a:t>
                      </a:r>
                    </a:p>
                  </a:txBody>
                  <a:tcPr/>
                </a:tc>
                <a:tc>
                  <a:txBody>
                    <a:bodyPr/>
                    <a:lstStyle/>
                    <a:p>
                      <a:r>
                        <a:rPr lang="en-US" sz="1800" dirty="0"/>
                        <a:t>46</a:t>
                      </a:r>
                    </a:p>
                  </a:txBody>
                  <a:tcPr/>
                </a:tc>
                <a:tc>
                  <a:txBody>
                    <a:bodyPr/>
                    <a:lstStyle/>
                    <a:p>
                      <a:r>
                        <a:rPr lang="en-US" sz="1800" dirty="0"/>
                        <a:t>33</a:t>
                      </a:r>
                    </a:p>
                  </a:txBody>
                  <a:tcPr/>
                </a:tc>
                <a:tc>
                  <a:txBody>
                    <a:bodyPr/>
                    <a:lstStyle/>
                    <a:p>
                      <a:r>
                        <a:rPr lang="en-US" sz="1800" dirty="0"/>
                        <a:t>20</a:t>
                      </a:r>
                    </a:p>
                  </a:txBody>
                  <a:tcPr/>
                </a:tc>
                <a:extLst>
                  <a:ext uri="{0D108BD9-81ED-4DB2-BD59-A6C34878D82A}">
                    <a16:rowId xmlns:a16="http://schemas.microsoft.com/office/drawing/2014/main" val="4111248810"/>
                  </a:ext>
                </a:extLst>
              </a:tr>
              <a:tr h="306924">
                <a:tc>
                  <a:txBody>
                    <a:bodyPr/>
                    <a:lstStyle/>
                    <a:p>
                      <a:r>
                        <a:rPr lang="en-US" sz="1800" dirty="0"/>
                        <a:t>24</a:t>
                      </a:r>
                    </a:p>
                  </a:txBody>
                  <a:tcPr/>
                </a:tc>
                <a:tc>
                  <a:txBody>
                    <a:bodyPr/>
                    <a:lstStyle/>
                    <a:p>
                      <a:r>
                        <a:rPr lang="en-US" sz="1800" dirty="0"/>
                        <a:t>31</a:t>
                      </a:r>
                    </a:p>
                  </a:txBody>
                  <a:tcPr/>
                </a:tc>
                <a:tc>
                  <a:txBody>
                    <a:bodyPr/>
                    <a:lstStyle/>
                    <a:p>
                      <a:r>
                        <a:rPr lang="en-US" sz="1800" dirty="0"/>
                        <a:t>38</a:t>
                      </a:r>
                    </a:p>
                  </a:txBody>
                  <a:tcPr/>
                </a:tc>
                <a:tc>
                  <a:txBody>
                    <a:bodyPr/>
                    <a:lstStyle/>
                    <a:p>
                      <a:r>
                        <a:rPr lang="en-US" sz="1800" dirty="0"/>
                        <a:t>22</a:t>
                      </a:r>
                    </a:p>
                  </a:txBody>
                  <a:tcPr/>
                </a:tc>
                <a:tc>
                  <a:txBody>
                    <a:bodyPr/>
                    <a:lstStyle/>
                    <a:p>
                      <a:r>
                        <a:rPr lang="en-US" sz="1800" dirty="0"/>
                        <a:t>61</a:t>
                      </a:r>
                    </a:p>
                  </a:txBody>
                  <a:tcPr/>
                </a:tc>
                <a:extLst>
                  <a:ext uri="{0D108BD9-81ED-4DB2-BD59-A6C34878D82A}">
                    <a16:rowId xmlns:a16="http://schemas.microsoft.com/office/drawing/2014/main" val="2162669186"/>
                  </a:ext>
                </a:extLst>
              </a:tr>
              <a:tr h="306924">
                <a:tc>
                  <a:txBody>
                    <a:bodyPr/>
                    <a:lstStyle/>
                    <a:p>
                      <a:r>
                        <a:rPr lang="en-US" sz="1800" dirty="0"/>
                        <a:t>30</a:t>
                      </a:r>
                    </a:p>
                  </a:txBody>
                  <a:tcPr/>
                </a:tc>
                <a:tc>
                  <a:txBody>
                    <a:bodyPr/>
                    <a:lstStyle/>
                    <a:p>
                      <a:r>
                        <a:rPr lang="en-US" sz="1800" dirty="0"/>
                        <a:t>34</a:t>
                      </a:r>
                    </a:p>
                  </a:txBody>
                  <a:tcPr/>
                </a:tc>
                <a:tc>
                  <a:txBody>
                    <a:bodyPr/>
                    <a:lstStyle/>
                    <a:p>
                      <a:r>
                        <a:rPr lang="en-US" sz="1800" dirty="0"/>
                        <a:t>70</a:t>
                      </a:r>
                    </a:p>
                  </a:txBody>
                  <a:tcPr/>
                </a:tc>
                <a:tc>
                  <a:txBody>
                    <a:bodyPr/>
                    <a:lstStyle/>
                    <a:p>
                      <a:r>
                        <a:rPr lang="en-US" sz="1800" dirty="0"/>
                        <a:t>34</a:t>
                      </a:r>
                    </a:p>
                  </a:txBody>
                  <a:tcPr/>
                </a:tc>
                <a:tc>
                  <a:txBody>
                    <a:bodyPr/>
                    <a:lstStyle/>
                    <a:p>
                      <a:r>
                        <a:rPr lang="en-US" sz="1800" dirty="0"/>
                        <a:t>58</a:t>
                      </a:r>
                    </a:p>
                  </a:txBody>
                  <a:tcPr/>
                </a:tc>
                <a:extLst>
                  <a:ext uri="{0D108BD9-81ED-4DB2-BD59-A6C34878D82A}">
                    <a16:rowId xmlns:a16="http://schemas.microsoft.com/office/drawing/2014/main" val="748335885"/>
                  </a:ext>
                </a:extLst>
              </a:tr>
              <a:tr h="306924">
                <a:tc>
                  <a:txBody>
                    <a:bodyPr/>
                    <a:lstStyle/>
                    <a:p>
                      <a:r>
                        <a:rPr lang="en-US" sz="1800" dirty="0"/>
                        <a:t>61</a:t>
                      </a:r>
                    </a:p>
                  </a:txBody>
                  <a:tcPr/>
                </a:tc>
                <a:tc>
                  <a:txBody>
                    <a:bodyPr/>
                    <a:lstStyle/>
                    <a:p>
                      <a:r>
                        <a:rPr lang="en-US" sz="1800" dirty="0"/>
                        <a:t>39</a:t>
                      </a:r>
                    </a:p>
                  </a:txBody>
                  <a:tcPr/>
                </a:tc>
                <a:tc>
                  <a:txBody>
                    <a:bodyPr/>
                    <a:lstStyle/>
                    <a:p>
                      <a:r>
                        <a:rPr lang="en-US" sz="1800" dirty="0"/>
                        <a:t>49</a:t>
                      </a:r>
                    </a:p>
                  </a:txBody>
                  <a:tcPr/>
                </a:tc>
                <a:tc>
                  <a:txBody>
                    <a:bodyPr/>
                    <a:lstStyle/>
                    <a:p>
                      <a:r>
                        <a:rPr lang="en-US" sz="1800" dirty="0"/>
                        <a:t>41</a:t>
                      </a:r>
                    </a:p>
                  </a:txBody>
                  <a:tcPr/>
                </a:tc>
                <a:tc>
                  <a:txBody>
                    <a:bodyPr/>
                    <a:lstStyle/>
                    <a:p>
                      <a:r>
                        <a:rPr lang="en-US" sz="1800" dirty="0"/>
                        <a:t>21</a:t>
                      </a:r>
                    </a:p>
                  </a:txBody>
                  <a:tcPr/>
                </a:tc>
                <a:extLst>
                  <a:ext uri="{0D108BD9-81ED-4DB2-BD59-A6C34878D82A}">
                    <a16:rowId xmlns:a16="http://schemas.microsoft.com/office/drawing/2014/main" val="306660012"/>
                  </a:ext>
                </a:extLst>
              </a:tr>
              <a:tr h="306924">
                <a:tc>
                  <a:txBody>
                    <a:bodyPr/>
                    <a:lstStyle/>
                    <a:p>
                      <a:r>
                        <a:rPr lang="en-US" sz="1800" dirty="0"/>
                        <a:t>32</a:t>
                      </a:r>
                    </a:p>
                  </a:txBody>
                  <a:tcPr/>
                </a:tc>
                <a:tc>
                  <a:txBody>
                    <a:bodyPr/>
                    <a:lstStyle/>
                    <a:p>
                      <a:r>
                        <a:rPr lang="en-US" sz="1800" dirty="0"/>
                        <a:t>60</a:t>
                      </a:r>
                    </a:p>
                  </a:txBody>
                  <a:tcPr/>
                </a:tc>
                <a:tc>
                  <a:txBody>
                    <a:bodyPr/>
                    <a:lstStyle/>
                    <a:p>
                      <a:r>
                        <a:rPr lang="en-US" sz="1800" dirty="0"/>
                        <a:t>45</a:t>
                      </a:r>
                    </a:p>
                  </a:txBody>
                  <a:tcPr/>
                </a:tc>
                <a:tc>
                  <a:txBody>
                    <a:bodyPr/>
                    <a:lstStyle/>
                    <a:p>
                      <a:r>
                        <a:rPr lang="en-US" sz="1800" dirty="0"/>
                        <a:t>32</a:t>
                      </a:r>
                    </a:p>
                  </a:txBody>
                  <a:tcPr/>
                </a:tc>
                <a:tc>
                  <a:txBody>
                    <a:bodyPr/>
                    <a:lstStyle/>
                    <a:p>
                      <a:r>
                        <a:rPr lang="en-US" sz="1800" dirty="0"/>
                        <a:t>27</a:t>
                      </a:r>
                    </a:p>
                  </a:txBody>
                  <a:tcPr/>
                </a:tc>
                <a:extLst>
                  <a:ext uri="{0D108BD9-81ED-4DB2-BD59-A6C34878D82A}">
                    <a16:rowId xmlns:a16="http://schemas.microsoft.com/office/drawing/2014/main" val="1688811994"/>
                  </a:ext>
                </a:extLst>
              </a:tr>
            </a:tbl>
          </a:graphicData>
        </a:graphic>
      </p:graphicFrame>
    </p:spTree>
    <p:extLst>
      <p:ext uri="{BB962C8B-B14F-4D97-AF65-F5344CB8AC3E}">
        <p14:creationId xmlns:p14="http://schemas.microsoft.com/office/powerpoint/2010/main" val="1053686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 6.1</a:t>
            </a:r>
          </a:p>
        </p:txBody>
      </p:sp>
      <p:sp>
        <p:nvSpPr>
          <p:cNvPr id="3" name="Content Placeholder 2"/>
          <p:cNvSpPr>
            <a:spLocks noGrp="1"/>
          </p:cNvSpPr>
          <p:nvPr>
            <p:ph idx="1"/>
          </p:nvPr>
        </p:nvSpPr>
        <p:spPr>
          <a:xfrm>
            <a:off x="457200" y="1600200"/>
            <a:ext cx="6440557" cy="544579"/>
          </a:xfrm>
        </p:spPr>
        <p:txBody>
          <a:bodyPr/>
          <a:lstStyle/>
          <a:p>
            <a:r>
              <a:rPr lang="en-US" sz="2600" b="1" dirty="0"/>
              <a:t>Margin of Error for the Estimate of </a:t>
            </a:r>
            <a:r>
              <a:rPr lang="en-US" sz="2600" b="1" i="1" dirty="0"/>
              <a:t>μ</a:t>
            </a:r>
            <a:endParaRPr lang="en-US" sz="2600" dirty="0"/>
          </a:p>
        </p:txBody>
      </p:sp>
      <p:sp>
        <p:nvSpPr>
          <p:cNvPr id="4" name="Content Placeholder 3"/>
          <p:cNvSpPr>
            <a:spLocks noGrp="1"/>
          </p:cNvSpPr>
          <p:nvPr>
            <p:ph idx="13"/>
          </p:nvPr>
        </p:nvSpPr>
        <p:spPr>
          <a:xfrm>
            <a:off x="457200" y="2270331"/>
            <a:ext cx="6440557" cy="513462"/>
          </a:xfrm>
        </p:spPr>
        <p:txBody>
          <a:bodyPr/>
          <a:lstStyle/>
          <a:p>
            <a:r>
              <a:rPr lang="en-US" sz="2600" dirty="0"/>
              <a:t>The margin of error for the estimate of </a:t>
            </a:r>
            <a:r>
              <a:rPr lang="en-US" sz="2600" i="1" dirty="0"/>
              <a:t>μ </a:t>
            </a:r>
            <a:r>
              <a:rPr lang="en-US" sz="2600" dirty="0"/>
              <a:t>is</a:t>
            </a:r>
          </a:p>
        </p:txBody>
      </p:sp>
      <p:graphicFrame>
        <p:nvGraphicFramePr>
          <p:cNvPr id="10" name="Object 9" descr="z sub start fraction alpha over 2 end fraction times start fraction sigma over radical n end fraction"/>
          <p:cNvGraphicFramePr>
            <a:graphicFrameLocks noChangeAspect="1"/>
          </p:cNvGraphicFramePr>
          <p:nvPr>
            <p:extLst>
              <p:ext uri="{D42A27DB-BD31-4B8C-83A1-F6EECF244321}">
                <p14:modId xmlns:p14="http://schemas.microsoft.com/office/powerpoint/2010/main" val="899135740"/>
              </p:ext>
            </p:extLst>
          </p:nvPr>
        </p:nvGraphicFramePr>
        <p:xfrm>
          <a:off x="7000008" y="2321975"/>
          <a:ext cx="1385455" cy="461818"/>
        </p:xfrm>
        <a:graphic>
          <a:graphicData uri="http://schemas.openxmlformats.org/presentationml/2006/ole">
            <mc:AlternateContent xmlns:mc="http://schemas.openxmlformats.org/markup-compatibility/2006">
              <mc:Choice xmlns:v="urn:schemas-microsoft-com:vml" Requires="v">
                <p:oleObj name="Equation" r:id="rId2" imgW="1676160" imgH="558720" progId="">
                  <p:embed/>
                </p:oleObj>
              </mc:Choice>
              <mc:Fallback>
                <p:oleObj name="Equation" r:id="rId2" imgW="1676160" imgH="558720" progId="">
                  <p:embed/>
                  <p:pic>
                    <p:nvPicPr>
                      <p:cNvPr id="0" name="Picture 40" descr="z sub start fraction alpha over 2 end fraction times start fraction sigma over radical n end fr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008" y="2321975"/>
                        <a:ext cx="1385455" cy="461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idx="14"/>
          </p:nvPr>
        </p:nvSpPr>
        <p:spPr>
          <a:xfrm>
            <a:off x="457200" y="2848975"/>
            <a:ext cx="5860473" cy="515846"/>
          </a:xfrm>
        </p:spPr>
        <p:txBody>
          <a:bodyPr/>
          <a:lstStyle/>
          <a:p>
            <a:r>
              <a:rPr lang="en-US" sz="2600" dirty="0"/>
              <a:t>which is denoted by the letter </a:t>
            </a:r>
            <a:r>
              <a:rPr lang="en-US" sz="2600" i="1" dirty="0"/>
              <a:t>E</a:t>
            </a:r>
            <a:r>
              <a:rPr lang="en-US" sz="2600" dirty="0"/>
              <a:t>. Thus,</a:t>
            </a:r>
          </a:p>
        </p:txBody>
      </p:sp>
      <p:graphicFrame>
        <p:nvGraphicFramePr>
          <p:cNvPr id="11" name="Object 10" descr="E = z sub start fraction alpha over 2 end fraction times start fraction sigma over radical n end fraction"/>
          <p:cNvGraphicFramePr>
            <a:graphicFrameLocks noChangeAspect="1"/>
          </p:cNvGraphicFramePr>
          <p:nvPr>
            <p:extLst>
              <p:ext uri="{D42A27DB-BD31-4B8C-83A1-F6EECF244321}">
                <p14:modId xmlns:p14="http://schemas.microsoft.com/office/powerpoint/2010/main" val="1782204134"/>
              </p:ext>
            </p:extLst>
          </p:nvPr>
        </p:nvGraphicFramePr>
        <p:xfrm>
          <a:off x="2374900" y="3797300"/>
          <a:ext cx="2197100" cy="558800"/>
        </p:xfrm>
        <a:graphic>
          <a:graphicData uri="http://schemas.openxmlformats.org/presentationml/2006/ole">
            <mc:AlternateContent xmlns:mc="http://schemas.openxmlformats.org/markup-compatibility/2006">
              <mc:Choice xmlns:v="urn:schemas-microsoft-com:vml" Requires="v">
                <p:oleObj name="Equation" r:id="rId4" imgW="2197080" imgH="558720" progId="">
                  <p:embed/>
                </p:oleObj>
              </mc:Choice>
              <mc:Fallback>
                <p:oleObj name="Equation" r:id="rId4" imgW="2197080" imgH="558720" progId="">
                  <p:embed/>
                  <p:pic>
                    <p:nvPicPr>
                      <p:cNvPr id="0" name="Picture 41" descr="E = z sub start fraction alpha over 2 end fraction times start fraction sigma over radical n end fra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00" y="3797300"/>
                        <a:ext cx="21971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idx="15"/>
          </p:nvPr>
        </p:nvSpPr>
        <p:spPr>
          <a:xfrm>
            <a:off x="457200" y="4788740"/>
            <a:ext cx="2119745" cy="488940"/>
          </a:xfrm>
        </p:spPr>
        <p:txBody>
          <a:bodyPr/>
          <a:lstStyle/>
          <a:p>
            <a:r>
              <a:rPr lang="en-US" sz="2600" dirty="0"/>
              <a:t>See Fig. 7.5.</a:t>
            </a:r>
          </a:p>
        </p:txBody>
      </p:sp>
    </p:spTree>
    <p:extLst>
      <p:ext uri="{BB962C8B-B14F-4D97-AF65-F5344CB8AC3E}">
        <p14:creationId xmlns:p14="http://schemas.microsoft.com/office/powerpoint/2010/main" val="1871904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6-5</a:t>
            </a:r>
          </a:p>
        </p:txBody>
      </p:sp>
      <p:sp>
        <p:nvSpPr>
          <p:cNvPr id="3" name="Content Placeholder 2"/>
          <p:cNvSpPr>
            <a:spLocks noGrp="1"/>
          </p:cNvSpPr>
          <p:nvPr>
            <p:ph idx="1"/>
          </p:nvPr>
        </p:nvSpPr>
        <p:spPr>
          <a:xfrm>
            <a:off x="457200" y="1600200"/>
            <a:ext cx="3061252" cy="496957"/>
          </a:xfrm>
        </p:spPr>
        <p:txBody>
          <a:bodyPr/>
          <a:lstStyle/>
          <a:p>
            <a:pPr>
              <a:defRPr/>
            </a:pPr>
            <a:r>
              <a:rPr lang="en-US" dirty="0">
                <a:solidFill>
                  <a:srgbClr val="000000"/>
                </a:solidFill>
              </a:rPr>
              <a:t>Margin of error</a:t>
            </a:r>
            <a:r>
              <a:rPr lang="en-US" i="1" dirty="0">
                <a:solidFill>
                  <a:srgbClr val="000000"/>
                </a:solidFill>
              </a:rPr>
              <a:t>, E</a:t>
            </a:r>
          </a:p>
        </p:txBody>
      </p:sp>
      <p:pic>
        <p:nvPicPr>
          <p:cNvPr id="4" name="Picture 1" descr="The margin of error plotted on a confidence interval of x bar minus z sub start fraction alpha over 2 end fraction times start fraction sigma over radical n end fraction to x bar and from x bar to x bar + z sub start fraction alpha over 2 end fraction times start fraction sigma over radical n end fracti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1976" y="2526860"/>
            <a:ext cx="7702261" cy="284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689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6.3</a:t>
            </a:r>
          </a:p>
        </p:txBody>
      </p:sp>
      <p:sp>
        <p:nvSpPr>
          <p:cNvPr id="3" name="Content Placeholder 2"/>
          <p:cNvSpPr>
            <a:spLocks noGrp="1"/>
          </p:cNvSpPr>
          <p:nvPr>
            <p:ph idx="1"/>
          </p:nvPr>
        </p:nvSpPr>
        <p:spPr>
          <a:xfrm>
            <a:off x="457200" y="1600200"/>
            <a:ext cx="8229600" cy="2474843"/>
          </a:xfrm>
        </p:spPr>
        <p:txBody>
          <a:bodyPr/>
          <a:lstStyle/>
          <a:p>
            <a:pPr>
              <a:spcBef>
                <a:spcPct val="50000"/>
              </a:spcBef>
              <a:buClr>
                <a:srgbClr val="000000"/>
              </a:buClr>
              <a:defRPr/>
            </a:pPr>
            <a:r>
              <a:rPr lang="en-US" b="1" dirty="0">
                <a:solidFill>
                  <a:schemeClr val="tx1"/>
                </a:solidFill>
                <a:ea typeface="SimSun" charset="0"/>
                <a:cs typeface="SimSun" charset="0"/>
              </a:rPr>
              <a:t>Confidence and Accuracy</a:t>
            </a:r>
            <a:endParaRPr lang="en-US" dirty="0">
              <a:solidFill>
                <a:schemeClr val="tx1"/>
              </a:solidFill>
              <a:ea typeface="SimSun" charset="0"/>
              <a:cs typeface="SimSun" charset="0"/>
            </a:endParaRPr>
          </a:p>
          <a:p>
            <a:pPr>
              <a:spcBef>
                <a:spcPct val="50000"/>
              </a:spcBef>
              <a:buClr>
                <a:srgbClr val="000000"/>
              </a:buClr>
              <a:defRPr/>
            </a:pPr>
            <a:r>
              <a:rPr lang="en-US" dirty="0">
                <a:solidFill>
                  <a:schemeClr val="tx1"/>
                </a:solidFill>
                <a:ea typeface="SimSun" charset="0"/>
                <a:cs typeface="SimSun" charset="0"/>
              </a:rPr>
              <a:t>For a fixed sample size, decreasing the confidence level decreases the margin of error and, hence, improves the accuracy of a confidence-interval estimate.</a:t>
            </a:r>
          </a:p>
        </p:txBody>
      </p:sp>
    </p:spTree>
    <p:extLst>
      <p:ext uri="{BB962C8B-B14F-4D97-AF65-F5344CB8AC3E}">
        <p14:creationId xmlns:p14="http://schemas.microsoft.com/office/powerpoint/2010/main" val="4234296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6.4</a:t>
            </a:r>
          </a:p>
        </p:txBody>
      </p:sp>
      <p:sp>
        <p:nvSpPr>
          <p:cNvPr id="3" name="Content Placeholder 2"/>
          <p:cNvSpPr>
            <a:spLocks noGrp="1"/>
          </p:cNvSpPr>
          <p:nvPr>
            <p:ph idx="1"/>
          </p:nvPr>
        </p:nvSpPr>
        <p:spPr>
          <a:xfrm>
            <a:off x="457200" y="1600200"/>
            <a:ext cx="8229600" cy="2474843"/>
          </a:xfrm>
        </p:spPr>
        <p:txBody>
          <a:bodyPr/>
          <a:lstStyle/>
          <a:p>
            <a:pPr>
              <a:spcBef>
                <a:spcPct val="50000"/>
              </a:spcBef>
              <a:buClr>
                <a:srgbClr val="000000"/>
              </a:buClr>
              <a:defRPr/>
            </a:pPr>
            <a:r>
              <a:rPr lang="en-US" b="1" dirty="0">
                <a:solidFill>
                  <a:schemeClr val="tx1"/>
                </a:solidFill>
                <a:ea typeface="SimSun" charset="0"/>
                <a:cs typeface="SimSun" charset="0"/>
              </a:rPr>
              <a:t>Sample Size and Accuracy</a:t>
            </a:r>
          </a:p>
          <a:p>
            <a:pPr>
              <a:spcBef>
                <a:spcPct val="50000"/>
              </a:spcBef>
              <a:buClr>
                <a:srgbClr val="000000"/>
              </a:buClr>
              <a:defRPr/>
            </a:pPr>
            <a:r>
              <a:rPr lang="en-US" dirty="0">
                <a:solidFill>
                  <a:schemeClr val="tx1"/>
                </a:solidFill>
                <a:ea typeface="SimSun" charset="0"/>
                <a:cs typeface="SimSun" charset="0"/>
              </a:rPr>
              <a:t>For a fixed confidence level, increasing the sample size decreases the margin of error and, hence, improves the accuracy of a confidence-interval estimate.</a:t>
            </a:r>
          </a:p>
        </p:txBody>
      </p:sp>
    </p:spTree>
    <p:extLst>
      <p:ext uri="{BB962C8B-B14F-4D97-AF65-F5344CB8AC3E}">
        <p14:creationId xmlns:p14="http://schemas.microsoft.com/office/powerpoint/2010/main" val="1605751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 6.2</a:t>
            </a:r>
          </a:p>
        </p:txBody>
      </p:sp>
      <p:sp>
        <p:nvSpPr>
          <p:cNvPr id="3" name="Content Placeholder 2"/>
          <p:cNvSpPr>
            <a:spLocks noGrp="1"/>
          </p:cNvSpPr>
          <p:nvPr>
            <p:ph idx="1"/>
          </p:nvPr>
        </p:nvSpPr>
        <p:spPr>
          <a:xfrm>
            <a:off x="457200" y="1600201"/>
            <a:ext cx="8140148" cy="2010602"/>
          </a:xfrm>
        </p:spPr>
        <p:txBody>
          <a:bodyPr/>
          <a:lstStyle/>
          <a:p>
            <a:r>
              <a:rPr lang="en-US" b="1" dirty="0"/>
              <a:t>Sample Size for Estimating </a:t>
            </a:r>
            <a:r>
              <a:rPr lang="en-US" b="1" i="1" dirty="0"/>
              <a:t>μ</a:t>
            </a:r>
          </a:p>
          <a:p>
            <a:r>
              <a:rPr lang="en-US" dirty="0"/>
              <a:t>The sample size required for a (1 − </a:t>
            </a:r>
            <a:r>
              <a:rPr lang="en-US" i="1" dirty="0"/>
              <a:t>α</a:t>
            </a:r>
            <a:r>
              <a:rPr lang="en-US" dirty="0"/>
              <a:t>)-level confidence interval for </a:t>
            </a:r>
            <a:r>
              <a:rPr lang="en-US" i="1" dirty="0"/>
              <a:t>μ </a:t>
            </a:r>
            <a:r>
              <a:rPr lang="en-US" dirty="0"/>
              <a:t>with a specified margin of error, </a:t>
            </a:r>
            <a:r>
              <a:rPr lang="en-US" i="1" dirty="0"/>
              <a:t>E</a:t>
            </a:r>
            <a:r>
              <a:rPr lang="en-US" dirty="0"/>
              <a:t>, is given by the formula</a:t>
            </a:r>
          </a:p>
        </p:txBody>
      </p:sp>
      <p:graphicFrame>
        <p:nvGraphicFramePr>
          <p:cNvPr id="9" name="Object 8" descr="n = left parenthesis start fraction z sub start fraction alpha over 2 end fraction times sigma over E end fraction right parenthesis squared"/>
          <p:cNvGraphicFramePr>
            <a:graphicFrameLocks noChangeAspect="1"/>
          </p:cNvGraphicFramePr>
          <p:nvPr>
            <p:extLst>
              <p:ext uri="{D42A27DB-BD31-4B8C-83A1-F6EECF244321}">
                <p14:modId xmlns:p14="http://schemas.microsoft.com/office/powerpoint/2010/main" val="1308667302"/>
              </p:ext>
            </p:extLst>
          </p:nvPr>
        </p:nvGraphicFramePr>
        <p:xfrm>
          <a:off x="2962966" y="3697909"/>
          <a:ext cx="2184400" cy="1092200"/>
        </p:xfrm>
        <a:graphic>
          <a:graphicData uri="http://schemas.openxmlformats.org/presentationml/2006/ole">
            <mc:AlternateContent xmlns:mc="http://schemas.openxmlformats.org/markup-compatibility/2006">
              <mc:Choice xmlns:v="urn:schemas-microsoft-com:vml" Requires="v">
                <p:oleObj name="Equation" r:id="rId2" imgW="2184120" imgH="1091880" progId="">
                  <p:embed/>
                </p:oleObj>
              </mc:Choice>
              <mc:Fallback>
                <p:oleObj name="Equation" r:id="rId2" imgW="2184120" imgH="1091880" progId="">
                  <p:embed/>
                  <p:pic>
                    <p:nvPicPr>
                      <p:cNvPr id="0" name="Picture 19" descr="n = left parenthesis start fraction z sub start fraction alpha over 2 end fraction times sigma over E end fraction right parenthesis squa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966" y="3697909"/>
                        <a:ext cx="218440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4877215"/>
            <a:ext cx="6838122" cy="586856"/>
          </a:xfrm>
        </p:spPr>
        <p:txBody>
          <a:bodyPr/>
          <a:lstStyle/>
          <a:p>
            <a:r>
              <a:rPr lang="en-US" dirty="0"/>
              <a:t>rounded up to the nearest whole number.</a:t>
            </a:r>
          </a:p>
        </p:txBody>
      </p:sp>
    </p:spTree>
    <p:extLst>
      <p:ext uri="{BB962C8B-B14F-4D97-AF65-F5344CB8AC3E}">
        <p14:creationId xmlns:p14="http://schemas.microsoft.com/office/powerpoint/2010/main" val="416921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a:xfrm>
            <a:off x="685800" y="762000"/>
            <a:ext cx="7772400" cy="2838451"/>
          </a:xfrm>
          <a:prstGeom prst="rect">
            <a:avLst/>
          </a:prstGeom>
          <a:noFill/>
          <a:ln>
            <a:noFill/>
          </a:ln>
        </p:spPr>
        <p:txBody>
          <a:bodyPr lIns="0" tIns="0" rIns="0" bIns="0" anchor="b" anchorCtr="0">
            <a:noAutofit/>
          </a:bodyPr>
          <a:lstStyle/>
          <a:p>
            <a:pPr lvl="0">
              <a:buSzPct val="25000"/>
            </a:pPr>
            <a:r>
              <a:rPr lang="en-US" dirty="0"/>
              <a:t>6.3 </a:t>
            </a:r>
            <a:r>
              <a:rPr lang="en-US" altLang="en-US" dirty="0"/>
              <a:t>Confidence Intervals for One Population Mean When σ Is Unknown</a:t>
            </a:r>
          </a:p>
        </p:txBody>
      </p:sp>
    </p:spTree>
    <p:extLst>
      <p:ext uri="{BB962C8B-B14F-4D97-AF65-F5344CB8AC3E}">
        <p14:creationId xmlns:p14="http://schemas.microsoft.com/office/powerpoint/2010/main" val="4021062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6-8</a:t>
            </a:r>
          </a:p>
        </p:txBody>
      </p:sp>
      <p:sp>
        <p:nvSpPr>
          <p:cNvPr id="3" name="Content Placeholder 2"/>
          <p:cNvSpPr>
            <a:spLocks noGrp="1"/>
          </p:cNvSpPr>
          <p:nvPr>
            <p:ph idx="1"/>
          </p:nvPr>
        </p:nvSpPr>
        <p:spPr>
          <a:xfrm>
            <a:off x="457200" y="1600200"/>
            <a:ext cx="6629400" cy="496957"/>
          </a:xfrm>
        </p:spPr>
        <p:txBody>
          <a:bodyPr/>
          <a:lstStyle/>
          <a:p>
            <a:pPr>
              <a:defRPr/>
            </a:pPr>
            <a:r>
              <a:rPr lang="en-US" dirty="0">
                <a:solidFill>
                  <a:srgbClr val="000000"/>
                </a:solidFill>
              </a:rPr>
              <a:t>Standard normal curve and two t-curves</a:t>
            </a:r>
          </a:p>
        </p:txBody>
      </p:sp>
      <p:pic>
        <p:nvPicPr>
          <p:cNvPr id="4" name="Picture 2" descr="Two T curves compared with a standard normal curve. The curves are drawn above the horizontal axis ranging from negative 3 to 3 with their peaks at 0. T curves start above the normal curve and has peak less than the standard normal curve. The first t curve above has a degree of freedom = 6 and the second t curve has degree of freedom = 1."/>
          <p:cNvPicPr>
            <a:picLocks noChangeAspect="1" noChangeArrowheads="1"/>
          </p:cNvPicPr>
          <p:nvPr/>
        </p:nvPicPr>
        <p:blipFill>
          <a:blip r:embed="rId2"/>
          <a:srcRect/>
          <a:stretch>
            <a:fillRect/>
          </a:stretch>
        </p:blipFill>
        <p:spPr bwMode="auto">
          <a:xfrm>
            <a:off x="2015504" y="2384707"/>
            <a:ext cx="5135562" cy="355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47646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6.5</a:t>
            </a:r>
          </a:p>
        </p:txBody>
      </p:sp>
      <p:sp>
        <p:nvSpPr>
          <p:cNvPr id="3" name="Content Placeholder 2"/>
          <p:cNvSpPr>
            <a:spLocks noGrp="1"/>
          </p:cNvSpPr>
          <p:nvPr>
            <p:ph idx="1"/>
          </p:nvPr>
        </p:nvSpPr>
        <p:spPr>
          <a:xfrm>
            <a:off x="457200" y="1600200"/>
            <a:ext cx="8229600" cy="2077278"/>
          </a:xfrm>
        </p:spPr>
        <p:txBody>
          <a:bodyPr/>
          <a:lstStyle/>
          <a:p>
            <a:r>
              <a:rPr lang="en-US" b="1" dirty="0"/>
              <a:t>Studentized Version of the Sample Mean</a:t>
            </a:r>
          </a:p>
          <a:p>
            <a:r>
              <a:rPr lang="en-US" dirty="0"/>
              <a:t>Suppose that a variable </a:t>
            </a:r>
            <a:r>
              <a:rPr lang="en-US" i="1" dirty="0"/>
              <a:t>x </a:t>
            </a:r>
            <a:r>
              <a:rPr lang="en-US" dirty="0"/>
              <a:t>of a population is normally distributed with mean </a:t>
            </a:r>
            <a:r>
              <a:rPr lang="en-US" i="1" dirty="0"/>
              <a:t>μ</a:t>
            </a:r>
            <a:r>
              <a:rPr lang="en-US" dirty="0"/>
              <a:t>. Then, for samples of size </a:t>
            </a:r>
            <a:r>
              <a:rPr lang="en-US" i="1" dirty="0"/>
              <a:t>n</a:t>
            </a:r>
            <a:r>
              <a:rPr lang="en-US" dirty="0"/>
              <a:t>, the variable</a:t>
            </a:r>
          </a:p>
        </p:txBody>
      </p:sp>
      <p:graphicFrame>
        <p:nvGraphicFramePr>
          <p:cNvPr id="5" name="Object 4" descr="t start fraction x bar minus mu over start fraction S over radical n end fraction end fraction"/>
          <p:cNvGraphicFramePr>
            <a:graphicFrameLocks noChangeAspect="1"/>
          </p:cNvGraphicFramePr>
          <p:nvPr>
            <p:extLst>
              <p:ext uri="{D42A27DB-BD31-4B8C-83A1-F6EECF244321}">
                <p14:modId xmlns:p14="http://schemas.microsoft.com/office/powerpoint/2010/main" val="3134835523"/>
              </p:ext>
            </p:extLst>
          </p:nvPr>
        </p:nvGraphicFramePr>
        <p:xfrm>
          <a:off x="3114675" y="3811588"/>
          <a:ext cx="1384300" cy="1003300"/>
        </p:xfrm>
        <a:graphic>
          <a:graphicData uri="http://schemas.openxmlformats.org/presentationml/2006/ole">
            <mc:AlternateContent xmlns:mc="http://schemas.openxmlformats.org/markup-compatibility/2006">
              <mc:Choice xmlns:v="urn:schemas-microsoft-com:vml" Requires="v">
                <p:oleObj name="Equation" r:id="rId2" imgW="1384200" imgH="1002960" progId="">
                  <p:embed/>
                </p:oleObj>
              </mc:Choice>
              <mc:Fallback>
                <p:oleObj name="Equation" r:id="rId2" imgW="1384200" imgH="1002960" progId="">
                  <p:embed/>
                  <p:pic>
                    <p:nvPicPr>
                      <p:cNvPr id="0" name="Picture 20" descr="t start fraction x bar minus mu over start fraction S over radical n end fraction end fr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675" y="3811588"/>
                        <a:ext cx="1384300"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9729" y="5253382"/>
            <a:ext cx="8229600" cy="939600"/>
          </a:xfrm>
        </p:spPr>
        <p:txBody>
          <a:bodyPr/>
          <a:lstStyle/>
          <a:p>
            <a:r>
              <a:rPr lang="en-US" dirty="0"/>
              <a:t>has the </a:t>
            </a:r>
            <a:r>
              <a:rPr lang="en-US" i="1" dirty="0"/>
              <a:t>t</a:t>
            </a:r>
            <a:r>
              <a:rPr lang="en-US" dirty="0"/>
              <a:t>-distribution with </a:t>
            </a:r>
            <a:r>
              <a:rPr lang="en-US" i="1" dirty="0"/>
              <a:t>n </a:t>
            </a:r>
            <a:r>
              <a:rPr lang="en-US" dirty="0"/>
              <a:t>− 1 degrees of freedom.</a:t>
            </a:r>
          </a:p>
        </p:txBody>
      </p:sp>
    </p:spTree>
    <p:extLst>
      <p:ext uri="{BB962C8B-B14F-4D97-AF65-F5344CB8AC3E}">
        <p14:creationId xmlns:p14="http://schemas.microsoft.com/office/powerpoint/2010/main" val="2238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a:xfrm>
            <a:off x="685800" y="762000"/>
            <a:ext cx="7772400" cy="2838451"/>
          </a:xfrm>
          <a:prstGeom prst="rect">
            <a:avLst/>
          </a:prstGeom>
          <a:noFill/>
          <a:ln>
            <a:noFill/>
          </a:ln>
        </p:spPr>
        <p:txBody>
          <a:bodyPr lIns="0" tIns="0" rIns="0" bIns="0" anchor="b" anchorCtr="0">
            <a:noAutofit/>
          </a:bodyPr>
          <a:lstStyle/>
          <a:p>
            <a:pPr lvl="0">
              <a:buSzPct val="25000"/>
            </a:pPr>
            <a:r>
              <a:rPr lang="en-US" dirty="0"/>
              <a:t>6.1 </a:t>
            </a:r>
            <a:r>
              <a:rPr lang="en-US" altLang="en-US" dirty="0"/>
              <a:t>Estimating a Population Mean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6.6</a:t>
            </a:r>
          </a:p>
        </p:txBody>
      </p:sp>
      <p:sp>
        <p:nvSpPr>
          <p:cNvPr id="3" name="Content Placeholder 2"/>
          <p:cNvSpPr>
            <a:spLocks noGrp="1"/>
          </p:cNvSpPr>
          <p:nvPr>
            <p:ph idx="1"/>
          </p:nvPr>
        </p:nvSpPr>
        <p:spPr/>
        <p:txBody>
          <a:bodyPr/>
          <a:lstStyle/>
          <a:p>
            <a:pPr>
              <a:spcBef>
                <a:spcPct val="50000"/>
              </a:spcBef>
              <a:buClr>
                <a:srgbClr val="000000"/>
              </a:buClr>
              <a:defRPr/>
            </a:pPr>
            <a:r>
              <a:rPr lang="en-US" sz="2600" b="1" dirty="0">
                <a:solidFill>
                  <a:schemeClr val="tx1"/>
                </a:solidFill>
                <a:ea typeface="SimSun" charset="0"/>
                <a:cs typeface="SimSun" charset="0"/>
              </a:rPr>
              <a:t>Basic Properties of </a:t>
            </a:r>
            <a:r>
              <a:rPr lang="en-US" sz="2600" b="1" i="1" dirty="0">
                <a:solidFill>
                  <a:schemeClr val="tx1"/>
                </a:solidFill>
                <a:ea typeface="SimSun" charset="0"/>
                <a:cs typeface="SimSun" charset="0"/>
              </a:rPr>
              <a:t>t</a:t>
            </a:r>
            <a:r>
              <a:rPr lang="en-US" sz="2600" b="1" dirty="0">
                <a:solidFill>
                  <a:schemeClr val="tx1"/>
                </a:solidFill>
                <a:ea typeface="SimSun" charset="0"/>
                <a:cs typeface="SimSun" charset="0"/>
              </a:rPr>
              <a:t>-Curves</a:t>
            </a:r>
            <a:endParaRPr lang="en-US" sz="2600" dirty="0">
              <a:solidFill>
                <a:schemeClr val="tx1"/>
              </a:solidFill>
              <a:ea typeface="SimSun" charset="0"/>
              <a:cs typeface="SimSun" charset="0"/>
            </a:endParaRPr>
          </a:p>
          <a:p>
            <a:pPr>
              <a:spcBef>
                <a:spcPct val="50000"/>
              </a:spcBef>
              <a:buClr>
                <a:srgbClr val="000000"/>
              </a:buClr>
              <a:defRPr/>
            </a:pPr>
            <a:r>
              <a:rPr lang="en-US" sz="2600" b="1" dirty="0">
                <a:solidFill>
                  <a:schemeClr val="tx1"/>
                </a:solidFill>
                <a:ea typeface="SimSun" charset="0"/>
                <a:cs typeface="SimSun" charset="0"/>
              </a:rPr>
              <a:t>Property 1:</a:t>
            </a:r>
            <a:r>
              <a:rPr lang="en-US" sz="2600" dirty="0">
                <a:solidFill>
                  <a:schemeClr val="tx1"/>
                </a:solidFill>
                <a:ea typeface="SimSun" charset="0"/>
                <a:cs typeface="SimSun" charset="0"/>
              </a:rPr>
              <a:t> The total area under a </a:t>
            </a:r>
            <a:r>
              <a:rPr lang="en-US" sz="2600" i="1" dirty="0">
                <a:solidFill>
                  <a:schemeClr val="tx1"/>
                </a:solidFill>
                <a:ea typeface="SimSun" charset="0"/>
                <a:cs typeface="SimSun" charset="0"/>
              </a:rPr>
              <a:t>t</a:t>
            </a:r>
            <a:r>
              <a:rPr lang="en-US" sz="2600" dirty="0">
                <a:solidFill>
                  <a:schemeClr val="tx1"/>
                </a:solidFill>
                <a:ea typeface="SimSun" charset="0"/>
                <a:cs typeface="SimSun" charset="0"/>
              </a:rPr>
              <a:t>-curve equals 1.</a:t>
            </a:r>
          </a:p>
          <a:p>
            <a:pPr>
              <a:spcBef>
                <a:spcPct val="50000"/>
              </a:spcBef>
              <a:buClr>
                <a:srgbClr val="000000"/>
              </a:buClr>
              <a:defRPr/>
            </a:pPr>
            <a:r>
              <a:rPr lang="en-US" sz="2600" b="1" dirty="0">
                <a:solidFill>
                  <a:schemeClr val="tx1"/>
                </a:solidFill>
                <a:ea typeface="SimSun" charset="0"/>
                <a:cs typeface="SimSun" charset="0"/>
              </a:rPr>
              <a:t>Property 2:</a:t>
            </a:r>
            <a:r>
              <a:rPr lang="en-US" sz="2600" dirty="0">
                <a:solidFill>
                  <a:schemeClr val="tx1"/>
                </a:solidFill>
                <a:ea typeface="SimSun" charset="0"/>
                <a:cs typeface="SimSun" charset="0"/>
              </a:rPr>
              <a:t> A </a:t>
            </a:r>
            <a:r>
              <a:rPr lang="en-US" sz="2600" i="1" dirty="0">
                <a:solidFill>
                  <a:schemeClr val="tx1"/>
                </a:solidFill>
                <a:ea typeface="SimSun" charset="0"/>
                <a:cs typeface="SimSun" charset="0"/>
              </a:rPr>
              <a:t>t</a:t>
            </a:r>
            <a:r>
              <a:rPr lang="en-US" sz="2600" dirty="0">
                <a:solidFill>
                  <a:schemeClr val="tx1"/>
                </a:solidFill>
                <a:ea typeface="SimSun" charset="0"/>
                <a:cs typeface="SimSun" charset="0"/>
              </a:rPr>
              <a:t>-curve extends indefinitely in both directions, approaching, but never touching, the horizontal axis as it does so.</a:t>
            </a:r>
          </a:p>
          <a:p>
            <a:pPr>
              <a:spcBef>
                <a:spcPct val="50000"/>
              </a:spcBef>
              <a:buClr>
                <a:srgbClr val="000000"/>
              </a:buClr>
              <a:defRPr/>
            </a:pPr>
            <a:r>
              <a:rPr lang="en-US" sz="2600" b="1" dirty="0">
                <a:solidFill>
                  <a:schemeClr val="tx1"/>
                </a:solidFill>
                <a:ea typeface="SimSun" charset="0"/>
                <a:cs typeface="SimSun" charset="0"/>
              </a:rPr>
              <a:t>Property 3:</a:t>
            </a:r>
            <a:r>
              <a:rPr lang="en-US" sz="2600" dirty="0">
                <a:solidFill>
                  <a:schemeClr val="tx1"/>
                </a:solidFill>
                <a:ea typeface="SimSun" charset="0"/>
                <a:cs typeface="SimSun" charset="0"/>
              </a:rPr>
              <a:t> A </a:t>
            </a:r>
            <a:r>
              <a:rPr lang="en-US" sz="2600" i="1" dirty="0">
                <a:solidFill>
                  <a:schemeClr val="tx1"/>
                </a:solidFill>
                <a:ea typeface="SimSun" charset="0"/>
                <a:cs typeface="SimSun" charset="0"/>
              </a:rPr>
              <a:t>t</a:t>
            </a:r>
            <a:r>
              <a:rPr lang="en-US" sz="2600" dirty="0">
                <a:solidFill>
                  <a:schemeClr val="tx1"/>
                </a:solidFill>
                <a:ea typeface="SimSun" charset="0"/>
                <a:cs typeface="SimSun" charset="0"/>
              </a:rPr>
              <a:t>-curve is symmetric about 0.</a:t>
            </a:r>
          </a:p>
          <a:p>
            <a:pPr>
              <a:spcBef>
                <a:spcPct val="50000"/>
              </a:spcBef>
              <a:buClr>
                <a:srgbClr val="000000"/>
              </a:buClr>
              <a:defRPr/>
            </a:pPr>
            <a:r>
              <a:rPr lang="en-US" sz="2600" b="1" dirty="0">
                <a:solidFill>
                  <a:schemeClr val="tx1"/>
                </a:solidFill>
                <a:ea typeface="SimSun" charset="0"/>
                <a:cs typeface="SimSun" charset="0"/>
              </a:rPr>
              <a:t>Property 4:</a:t>
            </a:r>
            <a:r>
              <a:rPr lang="en-US" sz="2600" dirty="0">
                <a:solidFill>
                  <a:schemeClr val="tx1"/>
                </a:solidFill>
                <a:ea typeface="SimSun" charset="0"/>
                <a:cs typeface="SimSun" charset="0"/>
              </a:rPr>
              <a:t> As the number of degrees of freedom becomes larger, </a:t>
            </a:r>
            <a:r>
              <a:rPr lang="en-US" sz="2600" i="1" dirty="0">
                <a:solidFill>
                  <a:schemeClr val="tx1"/>
                </a:solidFill>
                <a:ea typeface="SimSun" charset="0"/>
                <a:cs typeface="SimSun" charset="0"/>
              </a:rPr>
              <a:t>t</a:t>
            </a:r>
            <a:r>
              <a:rPr lang="en-US" sz="2600" dirty="0">
                <a:solidFill>
                  <a:schemeClr val="tx1"/>
                </a:solidFill>
                <a:ea typeface="SimSun" charset="0"/>
                <a:cs typeface="SimSun" charset="0"/>
              </a:rPr>
              <a:t>-curves look increasingly like the standard normal curve.</a:t>
            </a:r>
          </a:p>
        </p:txBody>
      </p:sp>
    </p:spTree>
    <p:extLst>
      <p:ext uri="{BB962C8B-B14F-4D97-AF65-F5344CB8AC3E}">
        <p14:creationId xmlns:p14="http://schemas.microsoft.com/office/powerpoint/2010/main" val="2434742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6-5</a:t>
            </a:r>
          </a:p>
        </p:txBody>
      </p:sp>
      <p:sp>
        <p:nvSpPr>
          <p:cNvPr id="3" name="Content Placeholder 2"/>
          <p:cNvSpPr>
            <a:spLocks noGrp="1"/>
          </p:cNvSpPr>
          <p:nvPr>
            <p:ph idx="1"/>
          </p:nvPr>
        </p:nvSpPr>
        <p:spPr>
          <a:xfrm>
            <a:off x="457200" y="1600200"/>
            <a:ext cx="1709530" cy="536713"/>
          </a:xfrm>
        </p:spPr>
        <p:txBody>
          <a:bodyPr/>
          <a:lstStyle/>
          <a:p>
            <a:pPr>
              <a:defRPr/>
            </a:pPr>
            <a:r>
              <a:rPr lang="en-US" dirty="0">
                <a:solidFill>
                  <a:srgbClr val="000000"/>
                </a:solidFill>
              </a:rPr>
              <a:t>Values of </a:t>
            </a:r>
            <a:endParaRPr lang="en-US" baseline="-33000" dirty="0">
              <a:solidFill>
                <a:srgbClr val="000000"/>
              </a:solidFill>
            </a:endParaRPr>
          </a:p>
        </p:txBody>
      </p:sp>
      <p:graphicFrame>
        <p:nvGraphicFramePr>
          <p:cNvPr id="4" name="Object 3" descr="t sub alpha"/>
          <p:cNvGraphicFramePr>
            <a:graphicFrameLocks noChangeAspect="1"/>
          </p:cNvGraphicFramePr>
          <p:nvPr>
            <p:extLst>
              <p:ext uri="{D42A27DB-BD31-4B8C-83A1-F6EECF244321}">
                <p14:modId xmlns:p14="http://schemas.microsoft.com/office/powerpoint/2010/main" val="2019830663"/>
              </p:ext>
            </p:extLst>
          </p:nvPr>
        </p:nvGraphicFramePr>
        <p:xfrm>
          <a:off x="2265570" y="1705113"/>
          <a:ext cx="279400" cy="431800"/>
        </p:xfrm>
        <a:graphic>
          <a:graphicData uri="http://schemas.openxmlformats.org/presentationml/2006/ole">
            <mc:AlternateContent xmlns:mc="http://schemas.openxmlformats.org/markup-compatibility/2006">
              <mc:Choice xmlns:v="urn:schemas-microsoft-com:vml" Requires="v">
                <p:oleObj name="Equation" r:id="rId2" imgW="279360" imgH="431640" progId="">
                  <p:embed/>
                </p:oleObj>
              </mc:Choice>
              <mc:Fallback>
                <p:oleObj name="Equation" r:id="rId2" imgW="279360" imgH="431640" progId="">
                  <p:embed/>
                  <p:pic>
                    <p:nvPicPr>
                      <p:cNvPr id="0" name="Picture 19" descr="t sub alph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570" y="1705113"/>
                        <a:ext cx="279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A table has 4 rows and 7 columns. The columns have the following headings from left to right. d f, t sub 0.10, t sub 0.05, t sub 0.025, t sub 0.01, t sub 0.005, d f. The row entries are as follows. Row 1. 12, 1.356, 1.782, 2.179, 2.681, 3.055, 12. Row 2. 13, 1.350, 1.771, 2.160, 2.650, 3.012, 13. Row 3. 14, 1.345, 1.761, 2.145, 2.624, 2.977, 14. Row 4. 15, 1.341, 1.753, 2.131, 2.602, 2.947,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695" y="2317658"/>
            <a:ext cx="6628141" cy="3912335"/>
          </a:xfrm>
          <a:prstGeom prst="rect">
            <a:avLst/>
          </a:prstGeom>
        </p:spPr>
      </p:pic>
    </p:spTree>
    <p:extLst>
      <p:ext uri="{BB962C8B-B14F-4D97-AF65-F5344CB8AC3E}">
        <p14:creationId xmlns:p14="http://schemas.microsoft.com/office/powerpoint/2010/main" val="883866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6.2</a:t>
            </a:r>
          </a:p>
        </p:txBody>
      </p:sp>
      <p:sp>
        <p:nvSpPr>
          <p:cNvPr id="3" name="Content Placeholder 2"/>
          <p:cNvSpPr>
            <a:spLocks noGrp="1"/>
          </p:cNvSpPr>
          <p:nvPr>
            <p:ph idx="1"/>
          </p:nvPr>
        </p:nvSpPr>
        <p:spPr>
          <a:xfrm>
            <a:off x="457200" y="1600202"/>
            <a:ext cx="6828183" cy="1916934"/>
          </a:xfrm>
        </p:spPr>
        <p:txBody>
          <a:bodyPr/>
          <a:lstStyle/>
          <a:p>
            <a:pPr>
              <a:spcBef>
                <a:spcPts val="600"/>
              </a:spcBef>
            </a:pPr>
            <a:r>
              <a:rPr lang="en-US" sz="1600" dirty="0"/>
              <a:t>One-Mean </a:t>
            </a:r>
            <a:r>
              <a:rPr lang="en-US" sz="1600" i="1" dirty="0"/>
              <a:t>t</a:t>
            </a:r>
            <a:r>
              <a:rPr lang="en-US" sz="1600" dirty="0"/>
              <a:t>- lnterval Procedure</a:t>
            </a:r>
          </a:p>
          <a:p>
            <a:pPr>
              <a:spcBef>
                <a:spcPts val="600"/>
              </a:spcBef>
            </a:pPr>
            <a:r>
              <a:rPr lang="en-US" sz="1600" b="1" dirty="0"/>
              <a:t>Purpose </a:t>
            </a:r>
            <a:r>
              <a:rPr lang="en-US" sz="1600" dirty="0"/>
              <a:t>To find a confidence interval for a population mean, </a:t>
            </a:r>
            <a:r>
              <a:rPr lang="en-US" sz="1600" i="1" dirty="0"/>
              <a:t>μ</a:t>
            </a:r>
          </a:p>
          <a:p>
            <a:pPr>
              <a:spcBef>
                <a:spcPts val="600"/>
              </a:spcBef>
            </a:pPr>
            <a:r>
              <a:rPr lang="en-US" sz="1600" b="1" dirty="0"/>
              <a:t>Assumptions</a:t>
            </a:r>
          </a:p>
          <a:p>
            <a:pPr>
              <a:spcBef>
                <a:spcPts val="600"/>
              </a:spcBef>
            </a:pPr>
            <a:r>
              <a:rPr lang="en-US" sz="1600" dirty="0"/>
              <a:t>1. Simple random sample</a:t>
            </a:r>
          </a:p>
          <a:p>
            <a:pPr>
              <a:spcBef>
                <a:spcPts val="600"/>
              </a:spcBef>
            </a:pPr>
            <a:r>
              <a:rPr lang="en-US" sz="1600" dirty="0"/>
              <a:t>2. Normal population or large sample</a:t>
            </a:r>
          </a:p>
          <a:p>
            <a:pPr>
              <a:spcBef>
                <a:spcPts val="600"/>
              </a:spcBef>
            </a:pPr>
            <a:r>
              <a:rPr lang="el-GR" sz="1600" dirty="0"/>
              <a:t>3. </a:t>
            </a:r>
            <a:r>
              <a:rPr lang="el-GR" sz="1600" i="1" dirty="0"/>
              <a:t>σ</a:t>
            </a:r>
            <a:r>
              <a:rPr lang="el-GR" sz="1600" dirty="0"/>
              <a:t> </a:t>
            </a:r>
            <a:r>
              <a:rPr lang="en-US" sz="1600" dirty="0"/>
              <a:t>unknown</a:t>
            </a:r>
          </a:p>
        </p:txBody>
      </p:sp>
      <p:sp>
        <p:nvSpPr>
          <p:cNvPr id="4" name="Content Placeholder 3"/>
          <p:cNvSpPr>
            <a:spLocks noGrp="1"/>
          </p:cNvSpPr>
          <p:nvPr>
            <p:ph idx="13"/>
          </p:nvPr>
        </p:nvSpPr>
        <p:spPr>
          <a:xfrm>
            <a:off x="457201" y="3565525"/>
            <a:ext cx="5756563" cy="355719"/>
          </a:xfrm>
        </p:spPr>
        <p:txBody>
          <a:bodyPr/>
          <a:lstStyle/>
          <a:p>
            <a:pPr lvl="0"/>
            <a:r>
              <a:rPr lang="en-US" sz="1600" b="1" dirty="0">
                <a:solidFill>
                  <a:srgbClr val="000000"/>
                </a:solidFill>
              </a:rPr>
              <a:t>Step 1 For a confidence level of 1 − </a:t>
            </a:r>
            <a:r>
              <a:rPr lang="en-US" sz="1600" b="1" i="1" dirty="0">
                <a:solidFill>
                  <a:srgbClr val="000000"/>
                </a:solidFill>
              </a:rPr>
              <a:t>α</a:t>
            </a:r>
            <a:r>
              <a:rPr lang="en-US" sz="1600" b="1" dirty="0">
                <a:solidFill>
                  <a:srgbClr val="000000"/>
                </a:solidFill>
              </a:rPr>
              <a:t>, use Table IV to find</a:t>
            </a:r>
          </a:p>
        </p:txBody>
      </p:sp>
      <p:graphicFrame>
        <p:nvGraphicFramePr>
          <p:cNvPr id="9" name="Object 8" descr="t sub start fraction alpha over 2 end fraction."/>
          <p:cNvGraphicFramePr>
            <a:graphicFrameLocks noChangeAspect="1"/>
          </p:cNvGraphicFramePr>
          <p:nvPr>
            <p:extLst>
              <p:ext uri="{D42A27DB-BD31-4B8C-83A1-F6EECF244321}">
                <p14:modId xmlns:p14="http://schemas.microsoft.com/office/powerpoint/2010/main" val="3946524084"/>
              </p:ext>
            </p:extLst>
          </p:nvPr>
        </p:nvGraphicFramePr>
        <p:xfrm>
          <a:off x="6335713" y="3536950"/>
          <a:ext cx="352425" cy="361950"/>
        </p:xfrm>
        <a:graphic>
          <a:graphicData uri="http://schemas.openxmlformats.org/presentationml/2006/ole">
            <mc:AlternateContent xmlns:mc="http://schemas.openxmlformats.org/markup-compatibility/2006">
              <mc:Choice xmlns:v="urn:schemas-microsoft-com:vml" Requires="v">
                <p:oleObj name="Equation" r:id="rId2" imgW="469800" imgH="482400" progId="">
                  <p:embed/>
                </p:oleObj>
              </mc:Choice>
              <mc:Fallback>
                <p:oleObj name="Equation" r:id="rId2" imgW="469800" imgH="482400" progId="">
                  <p:embed/>
                  <p:pic>
                    <p:nvPicPr>
                      <p:cNvPr id="0" name="Picture 70" descr="t sub start fraction alpha over 2 end fr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713" y="3536950"/>
                        <a:ext cx="35242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4"/>
          <p:cNvSpPr/>
          <p:nvPr/>
        </p:nvSpPr>
        <p:spPr>
          <a:xfrm>
            <a:off x="6809615" y="3574107"/>
            <a:ext cx="1648582" cy="338554"/>
          </a:xfrm>
          <a:prstGeom prst="rect">
            <a:avLst/>
          </a:prstGeom>
        </p:spPr>
        <p:txBody>
          <a:bodyPr wrap="square">
            <a:spAutoFit/>
          </a:bodyPr>
          <a:lstStyle/>
          <a:p>
            <a:r>
              <a:rPr lang="en-US" sz="1600" b="1" dirty="0">
                <a:latin typeface="+mn-lt"/>
              </a:rPr>
              <a:t>With d</a:t>
            </a:r>
            <a:r>
              <a:rPr lang="en-US" sz="100" b="1" dirty="0">
                <a:solidFill>
                  <a:schemeClr val="bg1"/>
                </a:solidFill>
                <a:latin typeface="+mn-lt"/>
              </a:rPr>
              <a:t> </a:t>
            </a:r>
            <a:r>
              <a:rPr lang="en-US" sz="1600" b="1" dirty="0">
                <a:latin typeface="+mn-lt"/>
              </a:rPr>
              <a:t>f = </a:t>
            </a:r>
            <a:r>
              <a:rPr lang="en-US" sz="1600" b="1" i="1" dirty="0">
                <a:latin typeface="+mn-lt"/>
              </a:rPr>
              <a:t>n </a:t>
            </a:r>
            <a:r>
              <a:rPr lang="en-US" sz="1600" b="1" dirty="0">
                <a:latin typeface="+mn-lt"/>
              </a:rPr>
              <a:t>− 1, </a:t>
            </a:r>
          </a:p>
        </p:txBody>
      </p:sp>
      <p:sp>
        <p:nvSpPr>
          <p:cNvPr id="5" name="Content Placeholder 4"/>
          <p:cNvSpPr>
            <a:spLocks noGrp="1"/>
          </p:cNvSpPr>
          <p:nvPr>
            <p:ph idx="14"/>
          </p:nvPr>
        </p:nvSpPr>
        <p:spPr>
          <a:xfrm>
            <a:off x="457199" y="3958648"/>
            <a:ext cx="4416425" cy="821170"/>
          </a:xfrm>
        </p:spPr>
        <p:txBody>
          <a:bodyPr/>
          <a:lstStyle/>
          <a:p>
            <a:r>
              <a:rPr lang="en-US" sz="1600" b="1" dirty="0"/>
              <a:t>where </a:t>
            </a:r>
            <a:r>
              <a:rPr lang="en-US" sz="1600" b="1" i="1" dirty="0"/>
              <a:t>n </a:t>
            </a:r>
            <a:r>
              <a:rPr lang="en-US" sz="1600" b="1" dirty="0"/>
              <a:t>is the sample size.</a:t>
            </a:r>
          </a:p>
          <a:p>
            <a:r>
              <a:rPr lang="en-US" sz="1600" b="1" dirty="0"/>
              <a:t>Step 2 The confidence interval for </a:t>
            </a:r>
            <a:r>
              <a:rPr lang="en-US" sz="1600" b="1" i="1" dirty="0"/>
              <a:t>μ </a:t>
            </a:r>
            <a:r>
              <a:rPr lang="en-US" sz="1600" b="1" dirty="0"/>
              <a:t>is from</a:t>
            </a:r>
          </a:p>
        </p:txBody>
      </p:sp>
      <p:graphicFrame>
        <p:nvGraphicFramePr>
          <p:cNvPr id="10" name="Object 9" descr="x bar minus t sub start fraction alpha over 2 end fraction times start fraction s over radical n end fraction to x bar + t sub start fraction alpha over 2 end fraction times start fraction s over radical n end fraction"/>
          <p:cNvGraphicFramePr>
            <a:graphicFrameLocks noChangeAspect="1"/>
          </p:cNvGraphicFramePr>
          <p:nvPr>
            <p:extLst>
              <p:ext uri="{D42A27DB-BD31-4B8C-83A1-F6EECF244321}">
                <p14:modId xmlns:p14="http://schemas.microsoft.com/office/powerpoint/2010/main" val="33594060"/>
              </p:ext>
            </p:extLst>
          </p:nvPr>
        </p:nvGraphicFramePr>
        <p:xfrm>
          <a:off x="4972339" y="4279771"/>
          <a:ext cx="2482850" cy="560387"/>
        </p:xfrm>
        <a:graphic>
          <a:graphicData uri="http://schemas.openxmlformats.org/presentationml/2006/ole">
            <mc:AlternateContent xmlns:mc="http://schemas.openxmlformats.org/markup-compatibility/2006">
              <mc:Choice xmlns:v="urn:schemas-microsoft-com:vml" Requires="v">
                <p:oleObj name="Equation" r:id="rId4" imgW="4000320" imgH="901440" progId="">
                  <p:embed/>
                </p:oleObj>
              </mc:Choice>
              <mc:Fallback>
                <p:oleObj name="Equation" r:id="rId4" imgW="4000320" imgH="901440" progId="">
                  <p:embed/>
                  <p:pic>
                    <p:nvPicPr>
                      <p:cNvPr id="0" name="Picture 71" descr="x bar minus t sub start fraction alpha over 2 end fraction times start fraction s over radical n end fraction to x bar + t sub start fraction alpha over 2 end fraction times start fraction s over radical n end fra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2339" y="4279771"/>
                        <a:ext cx="2482850"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descr="where t sub start fraction alpha over 2 end fraction"/>
          <p:cNvGraphicFramePr>
            <a:graphicFrameLocks noChangeAspect="1"/>
          </p:cNvGraphicFramePr>
          <p:nvPr>
            <p:extLst>
              <p:ext uri="{D42A27DB-BD31-4B8C-83A1-F6EECF244321}">
                <p14:modId xmlns:p14="http://schemas.microsoft.com/office/powerpoint/2010/main" val="2031661070"/>
              </p:ext>
            </p:extLst>
          </p:nvPr>
        </p:nvGraphicFramePr>
        <p:xfrm>
          <a:off x="527050" y="4953000"/>
          <a:ext cx="946150" cy="273050"/>
        </p:xfrm>
        <a:graphic>
          <a:graphicData uri="http://schemas.openxmlformats.org/presentationml/2006/ole">
            <mc:AlternateContent xmlns:mc="http://schemas.openxmlformats.org/markup-compatibility/2006">
              <mc:Choice xmlns:v="urn:schemas-microsoft-com:vml" Requires="v">
                <p:oleObj name="Equation" r:id="rId6" imgW="1676160" imgH="482400" progId="">
                  <p:embed/>
                </p:oleObj>
              </mc:Choice>
              <mc:Fallback>
                <p:oleObj name="Equation" r:id="rId6" imgW="1676160" imgH="482400" progId="">
                  <p:embed/>
                  <p:pic>
                    <p:nvPicPr>
                      <p:cNvPr id="0" name="Picture 72" descr="where t sub start fraction alpha over 2 end frac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050" y="4953000"/>
                        <a:ext cx="946150"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idx="15"/>
          </p:nvPr>
        </p:nvSpPr>
        <p:spPr>
          <a:xfrm>
            <a:off x="1516753" y="4883162"/>
            <a:ext cx="2488737" cy="368953"/>
          </a:xfrm>
        </p:spPr>
        <p:txBody>
          <a:bodyPr/>
          <a:lstStyle/>
          <a:p>
            <a:r>
              <a:rPr lang="en-US" sz="1600" b="1" dirty="0"/>
              <a:t>is found in Step 1, and</a:t>
            </a:r>
          </a:p>
        </p:txBody>
      </p:sp>
      <p:graphicFrame>
        <p:nvGraphicFramePr>
          <p:cNvPr id="12" name="Object 11" descr="x bar"/>
          <p:cNvGraphicFramePr>
            <a:graphicFrameLocks noChangeAspect="1"/>
          </p:cNvGraphicFramePr>
          <p:nvPr>
            <p:extLst>
              <p:ext uri="{D42A27DB-BD31-4B8C-83A1-F6EECF244321}">
                <p14:modId xmlns:p14="http://schemas.microsoft.com/office/powerpoint/2010/main" val="1469141310"/>
              </p:ext>
            </p:extLst>
          </p:nvPr>
        </p:nvGraphicFramePr>
        <p:xfrm>
          <a:off x="4092575" y="4913313"/>
          <a:ext cx="190500" cy="304800"/>
        </p:xfrm>
        <a:graphic>
          <a:graphicData uri="http://schemas.openxmlformats.org/presentationml/2006/ole">
            <mc:AlternateContent xmlns:mc="http://schemas.openxmlformats.org/markup-compatibility/2006">
              <mc:Choice xmlns:v="urn:schemas-microsoft-com:vml" Requires="v">
                <p:oleObj name="Equation" r:id="rId8" imgW="253800" imgH="406080" progId="">
                  <p:embed/>
                </p:oleObj>
              </mc:Choice>
              <mc:Fallback>
                <p:oleObj name="Equation" r:id="rId8" imgW="253800" imgH="406080" progId="">
                  <p:embed/>
                  <p:pic>
                    <p:nvPicPr>
                      <p:cNvPr id="0" name="Picture 73" descr="x ba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2575" y="4913313"/>
                        <a:ext cx="1905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idx="16"/>
          </p:nvPr>
        </p:nvSpPr>
        <p:spPr>
          <a:xfrm>
            <a:off x="4388122" y="4883162"/>
            <a:ext cx="4298675" cy="335453"/>
          </a:xfrm>
        </p:spPr>
        <p:txBody>
          <a:bodyPr/>
          <a:lstStyle/>
          <a:p>
            <a:r>
              <a:rPr lang="en-US" sz="1600" b="1" dirty="0"/>
              <a:t>and </a:t>
            </a:r>
            <a:r>
              <a:rPr lang="en-US" sz="1600" b="1" i="1" dirty="0"/>
              <a:t>s</a:t>
            </a:r>
            <a:r>
              <a:rPr lang="en-US" sz="1600" b="1" dirty="0"/>
              <a:t> are computed from the sample data.</a:t>
            </a:r>
          </a:p>
        </p:txBody>
      </p:sp>
      <p:sp>
        <p:nvSpPr>
          <p:cNvPr id="8" name="Content Placeholder 7"/>
          <p:cNvSpPr>
            <a:spLocks noGrp="1"/>
          </p:cNvSpPr>
          <p:nvPr>
            <p:ph idx="17"/>
          </p:nvPr>
        </p:nvSpPr>
        <p:spPr>
          <a:xfrm>
            <a:off x="457200" y="5341059"/>
            <a:ext cx="8229598" cy="1038946"/>
          </a:xfrm>
        </p:spPr>
        <p:txBody>
          <a:bodyPr/>
          <a:lstStyle/>
          <a:p>
            <a:r>
              <a:rPr lang="en-US" sz="1600" b="1" dirty="0"/>
              <a:t>Step 3 Interpret the confidence interval.</a:t>
            </a:r>
          </a:p>
          <a:p>
            <a:r>
              <a:rPr lang="en-US" sz="1600" dirty="0"/>
              <a:t>Note: The confidence interval is exact for normal populations and is approximately correct for large samples from nonnormal populations..</a:t>
            </a:r>
          </a:p>
        </p:txBody>
      </p:sp>
    </p:spTree>
    <p:extLst>
      <p:ext uri="{BB962C8B-B14F-4D97-AF65-F5344CB8AC3E}">
        <p14:creationId xmlns:p14="http://schemas.microsoft.com/office/powerpoint/2010/main" val="1655278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6-6 </a:t>
            </a:r>
            <a:r>
              <a:rPr lang="en-US" dirty="0"/>
              <a:t>&amp; </a:t>
            </a:r>
            <a:r>
              <a:rPr lang="en-US"/>
              <a:t>Figure 6-10 </a:t>
            </a:r>
            <a:endParaRPr lang="en-US" dirty="0"/>
          </a:p>
        </p:txBody>
      </p:sp>
      <p:sp>
        <p:nvSpPr>
          <p:cNvPr id="3" name="Content Placeholder 2"/>
          <p:cNvSpPr>
            <a:spLocks noGrp="1"/>
          </p:cNvSpPr>
          <p:nvPr>
            <p:ph idx="1"/>
          </p:nvPr>
        </p:nvSpPr>
        <p:spPr>
          <a:xfrm>
            <a:off x="457200" y="1610139"/>
            <a:ext cx="3657600" cy="844617"/>
          </a:xfrm>
        </p:spPr>
        <p:txBody>
          <a:bodyPr/>
          <a:lstStyle/>
          <a:p>
            <a:pPr>
              <a:defRPr/>
            </a:pPr>
            <a:r>
              <a:rPr lang="en-US" sz="2400" dirty="0">
                <a:solidFill>
                  <a:srgbClr val="000000"/>
                </a:solidFill>
              </a:rPr>
              <a:t>Losses ($) for a sample of 25 pickpocket offenses</a:t>
            </a:r>
          </a:p>
        </p:txBody>
      </p:sp>
      <p:graphicFrame>
        <p:nvGraphicFramePr>
          <p:cNvPr id="7" name="Table 6"/>
          <p:cNvGraphicFramePr>
            <a:graphicFrameLocks noGrp="1"/>
          </p:cNvGraphicFramePr>
          <p:nvPr>
            <p:extLst>
              <p:ext uri="{D42A27DB-BD31-4B8C-83A1-F6EECF244321}">
                <p14:modId xmlns:p14="http://schemas.microsoft.com/office/powerpoint/2010/main" val="3588190458"/>
              </p:ext>
            </p:extLst>
          </p:nvPr>
        </p:nvGraphicFramePr>
        <p:xfrm>
          <a:off x="526774" y="2652332"/>
          <a:ext cx="3458815" cy="1770580"/>
        </p:xfrm>
        <a:graphic>
          <a:graphicData uri="http://schemas.openxmlformats.org/drawingml/2006/table">
            <a:tbl>
              <a:tblPr firstRow="1" bandRow="1">
                <a:tableStyleId>{5940675A-B579-460E-94D1-54222C63F5DA}</a:tableStyleId>
              </a:tblPr>
              <a:tblGrid>
                <a:gridCol w="691763">
                  <a:extLst>
                    <a:ext uri="{9D8B030D-6E8A-4147-A177-3AD203B41FA5}">
                      <a16:colId xmlns:a16="http://schemas.microsoft.com/office/drawing/2014/main" val="23037803"/>
                    </a:ext>
                  </a:extLst>
                </a:gridCol>
                <a:gridCol w="691763">
                  <a:extLst>
                    <a:ext uri="{9D8B030D-6E8A-4147-A177-3AD203B41FA5}">
                      <a16:colId xmlns:a16="http://schemas.microsoft.com/office/drawing/2014/main" val="4168326868"/>
                    </a:ext>
                  </a:extLst>
                </a:gridCol>
                <a:gridCol w="691763">
                  <a:extLst>
                    <a:ext uri="{9D8B030D-6E8A-4147-A177-3AD203B41FA5}">
                      <a16:colId xmlns:a16="http://schemas.microsoft.com/office/drawing/2014/main" val="2474552712"/>
                    </a:ext>
                  </a:extLst>
                </a:gridCol>
                <a:gridCol w="691763">
                  <a:extLst>
                    <a:ext uri="{9D8B030D-6E8A-4147-A177-3AD203B41FA5}">
                      <a16:colId xmlns:a16="http://schemas.microsoft.com/office/drawing/2014/main" val="3599517030"/>
                    </a:ext>
                  </a:extLst>
                </a:gridCol>
                <a:gridCol w="691763">
                  <a:extLst>
                    <a:ext uri="{9D8B030D-6E8A-4147-A177-3AD203B41FA5}">
                      <a16:colId xmlns:a16="http://schemas.microsoft.com/office/drawing/2014/main" val="3558587070"/>
                    </a:ext>
                  </a:extLst>
                </a:gridCol>
              </a:tblGrid>
              <a:tr h="354116">
                <a:tc>
                  <a:txBody>
                    <a:bodyPr/>
                    <a:lstStyle/>
                    <a:p>
                      <a:r>
                        <a:rPr lang="en-US" dirty="0"/>
                        <a:t>447</a:t>
                      </a:r>
                    </a:p>
                  </a:txBody>
                  <a:tcPr/>
                </a:tc>
                <a:tc>
                  <a:txBody>
                    <a:bodyPr/>
                    <a:lstStyle/>
                    <a:p>
                      <a:r>
                        <a:rPr lang="en-US" dirty="0"/>
                        <a:t>207</a:t>
                      </a:r>
                    </a:p>
                  </a:txBody>
                  <a:tcPr/>
                </a:tc>
                <a:tc>
                  <a:txBody>
                    <a:bodyPr/>
                    <a:lstStyle/>
                    <a:p>
                      <a:r>
                        <a:rPr lang="en-US" dirty="0"/>
                        <a:t>627</a:t>
                      </a:r>
                    </a:p>
                  </a:txBody>
                  <a:tcPr/>
                </a:tc>
                <a:tc>
                  <a:txBody>
                    <a:bodyPr/>
                    <a:lstStyle/>
                    <a:p>
                      <a:r>
                        <a:rPr lang="en-US" dirty="0"/>
                        <a:t>430</a:t>
                      </a:r>
                    </a:p>
                  </a:txBody>
                  <a:tcPr/>
                </a:tc>
                <a:tc>
                  <a:txBody>
                    <a:bodyPr/>
                    <a:lstStyle/>
                    <a:p>
                      <a:r>
                        <a:rPr lang="en-US" dirty="0"/>
                        <a:t>883</a:t>
                      </a:r>
                    </a:p>
                  </a:txBody>
                  <a:tcPr/>
                </a:tc>
                <a:extLst>
                  <a:ext uri="{0D108BD9-81ED-4DB2-BD59-A6C34878D82A}">
                    <a16:rowId xmlns:a16="http://schemas.microsoft.com/office/drawing/2014/main" val="2784058965"/>
                  </a:ext>
                </a:extLst>
              </a:tr>
              <a:tr h="354116">
                <a:tc>
                  <a:txBody>
                    <a:bodyPr/>
                    <a:lstStyle/>
                    <a:p>
                      <a:r>
                        <a:rPr lang="en-US" dirty="0"/>
                        <a:t>313</a:t>
                      </a:r>
                    </a:p>
                  </a:txBody>
                  <a:tcPr/>
                </a:tc>
                <a:tc>
                  <a:txBody>
                    <a:bodyPr/>
                    <a:lstStyle/>
                    <a:p>
                      <a:r>
                        <a:rPr lang="en-US" dirty="0"/>
                        <a:t>844</a:t>
                      </a:r>
                    </a:p>
                  </a:txBody>
                  <a:tcPr/>
                </a:tc>
                <a:tc>
                  <a:txBody>
                    <a:bodyPr/>
                    <a:lstStyle/>
                    <a:p>
                      <a:r>
                        <a:rPr lang="en-US" dirty="0"/>
                        <a:t>253</a:t>
                      </a:r>
                    </a:p>
                  </a:txBody>
                  <a:tcPr/>
                </a:tc>
                <a:tc>
                  <a:txBody>
                    <a:bodyPr/>
                    <a:lstStyle/>
                    <a:p>
                      <a:r>
                        <a:rPr lang="en-US" dirty="0"/>
                        <a:t>397</a:t>
                      </a:r>
                    </a:p>
                  </a:txBody>
                  <a:tcPr/>
                </a:tc>
                <a:tc>
                  <a:txBody>
                    <a:bodyPr/>
                    <a:lstStyle/>
                    <a:p>
                      <a:r>
                        <a:rPr lang="en-US" dirty="0"/>
                        <a:t>274</a:t>
                      </a:r>
                    </a:p>
                  </a:txBody>
                  <a:tcPr/>
                </a:tc>
                <a:extLst>
                  <a:ext uri="{0D108BD9-81ED-4DB2-BD59-A6C34878D82A}">
                    <a16:rowId xmlns:a16="http://schemas.microsoft.com/office/drawing/2014/main" val="2026597400"/>
                  </a:ext>
                </a:extLst>
              </a:tr>
              <a:tr h="354116">
                <a:tc>
                  <a:txBody>
                    <a:bodyPr/>
                    <a:lstStyle/>
                    <a:p>
                      <a:r>
                        <a:rPr lang="en-US" dirty="0"/>
                        <a:t>217</a:t>
                      </a:r>
                    </a:p>
                  </a:txBody>
                  <a:tcPr/>
                </a:tc>
                <a:tc>
                  <a:txBody>
                    <a:bodyPr/>
                    <a:lstStyle/>
                    <a:p>
                      <a:r>
                        <a:rPr lang="en-US" dirty="0"/>
                        <a:t>768</a:t>
                      </a:r>
                    </a:p>
                  </a:txBody>
                  <a:tcPr/>
                </a:tc>
                <a:tc>
                  <a:txBody>
                    <a:bodyPr/>
                    <a:lstStyle/>
                    <a:p>
                      <a:r>
                        <a:rPr lang="en-US" dirty="0"/>
                        <a:t>1064</a:t>
                      </a:r>
                    </a:p>
                  </a:txBody>
                  <a:tcPr/>
                </a:tc>
                <a:tc>
                  <a:txBody>
                    <a:bodyPr/>
                    <a:lstStyle/>
                    <a:p>
                      <a:r>
                        <a:rPr lang="en-US" dirty="0"/>
                        <a:t>26</a:t>
                      </a:r>
                    </a:p>
                  </a:txBody>
                  <a:tcPr/>
                </a:tc>
                <a:tc>
                  <a:txBody>
                    <a:bodyPr/>
                    <a:lstStyle/>
                    <a:p>
                      <a:r>
                        <a:rPr lang="en-US" dirty="0"/>
                        <a:t>587</a:t>
                      </a:r>
                    </a:p>
                  </a:txBody>
                  <a:tcPr/>
                </a:tc>
                <a:extLst>
                  <a:ext uri="{0D108BD9-81ED-4DB2-BD59-A6C34878D82A}">
                    <a16:rowId xmlns:a16="http://schemas.microsoft.com/office/drawing/2014/main" val="2678956738"/>
                  </a:ext>
                </a:extLst>
              </a:tr>
              <a:tr h="354116">
                <a:tc>
                  <a:txBody>
                    <a:bodyPr/>
                    <a:lstStyle/>
                    <a:p>
                      <a:r>
                        <a:rPr lang="en-US" dirty="0"/>
                        <a:t>833</a:t>
                      </a:r>
                    </a:p>
                  </a:txBody>
                  <a:tcPr/>
                </a:tc>
                <a:tc>
                  <a:txBody>
                    <a:bodyPr/>
                    <a:lstStyle/>
                    <a:p>
                      <a:r>
                        <a:rPr lang="en-US" dirty="0"/>
                        <a:t>277</a:t>
                      </a:r>
                    </a:p>
                  </a:txBody>
                  <a:tcPr/>
                </a:tc>
                <a:tc>
                  <a:txBody>
                    <a:bodyPr/>
                    <a:lstStyle/>
                    <a:p>
                      <a:r>
                        <a:rPr lang="en-US" dirty="0"/>
                        <a:t>805</a:t>
                      </a:r>
                    </a:p>
                  </a:txBody>
                  <a:tcPr/>
                </a:tc>
                <a:tc>
                  <a:txBody>
                    <a:bodyPr/>
                    <a:lstStyle/>
                    <a:p>
                      <a:r>
                        <a:rPr lang="en-US" dirty="0"/>
                        <a:t>653</a:t>
                      </a:r>
                    </a:p>
                  </a:txBody>
                  <a:tcPr/>
                </a:tc>
                <a:tc>
                  <a:txBody>
                    <a:bodyPr/>
                    <a:lstStyle/>
                    <a:p>
                      <a:r>
                        <a:rPr lang="en-US" dirty="0"/>
                        <a:t>549</a:t>
                      </a:r>
                    </a:p>
                  </a:txBody>
                  <a:tcPr/>
                </a:tc>
                <a:extLst>
                  <a:ext uri="{0D108BD9-81ED-4DB2-BD59-A6C34878D82A}">
                    <a16:rowId xmlns:a16="http://schemas.microsoft.com/office/drawing/2014/main" val="1223178151"/>
                  </a:ext>
                </a:extLst>
              </a:tr>
              <a:tr h="354116">
                <a:tc>
                  <a:txBody>
                    <a:bodyPr/>
                    <a:lstStyle/>
                    <a:p>
                      <a:r>
                        <a:rPr lang="en-US" dirty="0"/>
                        <a:t>649</a:t>
                      </a:r>
                    </a:p>
                  </a:txBody>
                  <a:tcPr/>
                </a:tc>
                <a:tc>
                  <a:txBody>
                    <a:bodyPr/>
                    <a:lstStyle/>
                    <a:p>
                      <a:r>
                        <a:rPr lang="en-US" dirty="0"/>
                        <a:t>554</a:t>
                      </a:r>
                    </a:p>
                  </a:txBody>
                  <a:tcPr/>
                </a:tc>
                <a:tc>
                  <a:txBody>
                    <a:bodyPr/>
                    <a:lstStyle/>
                    <a:p>
                      <a:r>
                        <a:rPr lang="en-US" dirty="0"/>
                        <a:t>570</a:t>
                      </a:r>
                    </a:p>
                  </a:txBody>
                  <a:tcPr/>
                </a:tc>
                <a:tc>
                  <a:txBody>
                    <a:bodyPr/>
                    <a:lstStyle/>
                    <a:p>
                      <a:r>
                        <a:rPr lang="en-US" dirty="0"/>
                        <a:t>223</a:t>
                      </a:r>
                    </a:p>
                  </a:txBody>
                  <a:tcPr/>
                </a:tc>
                <a:tc>
                  <a:txBody>
                    <a:bodyPr/>
                    <a:lstStyle/>
                    <a:p>
                      <a:r>
                        <a:rPr lang="en-US" dirty="0"/>
                        <a:t>443</a:t>
                      </a:r>
                    </a:p>
                  </a:txBody>
                  <a:tcPr/>
                </a:tc>
                <a:extLst>
                  <a:ext uri="{0D108BD9-81ED-4DB2-BD59-A6C34878D82A}">
                    <a16:rowId xmlns:a16="http://schemas.microsoft.com/office/drawing/2014/main" val="1993226269"/>
                  </a:ext>
                </a:extLst>
              </a:tr>
            </a:tbl>
          </a:graphicData>
        </a:graphic>
      </p:graphicFrame>
      <p:sp>
        <p:nvSpPr>
          <p:cNvPr id="4" name="Content Placeholder 3"/>
          <p:cNvSpPr>
            <a:spLocks noGrp="1"/>
          </p:cNvSpPr>
          <p:nvPr>
            <p:ph idx="13"/>
          </p:nvPr>
        </p:nvSpPr>
        <p:spPr>
          <a:xfrm>
            <a:off x="4495800" y="1615660"/>
            <a:ext cx="3873732" cy="844617"/>
          </a:xfrm>
        </p:spPr>
        <p:txBody>
          <a:bodyPr/>
          <a:lstStyle/>
          <a:p>
            <a:pPr>
              <a:defRPr/>
            </a:pPr>
            <a:r>
              <a:rPr lang="en-US" sz="2400" dirty="0">
                <a:solidFill>
                  <a:srgbClr val="000000"/>
                </a:solidFill>
              </a:rPr>
              <a:t>Normal probability plot of the loss data in Table 8-5</a:t>
            </a:r>
          </a:p>
        </p:txBody>
      </p:sp>
      <p:pic>
        <p:nvPicPr>
          <p:cNvPr id="5" name="Picture 2" descr="A scatterplot compares the normal score versus value lost in dollars. The data points are dense for the following range of value lost. 200 to 400, 400 to 500, 600 to 700 and 800 to 900 and for the normal lost values between negative 1.5 to 1.5. Data point is scarce for the range of value lost between 900 to 1200 and for normal score between 1.5 to 2. An outlier point is marked at (0, negative 2.1)."/>
          <p:cNvPicPr>
            <a:picLocks noChangeAspect="1" noChangeArrowheads="1"/>
          </p:cNvPicPr>
          <p:nvPr/>
        </p:nvPicPr>
        <p:blipFill>
          <a:blip r:embed="rId2"/>
          <a:srcRect/>
          <a:stretch>
            <a:fillRect/>
          </a:stretch>
        </p:blipFill>
        <p:spPr bwMode="auto">
          <a:xfrm>
            <a:off x="4572000" y="2763287"/>
            <a:ext cx="4000500" cy="33416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5094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6.1</a:t>
            </a:r>
          </a:p>
        </p:txBody>
      </p:sp>
      <p:sp>
        <p:nvSpPr>
          <p:cNvPr id="3" name="Content Placeholder 2"/>
          <p:cNvSpPr>
            <a:spLocks noGrp="1"/>
          </p:cNvSpPr>
          <p:nvPr>
            <p:ph idx="1"/>
          </p:nvPr>
        </p:nvSpPr>
        <p:spPr>
          <a:xfrm>
            <a:off x="457200" y="1600201"/>
            <a:ext cx="8229600" cy="1714500"/>
          </a:xfrm>
        </p:spPr>
        <p:txBody>
          <a:bodyPr/>
          <a:lstStyle/>
          <a:p>
            <a:pPr>
              <a:spcBef>
                <a:spcPct val="50000"/>
              </a:spcBef>
              <a:buClr>
                <a:srgbClr val="000000"/>
              </a:buClr>
              <a:defRPr/>
            </a:pPr>
            <a:r>
              <a:rPr lang="en-US" b="1" dirty="0">
                <a:solidFill>
                  <a:schemeClr val="tx1"/>
                </a:solidFill>
                <a:ea typeface="SimSun" charset="0"/>
                <a:cs typeface="SimSun" charset="0"/>
              </a:rPr>
              <a:t>Point Estimate</a:t>
            </a:r>
            <a:endParaRPr lang="en-US" dirty="0">
              <a:solidFill>
                <a:schemeClr val="tx1"/>
              </a:solidFill>
              <a:ea typeface="SimSun" charset="0"/>
              <a:cs typeface="SimSun" charset="0"/>
            </a:endParaRPr>
          </a:p>
          <a:p>
            <a:pPr>
              <a:spcBef>
                <a:spcPct val="50000"/>
              </a:spcBef>
              <a:buClr>
                <a:srgbClr val="000000"/>
              </a:buClr>
              <a:defRPr/>
            </a:pPr>
            <a:r>
              <a:rPr lang="en-US" dirty="0">
                <a:solidFill>
                  <a:schemeClr val="tx1"/>
                </a:solidFill>
                <a:ea typeface="SimSun" charset="0"/>
                <a:cs typeface="SimSun" charset="0"/>
              </a:rPr>
              <a:t>A</a:t>
            </a:r>
            <a:r>
              <a:rPr lang="en-US" b="1" dirty="0">
                <a:solidFill>
                  <a:schemeClr val="tx1"/>
                </a:solidFill>
                <a:ea typeface="SimSun" charset="0"/>
                <a:cs typeface="SimSun" charset="0"/>
              </a:rPr>
              <a:t> point estimate</a:t>
            </a:r>
            <a:r>
              <a:rPr lang="en-US" dirty="0">
                <a:solidFill>
                  <a:schemeClr val="tx1"/>
                </a:solidFill>
                <a:ea typeface="SimSun" charset="0"/>
                <a:cs typeface="SimSun" charset="0"/>
              </a:rPr>
              <a:t> of a parameter is the value of a statistic used to estimate the parameter.</a:t>
            </a:r>
            <a:endParaRPr lang="en-US" b="1" dirty="0">
              <a:solidFill>
                <a:schemeClr val="tx1"/>
              </a:solidFill>
              <a:ea typeface="SimSun" charset="0"/>
              <a:cs typeface="SimSun" charset="0"/>
            </a:endParaRPr>
          </a:p>
        </p:txBody>
      </p:sp>
    </p:spTree>
    <p:extLst>
      <p:ext uri="{BB962C8B-B14F-4D97-AF65-F5344CB8AC3E}">
        <p14:creationId xmlns:p14="http://schemas.microsoft.com/office/powerpoint/2010/main" val="316201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6.2</a:t>
            </a:r>
          </a:p>
        </p:txBody>
      </p:sp>
      <p:sp>
        <p:nvSpPr>
          <p:cNvPr id="3" name="Content Placeholder 2"/>
          <p:cNvSpPr>
            <a:spLocks noGrp="1"/>
          </p:cNvSpPr>
          <p:nvPr>
            <p:ph idx="1"/>
          </p:nvPr>
        </p:nvSpPr>
        <p:spPr>
          <a:xfrm>
            <a:off x="457200" y="1600200"/>
            <a:ext cx="8229600" cy="4641573"/>
          </a:xfrm>
        </p:spPr>
        <p:txBody>
          <a:bodyPr/>
          <a:lstStyle/>
          <a:p>
            <a:pPr>
              <a:spcBef>
                <a:spcPct val="50000"/>
              </a:spcBef>
              <a:buClr>
                <a:srgbClr val="000000"/>
              </a:buClr>
              <a:defRPr/>
            </a:pPr>
            <a:r>
              <a:rPr lang="en-US" b="1" dirty="0">
                <a:solidFill>
                  <a:schemeClr val="tx1"/>
                </a:solidFill>
                <a:ea typeface="SimSun" charset="0"/>
                <a:cs typeface="SimSun" charset="0"/>
              </a:rPr>
              <a:t>Confidence-Interval Estimate</a:t>
            </a:r>
            <a:endParaRPr lang="en-US" dirty="0">
              <a:solidFill>
                <a:schemeClr val="tx1"/>
              </a:solidFill>
              <a:ea typeface="SimSun" charset="0"/>
              <a:cs typeface="SimSun" charset="0"/>
            </a:endParaRPr>
          </a:p>
          <a:p>
            <a:pPr>
              <a:spcBef>
                <a:spcPct val="50000"/>
              </a:spcBef>
              <a:buClr>
                <a:srgbClr val="000000"/>
              </a:buClr>
              <a:defRPr/>
            </a:pPr>
            <a:r>
              <a:rPr lang="en-US" b="1" dirty="0">
                <a:solidFill>
                  <a:schemeClr val="tx1"/>
                </a:solidFill>
                <a:ea typeface="SimSun" charset="0"/>
                <a:cs typeface="SimSun" charset="0"/>
              </a:rPr>
              <a:t>Confidence interval (C</a:t>
            </a:r>
            <a:r>
              <a:rPr lang="en-US" sz="100" b="1" dirty="0">
                <a:solidFill>
                  <a:schemeClr val="bg1"/>
                </a:solidFill>
                <a:ea typeface="SimSun" charset="0"/>
                <a:cs typeface="SimSun" charset="0"/>
              </a:rPr>
              <a:t> </a:t>
            </a:r>
            <a:r>
              <a:rPr lang="en-US" b="1" dirty="0">
                <a:solidFill>
                  <a:schemeClr val="tx1"/>
                </a:solidFill>
                <a:ea typeface="SimSun" charset="0"/>
                <a:cs typeface="SimSun" charset="0"/>
              </a:rPr>
              <a:t>I):</a:t>
            </a:r>
            <a:r>
              <a:rPr lang="en-US" dirty="0">
                <a:solidFill>
                  <a:schemeClr val="tx1"/>
                </a:solidFill>
                <a:ea typeface="SimSun" charset="0"/>
                <a:cs typeface="SimSun" charset="0"/>
              </a:rPr>
              <a:t>  An interval of numbers obtained from a point estimate of a parameter.</a:t>
            </a:r>
          </a:p>
          <a:p>
            <a:pPr>
              <a:spcBef>
                <a:spcPct val="50000"/>
              </a:spcBef>
              <a:buClr>
                <a:srgbClr val="000000"/>
              </a:buClr>
              <a:defRPr/>
            </a:pPr>
            <a:r>
              <a:rPr lang="en-US" b="1" dirty="0">
                <a:solidFill>
                  <a:schemeClr val="tx1"/>
                </a:solidFill>
                <a:ea typeface="SimSun" charset="0"/>
                <a:cs typeface="SimSun" charset="0"/>
              </a:rPr>
              <a:t>Confidence level:</a:t>
            </a:r>
            <a:r>
              <a:rPr lang="en-US" dirty="0">
                <a:solidFill>
                  <a:schemeClr val="tx1"/>
                </a:solidFill>
                <a:ea typeface="SimSun" charset="0"/>
                <a:cs typeface="SimSun" charset="0"/>
              </a:rPr>
              <a:t>  The confidence we have that the parameter lies in the confidence interval (i.e., that the confidence interval contains the parameter).</a:t>
            </a:r>
          </a:p>
          <a:p>
            <a:pPr>
              <a:spcBef>
                <a:spcPct val="50000"/>
              </a:spcBef>
              <a:buClr>
                <a:srgbClr val="000000"/>
              </a:buClr>
              <a:defRPr/>
            </a:pPr>
            <a:r>
              <a:rPr lang="en-US" b="1" dirty="0">
                <a:solidFill>
                  <a:schemeClr val="tx1"/>
                </a:solidFill>
                <a:ea typeface="SimSun" charset="0"/>
                <a:cs typeface="SimSun" charset="0"/>
              </a:rPr>
              <a:t>Confidence-interval estimate:</a:t>
            </a:r>
            <a:r>
              <a:rPr lang="en-US" dirty="0">
                <a:solidFill>
                  <a:schemeClr val="tx1"/>
                </a:solidFill>
                <a:ea typeface="SimSun" charset="0"/>
                <a:cs typeface="SimSun" charset="0"/>
              </a:rPr>
              <a:t>  The confidence level and confidence interval.</a:t>
            </a:r>
            <a:endParaRPr lang="en-US" b="1" dirty="0">
              <a:solidFill>
                <a:schemeClr val="tx1"/>
              </a:solidFill>
              <a:ea typeface="SimSun" charset="0"/>
              <a:cs typeface="SimSun" charset="0"/>
            </a:endParaRPr>
          </a:p>
        </p:txBody>
      </p:sp>
    </p:spTree>
    <p:extLst>
      <p:ext uri="{BB962C8B-B14F-4D97-AF65-F5344CB8AC3E}">
        <p14:creationId xmlns:p14="http://schemas.microsoft.com/office/powerpoint/2010/main" val="238529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6-2</a:t>
            </a:r>
          </a:p>
        </p:txBody>
      </p:sp>
      <p:sp>
        <p:nvSpPr>
          <p:cNvPr id="3" name="Content Placeholder 2"/>
          <p:cNvSpPr>
            <a:spLocks noGrp="1"/>
          </p:cNvSpPr>
          <p:nvPr>
            <p:ph idx="1"/>
          </p:nvPr>
        </p:nvSpPr>
        <p:spPr>
          <a:xfrm>
            <a:off x="457200" y="1600201"/>
            <a:ext cx="2882348" cy="2792896"/>
          </a:xfrm>
        </p:spPr>
        <p:txBody>
          <a:bodyPr/>
          <a:lstStyle/>
          <a:p>
            <a:pPr>
              <a:defRPr/>
            </a:pPr>
            <a:r>
              <a:rPr lang="en-US" sz="2400" dirty="0">
                <a:solidFill>
                  <a:srgbClr val="000000"/>
                </a:solidFill>
              </a:rPr>
              <a:t>Twenty-five confidence intervals for the mean price of all new mobile homes, each based on a sample of 36 new mobile homes</a:t>
            </a:r>
          </a:p>
        </p:txBody>
      </p:sp>
      <p:pic>
        <p:nvPicPr>
          <p:cNvPr id="4" name="Picture 1" descr="A diagram depicts a table and a corresponding confidence interval graph of twenty five samples with a mean price of 65. The table has 25 rows and 4 columns. The columns have the following headings from left to right. Sample, x bar, 95 percent Confidence Interval, mu in Confidence Interval question mark. The row entries are as follows. Row 1. Sample, 1. x bar, 65.45. 95 percent Confidence Interval, 63.05 to 67.85. mu in Confidence Interval question mark, yes. Row 2. Sample, 2. x bar, 64.21. 95 percent Confidence Interval, 61.81 to 66.61. mu in Confidence Interval question mark, yes. Row 3. Sample, 3. x bar, 64.33. 95 percent Confidence Interval, 61.93 to 66.73. mu in Confidence Interval?, yes. Row 4. Sample, 4. x bar, 63.59. 95 percent Confidence Interval, 61.19 to 65.99. mu in Confidence Interval question mark, yes. Row 5. Sample, 5. x bar, 64.17. 95 percent Confidence Interval, 61.77 to 66.57. mu in Confidence Interval question mark, yes. Row 6. Sample, 6. x bar, 65.07. 95 percent Confidence Interval, 62.67 to 67.47. mu in Confidence Interval question mark, yes. Row 7. Sample, 7. x bar, 64.56. 95 percent Confidence Interval, 62.16 to 66.96. mu in Confidence Interval question mark, yes. Row 8. Sample, 8. x bar, 65.28. 95 percent Confidence Interval, 62.88 to 67.68. mu in Confidence Interval question mark, yes. Row 9. Sample, 9. x bar, 65.87. 95 percent Confidence Interval, 63.47 to 68.27. mu in Confidence Interval question mark, yes. Row 10. Sample, 10. x bar, 64.61. 95 percent Confidence Interval, 62.21 to 67.01. mu in Confidence Interval question mark, yes. Row 11. Sample, 11. x bar, 65.51. 95 percent Confidence Interval, 63.11 to 67.91. mu in Confidence Interval question mark, yes. Row 12. Sample, 12. x bar, 66.45. 95 percent Confidence Interval, 64.05 to 68.85. mu in Confidence Interval question mark, yes. Row 13. Sample, 13. x bar, 64.88. 95 percent Confidence Interval, 62.48 to 67.28. mu in Confidence Interval question mark, yes. Row 14. Sample, 14. x bar, 63.85. 95 percent Confidence Interval, 61.45 to 66.25. mu in Confidence Interval question mark, yes. Row 15. Sample, 15. x bar, 67.73. 95 percent Confidence Interval, 65.33 to 70.13. mu in Confidence Interval question mark, no. Row 16. Sample, 16. x bar, 64.70. 95 percent Confidence Interval, 62.30 to 67.10. mu in Confidence Interval question mark, yes. Row 17. Sample, 17. x bar, 64.60. 95 percent Confidence Interval, 62.20 to 67.00. mu in Confidence Interval question mark, yes. Row 18. Sample, 18. x bar, 63.88. 95 percent Confidence Interval, 61.48 to 66.28. mu in Confidence Interval question mark, yes. Row 19. Sample, 19. x bar, 66.82. 95 percent Confidence Interval, 64.42 to 69.22. mu in Confidence Interval question mark, yes. Row 20. Sample, 20. x bar, 63.84. 95 percent Confidence Interval, 61.44 to 66.24. mu in Confidence Interval question mark, yes. Row 21. Sample, 21. x bar, 63.08. 95 percent Confidence Interval, 60.68 to 65.48. mu in Confidence Interval question mark, yes. Row 22. Sample, 22. x bar, 65.80. 95 percent Confidence Interval, 63.40 to 68.20. mu in Confidence Interval question mark, yes. Row 23. Sample, 23. x bar, 64.93. 95 percent Confidence Interval, 62.53 to 67.33. mu in Confidence Interval question mark, yes. Row 24. Sample, 24. x bar, 66.30. 95 percent Confidence Interval, 63.90 to 68.70. mu in Confidence Interval question mark, yes. Row 25. Sample, 25. x bar, 66.93. 95 percent Confidence Interval, 64.53 to 69.33. mu in Confidence Interval question mark, yes. A confidence interval graph corresponding to the x bar values in the table depicts twenty five confidence intervals with the mean at 65. The values are plotted as data points on a horizontal line. The data point 67.73 corresponding to sample number 15 in the table is highlight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54608" y="1431919"/>
            <a:ext cx="5232192" cy="493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660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a:xfrm>
            <a:off x="685800" y="762000"/>
            <a:ext cx="7772400" cy="2838451"/>
          </a:xfrm>
          <a:prstGeom prst="rect">
            <a:avLst/>
          </a:prstGeom>
          <a:noFill/>
          <a:ln>
            <a:noFill/>
          </a:ln>
        </p:spPr>
        <p:txBody>
          <a:bodyPr lIns="0" tIns="0" rIns="0" bIns="0" anchor="b" anchorCtr="0">
            <a:noAutofit/>
          </a:bodyPr>
          <a:lstStyle/>
          <a:p>
            <a:pPr lvl="0">
              <a:buSzPct val="25000"/>
            </a:pPr>
            <a:r>
              <a:rPr lang="en-US" dirty="0"/>
              <a:t>6.2 </a:t>
            </a:r>
            <a:r>
              <a:rPr lang="en-US" altLang="en-US" dirty="0"/>
              <a:t>Confidence Intervals for One Population Mean When σ Is Known</a:t>
            </a:r>
          </a:p>
        </p:txBody>
      </p:sp>
    </p:spTree>
    <p:extLst>
      <p:ext uri="{BB962C8B-B14F-4D97-AF65-F5344CB8AC3E}">
        <p14:creationId xmlns:p14="http://schemas.microsoft.com/office/powerpoint/2010/main" val="55982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6-3</a:t>
            </a:r>
          </a:p>
        </p:txBody>
      </p:sp>
      <p:sp>
        <p:nvSpPr>
          <p:cNvPr id="3" name="Content Placeholder 2"/>
          <p:cNvSpPr>
            <a:spLocks noGrp="1"/>
          </p:cNvSpPr>
          <p:nvPr>
            <p:ph idx="1"/>
          </p:nvPr>
        </p:nvSpPr>
        <p:spPr>
          <a:xfrm>
            <a:off x="457200" y="1600200"/>
            <a:ext cx="8229600" cy="983973"/>
          </a:xfrm>
        </p:spPr>
        <p:txBody>
          <a:bodyPr/>
          <a:lstStyle/>
          <a:p>
            <a:r>
              <a:rPr lang="en-US" dirty="0"/>
              <a:t>(a) Approximately 95% of all samples have means within 2 standard deviations of </a:t>
            </a:r>
            <a:r>
              <a:rPr lang="el-GR" i="1" dirty="0">
                <a:cs typeface="Arial" panose="020B0604020202020204" pitchFamily="34" charset="0"/>
              </a:rPr>
              <a:t>μ</a:t>
            </a:r>
            <a:r>
              <a:rPr lang="en-US" dirty="0"/>
              <a:t>; </a:t>
            </a:r>
          </a:p>
        </p:txBody>
      </p:sp>
      <p:sp>
        <p:nvSpPr>
          <p:cNvPr id="4" name="Content Placeholder 3"/>
          <p:cNvSpPr>
            <a:spLocks noGrp="1"/>
          </p:cNvSpPr>
          <p:nvPr>
            <p:ph idx="13"/>
          </p:nvPr>
        </p:nvSpPr>
        <p:spPr>
          <a:xfrm>
            <a:off x="457200" y="2713925"/>
            <a:ext cx="641074" cy="521199"/>
          </a:xfrm>
        </p:spPr>
        <p:txBody>
          <a:bodyPr/>
          <a:lstStyle/>
          <a:p>
            <a:r>
              <a:rPr lang="en-US" dirty="0"/>
              <a:t>(b)</a:t>
            </a:r>
          </a:p>
        </p:txBody>
      </p:sp>
      <p:graphicFrame>
        <p:nvGraphicFramePr>
          <p:cNvPr id="9" name="Object 8" descr="100 left parenthesis 1 minus alpha right parenthesis %"/>
          <p:cNvGraphicFramePr>
            <a:graphicFrameLocks noChangeAspect="1"/>
          </p:cNvGraphicFramePr>
          <p:nvPr>
            <p:extLst>
              <p:ext uri="{D42A27DB-BD31-4B8C-83A1-F6EECF244321}">
                <p14:modId xmlns:p14="http://schemas.microsoft.com/office/powerpoint/2010/main" val="2118391541"/>
              </p:ext>
            </p:extLst>
          </p:nvPr>
        </p:nvGraphicFramePr>
        <p:xfrm>
          <a:off x="1098274" y="2871723"/>
          <a:ext cx="2057400" cy="393700"/>
        </p:xfrm>
        <a:graphic>
          <a:graphicData uri="http://schemas.openxmlformats.org/presentationml/2006/ole">
            <mc:AlternateContent xmlns:mc="http://schemas.openxmlformats.org/markup-compatibility/2006">
              <mc:Choice xmlns:v="urn:schemas-microsoft-com:vml" Requires="v">
                <p:oleObj name="Equation" r:id="rId2" imgW="2057400" imgH="393480" progId="">
                  <p:embed/>
                </p:oleObj>
              </mc:Choice>
              <mc:Fallback>
                <p:oleObj name="Equation" r:id="rId2" imgW="2057400" imgH="393480" progId="">
                  <p:embed/>
                  <p:pic>
                    <p:nvPicPr>
                      <p:cNvPr id="0" name="Picture 48" descr="100 left parenthesis 1 minus alpha right parenthesi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274" y="2871723"/>
                        <a:ext cx="20574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idx="14"/>
          </p:nvPr>
        </p:nvSpPr>
        <p:spPr>
          <a:xfrm>
            <a:off x="3250096" y="2761004"/>
            <a:ext cx="5436704" cy="553695"/>
          </a:xfrm>
        </p:spPr>
        <p:txBody>
          <a:bodyPr/>
          <a:lstStyle/>
          <a:p>
            <a:r>
              <a:rPr lang="en-US" dirty="0"/>
              <a:t>of all samples have means within</a:t>
            </a:r>
          </a:p>
        </p:txBody>
      </p:sp>
      <p:graphicFrame>
        <p:nvGraphicFramePr>
          <p:cNvPr id="10" name="Object 9" descr="z sub start fraction alpha over 2 end fraction"/>
          <p:cNvGraphicFramePr>
            <a:graphicFrameLocks noChangeAspect="1"/>
          </p:cNvGraphicFramePr>
          <p:nvPr>
            <p:extLst>
              <p:ext uri="{D42A27DB-BD31-4B8C-83A1-F6EECF244321}">
                <p14:modId xmlns:p14="http://schemas.microsoft.com/office/powerpoint/2010/main" val="2199334918"/>
              </p:ext>
            </p:extLst>
          </p:nvPr>
        </p:nvGraphicFramePr>
        <p:xfrm>
          <a:off x="615674" y="3336528"/>
          <a:ext cx="482600" cy="584200"/>
        </p:xfrm>
        <a:graphic>
          <a:graphicData uri="http://schemas.openxmlformats.org/presentationml/2006/ole">
            <mc:AlternateContent xmlns:mc="http://schemas.openxmlformats.org/markup-compatibility/2006">
              <mc:Choice xmlns:v="urn:schemas-microsoft-com:vml" Requires="v">
                <p:oleObj name="Equation" r:id="rId4" imgW="482400" imgH="583920" progId="">
                  <p:embed/>
                </p:oleObj>
              </mc:Choice>
              <mc:Fallback>
                <p:oleObj name="Equation" r:id="rId4" imgW="482400" imgH="583920" progId="">
                  <p:embed/>
                  <p:pic>
                    <p:nvPicPr>
                      <p:cNvPr id="0" name="Picture 49" descr="z sub start fraction alpha over 2 end fra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74" y="3336528"/>
                        <a:ext cx="4826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idx="15"/>
          </p:nvPr>
        </p:nvSpPr>
        <p:spPr>
          <a:xfrm>
            <a:off x="1292087" y="3351321"/>
            <a:ext cx="4234070" cy="528696"/>
          </a:xfrm>
        </p:spPr>
        <p:txBody>
          <a:bodyPr/>
          <a:lstStyle/>
          <a:p>
            <a:r>
              <a:rPr lang="en-US" dirty="0"/>
              <a:t>standard deviations of </a:t>
            </a:r>
            <a:r>
              <a:rPr lang="el-GR" i="1" dirty="0">
                <a:cs typeface="Arial" panose="020B0604020202020204" pitchFamily="34" charset="0"/>
              </a:rPr>
              <a:t>μ</a:t>
            </a:r>
            <a:r>
              <a:rPr lang="en-US" dirty="0"/>
              <a:t>. </a:t>
            </a:r>
          </a:p>
        </p:txBody>
      </p:sp>
      <p:pic>
        <p:nvPicPr>
          <p:cNvPr id="11" name="Picture 10" descr="Two part diagrams depicts a normal curve each. Diagram a depicts the normal curve with mean, mu = 0.95. 2 standard deviations are at mu minus 2 times start fraction sigma over radical n end fraction to mu + 2 times start fraction sigma over radical n end fraction to the left and right of the mean respectively. The standard deviation for z axis ranges from negative 2 to 2 with 0 at the center. The area under the curve between the standard deviations is shaded. The area outside the shaded area at the left and right tail is marked with the value 0.025. Diagram b depicts the normal curve with mean, 1 minus alpha. The horizontal axis represents ranges for both x bar and z. 2 standard deviations are at mu minus z sub start fraction alpha over 2 end fraction times start fraction sigma over radical n end fraction to mu + z sub start fraction alpha over 2 end fraction times start fraction sigma over radical n end fraction to the left and right of the mean respectively. The standard deviation for z axis ranges from negative z sub start fraction alpha over 2 end fraction to z sub start fraction alpha over 2 end fraction with 0 at the center. The area under the curve between the standard deviations is shaded. The area outside the shaded area at the left and right tail is marked with the value start fraction alpha over 2 end fraction."/>
          <p:cNvPicPr>
            <a:picLocks noChangeAspect="1"/>
          </p:cNvPicPr>
          <p:nvPr/>
        </p:nvPicPr>
        <p:blipFill>
          <a:blip r:embed="rId6"/>
          <a:stretch>
            <a:fillRect/>
          </a:stretch>
        </p:blipFill>
        <p:spPr>
          <a:xfrm>
            <a:off x="959643" y="3965915"/>
            <a:ext cx="7072313" cy="2326005"/>
          </a:xfrm>
          <a:prstGeom prst="rect">
            <a:avLst/>
          </a:prstGeom>
        </p:spPr>
      </p:pic>
    </p:spTree>
    <p:extLst>
      <p:ext uri="{BB962C8B-B14F-4D97-AF65-F5344CB8AC3E}">
        <p14:creationId xmlns:p14="http://schemas.microsoft.com/office/powerpoint/2010/main" val="89733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6.1</a:t>
            </a:r>
          </a:p>
        </p:txBody>
      </p:sp>
      <p:sp>
        <p:nvSpPr>
          <p:cNvPr id="3" name="Content Placeholder 2"/>
          <p:cNvSpPr>
            <a:spLocks noGrp="1"/>
          </p:cNvSpPr>
          <p:nvPr>
            <p:ph idx="1"/>
          </p:nvPr>
        </p:nvSpPr>
        <p:spPr>
          <a:xfrm>
            <a:off x="457200" y="1600201"/>
            <a:ext cx="6828183" cy="1774647"/>
          </a:xfrm>
        </p:spPr>
        <p:txBody>
          <a:bodyPr/>
          <a:lstStyle/>
          <a:p>
            <a:pPr>
              <a:spcBef>
                <a:spcPts val="600"/>
              </a:spcBef>
            </a:pPr>
            <a:r>
              <a:rPr lang="en-US" sz="1400" dirty="0"/>
              <a:t>One-Mean </a:t>
            </a:r>
            <a:r>
              <a:rPr lang="en-US" sz="1400" i="1" dirty="0"/>
              <a:t>z</a:t>
            </a:r>
            <a:r>
              <a:rPr lang="en-US" sz="1400" dirty="0"/>
              <a:t>- lnterval Procedure</a:t>
            </a:r>
          </a:p>
          <a:p>
            <a:pPr>
              <a:spcBef>
                <a:spcPts val="600"/>
              </a:spcBef>
            </a:pPr>
            <a:r>
              <a:rPr lang="en-US" sz="1400" b="1" dirty="0"/>
              <a:t>Purpose </a:t>
            </a:r>
            <a:r>
              <a:rPr lang="en-US" sz="1400" dirty="0"/>
              <a:t>To find a confidence interval for a population mean, </a:t>
            </a:r>
            <a:r>
              <a:rPr lang="en-US" sz="1400" i="1" dirty="0"/>
              <a:t>μ</a:t>
            </a:r>
          </a:p>
          <a:p>
            <a:pPr>
              <a:spcBef>
                <a:spcPts val="600"/>
              </a:spcBef>
            </a:pPr>
            <a:r>
              <a:rPr lang="en-US" sz="1400" b="1" dirty="0"/>
              <a:t>Assumptions</a:t>
            </a:r>
          </a:p>
          <a:p>
            <a:pPr>
              <a:spcBef>
                <a:spcPts val="600"/>
              </a:spcBef>
            </a:pPr>
            <a:r>
              <a:rPr lang="en-US" sz="1400" dirty="0"/>
              <a:t>1. Simple random sample</a:t>
            </a:r>
          </a:p>
          <a:p>
            <a:pPr>
              <a:spcBef>
                <a:spcPts val="600"/>
              </a:spcBef>
            </a:pPr>
            <a:r>
              <a:rPr lang="en-US" sz="1400" dirty="0"/>
              <a:t>2. Normal population or large sample</a:t>
            </a:r>
          </a:p>
          <a:p>
            <a:pPr>
              <a:spcBef>
                <a:spcPts val="600"/>
              </a:spcBef>
            </a:pPr>
            <a:r>
              <a:rPr lang="el-GR" sz="1400" dirty="0"/>
              <a:t>3. </a:t>
            </a:r>
            <a:r>
              <a:rPr lang="el-GR" sz="1400" i="1" dirty="0"/>
              <a:t>σ</a:t>
            </a:r>
            <a:r>
              <a:rPr lang="el-GR" sz="1400" dirty="0"/>
              <a:t> </a:t>
            </a:r>
            <a:r>
              <a:rPr lang="en-US" sz="1400" dirty="0"/>
              <a:t>known</a:t>
            </a:r>
          </a:p>
        </p:txBody>
      </p:sp>
      <p:sp>
        <p:nvSpPr>
          <p:cNvPr id="4" name="Content Placeholder 3"/>
          <p:cNvSpPr>
            <a:spLocks noGrp="1"/>
          </p:cNvSpPr>
          <p:nvPr>
            <p:ph idx="13"/>
          </p:nvPr>
        </p:nvSpPr>
        <p:spPr>
          <a:xfrm>
            <a:off x="457201" y="3441168"/>
            <a:ext cx="5039575" cy="365775"/>
          </a:xfrm>
        </p:spPr>
        <p:txBody>
          <a:bodyPr/>
          <a:lstStyle/>
          <a:p>
            <a:pPr lvl="0"/>
            <a:r>
              <a:rPr lang="en-US" sz="1400" b="1" dirty="0">
                <a:solidFill>
                  <a:srgbClr val="000000"/>
                </a:solidFill>
              </a:rPr>
              <a:t>Step 1 For a confidence level of 1 − </a:t>
            </a:r>
            <a:r>
              <a:rPr lang="en-US" sz="1400" b="1" i="1" dirty="0">
                <a:solidFill>
                  <a:srgbClr val="000000"/>
                </a:solidFill>
              </a:rPr>
              <a:t>α</a:t>
            </a:r>
            <a:r>
              <a:rPr lang="en-US" sz="1400" b="1" dirty="0">
                <a:solidFill>
                  <a:srgbClr val="000000"/>
                </a:solidFill>
              </a:rPr>
              <a:t>, use Table II to find</a:t>
            </a:r>
          </a:p>
        </p:txBody>
      </p:sp>
      <p:graphicFrame>
        <p:nvGraphicFramePr>
          <p:cNvPr id="9" name="Object 8" descr="z sub start fraction alpha over 2 end fraction"/>
          <p:cNvGraphicFramePr>
            <a:graphicFrameLocks noChangeAspect="1"/>
          </p:cNvGraphicFramePr>
          <p:nvPr>
            <p:extLst>
              <p:ext uri="{D42A27DB-BD31-4B8C-83A1-F6EECF244321}">
                <p14:modId xmlns:p14="http://schemas.microsoft.com/office/powerpoint/2010/main" val="3377215667"/>
              </p:ext>
            </p:extLst>
          </p:nvPr>
        </p:nvGraphicFramePr>
        <p:xfrm>
          <a:off x="5605463" y="3419475"/>
          <a:ext cx="477837" cy="361950"/>
        </p:xfrm>
        <a:graphic>
          <a:graphicData uri="http://schemas.openxmlformats.org/presentationml/2006/ole">
            <mc:AlternateContent xmlns:mc="http://schemas.openxmlformats.org/markup-compatibility/2006">
              <mc:Choice xmlns:v="urn:schemas-microsoft-com:vml" Requires="v">
                <p:oleObj name="Equation" r:id="rId2" imgW="634680" imgH="482400" progId="">
                  <p:embed/>
                </p:oleObj>
              </mc:Choice>
              <mc:Fallback>
                <p:oleObj name="Equation" r:id="rId2" imgW="634680" imgH="482400" progId="">
                  <p:embed/>
                  <p:pic>
                    <p:nvPicPr>
                      <p:cNvPr id="0" name="Picture 93" descr="z sub start fraction alpha over 2 end fr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5463" y="3419475"/>
                        <a:ext cx="477837"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idx="14"/>
          </p:nvPr>
        </p:nvSpPr>
        <p:spPr>
          <a:xfrm>
            <a:off x="457201" y="3862487"/>
            <a:ext cx="3938154" cy="389995"/>
          </a:xfrm>
        </p:spPr>
        <p:txBody>
          <a:bodyPr/>
          <a:lstStyle/>
          <a:p>
            <a:r>
              <a:rPr lang="en-US" sz="1400" b="1" dirty="0"/>
              <a:t>Step 2 The confidence interval for </a:t>
            </a:r>
            <a:r>
              <a:rPr lang="en-US" sz="1400" b="1" i="1" dirty="0"/>
              <a:t>μ </a:t>
            </a:r>
            <a:r>
              <a:rPr lang="en-US" sz="1400" b="1" dirty="0"/>
              <a:t>is from</a:t>
            </a:r>
          </a:p>
        </p:txBody>
      </p:sp>
      <p:graphicFrame>
        <p:nvGraphicFramePr>
          <p:cNvPr id="10" name="Object 9" descr="x bar minus z sub start fraction alpha over 2 end fraction times start fraction sigma over radical n end fraction to x bar + z sub start fraction alpha over 2 end fraction times start fraction sigma over radical n end fraction."/>
          <p:cNvGraphicFramePr>
            <a:graphicFrameLocks noChangeAspect="1"/>
          </p:cNvGraphicFramePr>
          <p:nvPr>
            <p:extLst>
              <p:ext uri="{D42A27DB-BD31-4B8C-83A1-F6EECF244321}">
                <p14:modId xmlns:p14="http://schemas.microsoft.com/office/powerpoint/2010/main" val="223981835"/>
              </p:ext>
            </p:extLst>
          </p:nvPr>
        </p:nvGraphicFramePr>
        <p:xfrm>
          <a:off x="2230438" y="4279900"/>
          <a:ext cx="2538412" cy="560388"/>
        </p:xfrm>
        <a:graphic>
          <a:graphicData uri="http://schemas.openxmlformats.org/presentationml/2006/ole">
            <mc:AlternateContent xmlns:mc="http://schemas.openxmlformats.org/markup-compatibility/2006">
              <mc:Choice xmlns:v="urn:schemas-microsoft-com:vml" Requires="v">
                <p:oleObj name="Equation" r:id="rId4" imgW="4089240" imgH="901440" progId="">
                  <p:embed/>
                </p:oleObj>
              </mc:Choice>
              <mc:Fallback>
                <p:oleObj name="Equation" r:id="rId4" imgW="4089240" imgH="901440" progId="">
                  <p:embed/>
                  <p:pic>
                    <p:nvPicPr>
                      <p:cNvPr id="0" name="Picture 94" descr="x bar minus z sub start fraction alpha over 2 end fraction times start fraction sigma over radical n end fraction to x bar + z sub start fraction alpha over 2 end fraction times start fraction sigma over radical n end fra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0438" y="4279900"/>
                        <a:ext cx="2538412"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descr="where z sub start fraction alpha over 2 end fraction"/>
          <p:cNvGraphicFramePr>
            <a:graphicFrameLocks noChangeAspect="1"/>
          </p:cNvGraphicFramePr>
          <p:nvPr>
            <p:extLst>
              <p:ext uri="{D42A27DB-BD31-4B8C-83A1-F6EECF244321}">
                <p14:modId xmlns:p14="http://schemas.microsoft.com/office/powerpoint/2010/main" val="2492681958"/>
              </p:ext>
            </p:extLst>
          </p:nvPr>
        </p:nvGraphicFramePr>
        <p:xfrm>
          <a:off x="552450" y="4953000"/>
          <a:ext cx="895350" cy="273050"/>
        </p:xfrm>
        <a:graphic>
          <a:graphicData uri="http://schemas.openxmlformats.org/presentationml/2006/ole">
            <mc:AlternateContent xmlns:mc="http://schemas.openxmlformats.org/markup-compatibility/2006">
              <mc:Choice xmlns:v="urn:schemas-microsoft-com:vml" Requires="v">
                <p:oleObj name="Equation" r:id="rId6" imgW="1587240" imgH="482400" progId="">
                  <p:embed/>
                </p:oleObj>
              </mc:Choice>
              <mc:Fallback>
                <p:oleObj name="Equation" r:id="rId6" imgW="1587240" imgH="482400" progId="">
                  <p:embed/>
                  <p:pic>
                    <p:nvPicPr>
                      <p:cNvPr id="0" name="Picture 95" descr="where z sub start fraction alpha over 2 end frac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450" y="4953000"/>
                        <a:ext cx="895350"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idx="15"/>
          </p:nvPr>
        </p:nvSpPr>
        <p:spPr>
          <a:xfrm>
            <a:off x="1556153" y="4883162"/>
            <a:ext cx="3896793" cy="343027"/>
          </a:xfrm>
        </p:spPr>
        <p:txBody>
          <a:bodyPr/>
          <a:lstStyle/>
          <a:p>
            <a:r>
              <a:rPr lang="en-US" sz="1400" b="1" dirty="0"/>
              <a:t>is found in Step 1, </a:t>
            </a:r>
            <a:r>
              <a:rPr lang="en-US" sz="1400" b="1" i="1" dirty="0"/>
              <a:t>n </a:t>
            </a:r>
            <a:r>
              <a:rPr lang="en-US" sz="1400" b="1" dirty="0"/>
              <a:t>is the sample size, and</a:t>
            </a:r>
          </a:p>
        </p:txBody>
      </p:sp>
      <p:graphicFrame>
        <p:nvGraphicFramePr>
          <p:cNvPr id="12" name="Object 11" descr="x bar"/>
          <p:cNvGraphicFramePr>
            <a:graphicFrameLocks noChangeAspect="1"/>
          </p:cNvGraphicFramePr>
          <p:nvPr>
            <p:extLst>
              <p:ext uri="{D42A27DB-BD31-4B8C-83A1-F6EECF244321}">
                <p14:modId xmlns:p14="http://schemas.microsoft.com/office/powerpoint/2010/main" val="1698898608"/>
              </p:ext>
            </p:extLst>
          </p:nvPr>
        </p:nvGraphicFramePr>
        <p:xfrm>
          <a:off x="5438775" y="4913313"/>
          <a:ext cx="190500" cy="304800"/>
        </p:xfrm>
        <a:graphic>
          <a:graphicData uri="http://schemas.openxmlformats.org/presentationml/2006/ole">
            <mc:AlternateContent xmlns:mc="http://schemas.openxmlformats.org/markup-compatibility/2006">
              <mc:Choice xmlns:v="urn:schemas-microsoft-com:vml" Requires="v">
                <p:oleObj name="Equation" r:id="rId8" imgW="253800" imgH="406080" progId="">
                  <p:embed/>
                </p:oleObj>
              </mc:Choice>
              <mc:Fallback>
                <p:oleObj name="Equation" r:id="rId8" imgW="253800" imgH="406080" progId="">
                  <p:embed/>
                  <p:pic>
                    <p:nvPicPr>
                      <p:cNvPr id="0" name="Picture 96" descr="x ba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8775" y="4913313"/>
                        <a:ext cx="1905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idx="16"/>
          </p:nvPr>
        </p:nvSpPr>
        <p:spPr>
          <a:xfrm>
            <a:off x="5615155" y="4901669"/>
            <a:ext cx="2990539" cy="320081"/>
          </a:xfrm>
        </p:spPr>
        <p:txBody>
          <a:bodyPr/>
          <a:lstStyle/>
          <a:p>
            <a:r>
              <a:rPr lang="en-US" sz="1400" b="1" dirty="0"/>
              <a:t>is computed from the same data.</a:t>
            </a:r>
          </a:p>
        </p:txBody>
      </p:sp>
      <p:sp>
        <p:nvSpPr>
          <p:cNvPr id="8" name="Content Placeholder 7"/>
          <p:cNvSpPr>
            <a:spLocks noGrp="1"/>
          </p:cNvSpPr>
          <p:nvPr>
            <p:ph idx="17"/>
          </p:nvPr>
        </p:nvSpPr>
        <p:spPr>
          <a:xfrm>
            <a:off x="460587" y="5284432"/>
            <a:ext cx="8145107" cy="929332"/>
          </a:xfrm>
        </p:spPr>
        <p:txBody>
          <a:bodyPr/>
          <a:lstStyle/>
          <a:p>
            <a:r>
              <a:rPr lang="en-US" sz="1400" b="1" dirty="0"/>
              <a:t>Step 3 Interpret the confidence interval.</a:t>
            </a:r>
          </a:p>
          <a:p>
            <a:r>
              <a:rPr lang="en-US" sz="1400" dirty="0"/>
              <a:t>Note: The confidence interval is exact for normal populations and is approximately correct for large samples from nonnormal populations.</a:t>
            </a:r>
          </a:p>
        </p:txBody>
      </p:sp>
    </p:spTree>
    <p:extLst>
      <p:ext uri="{BB962C8B-B14F-4D97-AF65-F5344CB8AC3E}">
        <p14:creationId xmlns:p14="http://schemas.microsoft.com/office/powerpoint/2010/main" val="388929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6.1</a:t>
            </a:r>
          </a:p>
        </p:txBody>
      </p:sp>
      <p:sp>
        <p:nvSpPr>
          <p:cNvPr id="3" name="Content Placeholder 2"/>
          <p:cNvSpPr>
            <a:spLocks noGrp="1"/>
          </p:cNvSpPr>
          <p:nvPr>
            <p:ph idx="1"/>
          </p:nvPr>
        </p:nvSpPr>
        <p:spPr>
          <a:xfrm>
            <a:off x="457200" y="1600201"/>
            <a:ext cx="4908620" cy="389374"/>
          </a:xfrm>
        </p:spPr>
        <p:txBody>
          <a:bodyPr/>
          <a:lstStyle/>
          <a:p>
            <a:pPr>
              <a:spcBef>
                <a:spcPct val="50000"/>
              </a:spcBef>
              <a:buClr>
                <a:srgbClr val="000000"/>
              </a:buClr>
            </a:pPr>
            <a:r>
              <a:rPr lang="en-US" altLang="en-US" sz="1600" b="1" dirty="0">
                <a:solidFill>
                  <a:schemeClr val="tx1"/>
                </a:solidFill>
              </a:rPr>
              <a:t>When to Use the One-Mean </a:t>
            </a:r>
            <a:r>
              <a:rPr lang="en-US" altLang="en-US" sz="1600" b="1" i="1" dirty="0">
                <a:solidFill>
                  <a:schemeClr val="tx1"/>
                </a:solidFill>
              </a:rPr>
              <a:t>z</a:t>
            </a:r>
            <a:r>
              <a:rPr lang="en-US" altLang="en-US" sz="1600" b="1" dirty="0">
                <a:solidFill>
                  <a:schemeClr val="tx1"/>
                </a:solidFill>
              </a:rPr>
              <a:t>-Interval Procedure</a:t>
            </a:r>
            <a:endParaRPr lang="en-US" altLang="en-US" sz="1600" dirty="0">
              <a:solidFill>
                <a:schemeClr val="tx1"/>
              </a:solidFill>
            </a:endParaRPr>
          </a:p>
        </p:txBody>
      </p:sp>
      <p:sp>
        <p:nvSpPr>
          <p:cNvPr id="4" name="Content Placeholder 3"/>
          <p:cNvSpPr>
            <a:spLocks noGrp="1"/>
          </p:cNvSpPr>
          <p:nvPr>
            <p:ph idx="13"/>
          </p:nvPr>
        </p:nvSpPr>
        <p:spPr>
          <a:xfrm>
            <a:off x="457200" y="2077171"/>
            <a:ext cx="8229600" cy="4162856"/>
          </a:xfrm>
        </p:spPr>
        <p:txBody>
          <a:bodyPr/>
          <a:lstStyle/>
          <a:p>
            <a:pPr marL="256032" lvl="0" indent="-256032">
              <a:buFont typeface="Arial" panose="020B0604020202020204" pitchFamily="34" charset="0"/>
              <a:buChar char="•"/>
            </a:pPr>
            <a:r>
              <a:rPr lang="en-US" altLang="en-US" sz="1600" dirty="0">
                <a:solidFill>
                  <a:srgbClr val="000000"/>
                </a:solidFill>
              </a:rPr>
              <a:t>For small samples - say, of size less than 15 - the </a:t>
            </a:r>
            <a:r>
              <a:rPr lang="en-US" altLang="en-US" sz="1600" i="1" dirty="0">
                <a:solidFill>
                  <a:srgbClr val="000000"/>
                </a:solidFill>
              </a:rPr>
              <a:t>z</a:t>
            </a:r>
            <a:r>
              <a:rPr lang="en-US" altLang="en-US" sz="1600" dirty="0">
                <a:solidFill>
                  <a:srgbClr val="000000"/>
                </a:solidFill>
              </a:rPr>
              <a:t>-interval procedure should be used only when the variable under consideration is normally distributed or very close to being so.</a:t>
            </a:r>
          </a:p>
          <a:p>
            <a:pPr marL="256032" lvl="0" indent="-256032">
              <a:buFont typeface="Arial" panose="020B0604020202020204" pitchFamily="34" charset="0"/>
              <a:buChar char="•"/>
            </a:pPr>
            <a:r>
              <a:rPr lang="en-US" altLang="en-US" sz="1600" dirty="0">
                <a:solidFill>
                  <a:srgbClr val="000000"/>
                </a:solidFill>
              </a:rPr>
              <a:t>For samples of moderate size - say, between 15 and 30 - the </a:t>
            </a:r>
            <a:r>
              <a:rPr lang="en-US" altLang="en-US" sz="1600" i="1" dirty="0">
                <a:solidFill>
                  <a:srgbClr val="000000"/>
                </a:solidFill>
              </a:rPr>
              <a:t>z</a:t>
            </a:r>
            <a:r>
              <a:rPr lang="en-US" altLang="en-US" sz="1600" dirty="0">
                <a:solidFill>
                  <a:srgbClr val="000000"/>
                </a:solidFill>
              </a:rPr>
              <a:t>-interval procedure can be used unless the data contain outliers or the variable under consideration is far from being normally distributed.</a:t>
            </a:r>
          </a:p>
          <a:p>
            <a:pPr marL="256032" lvl="0" indent="-256032">
              <a:buFont typeface="Arial" panose="020B0604020202020204" pitchFamily="34" charset="0"/>
              <a:buChar char="•"/>
            </a:pPr>
            <a:r>
              <a:rPr lang="en-US" altLang="en-US" sz="1600" dirty="0">
                <a:solidFill>
                  <a:srgbClr val="000000"/>
                </a:solidFill>
              </a:rPr>
              <a:t>For large samples - say, of size 30 or more - the </a:t>
            </a:r>
            <a:r>
              <a:rPr lang="en-US" altLang="en-US" sz="1600" i="1" dirty="0">
                <a:solidFill>
                  <a:srgbClr val="000000"/>
                </a:solidFill>
              </a:rPr>
              <a:t>z</a:t>
            </a:r>
            <a:r>
              <a:rPr lang="en-US" altLang="en-US" sz="1600" dirty="0">
                <a:solidFill>
                  <a:srgbClr val="000000"/>
                </a:solidFill>
              </a:rPr>
              <a:t>-interval procedure can be used essentially without restriction. However, if outliers are present and their removal is not justified, you should compare the confidence intervals obtained with and without the outliers to see what effect the outliers have. If the effect is substantial, use a different procedure or take another sample, if possible.</a:t>
            </a:r>
          </a:p>
          <a:p>
            <a:pPr marL="256032" lvl="0" indent="-256032">
              <a:buFont typeface="Arial" panose="020B0604020202020204" pitchFamily="34" charset="0"/>
              <a:buChar char="•"/>
            </a:pPr>
            <a:r>
              <a:rPr lang="en-US" altLang="en-US" sz="1600" dirty="0">
                <a:solidFill>
                  <a:srgbClr val="000000"/>
                </a:solidFill>
              </a:rPr>
              <a:t>If outliers are present but their removal is justified and results in a data set for which the </a:t>
            </a:r>
            <a:r>
              <a:rPr lang="en-US" altLang="en-US" sz="1600" i="1" dirty="0">
                <a:solidFill>
                  <a:srgbClr val="000000"/>
                </a:solidFill>
              </a:rPr>
              <a:t>z</a:t>
            </a:r>
            <a:r>
              <a:rPr lang="en-US" altLang="en-US" sz="1600" dirty="0">
                <a:solidFill>
                  <a:srgbClr val="000000"/>
                </a:solidFill>
              </a:rPr>
              <a:t>-interval procedure is appropriate (as previously stated), the procedure can be used.</a:t>
            </a:r>
          </a:p>
        </p:txBody>
      </p:sp>
    </p:spTree>
    <p:extLst>
      <p:ext uri="{BB962C8B-B14F-4D97-AF65-F5344CB8AC3E}">
        <p14:creationId xmlns:p14="http://schemas.microsoft.com/office/powerpoint/2010/main" val="3686231172"/>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15425</TotalTime>
  <Words>1051</Words>
  <Application>Microsoft Office PowerPoint</Application>
  <PresentationFormat>On-screen Show (4:3)</PresentationFormat>
  <Paragraphs>169</Paragraphs>
  <Slides>23</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1" baseType="lpstr">
      <vt:lpstr>Arial</vt:lpstr>
      <vt:lpstr>Noto Sans Symbols</vt:lpstr>
      <vt:lpstr>Times New Roman</vt:lpstr>
      <vt:lpstr>Verdana</vt:lpstr>
      <vt:lpstr>Wingdings</vt:lpstr>
      <vt:lpstr>508 Lecture</vt:lpstr>
      <vt:lpstr>3_508 Lecture</vt:lpstr>
      <vt:lpstr>Equation</vt:lpstr>
      <vt:lpstr>PowerPoint Presentation</vt:lpstr>
      <vt:lpstr>6.1 Estimating a Population Mean</vt:lpstr>
      <vt:lpstr>Definition 6.1</vt:lpstr>
      <vt:lpstr>Definition 6.2</vt:lpstr>
      <vt:lpstr>Figure 6-2</vt:lpstr>
      <vt:lpstr>6.2 Confidence Intervals for One Population Mean When σ Is Known</vt:lpstr>
      <vt:lpstr>Figure 6-3</vt:lpstr>
      <vt:lpstr>Procedure 6.1</vt:lpstr>
      <vt:lpstr>Key Fact 6.1</vt:lpstr>
      <vt:lpstr>Key Fact 6.2</vt:lpstr>
      <vt:lpstr>Table 6-4</vt:lpstr>
      <vt:lpstr>Formula 6.1</vt:lpstr>
      <vt:lpstr>Figure 6-5</vt:lpstr>
      <vt:lpstr>Key Fact 6.3</vt:lpstr>
      <vt:lpstr>Key Fact 6.4</vt:lpstr>
      <vt:lpstr>Formula 6.2</vt:lpstr>
      <vt:lpstr>6.3 Confidence Intervals for One Population Mean When σ Is Unknown</vt:lpstr>
      <vt:lpstr>Figure 6-8</vt:lpstr>
      <vt:lpstr>Key Fact 6.5</vt:lpstr>
      <vt:lpstr>Key Fact 6.6</vt:lpstr>
      <vt:lpstr>Table 6-5</vt:lpstr>
      <vt:lpstr>Procedure 6.2</vt:lpstr>
      <vt:lpstr>Table 6-6 &amp; Figure 6-10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9e</dc:title>
  <dc:subject>Math</dc:subject>
  <dc:creator>Weiss</dc:creator>
  <cp:keywords>Math</cp:keywords>
  <cp:lastModifiedBy>Zahra Mohamed Aljneibi</cp:lastModifiedBy>
  <cp:revision>856</cp:revision>
  <dcterms:modified xsi:type="dcterms:W3CDTF">2021-06-23T14:31:42Z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