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755" r:id="rId2"/>
  </p:sldMasterIdLst>
  <p:notesMasterIdLst>
    <p:notesMasterId r:id="rId34"/>
  </p:notesMasterIdLst>
  <p:handoutMasterIdLst>
    <p:handoutMasterId r:id="rId35"/>
  </p:handoutMasterIdLst>
  <p:sldIdLst>
    <p:sldId id="592" r:id="rId3"/>
    <p:sldId id="585" r:id="rId4"/>
    <p:sldId id="584" r:id="rId5"/>
    <p:sldId id="552" r:id="rId6"/>
    <p:sldId id="553" r:id="rId7"/>
    <p:sldId id="554" r:id="rId8"/>
    <p:sldId id="582" r:id="rId9"/>
    <p:sldId id="550" r:id="rId10"/>
    <p:sldId id="587" r:id="rId11"/>
    <p:sldId id="557" r:id="rId12"/>
    <p:sldId id="558" r:id="rId13"/>
    <p:sldId id="559" r:id="rId14"/>
    <p:sldId id="560" r:id="rId15"/>
    <p:sldId id="561" r:id="rId16"/>
    <p:sldId id="562" r:id="rId17"/>
    <p:sldId id="588" r:id="rId18"/>
    <p:sldId id="589" r:id="rId19"/>
    <p:sldId id="590" r:id="rId20"/>
    <p:sldId id="591" r:id="rId21"/>
    <p:sldId id="556" r:id="rId22"/>
    <p:sldId id="564" r:id="rId23"/>
    <p:sldId id="566" r:id="rId24"/>
    <p:sldId id="569" r:id="rId25"/>
    <p:sldId id="570" r:id="rId26"/>
    <p:sldId id="571" r:id="rId27"/>
    <p:sldId id="572" r:id="rId28"/>
    <p:sldId id="576" r:id="rId29"/>
    <p:sldId id="577" r:id="rId30"/>
    <p:sldId id="578" r:id="rId31"/>
    <p:sldId id="579" r:id="rId32"/>
    <p:sldId id="580"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userDrawn="1">
          <p15:clr>
            <a:srgbClr val="A4A3A4"/>
          </p15:clr>
        </p15:guide>
        <p15:guide id="2" pos="28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86" autoAdjust="0"/>
    <p:restoredTop sz="86395" autoAdjust="0"/>
  </p:normalViewPr>
  <p:slideViewPr>
    <p:cSldViewPr snapToGrid="0" snapToObjects="1">
      <p:cViewPr varScale="1">
        <p:scale>
          <a:sx n="77" d="100"/>
          <a:sy n="77" d="100"/>
        </p:scale>
        <p:origin x="1518" y="138"/>
      </p:cViewPr>
      <p:guideLst>
        <p:guide orient="horz" pos="2112"/>
        <p:guide pos="2832"/>
      </p:guideLst>
    </p:cSldViewPr>
  </p:slideViewPr>
  <p:outlineViewPr>
    <p:cViewPr>
      <p:scale>
        <a:sx n="33" d="100"/>
        <a:sy n="33" d="100"/>
      </p:scale>
      <p:origin x="0" y="-1648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6/23/2021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D6722-9B4D-4E29-B226-C325925A8118}" type="slidenum">
              <a:rPr kumimoji="0" lang="en-US" sz="1200" b="0" i="0" u="none" strike="noStrike" kern="1200" cap="none" spc="0" normalizeH="0" baseline="0" noProof="0" smtClean="0">
                <a:ln>
                  <a:noFill/>
                </a:ln>
                <a:solidFill>
                  <a:prstClr val="black"/>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237283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700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634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BE814F-B443-4597-808C-464F433E19AC}" type="slidenum">
              <a:rPr lang="en-US" smtClean="0"/>
              <a:t>19</a:t>
            </a:fld>
            <a:endParaRPr lang="en-US"/>
          </a:p>
        </p:txBody>
      </p:sp>
    </p:spTree>
    <p:extLst>
      <p:ext uri="{BB962C8B-B14F-4D97-AF65-F5344CB8AC3E}">
        <p14:creationId xmlns:p14="http://schemas.microsoft.com/office/powerpoint/2010/main" val="1885033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00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736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10" name="TextBox 9"/>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out 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007FA3"/>
              </a:buClr>
              <a:buSzPct val="100000"/>
              <a:buNone/>
              <a:defRPr sz="2400"/>
            </a:lvl1pPr>
            <a:lvl2pPr marL="457200" indent="0">
              <a:buClr>
                <a:srgbClr val="007FA3"/>
              </a:buClr>
              <a:buNone/>
              <a:defRPr/>
            </a:lvl2pPr>
            <a:lvl3pPr marL="914400" indent="0">
              <a:buClr>
                <a:srgbClr val="007FA3"/>
              </a:buClr>
              <a:buNone/>
              <a:defRPr/>
            </a:lvl3pPr>
            <a:lvl4pPr marL="1371600" indent="0">
              <a:buClr>
                <a:srgbClr val="007FA3"/>
              </a:buClr>
              <a:buNone/>
              <a:defRPr/>
            </a:lvl4pPr>
            <a:lvl5pPr marL="1828800" indent="0">
              <a:buClr>
                <a:srgbClr val="007FA3"/>
              </a:buClr>
              <a:buNone/>
              <a:defRPr/>
            </a:lvl5pPr>
            <a:lvl6pPr marL="2286000" indent="0">
              <a:buClr>
                <a:srgbClr val="007FA3"/>
              </a:buClr>
              <a:buNone/>
              <a:defRPr/>
            </a:lvl6pPr>
            <a:lvl7pPr marL="2743200" indent="0">
              <a:buClr>
                <a:srgbClr val="007FA3"/>
              </a:buClr>
              <a:buNone/>
              <a:defRPr/>
            </a:lvl7pPr>
            <a:lvl8pPr marL="3200400" indent="0">
              <a:buClr>
                <a:srgbClr val="007FA3"/>
              </a:buClr>
              <a:buNone/>
              <a:defRPr/>
            </a:lvl8pPr>
            <a:lvl9pPr marL="3657600" indent="0">
              <a:buClr>
                <a:srgbClr val="007FA3"/>
              </a:buClr>
              <a:buNone/>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sym typeface="Arial"/>
            </a:endParaRPr>
          </a:p>
        </p:txBody>
      </p:sp>
    </p:spTree>
    <p:extLst>
      <p:ext uri="{BB962C8B-B14F-4D97-AF65-F5344CB8AC3E}">
        <p14:creationId xmlns:p14="http://schemas.microsoft.com/office/powerpoint/2010/main" val="313190891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bulle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lgn="l" defTabSz="914400" rtl="0" eaLnBrk="1" latinLnBrk="0" hangingPunct="1">
              <a:lnSpc>
                <a:spcPct val="100000"/>
              </a:lnSpc>
              <a:spcBef>
                <a:spcPct val="0"/>
              </a:spcBef>
              <a:buNone/>
              <a:defRPr lang="en-US" sz="3600" b="1" kern="1200" dirty="0">
                <a:solidFill>
                  <a:srgbClr val="007FA3"/>
                </a:solidFill>
                <a:latin typeface="+mj-lt"/>
                <a:ea typeface="Tahoma" panose="020B0604030504040204" pitchFamily="34"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marL="256032" marR="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sz="2400"/>
            </a:lvl1pPr>
            <a:lvl2pPr marL="742950" marR="0"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baseline="0"/>
            </a:lvl2pPr>
            <a:lvl3pPr marL="1143000" marR="0"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lvl3pPr>
            <a:lvl4pPr marL="16002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4pPr>
            <a:lvl5pPr marL="2057400" marR="0"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lvl5pPr>
            <a:lvl6pPr marL="25146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6pPr>
            <a:lvl7pPr marL="29718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7pPr>
            <a:lvl8pPr marL="34290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8pPr>
            <a:lvl9pPr marL="3886200" marR="0"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lvl9pPr>
          </a:lstStyle>
          <a:p>
            <a:pPr marL="256032" marR="0" lvl="0" indent="-256032"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ts val="600"/>
              </a:spcBef>
              <a:spcAft>
                <a:spcPts val="0"/>
              </a:spcAft>
              <a:buClr>
                <a:srgbClr val="007FA3"/>
              </a:buClr>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ts val="6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Fifth level</a:t>
            </a:r>
          </a:p>
          <a:p>
            <a:pPr marL="2514600" marR="0" lvl="5"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Sixth</a:t>
            </a:r>
          </a:p>
          <a:p>
            <a:pPr marL="2971800" marR="0" lvl="6"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Seventh</a:t>
            </a:r>
          </a:p>
          <a:p>
            <a:pPr marL="3429000" marR="0" lvl="7"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Eighth</a:t>
            </a:r>
          </a:p>
          <a:p>
            <a:pPr marL="3886200" marR="0" lvl="8" indent="-228600" algn="l" defTabSz="914400" rtl="0" eaLnBrk="1" fontAlgn="auto" latinLnBrk="0" hangingPunct="1">
              <a:lnSpc>
                <a:spcPct val="100000"/>
              </a:lnSpc>
              <a:spcBef>
                <a:spcPts val="300"/>
              </a:spcBef>
              <a:spcAft>
                <a:spcPts val="0"/>
              </a:spcAft>
              <a:buClr>
                <a:srgbClr val="007FA3"/>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Ninth</a:t>
            </a:r>
          </a:p>
        </p:txBody>
      </p:sp>
      <p:sp>
        <p:nvSpPr>
          <p:cNvPr id="5" name="Footer Placeholder 4"/>
          <p:cNvSpPr txBox="1">
            <a:spLocks/>
          </p:cNvSpPr>
          <p:nvPr userDrawn="1"/>
        </p:nvSpPr>
        <p:spPr>
          <a:xfrm>
            <a:off x="91440" y="6153595"/>
            <a:ext cx="8595360" cy="23546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sym typeface="Arial"/>
            </a:endParaRPr>
          </a:p>
        </p:txBody>
      </p:sp>
    </p:spTree>
    <p:extLst>
      <p:ext uri="{BB962C8B-B14F-4D97-AF65-F5344CB8AC3E}">
        <p14:creationId xmlns:p14="http://schemas.microsoft.com/office/powerpoint/2010/main" val="299846982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0947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prstClr val="white"/>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dirty="0">
              <a:ln>
                <a:noFill/>
              </a:ln>
              <a:solidFill>
                <a:prstClr val="white"/>
              </a:solidFill>
              <a:effectLst/>
              <a:uLnTx/>
              <a:uFillTx/>
              <a:latin typeface="Arial"/>
              <a:ea typeface="Arial"/>
              <a:cs typeface="Arial"/>
              <a:sym typeface="Arial"/>
            </a:endParaRPr>
          </a:p>
        </p:txBody>
      </p:sp>
    </p:spTree>
    <p:extLst>
      <p:ext uri="{BB962C8B-B14F-4D97-AF65-F5344CB8AC3E}">
        <p14:creationId xmlns:p14="http://schemas.microsoft.com/office/powerpoint/2010/main" val="2144889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65004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88694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1368491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5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3124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962400"/>
            <a:ext cx="83058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5029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701747"/>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222040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 typeface="Arial" panose="020B0604020202020204" pitchFamily="34" charset="0"/>
              <a:buNone/>
              <a:defRPr/>
            </a:lvl1pPr>
          </a:lstStyle>
          <a:p>
            <a:r>
              <a:rPr lang="en-US" dirty="0"/>
              <a:t>Click to edit Master title style</a:t>
            </a:r>
          </a:p>
        </p:txBody>
      </p:sp>
      <p:sp>
        <p:nvSpPr>
          <p:cNvPr id="4" name="Content Placeholder 2"/>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1"/>
          </p:nvPr>
        </p:nvSpPr>
        <p:spPr>
          <a:xfrm>
            <a:off x="457200" y="2362200"/>
            <a:ext cx="8229600" cy="457200"/>
          </a:xfrm>
        </p:spPr>
        <p:txBody>
          <a:bodyPr/>
          <a:lstStyle>
            <a:lvl1pPr marL="0" indent="0">
              <a:buNone/>
              <a:defRPr/>
            </a:lvl1pPr>
          </a:lstStyle>
          <a:p>
            <a:pPr lvl="0"/>
            <a:endParaRPr lang="en-US" dirty="0"/>
          </a:p>
        </p:txBody>
      </p:sp>
      <p:sp>
        <p:nvSpPr>
          <p:cNvPr id="8" name="Content Placeholder 4"/>
          <p:cNvSpPr>
            <a:spLocks noGrp="1"/>
          </p:cNvSpPr>
          <p:nvPr>
            <p:ph sz="quarter" idx="12"/>
          </p:nvPr>
        </p:nvSpPr>
        <p:spPr>
          <a:xfrm>
            <a:off x="457200" y="3352800"/>
            <a:ext cx="8229600" cy="533400"/>
          </a:xfrm>
        </p:spPr>
        <p:txBody>
          <a:bodyPr/>
          <a:lstStyle>
            <a:lvl1pPr marL="0" indent="0">
              <a:buNone/>
              <a:defRPr/>
            </a:lvl1pPr>
          </a:lstStyle>
          <a:p>
            <a:pPr lvl="0"/>
            <a:endParaRPr lang="en-US" dirty="0"/>
          </a:p>
        </p:txBody>
      </p:sp>
      <p:sp>
        <p:nvSpPr>
          <p:cNvPr id="7" name="Content Placeholder 5"/>
          <p:cNvSpPr>
            <a:spLocks noGrp="1"/>
          </p:cNvSpPr>
          <p:nvPr>
            <p:ph sz="quarter" idx="13"/>
          </p:nvPr>
        </p:nvSpPr>
        <p:spPr>
          <a:xfrm>
            <a:off x="457200" y="4267200"/>
            <a:ext cx="8229600" cy="533400"/>
          </a:xfrm>
        </p:spPr>
        <p:txBody>
          <a:bodyPr/>
          <a:lstStyle>
            <a:lvl1pPr marL="0" indent="0">
              <a:buNone/>
              <a:defRPr/>
            </a:lvl1pPr>
          </a:lstStyle>
          <a:p>
            <a:pPr lvl="0"/>
            <a:endParaRPr lang="en-US" dirty="0"/>
          </a:p>
        </p:txBody>
      </p:sp>
      <p:sp>
        <p:nvSpPr>
          <p:cNvPr id="5" name="Content Placeholder 4"/>
          <p:cNvSpPr>
            <a:spLocks noGrp="1"/>
          </p:cNvSpPr>
          <p:nvPr>
            <p:ph sz="quarter" idx="14"/>
          </p:nvPr>
        </p:nvSpPr>
        <p:spPr>
          <a:xfrm>
            <a:off x="457200" y="5029200"/>
            <a:ext cx="8229600" cy="533400"/>
          </a:xfrm>
        </p:spPr>
        <p:txBody>
          <a:bodyPr/>
          <a:lstStyle>
            <a:lvl1pPr marL="0" indent="0">
              <a:buNone/>
              <a:defRPr/>
            </a:lvl1pPr>
          </a:lstStyle>
          <a:p>
            <a:pPr lvl="0"/>
            <a:endParaRPr lang="en-US" dirty="0"/>
          </a:p>
        </p:txBody>
      </p:sp>
      <p:sp>
        <p:nvSpPr>
          <p:cNvPr id="9" name="Content Placeholder 8"/>
          <p:cNvSpPr>
            <a:spLocks noGrp="1"/>
          </p:cNvSpPr>
          <p:nvPr>
            <p:ph sz="quarter" idx="15"/>
          </p:nvPr>
        </p:nvSpPr>
        <p:spPr>
          <a:xfrm>
            <a:off x="457200" y="5791200"/>
            <a:ext cx="82296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520628557"/>
      </p:ext>
    </p:extLst>
  </p:cSld>
  <p:clrMapOvr>
    <a:masterClrMapping/>
  </p:clrMapOvr>
  <p:extLst>
    <p:ext uri="{DCECCB84-F9BA-43D5-87BE-67443E8EF086}">
      <p15:sldGuideLst xmlns:p15="http://schemas.microsoft.com/office/powerpoint/2012/main">
        <p15:guide id="1" pos="54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82296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445093" y="5215943"/>
            <a:ext cx="8229600"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35123" y="5791200"/>
            <a:ext cx="8229600" cy="4572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44891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Tree>
    <p:extLst>
      <p:ext uri="{BB962C8B-B14F-4D97-AF65-F5344CB8AC3E}">
        <p14:creationId xmlns:p14="http://schemas.microsoft.com/office/powerpoint/2010/main" val="3394543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 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1600200"/>
            <a:ext cx="8229600" cy="457200"/>
          </a:xfrm>
        </p:spPr>
        <p:txBody>
          <a:bodyPr/>
          <a:lstStyle>
            <a:lvl1pPr marL="0" indent="0">
              <a:buNone/>
              <a:defRPr/>
            </a:lvl1pPr>
          </a:lstStyle>
          <a:p>
            <a:pPr lvl="0"/>
            <a:endParaRPr lang="en-US" dirty="0"/>
          </a:p>
        </p:txBody>
      </p:sp>
      <p:sp>
        <p:nvSpPr>
          <p:cNvPr id="5" name="Content Placeholder 3"/>
          <p:cNvSpPr>
            <a:spLocks noGrp="1"/>
          </p:cNvSpPr>
          <p:nvPr>
            <p:ph sz="quarter" idx="11"/>
          </p:nvPr>
        </p:nvSpPr>
        <p:spPr>
          <a:xfrm>
            <a:off x="445093" y="2241387"/>
            <a:ext cx="8229600" cy="457200"/>
          </a:xfrm>
        </p:spPr>
        <p:txBody>
          <a:bodyPr/>
          <a:lstStyle>
            <a:lvl1pPr marL="0" indent="0">
              <a:buNone/>
              <a:defRPr/>
            </a:lvl1pPr>
          </a:lstStyle>
          <a:p>
            <a:pPr lvl="0"/>
            <a:endParaRPr lang="en-US" dirty="0"/>
          </a:p>
        </p:txBody>
      </p:sp>
      <p:sp>
        <p:nvSpPr>
          <p:cNvPr id="6" name="Content Placeholder 3"/>
          <p:cNvSpPr>
            <a:spLocks noGrp="1"/>
          </p:cNvSpPr>
          <p:nvPr>
            <p:ph sz="quarter" idx="12"/>
          </p:nvPr>
        </p:nvSpPr>
        <p:spPr>
          <a:xfrm>
            <a:off x="457200" y="2835871"/>
            <a:ext cx="8229600" cy="457200"/>
          </a:xfrm>
        </p:spPr>
        <p:txBody>
          <a:bodyPr/>
          <a:lstStyle>
            <a:lvl1pPr marL="0" indent="0">
              <a:buNone/>
              <a:defRPr/>
            </a:lvl1pPr>
          </a:lstStyle>
          <a:p>
            <a:pPr lvl="0"/>
            <a:endParaRPr lang="en-US" dirty="0"/>
          </a:p>
        </p:txBody>
      </p:sp>
      <p:sp>
        <p:nvSpPr>
          <p:cNvPr id="7" name="Content Placeholder 3"/>
          <p:cNvSpPr>
            <a:spLocks noGrp="1"/>
          </p:cNvSpPr>
          <p:nvPr>
            <p:ph sz="quarter" idx="13"/>
          </p:nvPr>
        </p:nvSpPr>
        <p:spPr>
          <a:xfrm>
            <a:off x="457200" y="3426083"/>
            <a:ext cx="8229600" cy="457200"/>
          </a:xfrm>
        </p:spPr>
        <p:txBody>
          <a:bodyPr/>
          <a:lstStyle>
            <a:lvl1pPr marL="0" indent="0">
              <a:buNone/>
              <a:defRPr/>
            </a:lvl1pPr>
          </a:lstStyle>
          <a:p>
            <a:pPr lvl="0"/>
            <a:endParaRPr lang="en-US" dirty="0"/>
          </a:p>
        </p:txBody>
      </p:sp>
      <p:sp>
        <p:nvSpPr>
          <p:cNvPr id="8" name="Content Placeholder 3"/>
          <p:cNvSpPr>
            <a:spLocks noGrp="1"/>
          </p:cNvSpPr>
          <p:nvPr>
            <p:ph sz="quarter" idx="14"/>
          </p:nvPr>
        </p:nvSpPr>
        <p:spPr>
          <a:xfrm>
            <a:off x="457200" y="4022703"/>
            <a:ext cx="8229600" cy="457200"/>
          </a:xfrm>
        </p:spPr>
        <p:txBody>
          <a:bodyPr/>
          <a:lstStyle>
            <a:lvl1pPr marL="0" indent="0">
              <a:buNone/>
              <a:defRPr/>
            </a:lvl1pPr>
          </a:lstStyle>
          <a:p>
            <a:pPr lvl="0"/>
            <a:endParaRPr lang="en-US" dirty="0"/>
          </a:p>
        </p:txBody>
      </p:sp>
      <p:sp>
        <p:nvSpPr>
          <p:cNvPr id="9" name="Content Placeholder 3"/>
          <p:cNvSpPr>
            <a:spLocks noGrp="1"/>
          </p:cNvSpPr>
          <p:nvPr>
            <p:ph sz="quarter" idx="15"/>
          </p:nvPr>
        </p:nvSpPr>
        <p:spPr>
          <a:xfrm>
            <a:off x="457200" y="4619323"/>
            <a:ext cx="2971800" cy="457200"/>
          </a:xfrm>
        </p:spPr>
        <p:txBody>
          <a:bodyPr/>
          <a:lstStyle>
            <a:lvl1pPr marL="0" indent="0">
              <a:buNone/>
              <a:defRPr/>
            </a:lvl1pPr>
          </a:lstStyle>
          <a:p>
            <a:pPr lvl="0"/>
            <a:endParaRPr lang="en-US" dirty="0"/>
          </a:p>
        </p:txBody>
      </p:sp>
      <p:sp>
        <p:nvSpPr>
          <p:cNvPr id="10" name="Content Placeholder 3"/>
          <p:cNvSpPr>
            <a:spLocks noGrp="1"/>
          </p:cNvSpPr>
          <p:nvPr>
            <p:ph sz="quarter" idx="16"/>
          </p:nvPr>
        </p:nvSpPr>
        <p:spPr>
          <a:xfrm>
            <a:off x="3657600" y="4619323"/>
            <a:ext cx="3264493" cy="457200"/>
          </a:xfrm>
        </p:spPr>
        <p:txBody>
          <a:bodyPr/>
          <a:lstStyle>
            <a:lvl1pPr marL="0" indent="0">
              <a:buNone/>
              <a:defRPr/>
            </a:lvl1pPr>
          </a:lstStyle>
          <a:p>
            <a:pPr lvl="0"/>
            <a:endParaRPr lang="en-US" dirty="0"/>
          </a:p>
        </p:txBody>
      </p:sp>
      <p:sp>
        <p:nvSpPr>
          <p:cNvPr id="11" name="Content Placeholder 3"/>
          <p:cNvSpPr>
            <a:spLocks noGrp="1"/>
          </p:cNvSpPr>
          <p:nvPr>
            <p:ph sz="quarter" idx="17"/>
          </p:nvPr>
        </p:nvSpPr>
        <p:spPr>
          <a:xfrm>
            <a:off x="457200" y="5215943"/>
            <a:ext cx="3635523" cy="457200"/>
          </a:xfrm>
        </p:spPr>
        <p:txBody>
          <a:bodyPr/>
          <a:lstStyle>
            <a:lvl1pPr marL="0" indent="0">
              <a:buNone/>
              <a:defRPr/>
            </a:lvl1pPr>
          </a:lstStyle>
          <a:p>
            <a:pPr lvl="0"/>
            <a:endParaRPr lang="en-US" dirty="0"/>
          </a:p>
        </p:txBody>
      </p:sp>
      <p:sp>
        <p:nvSpPr>
          <p:cNvPr id="12" name="Content Placeholder 11"/>
          <p:cNvSpPr>
            <a:spLocks noGrp="1"/>
          </p:cNvSpPr>
          <p:nvPr>
            <p:ph sz="quarter" idx="18"/>
          </p:nvPr>
        </p:nvSpPr>
        <p:spPr>
          <a:xfrm>
            <a:off x="4419600" y="5216525"/>
            <a:ext cx="4267200" cy="457200"/>
          </a:xfrm>
        </p:spPr>
        <p:txBody>
          <a:bodyPr/>
          <a:lstStyle>
            <a:lvl1pPr marL="0" indent="0">
              <a:buNone/>
              <a:defRPr/>
            </a:lvl1pPr>
          </a:lstStyle>
          <a:p>
            <a:pPr lvl="0"/>
            <a:endParaRPr lang="en-US" dirty="0"/>
          </a:p>
        </p:txBody>
      </p:sp>
      <p:sp>
        <p:nvSpPr>
          <p:cNvPr id="14" name="Content Placeholder 13"/>
          <p:cNvSpPr>
            <a:spLocks noGrp="1"/>
          </p:cNvSpPr>
          <p:nvPr>
            <p:ph sz="quarter" idx="19"/>
          </p:nvPr>
        </p:nvSpPr>
        <p:spPr>
          <a:xfrm>
            <a:off x="457200" y="5867400"/>
            <a:ext cx="3635375" cy="533400"/>
          </a:xfrm>
        </p:spPr>
        <p:txBody>
          <a:bodyPr/>
          <a:lstStyle>
            <a:lvl1pPr marL="0" indent="0">
              <a:buNone/>
              <a:defRPr/>
            </a:lvl1pPr>
          </a:lstStyle>
          <a:p>
            <a:pPr lvl="0"/>
            <a:endParaRPr lang="en-US" dirty="0"/>
          </a:p>
        </p:txBody>
      </p:sp>
      <p:sp>
        <p:nvSpPr>
          <p:cNvPr id="16" name="Content Placeholder 15"/>
          <p:cNvSpPr>
            <a:spLocks noGrp="1"/>
          </p:cNvSpPr>
          <p:nvPr>
            <p:ph sz="quarter" idx="20"/>
          </p:nvPr>
        </p:nvSpPr>
        <p:spPr>
          <a:xfrm>
            <a:off x="4419600" y="5867400"/>
            <a:ext cx="4254500" cy="5334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3395924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2348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514B08-DDFB-A946-B425-5B405D6D8426}"/>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t="-1"/>
          <a:stretch/>
        </p:blipFill>
        <p:spPr>
          <a:xfrm>
            <a:off x="0" y="-498658"/>
            <a:ext cx="9144000" cy="5853995"/>
          </a:xfrm>
          <a:prstGeom prst="rect">
            <a:avLst/>
          </a:prstGeom>
        </p:spPr>
      </p:pic>
      <p:sp>
        <p:nvSpPr>
          <p:cNvPr id="16" name="bk object 16"/>
          <p:cNvSpPr/>
          <p:nvPr/>
        </p:nvSpPr>
        <p:spPr>
          <a:xfrm>
            <a:off x="447675" y="5655186"/>
            <a:ext cx="677280" cy="902976"/>
          </a:xfrm>
          <a:custGeom>
            <a:avLst/>
            <a:gdLst/>
            <a:ahLst/>
            <a:cxnLst/>
            <a:rect l="l" t="t" r="r" b="b"/>
            <a:pathLst>
              <a:path w="1489075" h="1489075">
                <a:moveTo>
                  <a:pt x="1362471" y="0"/>
                </a:moveTo>
                <a:lnTo>
                  <a:pt x="126394" y="0"/>
                </a:lnTo>
                <a:lnTo>
                  <a:pt x="53322" y="1974"/>
                </a:lnTo>
                <a:lnTo>
                  <a:pt x="15799" y="15799"/>
                </a:lnTo>
                <a:lnTo>
                  <a:pt x="1974" y="53322"/>
                </a:lnTo>
                <a:lnTo>
                  <a:pt x="0" y="126394"/>
                </a:lnTo>
                <a:lnTo>
                  <a:pt x="0" y="1362482"/>
                </a:lnTo>
                <a:lnTo>
                  <a:pt x="1974" y="1435553"/>
                </a:lnTo>
                <a:lnTo>
                  <a:pt x="15799" y="1473076"/>
                </a:lnTo>
                <a:lnTo>
                  <a:pt x="53322" y="1486901"/>
                </a:lnTo>
                <a:lnTo>
                  <a:pt x="126394" y="1488876"/>
                </a:lnTo>
                <a:lnTo>
                  <a:pt x="1362471" y="1488876"/>
                </a:lnTo>
                <a:lnTo>
                  <a:pt x="1435549" y="1486901"/>
                </a:lnTo>
                <a:lnTo>
                  <a:pt x="1473075" y="1473076"/>
                </a:lnTo>
                <a:lnTo>
                  <a:pt x="1486901" y="1435553"/>
                </a:lnTo>
                <a:lnTo>
                  <a:pt x="1488876" y="1362482"/>
                </a:lnTo>
                <a:lnTo>
                  <a:pt x="1488876" y="126394"/>
                </a:lnTo>
                <a:lnTo>
                  <a:pt x="1486901" y="53322"/>
                </a:lnTo>
                <a:lnTo>
                  <a:pt x="1473075" y="15799"/>
                </a:lnTo>
                <a:lnTo>
                  <a:pt x="1435549" y="1974"/>
                </a:lnTo>
                <a:lnTo>
                  <a:pt x="1362471"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7" name="bk object 17"/>
          <p:cNvSpPr/>
          <p:nvPr/>
        </p:nvSpPr>
        <p:spPr>
          <a:xfrm>
            <a:off x="1280549" y="5947994"/>
            <a:ext cx="1493820" cy="196684"/>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8" name="bk object 18"/>
          <p:cNvSpPr/>
          <p:nvPr/>
        </p:nvSpPr>
        <p:spPr>
          <a:xfrm>
            <a:off x="1269617" y="6186742"/>
            <a:ext cx="1511684" cy="78601"/>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9" name="bk object 19"/>
          <p:cNvSpPr/>
          <p:nvPr/>
        </p:nvSpPr>
        <p:spPr>
          <a:xfrm>
            <a:off x="506759" y="6060912"/>
            <a:ext cx="106574" cy="202159"/>
          </a:xfrm>
          <a:custGeom>
            <a:avLst/>
            <a:gdLst/>
            <a:ahLst/>
            <a:cxnLst/>
            <a:rect l="l" t="t" r="r" b="b"/>
            <a:pathLst>
              <a:path w="234315" h="333375">
                <a:moveTo>
                  <a:pt x="203602" y="29999"/>
                </a:moveTo>
                <a:lnTo>
                  <a:pt x="117054" y="29999"/>
                </a:lnTo>
                <a:lnTo>
                  <a:pt x="129144" y="31112"/>
                </a:lnTo>
                <a:lnTo>
                  <a:pt x="140317" y="34450"/>
                </a:lnTo>
                <a:lnTo>
                  <a:pt x="173232" y="67433"/>
                </a:lnTo>
                <a:lnTo>
                  <a:pt x="177669" y="90719"/>
                </a:lnTo>
                <a:lnTo>
                  <a:pt x="177669" y="151440"/>
                </a:lnTo>
                <a:lnTo>
                  <a:pt x="101724" y="151440"/>
                </a:lnTo>
                <a:lnTo>
                  <a:pt x="91432" y="151877"/>
                </a:lnTo>
                <a:lnTo>
                  <a:pt x="53413" y="162230"/>
                </a:lnTo>
                <a:lnTo>
                  <a:pt x="17507" y="190953"/>
                </a:lnTo>
                <a:lnTo>
                  <a:pt x="500" y="232867"/>
                </a:lnTo>
                <a:lnTo>
                  <a:pt x="0" y="242160"/>
                </a:lnTo>
                <a:lnTo>
                  <a:pt x="500" y="251452"/>
                </a:lnTo>
                <a:lnTo>
                  <a:pt x="17507" y="293365"/>
                </a:lnTo>
                <a:lnTo>
                  <a:pt x="53413" y="322095"/>
                </a:lnTo>
                <a:lnTo>
                  <a:pt x="91432" y="332442"/>
                </a:lnTo>
                <a:lnTo>
                  <a:pt x="101724" y="332879"/>
                </a:lnTo>
                <a:lnTo>
                  <a:pt x="110545" y="332595"/>
                </a:lnTo>
                <a:lnTo>
                  <a:pt x="153003" y="320951"/>
                </a:lnTo>
                <a:lnTo>
                  <a:pt x="177669" y="303571"/>
                </a:lnTo>
                <a:lnTo>
                  <a:pt x="234108" y="303571"/>
                </a:lnTo>
                <a:lnTo>
                  <a:pt x="234108" y="302880"/>
                </a:lnTo>
                <a:lnTo>
                  <a:pt x="108698" y="302880"/>
                </a:lnTo>
                <a:lnTo>
                  <a:pt x="100918" y="301236"/>
                </a:lnTo>
                <a:lnTo>
                  <a:pt x="68982" y="279719"/>
                </a:lnTo>
                <a:lnTo>
                  <a:pt x="61317" y="265876"/>
                </a:lnTo>
                <a:lnTo>
                  <a:pt x="58061" y="258452"/>
                </a:lnTo>
                <a:lnTo>
                  <a:pt x="56448" y="250536"/>
                </a:lnTo>
                <a:lnTo>
                  <a:pt x="56448" y="233772"/>
                </a:lnTo>
                <a:lnTo>
                  <a:pt x="79557" y="193994"/>
                </a:lnTo>
                <a:lnTo>
                  <a:pt x="108698" y="181439"/>
                </a:lnTo>
                <a:lnTo>
                  <a:pt x="234108" y="181439"/>
                </a:lnTo>
                <a:lnTo>
                  <a:pt x="234108" y="90719"/>
                </a:lnTo>
                <a:lnTo>
                  <a:pt x="219616" y="47515"/>
                </a:lnTo>
                <a:lnTo>
                  <a:pt x="207078" y="33038"/>
                </a:lnTo>
                <a:lnTo>
                  <a:pt x="203602" y="29999"/>
                </a:lnTo>
                <a:close/>
              </a:path>
              <a:path w="234315" h="333375">
                <a:moveTo>
                  <a:pt x="234108" y="303571"/>
                </a:moveTo>
                <a:lnTo>
                  <a:pt x="179073" y="303571"/>
                </a:lnTo>
                <a:lnTo>
                  <a:pt x="179073" y="327277"/>
                </a:lnTo>
                <a:lnTo>
                  <a:pt x="234108" y="327277"/>
                </a:lnTo>
                <a:lnTo>
                  <a:pt x="234108" y="303571"/>
                </a:lnTo>
                <a:close/>
              </a:path>
              <a:path w="234315" h="333375">
                <a:moveTo>
                  <a:pt x="234108" y="181439"/>
                </a:moveTo>
                <a:lnTo>
                  <a:pt x="177669" y="181439"/>
                </a:lnTo>
                <a:lnTo>
                  <a:pt x="177669" y="250536"/>
                </a:lnTo>
                <a:lnTo>
                  <a:pt x="176046" y="258452"/>
                </a:lnTo>
                <a:lnTo>
                  <a:pt x="153984" y="291006"/>
                </a:lnTo>
                <a:lnTo>
                  <a:pt x="125430" y="302880"/>
                </a:lnTo>
                <a:lnTo>
                  <a:pt x="234108" y="302880"/>
                </a:lnTo>
                <a:lnTo>
                  <a:pt x="234108" y="181439"/>
                </a:lnTo>
                <a:close/>
              </a:path>
              <a:path w="234315" h="333375">
                <a:moveTo>
                  <a:pt x="117054" y="0"/>
                </a:moveTo>
                <a:lnTo>
                  <a:pt x="68291" y="8020"/>
                </a:lnTo>
                <a:lnTo>
                  <a:pt x="29967" y="29999"/>
                </a:lnTo>
                <a:lnTo>
                  <a:pt x="63411" y="63495"/>
                </a:lnTo>
                <a:lnTo>
                  <a:pt x="67634" y="56218"/>
                </a:lnTo>
                <a:lnTo>
                  <a:pt x="72640" y="49718"/>
                </a:lnTo>
                <a:lnTo>
                  <a:pt x="108255" y="30567"/>
                </a:lnTo>
                <a:lnTo>
                  <a:pt x="117054" y="29999"/>
                </a:lnTo>
                <a:lnTo>
                  <a:pt x="203602" y="29999"/>
                </a:lnTo>
                <a:lnTo>
                  <a:pt x="199627" y="26522"/>
                </a:lnTo>
                <a:lnTo>
                  <a:pt x="162696" y="6973"/>
                </a:lnTo>
                <a:lnTo>
                  <a:pt x="129053" y="435"/>
                </a:lnTo>
                <a:lnTo>
                  <a:pt x="11705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0" name="bk object 20"/>
          <p:cNvSpPr/>
          <p:nvPr/>
        </p:nvSpPr>
        <p:spPr>
          <a:xfrm>
            <a:off x="630671" y="5950454"/>
            <a:ext cx="106574" cy="312672"/>
          </a:xfrm>
          <a:custGeom>
            <a:avLst/>
            <a:gdLst/>
            <a:ahLst/>
            <a:cxnLst/>
            <a:rect l="l" t="t" r="r" b="b"/>
            <a:pathLst>
              <a:path w="234315" h="515620">
                <a:moveTo>
                  <a:pt x="101724" y="182151"/>
                </a:moveTo>
                <a:lnTo>
                  <a:pt x="62343" y="189125"/>
                </a:lnTo>
                <a:lnTo>
                  <a:pt x="23356" y="215190"/>
                </a:lnTo>
                <a:lnTo>
                  <a:pt x="1997" y="254645"/>
                </a:lnTo>
                <a:lnTo>
                  <a:pt x="0" y="272871"/>
                </a:lnTo>
                <a:lnTo>
                  <a:pt x="0" y="424311"/>
                </a:lnTo>
                <a:lnTo>
                  <a:pt x="12379" y="467517"/>
                </a:lnTo>
                <a:lnTo>
                  <a:pt x="45020" y="499687"/>
                </a:lnTo>
                <a:lnTo>
                  <a:pt x="81425" y="513285"/>
                </a:lnTo>
                <a:lnTo>
                  <a:pt x="101724" y="515031"/>
                </a:lnTo>
                <a:lnTo>
                  <a:pt x="110538" y="514746"/>
                </a:lnTo>
                <a:lnTo>
                  <a:pt x="153000" y="503102"/>
                </a:lnTo>
                <a:lnTo>
                  <a:pt x="177659" y="485723"/>
                </a:lnTo>
                <a:lnTo>
                  <a:pt x="234118" y="485723"/>
                </a:lnTo>
                <a:lnTo>
                  <a:pt x="234118" y="485032"/>
                </a:lnTo>
                <a:lnTo>
                  <a:pt x="117054" y="485032"/>
                </a:lnTo>
                <a:lnTo>
                  <a:pt x="104965" y="483917"/>
                </a:lnTo>
                <a:lnTo>
                  <a:pt x="66425" y="457876"/>
                </a:lnTo>
                <a:lnTo>
                  <a:pt x="56438" y="424311"/>
                </a:lnTo>
                <a:lnTo>
                  <a:pt x="56438" y="264494"/>
                </a:lnTo>
                <a:lnTo>
                  <a:pt x="57924" y="256714"/>
                </a:lnTo>
                <a:lnTo>
                  <a:pt x="60971" y="249500"/>
                </a:lnTo>
                <a:lnTo>
                  <a:pt x="63977" y="242285"/>
                </a:lnTo>
                <a:lnTo>
                  <a:pt x="100792" y="213794"/>
                </a:lnTo>
                <a:lnTo>
                  <a:pt x="108687" y="212150"/>
                </a:lnTo>
                <a:lnTo>
                  <a:pt x="234118" y="212150"/>
                </a:lnTo>
                <a:lnTo>
                  <a:pt x="234118" y="210757"/>
                </a:lnTo>
                <a:lnTo>
                  <a:pt x="176277" y="210757"/>
                </a:lnTo>
                <a:lnTo>
                  <a:pt x="170696" y="205176"/>
                </a:lnTo>
                <a:lnTo>
                  <a:pt x="164204" y="200287"/>
                </a:lnTo>
                <a:lnTo>
                  <a:pt x="126348" y="184501"/>
                </a:lnTo>
                <a:lnTo>
                  <a:pt x="110496" y="182412"/>
                </a:lnTo>
                <a:lnTo>
                  <a:pt x="101724" y="182151"/>
                </a:lnTo>
                <a:close/>
              </a:path>
              <a:path w="234315" h="515620">
                <a:moveTo>
                  <a:pt x="234118" y="485723"/>
                </a:moveTo>
                <a:lnTo>
                  <a:pt x="179062" y="485723"/>
                </a:lnTo>
                <a:lnTo>
                  <a:pt x="179062" y="509429"/>
                </a:lnTo>
                <a:lnTo>
                  <a:pt x="234118" y="509429"/>
                </a:lnTo>
                <a:lnTo>
                  <a:pt x="234118" y="485723"/>
                </a:lnTo>
                <a:close/>
              </a:path>
              <a:path w="234315" h="515620">
                <a:moveTo>
                  <a:pt x="234118" y="212150"/>
                </a:moveTo>
                <a:lnTo>
                  <a:pt x="125420" y="212150"/>
                </a:lnTo>
                <a:lnTo>
                  <a:pt x="133304" y="213794"/>
                </a:lnTo>
                <a:lnTo>
                  <a:pt x="148163" y="220296"/>
                </a:lnTo>
                <a:lnTo>
                  <a:pt x="176162" y="256714"/>
                </a:lnTo>
                <a:lnTo>
                  <a:pt x="177659" y="264494"/>
                </a:lnTo>
                <a:lnTo>
                  <a:pt x="177659" y="424311"/>
                </a:lnTo>
                <a:lnTo>
                  <a:pt x="159900" y="467231"/>
                </a:lnTo>
                <a:lnTo>
                  <a:pt x="117054" y="485032"/>
                </a:lnTo>
                <a:lnTo>
                  <a:pt x="234118" y="485032"/>
                </a:lnTo>
                <a:lnTo>
                  <a:pt x="234118" y="212150"/>
                </a:lnTo>
                <a:close/>
              </a:path>
              <a:path w="234315" h="515620">
                <a:moveTo>
                  <a:pt x="234118" y="0"/>
                </a:moveTo>
                <a:lnTo>
                  <a:pt x="177659" y="0"/>
                </a:lnTo>
                <a:lnTo>
                  <a:pt x="177659" y="210757"/>
                </a:lnTo>
                <a:lnTo>
                  <a:pt x="234118" y="210757"/>
                </a:lnTo>
                <a:lnTo>
                  <a:pt x="23411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1" name="bk object 21"/>
          <p:cNvSpPr/>
          <p:nvPr/>
        </p:nvSpPr>
        <p:spPr>
          <a:xfrm>
            <a:off x="757751" y="6060912"/>
            <a:ext cx="106574" cy="202159"/>
          </a:xfrm>
          <a:custGeom>
            <a:avLst/>
            <a:gdLst/>
            <a:ahLst/>
            <a:cxnLst/>
            <a:rect l="l" t="t" r="r" b="b"/>
            <a:pathLst>
              <a:path w="234314" h="333375">
                <a:moveTo>
                  <a:pt x="56438" y="242160"/>
                </a:moveTo>
                <a:lnTo>
                  <a:pt x="0" y="242160"/>
                </a:lnTo>
                <a:lnTo>
                  <a:pt x="587" y="251430"/>
                </a:lnTo>
                <a:lnTo>
                  <a:pt x="20375" y="292835"/>
                </a:lnTo>
                <a:lnTo>
                  <a:pt x="51642" y="317530"/>
                </a:lnTo>
                <a:lnTo>
                  <a:pt x="93879" y="331133"/>
                </a:lnTo>
                <a:lnTo>
                  <a:pt x="117054" y="332879"/>
                </a:lnTo>
                <a:lnTo>
                  <a:pt x="129050" y="332442"/>
                </a:lnTo>
                <a:lnTo>
                  <a:pt x="172982" y="322072"/>
                </a:lnTo>
                <a:lnTo>
                  <a:pt x="204003" y="302870"/>
                </a:lnTo>
                <a:lnTo>
                  <a:pt x="108687" y="302870"/>
                </a:lnTo>
                <a:lnTo>
                  <a:pt x="100907" y="301236"/>
                </a:lnTo>
                <a:lnTo>
                  <a:pt x="68971" y="279729"/>
                </a:lnTo>
                <a:lnTo>
                  <a:pt x="61307" y="265876"/>
                </a:lnTo>
                <a:lnTo>
                  <a:pt x="58061" y="258442"/>
                </a:lnTo>
                <a:lnTo>
                  <a:pt x="56438" y="250536"/>
                </a:lnTo>
                <a:lnTo>
                  <a:pt x="56438" y="242160"/>
                </a:lnTo>
                <a:close/>
              </a:path>
              <a:path w="234314" h="333375">
                <a:moveTo>
                  <a:pt x="120530" y="0"/>
                </a:moveTo>
                <a:lnTo>
                  <a:pt x="75924" y="7319"/>
                </a:lnTo>
                <a:lnTo>
                  <a:pt x="41108" y="26868"/>
                </a:lnTo>
                <a:lnTo>
                  <a:pt x="14940" y="63832"/>
                </a:lnTo>
                <a:lnTo>
                  <a:pt x="10439" y="90719"/>
                </a:lnTo>
                <a:lnTo>
                  <a:pt x="11222" y="104870"/>
                </a:lnTo>
                <a:lnTo>
                  <a:pt x="29624" y="144895"/>
                </a:lnTo>
                <a:lnTo>
                  <a:pt x="63407" y="167381"/>
                </a:lnTo>
                <a:lnTo>
                  <a:pt x="104653" y="179830"/>
                </a:lnTo>
                <a:lnTo>
                  <a:pt x="114864" y="182668"/>
                </a:lnTo>
                <a:lnTo>
                  <a:pt x="151096" y="197230"/>
                </a:lnTo>
                <a:lnTo>
                  <a:pt x="176883" y="231364"/>
                </a:lnTo>
                <a:lnTo>
                  <a:pt x="177669" y="242160"/>
                </a:lnTo>
                <a:lnTo>
                  <a:pt x="177669" y="250536"/>
                </a:lnTo>
                <a:lnTo>
                  <a:pt x="176026" y="258442"/>
                </a:lnTo>
                <a:lnTo>
                  <a:pt x="169534" y="273331"/>
                </a:lnTo>
                <a:lnTo>
                  <a:pt x="165125" y="279844"/>
                </a:lnTo>
                <a:lnTo>
                  <a:pt x="159534" y="285425"/>
                </a:lnTo>
                <a:lnTo>
                  <a:pt x="153974" y="291006"/>
                </a:lnTo>
                <a:lnTo>
                  <a:pt x="147587" y="295320"/>
                </a:lnTo>
                <a:lnTo>
                  <a:pt x="133179" y="301362"/>
                </a:lnTo>
                <a:lnTo>
                  <a:pt x="125409" y="302870"/>
                </a:lnTo>
                <a:lnTo>
                  <a:pt x="204003" y="302870"/>
                </a:lnTo>
                <a:lnTo>
                  <a:pt x="228995" y="269053"/>
                </a:lnTo>
                <a:lnTo>
                  <a:pt x="234097" y="242160"/>
                </a:lnTo>
                <a:lnTo>
                  <a:pt x="233290" y="227353"/>
                </a:lnTo>
                <a:lnTo>
                  <a:pt x="214348" y="185619"/>
                </a:lnTo>
                <a:lnTo>
                  <a:pt x="178878" y="163214"/>
                </a:lnTo>
                <a:lnTo>
                  <a:pt x="136023" y="150995"/>
                </a:lnTo>
                <a:lnTo>
                  <a:pt x="125396" y="148292"/>
                </a:lnTo>
                <a:lnTo>
                  <a:pt x="87337" y="134769"/>
                </a:lnTo>
                <a:lnTo>
                  <a:pt x="60727" y="101209"/>
                </a:lnTo>
                <a:lnTo>
                  <a:pt x="59924" y="90719"/>
                </a:lnTo>
                <a:lnTo>
                  <a:pt x="59924" y="82343"/>
                </a:lnTo>
                <a:lnTo>
                  <a:pt x="82897" y="42564"/>
                </a:lnTo>
                <a:lnTo>
                  <a:pt x="112164" y="29999"/>
                </a:lnTo>
                <a:lnTo>
                  <a:pt x="208000" y="29999"/>
                </a:lnTo>
                <a:lnTo>
                  <a:pt x="205752" y="28156"/>
                </a:lnTo>
                <a:lnTo>
                  <a:pt x="169035" y="8112"/>
                </a:lnTo>
                <a:lnTo>
                  <a:pt x="129718" y="239"/>
                </a:lnTo>
                <a:lnTo>
                  <a:pt x="120530" y="0"/>
                </a:lnTo>
                <a:close/>
              </a:path>
              <a:path w="234314" h="333375">
                <a:moveTo>
                  <a:pt x="208000" y="29999"/>
                </a:moveTo>
                <a:lnTo>
                  <a:pt x="129346" y="29999"/>
                </a:lnTo>
                <a:lnTo>
                  <a:pt x="137011" y="31402"/>
                </a:lnTo>
                <a:lnTo>
                  <a:pt x="150016" y="36983"/>
                </a:lnTo>
                <a:lnTo>
                  <a:pt x="176026" y="65830"/>
                </a:lnTo>
                <a:lnTo>
                  <a:pt x="176968" y="69086"/>
                </a:lnTo>
                <a:lnTo>
                  <a:pt x="177889" y="68154"/>
                </a:lnTo>
                <a:lnTo>
                  <a:pt x="183586" y="62793"/>
                </a:lnTo>
                <a:lnTo>
                  <a:pt x="187072" y="59558"/>
                </a:lnTo>
                <a:lnTo>
                  <a:pt x="190653" y="55935"/>
                </a:lnTo>
                <a:lnTo>
                  <a:pt x="198098" y="48040"/>
                </a:lnTo>
                <a:lnTo>
                  <a:pt x="201700" y="44427"/>
                </a:lnTo>
                <a:lnTo>
                  <a:pt x="208674" y="37925"/>
                </a:lnTo>
                <a:lnTo>
                  <a:pt x="211113" y="35590"/>
                </a:lnTo>
                <a:lnTo>
                  <a:pt x="212485" y="34187"/>
                </a:lnTo>
                <a:lnTo>
                  <a:pt x="209710" y="31402"/>
                </a:lnTo>
                <a:lnTo>
                  <a:pt x="208000" y="29999"/>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2" name="bk object 22"/>
          <p:cNvSpPr/>
          <p:nvPr/>
        </p:nvSpPr>
        <p:spPr>
          <a:xfrm>
            <a:off x="878490" y="6060914"/>
            <a:ext cx="187443" cy="198693"/>
          </a:xfrm>
          <a:custGeom>
            <a:avLst/>
            <a:gdLst/>
            <a:ahLst/>
            <a:cxnLst/>
            <a:rect l="l" t="t" r="r" b="b"/>
            <a:pathLst>
              <a:path w="412114" h="327659">
                <a:moveTo>
                  <a:pt x="117033" y="0"/>
                </a:moveTo>
                <a:lnTo>
                  <a:pt x="71411" y="6973"/>
                </a:lnTo>
                <a:lnTo>
                  <a:pt x="34135" y="26512"/>
                </a:lnTo>
                <a:lnTo>
                  <a:pt x="9057" y="55474"/>
                </a:lnTo>
                <a:lnTo>
                  <a:pt x="0" y="90719"/>
                </a:lnTo>
                <a:lnTo>
                  <a:pt x="0" y="327277"/>
                </a:lnTo>
                <a:lnTo>
                  <a:pt x="56438" y="327277"/>
                </a:lnTo>
                <a:lnTo>
                  <a:pt x="56438" y="90719"/>
                </a:lnTo>
                <a:lnTo>
                  <a:pt x="57547" y="78613"/>
                </a:lnTo>
                <a:lnTo>
                  <a:pt x="83535" y="40008"/>
                </a:lnTo>
                <a:lnTo>
                  <a:pt x="117033" y="29999"/>
                </a:lnTo>
                <a:lnTo>
                  <a:pt x="203846" y="29999"/>
                </a:lnTo>
                <a:lnTo>
                  <a:pt x="197091" y="24457"/>
                </a:lnTo>
                <a:lnTo>
                  <a:pt x="154806" y="4704"/>
                </a:lnTo>
                <a:lnTo>
                  <a:pt x="130057" y="522"/>
                </a:lnTo>
                <a:lnTo>
                  <a:pt x="117033" y="0"/>
                </a:lnTo>
                <a:close/>
              </a:path>
              <a:path w="412114" h="327659">
                <a:moveTo>
                  <a:pt x="203846" y="29999"/>
                </a:moveTo>
                <a:lnTo>
                  <a:pt x="117033" y="29999"/>
                </a:lnTo>
                <a:lnTo>
                  <a:pt x="129124" y="31111"/>
                </a:lnTo>
                <a:lnTo>
                  <a:pt x="140300" y="34449"/>
                </a:lnTo>
                <a:lnTo>
                  <a:pt x="173222" y="67424"/>
                </a:lnTo>
                <a:lnTo>
                  <a:pt x="177669" y="90719"/>
                </a:lnTo>
                <a:lnTo>
                  <a:pt x="177669" y="327277"/>
                </a:lnTo>
                <a:lnTo>
                  <a:pt x="234108" y="327277"/>
                </a:lnTo>
                <a:lnTo>
                  <a:pt x="234108" y="90719"/>
                </a:lnTo>
                <a:lnTo>
                  <a:pt x="235217" y="78613"/>
                </a:lnTo>
                <a:lnTo>
                  <a:pt x="261212" y="40008"/>
                </a:lnTo>
                <a:lnTo>
                  <a:pt x="281704" y="31391"/>
                </a:lnTo>
                <a:lnTo>
                  <a:pt x="205543" y="31391"/>
                </a:lnTo>
                <a:lnTo>
                  <a:pt x="203846" y="29999"/>
                </a:lnTo>
                <a:close/>
              </a:path>
              <a:path w="412114" h="327659">
                <a:moveTo>
                  <a:pt x="381687" y="29999"/>
                </a:moveTo>
                <a:lnTo>
                  <a:pt x="294724" y="29999"/>
                </a:lnTo>
                <a:lnTo>
                  <a:pt x="306803" y="31111"/>
                </a:lnTo>
                <a:lnTo>
                  <a:pt x="317973" y="34449"/>
                </a:lnTo>
                <a:lnTo>
                  <a:pt x="350896" y="67424"/>
                </a:lnTo>
                <a:lnTo>
                  <a:pt x="355339" y="90719"/>
                </a:lnTo>
                <a:lnTo>
                  <a:pt x="355339" y="327277"/>
                </a:lnTo>
                <a:lnTo>
                  <a:pt x="411778" y="327277"/>
                </a:lnTo>
                <a:lnTo>
                  <a:pt x="411778" y="90719"/>
                </a:lnTo>
                <a:lnTo>
                  <a:pt x="411212" y="81449"/>
                </a:lnTo>
                <a:lnTo>
                  <a:pt x="391886" y="40008"/>
                </a:lnTo>
                <a:lnTo>
                  <a:pt x="385208" y="33034"/>
                </a:lnTo>
                <a:lnTo>
                  <a:pt x="381687" y="29999"/>
                </a:lnTo>
                <a:close/>
              </a:path>
              <a:path w="412114" h="327659">
                <a:moveTo>
                  <a:pt x="294724" y="0"/>
                </a:moveTo>
                <a:lnTo>
                  <a:pt x="256763" y="4704"/>
                </a:lnTo>
                <a:lnTo>
                  <a:pt x="214000" y="24457"/>
                </a:lnTo>
                <a:lnTo>
                  <a:pt x="205543" y="31391"/>
                </a:lnTo>
                <a:lnTo>
                  <a:pt x="281704" y="31391"/>
                </a:lnTo>
                <a:lnTo>
                  <a:pt x="282641" y="31111"/>
                </a:lnTo>
                <a:lnTo>
                  <a:pt x="294724" y="29999"/>
                </a:lnTo>
                <a:lnTo>
                  <a:pt x="381687" y="29999"/>
                </a:lnTo>
                <a:lnTo>
                  <a:pt x="377642" y="26512"/>
                </a:lnTo>
                <a:lnTo>
                  <a:pt x="340345" y="6973"/>
                </a:lnTo>
                <a:lnTo>
                  <a:pt x="306720" y="435"/>
                </a:lnTo>
                <a:lnTo>
                  <a:pt x="294724"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24" name="bk object 24"/>
          <p:cNvSpPr/>
          <p:nvPr/>
        </p:nvSpPr>
        <p:spPr>
          <a:xfrm>
            <a:off x="4019488" y="3314467"/>
            <a:ext cx="4781682" cy="1638450"/>
          </a:xfrm>
          <a:custGeom>
            <a:avLst/>
            <a:gdLst/>
            <a:ahLst/>
            <a:cxnLst/>
            <a:rect l="l" t="t" r="r" b="b"/>
            <a:pathLst>
              <a:path w="10513060" h="2701925">
                <a:moveTo>
                  <a:pt x="0" y="2701488"/>
                </a:moveTo>
                <a:lnTo>
                  <a:pt x="10512768" y="2701488"/>
                </a:lnTo>
                <a:lnTo>
                  <a:pt x="10512768" y="0"/>
                </a:lnTo>
                <a:lnTo>
                  <a:pt x="0" y="0"/>
                </a:lnTo>
                <a:lnTo>
                  <a:pt x="0" y="2701488"/>
                </a:lnTo>
                <a:close/>
              </a:path>
            </a:pathLst>
          </a:custGeom>
          <a:solidFill>
            <a:srgbClr val="102A4B">
              <a:alpha val="95000"/>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206375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844617"/>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2" name="Content Placeholder 2"/>
          <p:cNvSpPr>
            <a:spLocks noGrp="1"/>
          </p:cNvSpPr>
          <p:nvPr>
            <p:ph idx="13"/>
          </p:nvPr>
        </p:nvSpPr>
        <p:spPr>
          <a:xfrm>
            <a:off x="459729" y="2897808"/>
            <a:ext cx="8229600" cy="844617"/>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1786552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4" name="Content Placeholder 2"/>
          <p:cNvSpPr>
            <a:spLocks noGrp="1"/>
          </p:cNvSpPr>
          <p:nvPr>
            <p:ph idx="13"/>
          </p:nvPr>
        </p:nvSpPr>
        <p:spPr>
          <a:xfrm>
            <a:off x="457200" y="2791413"/>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5" name="Content Placeholder 2"/>
          <p:cNvSpPr>
            <a:spLocks noGrp="1"/>
          </p:cNvSpPr>
          <p:nvPr>
            <p:ph idx="14"/>
          </p:nvPr>
        </p:nvSpPr>
        <p:spPr>
          <a:xfrm>
            <a:off x="457200" y="4346924"/>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282117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68128"/>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5" name="Content Placeholder 2"/>
          <p:cNvSpPr>
            <a:spLocks noGrp="1"/>
          </p:cNvSpPr>
          <p:nvPr>
            <p:ph idx="13"/>
          </p:nvPr>
        </p:nvSpPr>
        <p:spPr>
          <a:xfrm>
            <a:off x="457200" y="3280525"/>
            <a:ext cx="8229600" cy="779132"/>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4"/>
          </p:nvPr>
        </p:nvSpPr>
        <p:spPr>
          <a:xfrm>
            <a:off x="457200" y="4234921"/>
            <a:ext cx="8229600" cy="458400"/>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5"/>
          </p:nvPr>
        </p:nvSpPr>
        <p:spPr>
          <a:xfrm>
            <a:off x="457200" y="4995511"/>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42227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515982"/>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5" name="Content Placeholder 2"/>
          <p:cNvSpPr>
            <a:spLocks noGrp="1"/>
          </p:cNvSpPr>
          <p:nvPr>
            <p:ph idx="13"/>
          </p:nvPr>
        </p:nvSpPr>
        <p:spPr>
          <a:xfrm>
            <a:off x="457200" y="2270330"/>
            <a:ext cx="8229600" cy="521199"/>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4"/>
          </p:nvPr>
        </p:nvSpPr>
        <p:spPr>
          <a:xfrm>
            <a:off x="457200" y="2974525"/>
            <a:ext cx="8229600" cy="458400"/>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5"/>
          </p:nvPr>
        </p:nvSpPr>
        <p:spPr>
          <a:xfrm>
            <a:off x="457200" y="3615921"/>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2" name="Content Placeholder 2"/>
          <p:cNvSpPr>
            <a:spLocks noGrp="1"/>
          </p:cNvSpPr>
          <p:nvPr>
            <p:ph idx="16"/>
          </p:nvPr>
        </p:nvSpPr>
        <p:spPr>
          <a:xfrm>
            <a:off x="457200" y="4460218"/>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7"/>
          </p:nvPr>
        </p:nvSpPr>
        <p:spPr>
          <a:xfrm>
            <a:off x="457200" y="5350261"/>
            <a:ext cx="8229600" cy="76449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178126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66783"/>
          </a:xfrm>
        </p:spPr>
        <p:txBody>
          <a:bodyPr/>
          <a:lstStyle>
            <a:lvl1pPr marL="0" indent="0">
              <a:buClr>
                <a:srgbClr val="007FA3"/>
              </a:buClr>
              <a:buSzPct val="100000"/>
              <a:buNone/>
              <a:defRPr sz="24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6/23/2021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Box 10"/>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5" name="Content Placeholder 2"/>
          <p:cNvSpPr>
            <a:spLocks noGrp="1"/>
          </p:cNvSpPr>
          <p:nvPr>
            <p:ph idx="13"/>
          </p:nvPr>
        </p:nvSpPr>
        <p:spPr>
          <a:xfrm>
            <a:off x="457200" y="2086885"/>
            <a:ext cx="8229600" cy="197685"/>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6" name="Content Placeholder 2"/>
          <p:cNvSpPr>
            <a:spLocks noGrp="1"/>
          </p:cNvSpPr>
          <p:nvPr>
            <p:ph idx="14"/>
          </p:nvPr>
        </p:nvSpPr>
        <p:spPr>
          <a:xfrm>
            <a:off x="457200" y="2562268"/>
            <a:ext cx="8229600" cy="173866"/>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7" name="Content Placeholder 2"/>
          <p:cNvSpPr>
            <a:spLocks noGrp="1"/>
          </p:cNvSpPr>
          <p:nvPr>
            <p:ph idx="15"/>
          </p:nvPr>
        </p:nvSpPr>
        <p:spPr>
          <a:xfrm>
            <a:off x="457200" y="2978147"/>
            <a:ext cx="8229600" cy="28996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2" name="Content Placeholder 2"/>
          <p:cNvSpPr>
            <a:spLocks noGrp="1"/>
          </p:cNvSpPr>
          <p:nvPr>
            <p:ph idx="16"/>
          </p:nvPr>
        </p:nvSpPr>
        <p:spPr>
          <a:xfrm>
            <a:off x="457200" y="3484097"/>
            <a:ext cx="8229600" cy="289963"/>
          </a:xfrm>
        </p:spPr>
        <p:txBody>
          <a:bodyPr/>
          <a:lstStyle>
            <a:lvl1pPr marL="0" indent="0">
              <a:buClr>
                <a:srgbClr val="007FA3"/>
              </a:buClr>
              <a:buSzPct val="100000"/>
              <a:buNone/>
              <a:defRPr sz="28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3" name="Content Placeholder 2"/>
          <p:cNvSpPr>
            <a:spLocks noGrp="1"/>
          </p:cNvSpPr>
          <p:nvPr>
            <p:ph idx="17"/>
          </p:nvPr>
        </p:nvSpPr>
        <p:spPr>
          <a:xfrm>
            <a:off x="457200" y="3866654"/>
            <a:ext cx="8229600" cy="289963"/>
          </a:xfrm>
        </p:spPr>
        <p:txBody>
          <a:bodyPr/>
          <a:lstStyle>
            <a:lvl1pPr marL="0" indent="0">
              <a:buClr>
                <a:srgbClr val="007FA3"/>
              </a:buClr>
              <a:buSzPct val="100000"/>
              <a:buNone/>
              <a:defRPr sz="24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4" name="Content Placeholder 2"/>
          <p:cNvSpPr>
            <a:spLocks noGrp="1"/>
          </p:cNvSpPr>
          <p:nvPr>
            <p:ph idx="18"/>
          </p:nvPr>
        </p:nvSpPr>
        <p:spPr>
          <a:xfrm>
            <a:off x="457200" y="4326478"/>
            <a:ext cx="8229600" cy="289963"/>
          </a:xfrm>
        </p:spPr>
        <p:txBody>
          <a:bodyPr/>
          <a:lstStyle>
            <a:lvl1pPr marL="0" indent="0">
              <a:buClr>
                <a:srgbClr val="007FA3"/>
              </a:buClr>
              <a:buSzPct val="100000"/>
              <a:buNone/>
              <a:defRPr sz="24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8" name="Content Placeholder 2"/>
          <p:cNvSpPr>
            <a:spLocks noGrp="1"/>
          </p:cNvSpPr>
          <p:nvPr>
            <p:ph idx="19"/>
          </p:nvPr>
        </p:nvSpPr>
        <p:spPr>
          <a:xfrm>
            <a:off x="457200" y="4771893"/>
            <a:ext cx="8229600" cy="289963"/>
          </a:xfrm>
        </p:spPr>
        <p:txBody>
          <a:bodyPr/>
          <a:lstStyle>
            <a:lvl1pPr marL="0" indent="0">
              <a:buClr>
                <a:srgbClr val="007FA3"/>
              </a:buClr>
              <a:buSzPct val="100000"/>
              <a:buNone/>
              <a:defRPr sz="24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19" name="Content Placeholder 2"/>
          <p:cNvSpPr>
            <a:spLocks noGrp="1"/>
          </p:cNvSpPr>
          <p:nvPr>
            <p:ph idx="20"/>
          </p:nvPr>
        </p:nvSpPr>
        <p:spPr>
          <a:xfrm>
            <a:off x="457200" y="5169648"/>
            <a:ext cx="8229600" cy="289963"/>
          </a:xfrm>
        </p:spPr>
        <p:txBody>
          <a:bodyPr/>
          <a:lstStyle>
            <a:lvl1pPr marL="0" indent="0">
              <a:buClr>
                <a:srgbClr val="007FA3"/>
              </a:buClr>
              <a:buSzPct val="100000"/>
              <a:buNone/>
              <a:defRPr sz="24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20" name="Content Placeholder 2"/>
          <p:cNvSpPr>
            <a:spLocks noGrp="1"/>
          </p:cNvSpPr>
          <p:nvPr>
            <p:ph idx="21"/>
          </p:nvPr>
        </p:nvSpPr>
        <p:spPr>
          <a:xfrm>
            <a:off x="457200" y="5549509"/>
            <a:ext cx="8229600" cy="289963"/>
          </a:xfrm>
        </p:spPr>
        <p:txBody>
          <a:bodyPr/>
          <a:lstStyle>
            <a:lvl1pPr marL="0" indent="0">
              <a:buClr>
                <a:srgbClr val="007FA3"/>
              </a:buClr>
              <a:buSzPct val="100000"/>
              <a:buNone/>
              <a:defRPr sz="24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21" name="Content Placeholder 2"/>
          <p:cNvSpPr>
            <a:spLocks noGrp="1"/>
          </p:cNvSpPr>
          <p:nvPr>
            <p:ph idx="22"/>
          </p:nvPr>
        </p:nvSpPr>
        <p:spPr>
          <a:xfrm>
            <a:off x="457200" y="5871768"/>
            <a:ext cx="8229600" cy="289963"/>
          </a:xfrm>
        </p:spPr>
        <p:txBody>
          <a:bodyPr/>
          <a:lstStyle>
            <a:lvl1pPr marL="0" indent="0">
              <a:buClr>
                <a:srgbClr val="007FA3"/>
              </a:buClr>
              <a:buSzPct val="100000"/>
              <a:buNone/>
              <a:defRPr sz="2400">
                <a:latin typeface="+mn-lt"/>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Tree>
    <p:extLst>
      <p:ext uri="{BB962C8B-B14F-4D97-AF65-F5344CB8AC3E}">
        <p14:creationId xmlns:p14="http://schemas.microsoft.com/office/powerpoint/2010/main" val="279602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b"/>
          <a:lstStyle>
            <a:lvl1pPr>
              <a:defRPr sz="36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6/23/2021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4" name="TextBox 13"/>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
        <p:nvSpPr>
          <p:cNvPr id="15" name="TextBox 14"/>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pPr/>
              <a:t>‹#›</a:t>
            </a:fld>
            <a:endParaRPr lang="en-US" sz="1000" dirty="0" err="1">
              <a:latin typeface="+mn-lt"/>
            </a:endParaRPr>
          </a:p>
        </p:txBody>
      </p:sp>
      <p:pic>
        <p:nvPicPr>
          <p:cNvPr id="17"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6396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6/23/2021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Box 8"/>
          <p:cNvSpPr txBox="1"/>
          <p:nvPr userDrawn="1"/>
        </p:nvSpPr>
        <p:spPr>
          <a:xfrm>
            <a:off x="1524000" y="6428601"/>
            <a:ext cx="6096000" cy="276999"/>
          </a:xfrm>
          <a:prstGeom prst="rect">
            <a:avLst/>
          </a:prstGeom>
          <a:noFill/>
        </p:spPr>
        <p:txBody>
          <a:bodyPr wrap="square" rtlCol="0">
            <a:spAutoFit/>
          </a:bodyPr>
          <a:lstStyle/>
          <a:p>
            <a:pPr marL="0" algn="ctr"/>
            <a:r>
              <a:rPr lang="en-US" altLang="en-US" sz="1200" dirty="0">
                <a:latin typeface="Verdana"/>
                <a:ea typeface="Verdana" panose="020B0604030504040204" pitchFamily="34" charset="0"/>
                <a:cs typeface="Verdana" panose="020B0604030504040204" pitchFamily="34" charset="0"/>
              </a:rPr>
              <a:t>Copyright © 2016, 2012, 2008 Pearson Education, Inc. All Rights Reserved</a:t>
            </a:r>
            <a:endParaRPr lang="en-US" sz="1200" dirty="0"/>
          </a:p>
        </p:txBody>
      </p:sp>
    </p:spTree>
    <p:extLst>
      <p:ext uri="{BB962C8B-B14F-4D97-AF65-F5344CB8AC3E}">
        <p14:creationId xmlns:p14="http://schemas.microsoft.com/office/powerpoint/2010/main" val="1238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9" name="TextBox 8"/>
          <p:cNvSpPr txBox="1"/>
          <p:nvPr userDrawn="1"/>
        </p:nvSpPr>
        <p:spPr>
          <a:xfrm>
            <a:off x="7848600" y="6459379"/>
            <a:ext cx="740520" cy="246221"/>
          </a:xfrm>
          <a:prstGeom prst="rect">
            <a:avLst/>
          </a:prstGeom>
          <a:noFill/>
        </p:spPr>
        <p:txBody>
          <a:bodyPr wrap="none" rtlCol="0">
            <a:spAutoFit/>
          </a:bodyPr>
          <a:lstStyle/>
          <a:p>
            <a:r>
              <a:rPr lang="en-US" sz="1000" dirty="0">
                <a:latin typeface="+mn-lt"/>
              </a:rPr>
              <a:t>Slide - </a:t>
            </a:r>
            <a:fld id="{41D1A099-64B4-E24A-BD44-17411C0B0428}" type="slidenum">
              <a:rPr lang="en-US" sz="1000" smtClean="0">
                <a:latin typeface="+mn-lt"/>
              </a:rPr>
              <a:pPr/>
              <a:t>‹#›</a:t>
            </a:fld>
            <a:endParaRPr lang="en-US" sz="1000" dirty="0" err="1">
              <a:latin typeface="+mn-lt"/>
            </a:endParaRPr>
          </a:p>
        </p:txBody>
      </p:sp>
    </p:spTree>
  </p:cSld>
  <p:clrMap bg1="lt1" tx1="dk1" bg2="dk2" tx2="lt2" accent1="accent1" accent2="accent2" accent3="accent3" accent4="accent4" accent5="accent5" accent6="accent6" hlink="hlink" folHlink="folHlink"/>
  <p:sldLayoutIdLst>
    <p:sldLayoutId id="2147483648" r:id="rId1"/>
    <p:sldLayoutId id="2147483700" r:id="rId2"/>
    <p:sldLayoutId id="2147483751" r:id="rId3"/>
    <p:sldLayoutId id="2147483749" r:id="rId4"/>
    <p:sldLayoutId id="2147483750" r:id="rId5"/>
    <p:sldLayoutId id="2147483752" r:id="rId6"/>
    <p:sldLayoutId id="2147483753" r:id="rId7"/>
    <p:sldLayoutId id="2147483708" r:id="rId8"/>
    <p:sldLayoutId id="214748372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pic>
        <p:nvPicPr>
          <p:cNvPr id="13" name="Shape 15" descr="Pearson Logo"/>
          <p:cNvPicPr preferRelativeResize="0"/>
          <p:nvPr userDrawn="1"/>
        </p:nvPicPr>
        <p:blipFill rotWithShape="1">
          <a:blip r:embed="rId15" cstate="print">
            <a:alphaModFix/>
          </a:blip>
          <a:srcRect/>
          <a:stretch/>
        </p:blipFill>
        <p:spPr>
          <a:xfrm>
            <a:off x="443972" y="6429709"/>
            <a:ext cx="917999" cy="279914"/>
          </a:xfrm>
          <a:prstGeom prst="rect">
            <a:avLst/>
          </a:prstGeom>
          <a:noFill/>
          <a:ln>
            <a:noFill/>
          </a:ln>
        </p:spPr>
      </p:pic>
      <p:sp>
        <p:nvSpPr>
          <p:cNvPr id="7" name="Shape 14"/>
          <p:cNvSpPr txBox="1">
            <a:spLocks/>
          </p:cNvSpPr>
          <p:nvPr userDrawn="1"/>
        </p:nvSpPr>
        <p:spPr>
          <a:xfrm>
            <a:off x="7924800" y="6529487"/>
            <a:ext cx="762001" cy="151174"/>
          </a:xfrm>
          <a:prstGeom prst="rect">
            <a:avLst/>
          </a:prstGeom>
          <a:noFill/>
          <a:ln>
            <a:noFill/>
          </a:ln>
        </p:spPr>
        <p:txBody>
          <a:bodyPr lIns="91425" tIns="45700" rIns="91425" bIns="45700" anchor="ctr" anchorCtr="0">
            <a:noAutofit/>
          </a:bodyPr>
          <a:lstStyle>
            <a:defPPr>
              <a:defRPr lang="en-CA"/>
            </a:defPPr>
            <a:lvl1pPr algn="l" rtl="0" fontAlgn="base">
              <a:lnSpc>
                <a:spcPct val="90000"/>
              </a:lnSpc>
              <a:spcBef>
                <a:spcPct val="20000"/>
              </a:spcBef>
              <a:spcAft>
                <a:spcPct val="0"/>
              </a:spcAft>
              <a:buClr>
                <a:srgbClr val="006699"/>
              </a:buClr>
              <a:buSzPct val="60000"/>
              <a:buFont typeface="Wingdings" panose="05000000000000000000" pitchFamily="2" charset="2"/>
              <a:defRPr sz="10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lnSpc>
                <a:spcPct val="90000"/>
              </a:lnSpc>
              <a:spcBef>
                <a:spcPct val="20000"/>
              </a:spcBef>
              <a:spcAft>
                <a:spcPct val="0"/>
              </a:spcAft>
              <a:buClr>
                <a:srgbClr val="006699"/>
              </a:buClr>
              <a:buSzPct val="60000"/>
              <a:buFont typeface="Wingdings" panose="05000000000000000000" pitchFamily="2" charset="2"/>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marL="0" marR="0" lvl="0" indent="0" algn="r" defTabSz="914400" rtl="0" eaLnBrk="1" fontAlgn="base" latinLnBrk="0" hangingPunct="1">
              <a:lnSpc>
                <a:spcPct val="90000"/>
              </a:lnSpc>
              <a:spcBef>
                <a:spcPts val="0"/>
              </a:spcBef>
              <a:spcAft>
                <a:spcPct val="0"/>
              </a:spcAft>
              <a:buClr>
                <a:srgbClr val="006699"/>
              </a:buClr>
              <a:buSzPct val="25000"/>
              <a:buFont typeface="Wingdings" panose="05000000000000000000" pitchFamily="2" charset="2"/>
              <a:buNone/>
              <a:tabLst/>
              <a:defRPr/>
            </a:pPr>
            <a:r>
              <a:rPr kumimoji="0" lang="en-US" sz="1000" b="0" i="0" u="none" strike="noStrike" kern="1200" cap="none" spc="0" normalizeH="0" baseline="0" noProof="0" dirty="0">
                <a:ln>
                  <a:noFill/>
                </a:ln>
                <a:solidFill>
                  <a:prstClr val="black"/>
                </a:solidFill>
                <a:effectLst/>
                <a:uLnTx/>
                <a:uFillTx/>
                <a:latin typeface="Arial"/>
                <a:ea typeface="Arial"/>
                <a:cs typeface="Arial"/>
                <a:sym typeface="Arial"/>
              </a:rPr>
              <a:t>Slide-</a:t>
            </a:r>
            <a:fld id="{00000000-1234-1234-1234-123412341234}" type="slidenum">
              <a:rPr kumimoji="0" lang="en-US" sz="1000" b="0" i="0" u="none" strike="noStrike" kern="1200" cap="none" spc="0" normalizeH="0" baseline="0" noProof="0" smtClean="0">
                <a:ln>
                  <a:noFill/>
                </a:ln>
                <a:solidFill>
                  <a:prstClr val="black"/>
                </a:solidFill>
                <a:effectLst/>
                <a:uLnTx/>
                <a:uFillTx/>
                <a:latin typeface="Arial"/>
                <a:ea typeface="Arial"/>
                <a:cs typeface="Arial"/>
                <a:sym typeface="Arial"/>
              </a:rPr>
              <a:pPr marL="0" marR="0" lvl="0" indent="0" algn="r" defTabSz="914400" rtl="0" eaLnBrk="1" fontAlgn="base" latinLnBrk="0" hangingPunct="1">
                <a:lnSpc>
                  <a:spcPct val="90000"/>
                </a:lnSpc>
                <a:spcBef>
                  <a:spcPts val="0"/>
                </a:spcBef>
                <a:spcAft>
                  <a:spcPct val="0"/>
                </a:spcAft>
                <a:buClr>
                  <a:srgbClr val="006699"/>
                </a:buClr>
                <a:buSzPct val="25000"/>
                <a:buFont typeface="Wingdings" panose="05000000000000000000" pitchFamily="2" charset="2"/>
                <a:buNone/>
                <a:tabLst/>
                <a:defRPr/>
              </a:pPr>
              <a:t>‹#›</a:t>
            </a:fld>
            <a:endParaRPr kumimoji="0" lang="en-US" sz="1000" b="0" i="0" u="none" strike="noStrike" kern="1200" cap="none" spc="0" normalizeH="0" baseline="0" noProof="0" dirty="0">
              <a:ln>
                <a:noFill/>
              </a:ln>
              <a:solidFill>
                <a:prstClr val="black"/>
              </a:solidFill>
              <a:effectLst/>
              <a:uLnTx/>
              <a:uFillTx/>
              <a:latin typeface="Arial"/>
              <a:ea typeface="Arial"/>
              <a:cs typeface="Arial"/>
              <a:sym typeface="Arial"/>
            </a:endParaRPr>
          </a:p>
        </p:txBody>
      </p:sp>
      <p:sp>
        <p:nvSpPr>
          <p:cNvPr id="9" name="Text Placeholder 6"/>
          <p:cNvSpPr txBox="1">
            <a:spLocks/>
          </p:cNvSpPr>
          <p:nvPr userDrawn="1"/>
        </p:nvSpPr>
        <p:spPr>
          <a:xfrm>
            <a:off x="1589899" y="6401188"/>
            <a:ext cx="6248400" cy="27824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r" defTabSz="914400" rtl="0" eaLnBrk="1" fontAlgn="auto" latinLnBrk="0" hangingPunct="1">
              <a:lnSpc>
                <a:spcPct val="100000"/>
              </a:lnSpc>
              <a:spcBef>
                <a:spcPts val="0"/>
              </a:spcBef>
              <a:spcAft>
                <a:spcPts val="0"/>
              </a:spcAft>
              <a:buClrTx/>
              <a:buSzTx/>
              <a:buFontTx/>
              <a:buNone/>
              <a:tabLst/>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1pPr>
            <a:lvl2pPr marL="742950" marR="0" lvl="1" indent="-18415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2pPr>
            <a:lvl3pPr marL="1143000" marR="0" lvl="2" indent="-127000" algn="r" rtl="0" eaLnBrk="1" hangingPunct="1">
              <a:lnSpc>
                <a:spcPct val="100000"/>
              </a:lnSpc>
              <a:spcBef>
                <a:spcPts val="600"/>
              </a:spcBef>
              <a:spcAft>
                <a:spcPts val="0"/>
              </a:spcAft>
              <a:buClr>
                <a:srgbClr val="007FA3"/>
              </a:buClr>
              <a:buSzPct val="100000"/>
              <a:buFont typeface="Noto Sans Symbols"/>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3pPr>
            <a:lvl4pPr marL="1600200" marR="0" lvl="3"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4pPr>
            <a:lvl5pPr marL="2057400" marR="0" lvl="4" indent="-127000" algn="r" rtl="0" eaLnBrk="1" hangingPunct="1">
              <a:lnSpc>
                <a:spcPct val="100000"/>
              </a:lnSpc>
              <a:spcBef>
                <a:spcPts val="600"/>
              </a:spcBef>
              <a:spcAft>
                <a:spcPts val="0"/>
              </a:spcAft>
              <a:buClr>
                <a:srgbClr val="007FA3"/>
              </a:buClr>
              <a:buSzPct val="100000"/>
              <a:buFont typeface="Arial"/>
              <a:buChar char="•"/>
              <a:defRPr sz="1200" b="0" i="0" u="none" strike="noStrike" cap="none">
                <a:solidFill>
                  <a:schemeClr val="dk1"/>
                </a:solidFill>
                <a:latin typeface="Verdana" panose="020B0604030504040204" pitchFamily="34" charset="0"/>
                <a:ea typeface="Verdana" panose="020B0604030504040204" pitchFamily="34" charset="0"/>
                <a:cs typeface="Verdana" panose="020B0604030504040204" pitchFamily="34" charset="0"/>
                <a:sym typeface="Arial"/>
              </a:defRPr>
            </a:lvl5pPr>
            <a:lvl6pPr marL="2514600" marR="0" lvl="5"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eaLnBrk="1" hangingPunct="1">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dirty="0">
                <a:ln>
                  <a:noFill/>
                </a:ln>
                <a:solidFill>
                  <a:prstClr val="black"/>
                </a:solidFill>
                <a:effectLst/>
                <a:uLnTx/>
                <a:uFillTx/>
                <a:latin typeface="Verdana"/>
                <a:ea typeface="Verdana" panose="020B0604030504040204" pitchFamily="34" charset="0"/>
                <a:sym typeface="Arial"/>
              </a:rPr>
              <a:t>Copyright © 2016, 2012, 2008 Pearson Education, Inc. All Rights Reserved</a:t>
            </a:r>
          </a:p>
        </p:txBody>
      </p:sp>
    </p:spTree>
    <p:extLst>
      <p:ext uri="{BB962C8B-B14F-4D97-AF65-F5344CB8AC3E}">
        <p14:creationId xmlns:p14="http://schemas.microsoft.com/office/powerpoint/2010/main" val="328569273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hf sldNum="0" hdr="0" dt="0"/>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4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3.bin"/><Relationship Id="rId1" Type="http://schemas.openxmlformats.org/officeDocument/2006/relationships/slideLayout" Target="../slideLayouts/slideLayout6.x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 Id="rId9" Type="http://schemas.openxmlformats.org/officeDocument/2006/relationships/image" Target="../media/image18.wmf"/></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5.wmf"/><Relationship Id="rId3" Type="http://schemas.openxmlformats.org/officeDocument/2006/relationships/image" Target="../media/image19.wmf"/><Relationship Id="rId7" Type="http://schemas.openxmlformats.org/officeDocument/2006/relationships/oleObject" Target="../embeddings/oleObject9.bin"/><Relationship Id="rId12" Type="http://schemas.openxmlformats.org/officeDocument/2006/relationships/oleObject" Target="../embeddings/oleObject11.bin"/><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image" Target="../media/image21.wmf"/><Relationship Id="rId11" Type="http://schemas.openxmlformats.org/officeDocument/2006/relationships/image" Target="../media/image24.wmf"/><Relationship Id="rId5" Type="http://schemas.openxmlformats.org/officeDocument/2006/relationships/oleObject" Target="../embeddings/oleObject8.bin"/><Relationship Id="rId10" Type="http://schemas.openxmlformats.org/officeDocument/2006/relationships/oleObject" Target="../embeddings/oleObject10.bin"/><Relationship Id="rId4" Type="http://schemas.openxmlformats.org/officeDocument/2006/relationships/image" Target="../media/image20.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2.bin"/><Relationship Id="rId1" Type="http://schemas.openxmlformats.org/officeDocument/2006/relationships/slideLayout" Target="../slideLayouts/slideLayout6.xml"/><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4.bin"/><Relationship Id="rId1" Type="http://schemas.openxmlformats.org/officeDocument/2006/relationships/slideLayout" Target="../slideLayouts/slideLayout6.xml"/><Relationship Id="rId5" Type="http://schemas.openxmlformats.org/officeDocument/2006/relationships/image" Target="../media/image32.wmf"/><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16.bin"/><Relationship Id="rId1" Type="http://schemas.openxmlformats.org/officeDocument/2006/relationships/slideLayout" Target="../slideLayouts/slideLayout6.xml"/><Relationship Id="rId6" Type="http://schemas.openxmlformats.org/officeDocument/2006/relationships/oleObject" Target="../embeddings/oleObject18.bin"/><Relationship Id="rId5" Type="http://schemas.openxmlformats.org/officeDocument/2006/relationships/image" Target="../media/image37.wmf"/><Relationship Id="rId4" Type="http://schemas.openxmlformats.org/officeDocument/2006/relationships/oleObject" Target="../embeddings/oleObject17.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6.wmf"/><Relationship Id="rId3" Type="http://schemas.openxmlformats.org/officeDocument/2006/relationships/image" Target="../media/image40.wmf"/><Relationship Id="rId7" Type="http://schemas.openxmlformats.org/officeDocument/2006/relationships/oleObject" Target="../embeddings/oleObject22.bin"/><Relationship Id="rId12" Type="http://schemas.openxmlformats.org/officeDocument/2006/relationships/oleObject" Target="../embeddings/oleObject24.bin"/><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image" Target="../media/image42.wmf"/><Relationship Id="rId11" Type="http://schemas.openxmlformats.org/officeDocument/2006/relationships/image" Target="../media/image45.wmf"/><Relationship Id="rId5" Type="http://schemas.openxmlformats.org/officeDocument/2006/relationships/oleObject" Target="../embeddings/oleObject21.bin"/><Relationship Id="rId10" Type="http://schemas.openxmlformats.org/officeDocument/2006/relationships/oleObject" Target="../embeddings/oleObject23.bin"/><Relationship Id="rId4" Type="http://schemas.openxmlformats.org/officeDocument/2006/relationships/image" Target="../media/image41.png"/><Relationship Id="rId9"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01302" y="3188237"/>
            <a:ext cx="7167601" cy="2213606"/>
          </a:xfrm>
          <a:prstGeom prst="rect">
            <a:avLst/>
          </a:prstGeom>
        </p:spPr>
        <p:txBody>
          <a:bodyPr vert="horz" wrap="square" lIns="0" tIns="7798" rIns="0" bIns="0" rtlCol="0">
            <a:spAutoFit/>
          </a:bodyPr>
          <a:lstStyle/>
          <a:p>
            <a:pPr marL="12700" marR="0" lvl="0" indent="0" algn="l" defTabSz="914400" rtl="0" eaLnBrk="1" fontAlgn="auto" latinLnBrk="0" hangingPunct="1">
              <a:lnSpc>
                <a:spcPts val="5075"/>
              </a:lnSpc>
              <a:spcBef>
                <a:spcPts val="135"/>
              </a:spcBef>
              <a:spcAft>
                <a:spcPts val="0"/>
              </a:spcAft>
              <a:buClrTx/>
              <a:buSzTx/>
              <a:buFontTx/>
              <a:buNone/>
              <a:tabLst/>
              <a:defRPr/>
            </a:pPr>
            <a:r>
              <a:rPr kumimoji="0" lang="en-US" sz="2800" b="1" i="0" u="none" strike="noStrike" kern="1200" cap="none" spc="-30" normalizeH="0" baseline="0" noProof="0" dirty="0" err="1">
                <a:ln>
                  <a:noFill/>
                </a:ln>
                <a:solidFill>
                  <a:srgbClr val="FFFFFF"/>
                </a:solidFill>
                <a:effectLst/>
                <a:uLnTx/>
                <a:uFillTx/>
                <a:latin typeface="Arial"/>
                <a:ea typeface="+mn-ea"/>
                <a:cs typeface="Arial"/>
                <a:sym typeface="Arial"/>
              </a:rPr>
              <a:t>Maths</a:t>
            </a:r>
            <a:r>
              <a:rPr kumimoji="0" lang="en-US" sz="2800" b="1" i="0" u="none" strike="noStrike" kern="1200" cap="none" spc="-30" normalizeH="0" baseline="0" noProof="0" dirty="0">
                <a:ln>
                  <a:noFill/>
                </a:ln>
                <a:solidFill>
                  <a:srgbClr val="FFFFFF"/>
                </a:solidFill>
                <a:effectLst/>
                <a:uLnTx/>
                <a:uFillTx/>
                <a:latin typeface="Arial"/>
                <a:ea typeface="+mn-ea"/>
                <a:cs typeface="Arial"/>
                <a:sym typeface="Arial"/>
              </a:rPr>
              <a:t> and Statistical Foundations for Analytics</a:t>
            </a:r>
            <a:endParaRPr kumimoji="0" lang="en-US" sz="2800" b="0" i="0" u="none" strike="noStrike" kern="1200" cap="none" spc="0" normalizeH="0" baseline="0" noProof="0" dirty="0">
              <a:ln>
                <a:noFill/>
              </a:ln>
              <a:solidFill>
                <a:prstClr val="black"/>
              </a:solidFill>
              <a:effectLst/>
              <a:uLnTx/>
              <a:uFillTx/>
              <a:latin typeface="Arial"/>
              <a:ea typeface="+mn-ea"/>
              <a:cs typeface="Arial"/>
              <a:sym typeface="Arial"/>
            </a:endParaRPr>
          </a:p>
          <a:p>
            <a:pPr marL="12700" marR="0" lvl="0" indent="0" algn="l" defTabSz="914400" rtl="0" eaLnBrk="1" fontAlgn="auto" latinLnBrk="0" hangingPunct="1">
              <a:lnSpc>
                <a:spcPts val="4595"/>
              </a:lnSpc>
              <a:spcBef>
                <a:spcPts val="0"/>
              </a:spcBef>
              <a:spcAft>
                <a:spcPts val="0"/>
              </a:spcAft>
              <a:buClrTx/>
              <a:buSzTx/>
              <a:buFontTx/>
              <a:buNone/>
              <a:tabLst/>
              <a:defRPr/>
            </a:pPr>
            <a:r>
              <a:rPr kumimoji="0" lang="en-US" sz="2800" b="0" i="0" u="none" strike="noStrike" kern="1200" cap="none" spc="10" normalizeH="0" baseline="0" noProof="0" dirty="0">
                <a:ln>
                  <a:noFill/>
                </a:ln>
                <a:solidFill>
                  <a:srgbClr val="FFFFFF"/>
                </a:solidFill>
                <a:effectLst/>
                <a:uLnTx/>
                <a:uFillTx/>
                <a:latin typeface="Arial"/>
                <a:ea typeface="+mn-ea"/>
                <a:cs typeface="Arial"/>
                <a:sym typeface="Arial"/>
              </a:rPr>
              <a:t>Lecture7: Hypothesis</a:t>
            </a:r>
            <a:r>
              <a:rPr kumimoji="0" lang="en-US" sz="2800" b="0" i="0" u="none" strike="noStrike" kern="1200" cap="none" spc="10" normalizeH="0" noProof="0" dirty="0">
                <a:ln>
                  <a:noFill/>
                </a:ln>
                <a:solidFill>
                  <a:srgbClr val="FFFFFF"/>
                </a:solidFill>
                <a:effectLst/>
                <a:uLnTx/>
                <a:uFillTx/>
                <a:latin typeface="Arial"/>
                <a:ea typeface="+mn-ea"/>
                <a:cs typeface="Arial"/>
                <a:sym typeface="Arial"/>
              </a:rPr>
              <a:t> Testing</a:t>
            </a:r>
            <a:endParaRPr kumimoji="0" lang="en-US" sz="2800" b="0" i="0" u="none" strike="noStrike" kern="1200" cap="none" spc="10" normalizeH="0" baseline="0" noProof="0" dirty="0">
              <a:ln>
                <a:noFill/>
              </a:ln>
              <a:solidFill>
                <a:srgbClr val="FFFFFF"/>
              </a:solidFill>
              <a:effectLst/>
              <a:uLnTx/>
              <a:uFillTx/>
              <a:latin typeface="Arial"/>
              <a:ea typeface="+mn-ea"/>
              <a:cs typeface="Arial"/>
              <a:sym typeface="Arial"/>
            </a:endParaRPr>
          </a:p>
          <a:p>
            <a:pPr marL="5776" marR="0" lvl="0" indent="0" algn="l" defTabSz="914400" rtl="0" eaLnBrk="1" fontAlgn="auto" latinLnBrk="0" hangingPunct="1">
              <a:lnSpc>
                <a:spcPts val="2308"/>
              </a:lnSpc>
              <a:spcBef>
                <a:spcPts val="61"/>
              </a:spcBef>
              <a:spcAft>
                <a:spcPts val="0"/>
              </a:spcAft>
              <a:buClrTx/>
              <a:buSzTx/>
              <a:buFontTx/>
              <a:buNone/>
              <a:tabLst/>
              <a:defRPr/>
            </a:pPr>
            <a:endParaRPr kumimoji="0" lang="en-US" sz="1751" b="0" i="0" u="none" strike="noStrike" kern="1200" cap="none" spc="0" normalizeH="0" baseline="0" noProof="0" dirty="0">
              <a:ln>
                <a:noFill/>
              </a:ln>
              <a:solidFill>
                <a:prstClr val="black"/>
              </a:solidFill>
              <a:effectLst/>
              <a:uLnTx/>
              <a:uFillTx/>
              <a:latin typeface="Arial"/>
              <a:ea typeface="+mn-ea"/>
              <a:cs typeface="Arial"/>
              <a:sym typeface="Arial"/>
            </a:endParaRPr>
          </a:p>
        </p:txBody>
      </p:sp>
      <p:sp>
        <p:nvSpPr>
          <p:cNvPr id="3" name="object 3"/>
          <p:cNvSpPr/>
          <p:nvPr/>
        </p:nvSpPr>
        <p:spPr>
          <a:xfrm>
            <a:off x="6508161" y="5201619"/>
            <a:ext cx="217769" cy="300371"/>
          </a:xfrm>
          <a:custGeom>
            <a:avLst/>
            <a:gdLst/>
            <a:ahLst/>
            <a:cxnLst/>
            <a:rect l="l" t="t" r="r" b="b"/>
            <a:pathLst>
              <a:path w="478790" h="660400">
                <a:moveTo>
                  <a:pt x="112605" y="537805"/>
                </a:moveTo>
                <a:lnTo>
                  <a:pt x="72897" y="575115"/>
                </a:lnTo>
                <a:lnTo>
                  <a:pt x="57101" y="614434"/>
                </a:lnTo>
                <a:lnTo>
                  <a:pt x="49272" y="630289"/>
                </a:lnTo>
                <a:lnTo>
                  <a:pt x="40209" y="641582"/>
                </a:lnTo>
                <a:lnTo>
                  <a:pt x="29351" y="645886"/>
                </a:lnTo>
                <a:lnTo>
                  <a:pt x="29351" y="660147"/>
                </a:lnTo>
                <a:lnTo>
                  <a:pt x="68975" y="622864"/>
                </a:lnTo>
                <a:lnTo>
                  <a:pt x="84774" y="583563"/>
                </a:lnTo>
                <a:lnTo>
                  <a:pt x="92641" y="567689"/>
                </a:lnTo>
                <a:lnTo>
                  <a:pt x="101731" y="556378"/>
                </a:lnTo>
                <a:lnTo>
                  <a:pt x="112605" y="552066"/>
                </a:lnTo>
                <a:lnTo>
                  <a:pt x="138185" y="552066"/>
                </a:lnTo>
                <a:lnTo>
                  <a:pt x="129438" y="542911"/>
                </a:lnTo>
                <a:lnTo>
                  <a:pt x="112605" y="537805"/>
                </a:lnTo>
                <a:close/>
              </a:path>
              <a:path w="478790" h="660400">
                <a:moveTo>
                  <a:pt x="138185" y="552066"/>
                </a:moveTo>
                <a:lnTo>
                  <a:pt x="112605" y="552066"/>
                </a:lnTo>
                <a:lnTo>
                  <a:pt x="123472" y="556378"/>
                </a:lnTo>
                <a:lnTo>
                  <a:pt x="132558" y="567689"/>
                </a:lnTo>
                <a:lnTo>
                  <a:pt x="140421" y="583563"/>
                </a:lnTo>
                <a:lnTo>
                  <a:pt x="147619" y="601562"/>
                </a:lnTo>
                <a:lnTo>
                  <a:pt x="156223" y="622864"/>
                </a:lnTo>
                <a:lnTo>
                  <a:pt x="166271" y="641653"/>
                </a:lnTo>
                <a:lnTo>
                  <a:pt x="179062" y="655042"/>
                </a:lnTo>
                <a:lnTo>
                  <a:pt x="195901" y="660147"/>
                </a:lnTo>
                <a:lnTo>
                  <a:pt x="212749" y="655042"/>
                </a:lnTo>
                <a:lnTo>
                  <a:pt x="221511" y="645886"/>
                </a:lnTo>
                <a:lnTo>
                  <a:pt x="195901" y="645886"/>
                </a:lnTo>
                <a:lnTo>
                  <a:pt x="185033" y="641574"/>
                </a:lnTo>
                <a:lnTo>
                  <a:pt x="175947" y="630262"/>
                </a:lnTo>
                <a:lnTo>
                  <a:pt x="168084" y="614385"/>
                </a:lnTo>
                <a:lnTo>
                  <a:pt x="160886" y="596379"/>
                </a:lnTo>
                <a:lnTo>
                  <a:pt x="152280" y="575088"/>
                </a:lnTo>
                <a:lnTo>
                  <a:pt x="142231" y="556302"/>
                </a:lnTo>
                <a:lnTo>
                  <a:pt x="138185" y="552066"/>
                </a:lnTo>
                <a:close/>
              </a:path>
              <a:path w="478790" h="660400">
                <a:moveTo>
                  <a:pt x="104804" y="0"/>
                </a:moveTo>
                <a:lnTo>
                  <a:pt x="44889" y="39485"/>
                </a:lnTo>
                <a:lnTo>
                  <a:pt x="16470" y="69175"/>
                </a:lnTo>
                <a:lnTo>
                  <a:pt x="1613" y="107473"/>
                </a:lnTo>
                <a:lnTo>
                  <a:pt x="0" y="128164"/>
                </a:lnTo>
                <a:lnTo>
                  <a:pt x="2438" y="148494"/>
                </a:lnTo>
                <a:lnTo>
                  <a:pt x="8823" y="167969"/>
                </a:lnTo>
                <a:lnTo>
                  <a:pt x="19047" y="186099"/>
                </a:lnTo>
                <a:lnTo>
                  <a:pt x="267343" y="540255"/>
                </a:lnTo>
                <a:lnTo>
                  <a:pt x="255512" y="548908"/>
                </a:lnTo>
                <a:lnTo>
                  <a:pt x="245997" y="562243"/>
                </a:lnTo>
                <a:lnTo>
                  <a:pt x="238066" y="578615"/>
                </a:lnTo>
                <a:lnTo>
                  <a:pt x="230963" y="596442"/>
                </a:lnTo>
                <a:lnTo>
                  <a:pt x="223758" y="614434"/>
                </a:lnTo>
                <a:lnTo>
                  <a:pt x="215884" y="630289"/>
                </a:lnTo>
                <a:lnTo>
                  <a:pt x="206800" y="641574"/>
                </a:lnTo>
                <a:lnTo>
                  <a:pt x="195901" y="645886"/>
                </a:lnTo>
                <a:lnTo>
                  <a:pt x="221511" y="645886"/>
                </a:lnTo>
                <a:lnTo>
                  <a:pt x="225562" y="641653"/>
                </a:lnTo>
                <a:lnTo>
                  <a:pt x="235631" y="622864"/>
                </a:lnTo>
                <a:lnTo>
                  <a:pt x="244245" y="601562"/>
                </a:lnTo>
                <a:lnTo>
                  <a:pt x="250871" y="584924"/>
                </a:lnTo>
                <a:lnTo>
                  <a:pt x="258020" y="569935"/>
                </a:lnTo>
                <a:lnTo>
                  <a:pt x="266130" y="558496"/>
                </a:lnTo>
                <a:lnTo>
                  <a:pt x="275636" y="552506"/>
                </a:lnTo>
                <a:lnTo>
                  <a:pt x="295502" y="552506"/>
                </a:lnTo>
                <a:lnTo>
                  <a:pt x="290296" y="548161"/>
                </a:lnTo>
                <a:lnTo>
                  <a:pt x="30743" y="177973"/>
                </a:lnTo>
                <a:lnTo>
                  <a:pt x="21894" y="162266"/>
                </a:lnTo>
                <a:lnTo>
                  <a:pt x="16371" y="145409"/>
                </a:lnTo>
                <a:lnTo>
                  <a:pt x="14262" y="127821"/>
                </a:lnTo>
                <a:lnTo>
                  <a:pt x="15655" y="109923"/>
                </a:lnTo>
                <a:lnTo>
                  <a:pt x="39366" y="62942"/>
                </a:lnTo>
                <a:lnTo>
                  <a:pt x="100909" y="19601"/>
                </a:lnTo>
                <a:lnTo>
                  <a:pt x="118164" y="19601"/>
                </a:lnTo>
                <a:lnTo>
                  <a:pt x="104804" y="0"/>
                </a:lnTo>
                <a:close/>
              </a:path>
              <a:path w="478790" h="660400">
                <a:moveTo>
                  <a:pt x="295502" y="552506"/>
                </a:moveTo>
                <a:lnTo>
                  <a:pt x="275636" y="552506"/>
                </a:lnTo>
                <a:lnTo>
                  <a:pt x="305919" y="580394"/>
                </a:lnTo>
                <a:lnTo>
                  <a:pt x="343328" y="594284"/>
                </a:lnTo>
                <a:lnTo>
                  <a:pt x="383286" y="593369"/>
                </a:lnTo>
                <a:lnTo>
                  <a:pt x="412662" y="580567"/>
                </a:lnTo>
                <a:lnTo>
                  <a:pt x="348086" y="580567"/>
                </a:lnTo>
                <a:lnTo>
                  <a:pt x="316510" y="570042"/>
                </a:lnTo>
                <a:lnTo>
                  <a:pt x="295502" y="552506"/>
                </a:lnTo>
                <a:close/>
              </a:path>
              <a:path w="478790" h="660400">
                <a:moveTo>
                  <a:pt x="422016" y="453672"/>
                </a:moveTo>
                <a:lnTo>
                  <a:pt x="404837" y="453672"/>
                </a:lnTo>
                <a:lnTo>
                  <a:pt x="458573" y="533187"/>
                </a:lnTo>
                <a:lnTo>
                  <a:pt x="413014" y="565155"/>
                </a:lnTo>
                <a:lnTo>
                  <a:pt x="381446" y="579137"/>
                </a:lnTo>
                <a:lnTo>
                  <a:pt x="348086" y="580567"/>
                </a:lnTo>
                <a:lnTo>
                  <a:pt x="412662" y="580567"/>
                </a:lnTo>
                <a:lnTo>
                  <a:pt x="421213" y="576841"/>
                </a:lnTo>
                <a:lnTo>
                  <a:pt x="478279" y="536737"/>
                </a:lnTo>
                <a:lnTo>
                  <a:pt x="422016" y="453672"/>
                </a:lnTo>
                <a:close/>
              </a:path>
              <a:path w="478790" h="660400">
                <a:moveTo>
                  <a:pt x="118164" y="19601"/>
                </a:moveTo>
                <a:lnTo>
                  <a:pt x="100909" y="19601"/>
                </a:lnTo>
                <a:lnTo>
                  <a:pt x="159985" y="106248"/>
                </a:lnTo>
                <a:lnTo>
                  <a:pt x="132636" y="146066"/>
                </a:lnTo>
                <a:lnTo>
                  <a:pt x="120734" y="191775"/>
                </a:lnTo>
                <a:lnTo>
                  <a:pt x="124757" y="238892"/>
                </a:lnTo>
                <a:lnTo>
                  <a:pt x="145180" y="282933"/>
                </a:lnTo>
                <a:lnTo>
                  <a:pt x="231763" y="406615"/>
                </a:lnTo>
                <a:lnTo>
                  <a:pt x="266201" y="440919"/>
                </a:lnTo>
                <a:lnTo>
                  <a:pt x="309198" y="460877"/>
                </a:lnTo>
                <a:lnTo>
                  <a:pt x="356746" y="465468"/>
                </a:lnTo>
                <a:lnTo>
                  <a:pt x="404837" y="453672"/>
                </a:lnTo>
                <a:lnTo>
                  <a:pt x="422016" y="453672"/>
                </a:lnTo>
                <a:lnTo>
                  <a:pt x="420104" y="450848"/>
                </a:lnTo>
                <a:lnTo>
                  <a:pt x="359787" y="450848"/>
                </a:lnTo>
                <a:lnTo>
                  <a:pt x="315538" y="447773"/>
                </a:lnTo>
                <a:lnTo>
                  <a:pt x="275455" y="430006"/>
                </a:lnTo>
                <a:lnTo>
                  <a:pt x="243459" y="398480"/>
                </a:lnTo>
                <a:lnTo>
                  <a:pt x="156865" y="274808"/>
                </a:lnTo>
                <a:lnTo>
                  <a:pt x="138228" y="233986"/>
                </a:lnTo>
                <a:lnTo>
                  <a:pt x="135198" y="190381"/>
                </a:lnTo>
                <a:lnTo>
                  <a:pt x="147306" y="148394"/>
                </a:lnTo>
                <a:lnTo>
                  <a:pt x="174079" y="112425"/>
                </a:lnTo>
                <a:lnTo>
                  <a:pt x="178592" y="108258"/>
                </a:lnTo>
                <a:lnTo>
                  <a:pt x="118164" y="19601"/>
                </a:lnTo>
                <a:close/>
              </a:path>
              <a:path w="478790" h="660400">
                <a:moveTo>
                  <a:pt x="409789" y="435620"/>
                </a:moveTo>
                <a:lnTo>
                  <a:pt x="404282" y="438300"/>
                </a:lnTo>
                <a:lnTo>
                  <a:pt x="359787" y="450848"/>
                </a:lnTo>
                <a:lnTo>
                  <a:pt x="420104" y="450848"/>
                </a:lnTo>
                <a:lnTo>
                  <a:pt x="409789" y="43562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4" name="object 4"/>
          <p:cNvSpPr/>
          <p:nvPr/>
        </p:nvSpPr>
        <p:spPr>
          <a:xfrm>
            <a:off x="5583593" y="5285628"/>
            <a:ext cx="298061" cy="143254"/>
          </a:xfrm>
          <a:custGeom>
            <a:avLst/>
            <a:gdLst/>
            <a:ahLst/>
            <a:cxnLst/>
            <a:rect l="l" t="t" r="r" b="b"/>
            <a:pathLst>
              <a:path w="655320" h="314959">
                <a:moveTo>
                  <a:pt x="655100" y="0"/>
                </a:moveTo>
                <a:lnTo>
                  <a:pt x="0" y="0"/>
                </a:lnTo>
                <a:lnTo>
                  <a:pt x="327560" y="314482"/>
                </a:lnTo>
                <a:lnTo>
                  <a:pt x="346340" y="296451"/>
                </a:lnTo>
                <a:lnTo>
                  <a:pt x="327780" y="296451"/>
                </a:lnTo>
                <a:lnTo>
                  <a:pt x="30773" y="12826"/>
                </a:lnTo>
                <a:lnTo>
                  <a:pt x="641741" y="12826"/>
                </a:lnTo>
                <a:lnTo>
                  <a:pt x="655100" y="0"/>
                </a:lnTo>
                <a:close/>
              </a:path>
              <a:path w="655320" h="314959">
                <a:moveTo>
                  <a:pt x="641741" y="12826"/>
                </a:moveTo>
                <a:lnTo>
                  <a:pt x="622619" y="12826"/>
                </a:lnTo>
                <a:lnTo>
                  <a:pt x="327780" y="296451"/>
                </a:lnTo>
                <a:lnTo>
                  <a:pt x="346340" y="296451"/>
                </a:lnTo>
                <a:lnTo>
                  <a:pt x="641741" y="1282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5" name="object 5"/>
          <p:cNvSpPr/>
          <p:nvPr/>
        </p:nvSpPr>
        <p:spPr>
          <a:xfrm>
            <a:off x="5562026" y="5285629"/>
            <a:ext cx="342539" cy="216325"/>
          </a:xfrm>
          <a:custGeom>
            <a:avLst/>
            <a:gdLst/>
            <a:ahLst/>
            <a:cxnLst/>
            <a:rect l="l" t="t" r="r" b="b"/>
            <a:pathLst>
              <a:path w="753109" h="475615">
                <a:moveTo>
                  <a:pt x="752772" y="0"/>
                </a:moveTo>
                <a:lnTo>
                  <a:pt x="0" y="0"/>
                </a:lnTo>
                <a:lnTo>
                  <a:pt x="0" y="392490"/>
                </a:lnTo>
                <a:lnTo>
                  <a:pt x="6518" y="424773"/>
                </a:lnTo>
                <a:lnTo>
                  <a:pt x="24296" y="451140"/>
                </a:lnTo>
                <a:lnTo>
                  <a:pt x="50663" y="468920"/>
                </a:lnTo>
                <a:lnTo>
                  <a:pt x="82950" y="475441"/>
                </a:lnTo>
                <a:lnTo>
                  <a:pt x="669822" y="475441"/>
                </a:lnTo>
                <a:lnTo>
                  <a:pt x="702114" y="468920"/>
                </a:lnTo>
                <a:lnTo>
                  <a:pt x="713453" y="461273"/>
                </a:lnTo>
                <a:lnTo>
                  <a:pt x="83442" y="461273"/>
                </a:lnTo>
                <a:lnTo>
                  <a:pt x="56047" y="455312"/>
                </a:lnTo>
                <a:lnTo>
                  <a:pt x="33614" y="439287"/>
                </a:lnTo>
                <a:lnTo>
                  <a:pt x="18456" y="415986"/>
                </a:lnTo>
                <a:lnTo>
                  <a:pt x="12889" y="388197"/>
                </a:lnTo>
                <a:lnTo>
                  <a:pt x="12889" y="12826"/>
                </a:lnTo>
                <a:lnTo>
                  <a:pt x="752772" y="12826"/>
                </a:lnTo>
                <a:lnTo>
                  <a:pt x="752772" y="0"/>
                </a:lnTo>
                <a:close/>
              </a:path>
              <a:path w="753109" h="475615">
                <a:moveTo>
                  <a:pt x="752772" y="12826"/>
                </a:moveTo>
                <a:lnTo>
                  <a:pt x="739883" y="12826"/>
                </a:lnTo>
                <a:lnTo>
                  <a:pt x="739883" y="388941"/>
                </a:lnTo>
                <a:lnTo>
                  <a:pt x="734395" y="416507"/>
                </a:lnTo>
                <a:lnTo>
                  <a:pt x="719432" y="439565"/>
                </a:lnTo>
                <a:lnTo>
                  <a:pt x="697242" y="455393"/>
                </a:lnTo>
                <a:lnTo>
                  <a:pt x="670073" y="461273"/>
                </a:lnTo>
                <a:lnTo>
                  <a:pt x="713453" y="461273"/>
                </a:lnTo>
                <a:lnTo>
                  <a:pt x="728480" y="451140"/>
                </a:lnTo>
                <a:lnTo>
                  <a:pt x="746255" y="424773"/>
                </a:lnTo>
                <a:lnTo>
                  <a:pt x="752772" y="392490"/>
                </a:lnTo>
                <a:lnTo>
                  <a:pt x="752772" y="1282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6" name="object 6"/>
          <p:cNvSpPr/>
          <p:nvPr/>
        </p:nvSpPr>
        <p:spPr>
          <a:xfrm>
            <a:off x="8254697" y="5243462"/>
            <a:ext cx="142388" cy="258493"/>
          </a:xfrm>
          <a:custGeom>
            <a:avLst/>
            <a:gdLst/>
            <a:ahLst/>
            <a:cxnLst/>
            <a:rect l="l" t="t" r="r" b="b"/>
            <a:pathLst>
              <a:path w="313055" h="568325">
                <a:moveTo>
                  <a:pt x="232474" y="0"/>
                </a:moveTo>
                <a:lnTo>
                  <a:pt x="165860" y="9641"/>
                </a:lnTo>
                <a:lnTo>
                  <a:pt x="117661" y="38365"/>
                </a:lnTo>
                <a:lnTo>
                  <a:pt x="88482" y="86001"/>
                </a:lnTo>
                <a:lnTo>
                  <a:pt x="78678" y="152005"/>
                </a:lnTo>
                <a:lnTo>
                  <a:pt x="78678" y="179083"/>
                </a:lnTo>
                <a:lnTo>
                  <a:pt x="0" y="179083"/>
                </a:lnTo>
                <a:lnTo>
                  <a:pt x="0" y="286598"/>
                </a:lnTo>
                <a:lnTo>
                  <a:pt x="78678" y="286598"/>
                </a:lnTo>
                <a:lnTo>
                  <a:pt x="78678" y="568150"/>
                </a:lnTo>
                <a:lnTo>
                  <a:pt x="219668" y="568150"/>
                </a:lnTo>
                <a:lnTo>
                  <a:pt x="219668" y="553888"/>
                </a:lnTo>
                <a:lnTo>
                  <a:pt x="92929" y="553888"/>
                </a:lnTo>
                <a:lnTo>
                  <a:pt x="92929" y="272347"/>
                </a:lnTo>
                <a:lnTo>
                  <a:pt x="14250" y="272347"/>
                </a:lnTo>
                <a:lnTo>
                  <a:pt x="14250" y="193334"/>
                </a:lnTo>
                <a:lnTo>
                  <a:pt x="92929" y="193334"/>
                </a:lnTo>
                <a:lnTo>
                  <a:pt x="92929" y="152005"/>
                </a:lnTo>
                <a:lnTo>
                  <a:pt x="101683" y="91484"/>
                </a:lnTo>
                <a:lnTo>
                  <a:pt x="127681" y="48501"/>
                </a:lnTo>
                <a:lnTo>
                  <a:pt x="171286" y="22855"/>
                </a:lnTo>
                <a:lnTo>
                  <a:pt x="232474" y="14250"/>
                </a:lnTo>
                <a:lnTo>
                  <a:pt x="312377" y="14250"/>
                </a:lnTo>
                <a:lnTo>
                  <a:pt x="312723" y="10408"/>
                </a:lnTo>
                <a:lnTo>
                  <a:pt x="272462" y="2230"/>
                </a:lnTo>
                <a:lnTo>
                  <a:pt x="243103" y="134"/>
                </a:lnTo>
                <a:lnTo>
                  <a:pt x="232474" y="0"/>
                </a:lnTo>
                <a:close/>
              </a:path>
              <a:path w="313055" h="568325">
                <a:moveTo>
                  <a:pt x="271405" y="88646"/>
                </a:moveTo>
                <a:lnTo>
                  <a:pt x="265227" y="88646"/>
                </a:lnTo>
                <a:lnTo>
                  <a:pt x="250790" y="89854"/>
                </a:lnTo>
                <a:lnTo>
                  <a:pt x="213332" y="118144"/>
                </a:lnTo>
                <a:lnTo>
                  <a:pt x="205407" y="163764"/>
                </a:lnTo>
                <a:lnTo>
                  <a:pt x="205407" y="193334"/>
                </a:lnTo>
                <a:lnTo>
                  <a:pt x="295069" y="193334"/>
                </a:lnTo>
                <a:lnTo>
                  <a:pt x="295069" y="272347"/>
                </a:lnTo>
                <a:lnTo>
                  <a:pt x="205407" y="272347"/>
                </a:lnTo>
                <a:lnTo>
                  <a:pt x="205407" y="553888"/>
                </a:lnTo>
                <a:lnTo>
                  <a:pt x="219668" y="553888"/>
                </a:lnTo>
                <a:lnTo>
                  <a:pt x="219668" y="286598"/>
                </a:lnTo>
                <a:lnTo>
                  <a:pt x="309330" y="286598"/>
                </a:lnTo>
                <a:lnTo>
                  <a:pt x="309330" y="179083"/>
                </a:lnTo>
                <a:lnTo>
                  <a:pt x="219668" y="179083"/>
                </a:lnTo>
                <a:lnTo>
                  <a:pt x="219668" y="163764"/>
                </a:lnTo>
                <a:lnTo>
                  <a:pt x="225945" y="124847"/>
                </a:lnTo>
                <a:lnTo>
                  <a:pt x="265227" y="102897"/>
                </a:lnTo>
                <a:lnTo>
                  <a:pt x="304402" y="102897"/>
                </a:lnTo>
                <a:lnTo>
                  <a:pt x="305283" y="93096"/>
                </a:lnTo>
                <a:lnTo>
                  <a:pt x="290996" y="93096"/>
                </a:lnTo>
                <a:lnTo>
                  <a:pt x="288389" y="92258"/>
                </a:lnTo>
                <a:lnTo>
                  <a:pt x="285771" y="91484"/>
                </a:lnTo>
                <a:lnTo>
                  <a:pt x="283153" y="90813"/>
                </a:lnTo>
                <a:lnTo>
                  <a:pt x="277248" y="89369"/>
                </a:lnTo>
                <a:lnTo>
                  <a:pt x="271405" y="88646"/>
                </a:lnTo>
                <a:close/>
              </a:path>
              <a:path w="313055" h="568325">
                <a:moveTo>
                  <a:pt x="304402" y="102897"/>
                </a:moveTo>
                <a:lnTo>
                  <a:pt x="270232" y="102897"/>
                </a:lnTo>
                <a:lnTo>
                  <a:pt x="274965" y="103462"/>
                </a:lnTo>
                <a:lnTo>
                  <a:pt x="279708" y="104625"/>
                </a:lnTo>
                <a:lnTo>
                  <a:pt x="284713" y="105913"/>
                </a:lnTo>
                <a:lnTo>
                  <a:pt x="289614" y="107630"/>
                </a:lnTo>
                <a:lnTo>
                  <a:pt x="303414" y="113870"/>
                </a:lnTo>
                <a:lnTo>
                  <a:pt x="304402" y="102897"/>
                </a:lnTo>
                <a:close/>
              </a:path>
              <a:path w="313055" h="568325">
                <a:moveTo>
                  <a:pt x="312377" y="14250"/>
                </a:moveTo>
                <a:lnTo>
                  <a:pt x="232474" y="14250"/>
                </a:lnTo>
                <a:lnTo>
                  <a:pt x="242659" y="14385"/>
                </a:lnTo>
                <a:lnTo>
                  <a:pt x="252467" y="14786"/>
                </a:lnTo>
                <a:lnTo>
                  <a:pt x="290935" y="19637"/>
                </a:lnTo>
                <a:lnTo>
                  <a:pt x="297456" y="21098"/>
                </a:lnTo>
                <a:lnTo>
                  <a:pt x="290996" y="93096"/>
                </a:lnTo>
                <a:lnTo>
                  <a:pt x="305283" y="93096"/>
                </a:lnTo>
                <a:lnTo>
                  <a:pt x="312377" y="1425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7" name="object 7"/>
          <p:cNvSpPr/>
          <p:nvPr/>
        </p:nvSpPr>
        <p:spPr>
          <a:xfrm>
            <a:off x="7385103" y="5353139"/>
            <a:ext cx="0" cy="144121"/>
          </a:xfrm>
          <a:custGeom>
            <a:avLst/>
            <a:gdLst/>
            <a:ahLst/>
            <a:cxnLst/>
            <a:rect l="l" t="t" r="r" b="b"/>
            <a:pathLst>
              <a:path h="316865">
                <a:moveTo>
                  <a:pt x="0" y="0"/>
                </a:moveTo>
                <a:lnTo>
                  <a:pt x="0" y="316848"/>
                </a:lnTo>
              </a:path>
            </a:pathLst>
          </a:custGeom>
          <a:ln w="14010">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8" name="object 8"/>
          <p:cNvSpPr/>
          <p:nvPr/>
        </p:nvSpPr>
        <p:spPr>
          <a:xfrm>
            <a:off x="7248057" y="5350384"/>
            <a:ext cx="274089" cy="0"/>
          </a:xfrm>
          <a:custGeom>
            <a:avLst/>
            <a:gdLst/>
            <a:ahLst/>
            <a:cxnLst/>
            <a:rect l="l" t="t" r="r" b="b"/>
            <a:pathLst>
              <a:path w="602615">
                <a:moveTo>
                  <a:pt x="0" y="0"/>
                </a:moveTo>
                <a:lnTo>
                  <a:pt x="602285" y="0"/>
                </a:lnTo>
              </a:path>
            </a:pathLst>
          </a:custGeom>
          <a:ln w="12114">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9" name="object 9"/>
          <p:cNvSpPr/>
          <p:nvPr/>
        </p:nvSpPr>
        <p:spPr>
          <a:xfrm>
            <a:off x="7385103" y="5222666"/>
            <a:ext cx="0" cy="125058"/>
          </a:xfrm>
          <a:custGeom>
            <a:avLst/>
            <a:gdLst/>
            <a:ahLst/>
            <a:cxnLst/>
            <a:rect l="l" t="t" r="r" b="b"/>
            <a:pathLst>
              <a:path h="274954">
                <a:moveTo>
                  <a:pt x="0" y="0"/>
                </a:moveTo>
                <a:lnTo>
                  <a:pt x="0" y="274745"/>
                </a:lnTo>
              </a:path>
            </a:pathLst>
          </a:custGeom>
          <a:ln w="14010">
            <a:solidFill>
              <a:srgbClr val="00471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0" name="object 10"/>
          <p:cNvSpPr/>
          <p:nvPr/>
        </p:nvSpPr>
        <p:spPr>
          <a:xfrm>
            <a:off x="7244133" y="5218740"/>
            <a:ext cx="283331" cy="283331"/>
          </a:xfrm>
          <a:custGeom>
            <a:avLst/>
            <a:gdLst/>
            <a:ahLst/>
            <a:cxnLst/>
            <a:rect l="l" t="t" r="r" b="b"/>
            <a:pathLst>
              <a:path w="622934" h="622934">
                <a:moveTo>
                  <a:pt x="311278" y="0"/>
                </a:moveTo>
                <a:lnTo>
                  <a:pt x="265346" y="3381"/>
                </a:lnTo>
                <a:lnTo>
                  <a:pt x="221485" y="13203"/>
                </a:lnTo>
                <a:lnTo>
                  <a:pt x="180179" y="28979"/>
                </a:lnTo>
                <a:lnTo>
                  <a:pt x="141915" y="50223"/>
                </a:lnTo>
                <a:lnTo>
                  <a:pt x="107177" y="76451"/>
                </a:lnTo>
                <a:lnTo>
                  <a:pt x="76451" y="107177"/>
                </a:lnTo>
                <a:lnTo>
                  <a:pt x="50223" y="141915"/>
                </a:lnTo>
                <a:lnTo>
                  <a:pt x="28979" y="180179"/>
                </a:lnTo>
                <a:lnTo>
                  <a:pt x="13203" y="221485"/>
                </a:lnTo>
                <a:lnTo>
                  <a:pt x="3381" y="265346"/>
                </a:lnTo>
                <a:lnTo>
                  <a:pt x="0" y="311278"/>
                </a:lnTo>
                <a:lnTo>
                  <a:pt x="3381" y="357211"/>
                </a:lnTo>
                <a:lnTo>
                  <a:pt x="13203" y="401070"/>
                </a:lnTo>
                <a:lnTo>
                  <a:pt x="28979" y="442372"/>
                </a:lnTo>
                <a:lnTo>
                  <a:pt x="50223" y="480630"/>
                </a:lnTo>
                <a:lnTo>
                  <a:pt x="76452" y="515361"/>
                </a:lnTo>
                <a:lnTo>
                  <a:pt x="107179" y="546080"/>
                </a:lnTo>
                <a:lnTo>
                  <a:pt x="141915" y="572299"/>
                </a:lnTo>
                <a:lnTo>
                  <a:pt x="180179" y="593536"/>
                </a:lnTo>
                <a:lnTo>
                  <a:pt x="221485" y="609306"/>
                </a:lnTo>
                <a:lnTo>
                  <a:pt x="265346" y="619124"/>
                </a:lnTo>
                <a:lnTo>
                  <a:pt x="311278" y="622504"/>
                </a:lnTo>
                <a:lnTo>
                  <a:pt x="357211" y="619124"/>
                </a:lnTo>
                <a:lnTo>
                  <a:pt x="401070" y="609306"/>
                </a:lnTo>
                <a:lnTo>
                  <a:pt x="403856" y="608243"/>
                </a:lnTo>
                <a:lnTo>
                  <a:pt x="311278" y="608243"/>
                </a:lnTo>
                <a:lnTo>
                  <a:pt x="263164" y="604350"/>
                </a:lnTo>
                <a:lnTo>
                  <a:pt x="217499" y="593081"/>
                </a:lnTo>
                <a:lnTo>
                  <a:pt x="174897" y="575052"/>
                </a:lnTo>
                <a:lnTo>
                  <a:pt x="135977" y="550878"/>
                </a:lnTo>
                <a:lnTo>
                  <a:pt x="101354" y="521176"/>
                </a:lnTo>
                <a:lnTo>
                  <a:pt x="71644" y="486560"/>
                </a:lnTo>
                <a:lnTo>
                  <a:pt x="47463" y="447647"/>
                </a:lnTo>
                <a:lnTo>
                  <a:pt x="29428" y="405052"/>
                </a:lnTo>
                <a:lnTo>
                  <a:pt x="18155" y="359390"/>
                </a:lnTo>
                <a:lnTo>
                  <a:pt x="14261" y="311278"/>
                </a:lnTo>
                <a:lnTo>
                  <a:pt x="18155" y="263164"/>
                </a:lnTo>
                <a:lnTo>
                  <a:pt x="29428" y="217499"/>
                </a:lnTo>
                <a:lnTo>
                  <a:pt x="47463" y="174897"/>
                </a:lnTo>
                <a:lnTo>
                  <a:pt x="71644" y="135977"/>
                </a:lnTo>
                <a:lnTo>
                  <a:pt x="101354" y="101354"/>
                </a:lnTo>
                <a:lnTo>
                  <a:pt x="135977" y="71644"/>
                </a:lnTo>
                <a:lnTo>
                  <a:pt x="174897" y="47463"/>
                </a:lnTo>
                <a:lnTo>
                  <a:pt x="217499" y="29428"/>
                </a:lnTo>
                <a:lnTo>
                  <a:pt x="263164" y="18155"/>
                </a:lnTo>
                <a:lnTo>
                  <a:pt x="311278" y="14261"/>
                </a:lnTo>
                <a:lnTo>
                  <a:pt x="403840" y="14261"/>
                </a:lnTo>
                <a:lnTo>
                  <a:pt x="401070" y="13203"/>
                </a:lnTo>
                <a:lnTo>
                  <a:pt x="357211" y="3381"/>
                </a:lnTo>
                <a:lnTo>
                  <a:pt x="311278" y="0"/>
                </a:lnTo>
                <a:close/>
              </a:path>
              <a:path w="622934" h="622934">
                <a:moveTo>
                  <a:pt x="403840" y="14261"/>
                </a:moveTo>
                <a:lnTo>
                  <a:pt x="311278" y="14261"/>
                </a:lnTo>
                <a:lnTo>
                  <a:pt x="359390" y="18155"/>
                </a:lnTo>
                <a:lnTo>
                  <a:pt x="405052" y="29428"/>
                </a:lnTo>
                <a:lnTo>
                  <a:pt x="447647" y="47463"/>
                </a:lnTo>
                <a:lnTo>
                  <a:pt x="486560" y="71644"/>
                </a:lnTo>
                <a:lnTo>
                  <a:pt x="521176" y="101354"/>
                </a:lnTo>
                <a:lnTo>
                  <a:pt x="550878" y="135977"/>
                </a:lnTo>
                <a:lnTo>
                  <a:pt x="575052" y="174897"/>
                </a:lnTo>
                <a:lnTo>
                  <a:pt x="593081" y="217499"/>
                </a:lnTo>
                <a:lnTo>
                  <a:pt x="604350" y="263164"/>
                </a:lnTo>
                <a:lnTo>
                  <a:pt x="608243" y="311278"/>
                </a:lnTo>
                <a:lnTo>
                  <a:pt x="604350" y="359390"/>
                </a:lnTo>
                <a:lnTo>
                  <a:pt x="593081" y="405052"/>
                </a:lnTo>
                <a:lnTo>
                  <a:pt x="575052" y="447647"/>
                </a:lnTo>
                <a:lnTo>
                  <a:pt x="550878" y="486560"/>
                </a:lnTo>
                <a:lnTo>
                  <a:pt x="521176" y="521176"/>
                </a:lnTo>
                <a:lnTo>
                  <a:pt x="486560" y="550878"/>
                </a:lnTo>
                <a:lnTo>
                  <a:pt x="447647" y="575052"/>
                </a:lnTo>
                <a:lnTo>
                  <a:pt x="405052" y="593081"/>
                </a:lnTo>
                <a:lnTo>
                  <a:pt x="359390" y="604350"/>
                </a:lnTo>
                <a:lnTo>
                  <a:pt x="311278" y="608243"/>
                </a:lnTo>
                <a:lnTo>
                  <a:pt x="403856" y="608243"/>
                </a:lnTo>
                <a:lnTo>
                  <a:pt x="442372" y="593536"/>
                </a:lnTo>
                <a:lnTo>
                  <a:pt x="480630" y="572299"/>
                </a:lnTo>
                <a:lnTo>
                  <a:pt x="515360" y="546079"/>
                </a:lnTo>
                <a:lnTo>
                  <a:pt x="546077" y="515361"/>
                </a:lnTo>
                <a:lnTo>
                  <a:pt x="572299" y="480629"/>
                </a:lnTo>
                <a:lnTo>
                  <a:pt x="593537" y="442371"/>
                </a:lnTo>
                <a:lnTo>
                  <a:pt x="609306" y="401070"/>
                </a:lnTo>
                <a:lnTo>
                  <a:pt x="619124" y="357211"/>
                </a:lnTo>
                <a:lnTo>
                  <a:pt x="622504" y="311278"/>
                </a:lnTo>
                <a:lnTo>
                  <a:pt x="619124" y="265346"/>
                </a:lnTo>
                <a:lnTo>
                  <a:pt x="609306" y="221485"/>
                </a:lnTo>
                <a:lnTo>
                  <a:pt x="593536" y="180179"/>
                </a:lnTo>
                <a:lnTo>
                  <a:pt x="572299" y="141915"/>
                </a:lnTo>
                <a:lnTo>
                  <a:pt x="546079" y="107177"/>
                </a:lnTo>
                <a:lnTo>
                  <a:pt x="515361" y="76451"/>
                </a:lnTo>
                <a:lnTo>
                  <a:pt x="480630" y="50223"/>
                </a:lnTo>
                <a:lnTo>
                  <a:pt x="442372" y="28979"/>
                </a:lnTo>
                <a:lnTo>
                  <a:pt x="403840" y="14261"/>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1" name="object 11"/>
          <p:cNvSpPr/>
          <p:nvPr/>
        </p:nvSpPr>
        <p:spPr>
          <a:xfrm>
            <a:off x="7315127" y="5218740"/>
            <a:ext cx="141232" cy="283331"/>
          </a:xfrm>
          <a:custGeom>
            <a:avLst/>
            <a:gdLst/>
            <a:ahLst/>
            <a:cxnLst/>
            <a:rect l="l" t="t" r="r" b="b"/>
            <a:pathLst>
              <a:path w="310515" h="622934">
                <a:moveTo>
                  <a:pt x="155188" y="0"/>
                </a:moveTo>
                <a:lnTo>
                  <a:pt x="94837" y="24503"/>
                </a:lnTo>
                <a:lnTo>
                  <a:pt x="68478" y="53239"/>
                </a:lnTo>
                <a:lnTo>
                  <a:pt x="45502" y="91282"/>
                </a:lnTo>
                <a:lnTo>
                  <a:pt x="26538" y="137370"/>
                </a:lnTo>
                <a:lnTo>
                  <a:pt x="12213" y="190239"/>
                </a:lnTo>
                <a:lnTo>
                  <a:pt x="3158" y="248630"/>
                </a:lnTo>
                <a:lnTo>
                  <a:pt x="0" y="311278"/>
                </a:lnTo>
                <a:lnTo>
                  <a:pt x="3158" y="373927"/>
                </a:lnTo>
                <a:lnTo>
                  <a:pt x="12213" y="432313"/>
                </a:lnTo>
                <a:lnTo>
                  <a:pt x="26538" y="485174"/>
                </a:lnTo>
                <a:lnTo>
                  <a:pt x="45502" y="531252"/>
                </a:lnTo>
                <a:lnTo>
                  <a:pt x="68478" y="569284"/>
                </a:lnTo>
                <a:lnTo>
                  <a:pt x="94837" y="598010"/>
                </a:lnTo>
                <a:lnTo>
                  <a:pt x="155188" y="622504"/>
                </a:lnTo>
                <a:lnTo>
                  <a:pt x="186410" y="616171"/>
                </a:lnTo>
                <a:lnTo>
                  <a:pt x="199113" y="608243"/>
                </a:lnTo>
                <a:lnTo>
                  <a:pt x="155188" y="608243"/>
                </a:lnTo>
                <a:lnTo>
                  <a:pt x="126814" y="602200"/>
                </a:lnTo>
                <a:lnTo>
                  <a:pt x="76434" y="557464"/>
                </a:lnTo>
                <a:lnTo>
                  <a:pt x="55568" y="521176"/>
                </a:lnTo>
                <a:lnTo>
                  <a:pt x="38347" y="477211"/>
                </a:lnTo>
                <a:lnTo>
                  <a:pt x="25340" y="426771"/>
                </a:lnTo>
                <a:lnTo>
                  <a:pt x="17118" y="371060"/>
                </a:lnTo>
                <a:lnTo>
                  <a:pt x="14250" y="311278"/>
                </a:lnTo>
                <a:lnTo>
                  <a:pt x="17118" y="251494"/>
                </a:lnTo>
                <a:lnTo>
                  <a:pt x="25340" y="195776"/>
                </a:lnTo>
                <a:lnTo>
                  <a:pt x="38347" y="145328"/>
                </a:lnTo>
                <a:lnTo>
                  <a:pt x="55568" y="101354"/>
                </a:lnTo>
                <a:lnTo>
                  <a:pt x="76434" y="65056"/>
                </a:lnTo>
                <a:lnTo>
                  <a:pt x="126814" y="20306"/>
                </a:lnTo>
                <a:lnTo>
                  <a:pt x="155188" y="14261"/>
                </a:lnTo>
                <a:lnTo>
                  <a:pt x="199104" y="14261"/>
                </a:lnTo>
                <a:lnTo>
                  <a:pt x="186410" y="6336"/>
                </a:lnTo>
                <a:lnTo>
                  <a:pt x="155188" y="0"/>
                </a:lnTo>
                <a:close/>
              </a:path>
              <a:path w="310515" h="622934">
                <a:moveTo>
                  <a:pt x="199104" y="14261"/>
                </a:moveTo>
                <a:lnTo>
                  <a:pt x="155188" y="14261"/>
                </a:lnTo>
                <a:lnTo>
                  <a:pt x="183546" y="20306"/>
                </a:lnTo>
                <a:lnTo>
                  <a:pt x="209975" y="37639"/>
                </a:lnTo>
                <a:lnTo>
                  <a:pt x="254763" y="101354"/>
                </a:lnTo>
                <a:lnTo>
                  <a:pt x="271980" y="145328"/>
                </a:lnTo>
                <a:lnTo>
                  <a:pt x="284985" y="195776"/>
                </a:lnTo>
                <a:lnTo>
                  <a:pt x="293207" y="251494"/>
                </a:lnTo>
                <a:lnTo>
                  <a:pt x="296074" y="311278"/>
                </a:lnTo>
                <a:lnTo>
                  <a:pt x="293207" y="371060"/>
                </a:lnTo>
                <a:lnTo>
                  <a:pt x="284985" y="426771"/>
                </a:lnTo>
                <a:lnTo>
                  <a:pt x="271980" y="477211"/>
                </a:lnTo>
                <a:lnTo>
                  <a:pt x="254763" y="521176"/>
                </a:lnTo>
                <a:lnTo>
                  <a:pt x="233904" y="557464"/>
                </a:lnTo>
                <a:lnTo>
                  <a:pt x="183546" y="602200"/>
                </a:lnTo>
                <a:lnTo>
                  <a:pt x="155188" y="608243"/>
                </a:lnTo>
                <a:lnTo>
                  <a:pt x="199113" y="608243"/>
                </a:lnTo>
                <a:lnTo>
                  <a:pt x="241859" y="569284"/>
                </a:lnTo>
                <a:lnTo>
                  <a:pt x="264829" y="531252"/>
                </a:lnTo>
                <a:lnTo>
                  <a:pt x="283790" y="485174"/>
                </a:lnTo>
                <a:lnTo>
                  <a:pt x="298112" y="432313"/>
                </a:lnTo>
                <a:lnTo>
                  <a:pt x="307167" y="373927"/>
                </a:lnTo>
                <a:lnTo>
                  <a:pt x="310325" y="311278"/>
                </a:lnTo>
                <a:lnTo>
                  <a:pt x="307167" y="248630"/>
                </a:lnTo>
                <a:lnTo>
                  <a:pt x="298112" y="190239"/>
                </a:lnTo>
                <a:lnTo>
                  <a:pt x="283790" y="137370"/>
                </a:lnTo>
                <a:lnTo>
                  <a:pt x="264829" y="91282"/>
                </a:lnTo>
                <a:lnTo>
                  <a:pt x="241859" y="53239"/>
                </a:lnTo>
                <a:lnTo>
                  <a:pt x="215510" y="24503"/>
                </a:lnTo>
                <a:lnTo>
                  <a:pt x="199104" y="14261"/>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2" name="object 12"/>
          <p:cNvSpPr/>
          <p:nvPr/>
        </p:nvSpPr>
        <p:spPr>
          <a:xfrm>
            <a:off x="7290003" y="5445345"/>
            <a:ext cx="191487" cy="23683"/>
          </a:xfrm>
          <a:custGeom>
            <a:avLst/>
            <a:gdLst/>
            <a:ahLst/>
            <a:cxnLst/>
            <a:rect l="l" t="t" r="r" b="b"/>
            <a:pathLst>
              <a:path w="421005" h="52070">
                <a:moveTo>
                  <a:pt x="338939" y="14250"/>
                </a:moveTo>
                <a:lnTo>
                  <a:pt x="210376" y="14250"/>
                </a:lnTo>
                <a:lnTo>
                  <a:pt x="270160" y="17118"/>
                </a:lnTo>
                <a:lnTo>
                  <a:pt x="325878" y="25340"/>
                </a:lnTo>
                <a:lnTo>
                  <a:pt x="376326" y="38347"/>
                </a:lnTo>
                <a:lnTo>
                  <a:pt x="409765" y="51443"/>
                </a:lnTo>
                <a:lnTo>
                  <a:pt x="414505" y="47864"/>
                </a:lnTo>
                <a:lnTo>
                  <a:pt x="420807" y="41562"/>
                </a:lnTo>
                <a:lnTo>
                  <a:pt x="384284" y="26535"/>
                </a:lnTo>
                <a:lnTo>
                  <a:pt x="338939" y="14250"/>
                </a:lnTo>
                <a:close/>
              </a:path>
              <a:path w="421005" h="52070">
                <a:moveTo>
                  <a:pt x="210376" y="0"/>
                </a:moveTo>
                <a:lnTo>
                  <a:pt x="147727" y="3157"/>
                </a:lnTo>
                <a:lnTo>
                  <a:pt x="89341" y="12212"/>
                </a:lnTo>
                <a:lnTo>
                  <a:pt x="36480" y="26535"/>
                </a:lnTo>
                <a:lnTo>
                  <a:pt x="0" y="41548"/>
                </a:lnTo>
                <a:lnTo>
                  <a:pt x="6317" y="47864"/>
                </a:lnTo>
                <a:lnTo>
                  <a:pt x="11042" y="51431"/>
                </a:lnTo>
                <a:lnTo>
                  <a:pt x="44443" y="38347"/>
                </a:lnTo>
                <a:lnTo>
                  <a:pt x="94883" y="25340"/>
                </a:lnTo>
                <a:lnTo>
                  <a:pt x="150594" y="17118"/>
                </a:lnTo>
                <a:lnTo>
                  <a:pt x="210376" y="14250"/>
                </a:lnTo>
                <a:lnTo>
                  <a:pt x="338939" y="14250"/>
                </a:lnTo>
                <a:lnTo>
                  <a:pt x="331415" y="12212"/>
                </a:lnTo>
                <a:lnTo>
                  <a:pt x="273024" y="3157"/>
                </a:lnTo>
                <a:lnTo>
                  <a:pt x="210376"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3" name="object 13"/>
          <p:cNvSpPr/>
          <p:nvPr/>
        </p:nvSpPr>
        <p:spPr>
          <a:xfrm>
            <a:off x="7290011" y="5251877"/>
            <a:ext cx="191487" cy="23394"/>
          </a:xfrm>
          <a:custGeom>
            <a:avLst/>
            <a:gdLst/>
            <a:ahLst/>
            <a:cxnLst/>
            <a:rect l="l" t="t" r="r" b="b"/>
            <a:pathLst>
              <a:path w="421005" h="51434">
                <a:moveTo>
                  <a:pt x="11042" y="12"/>
                </a:moveTo>
                <a:lnTo>
                  <a:pt x="6299" y="3592"/>
                </a:lnTo>
                <a:lnTo>
                  <a:pt x="0" y="9892"/>
                </a:lnTo>
                <a:lnTo>
                  <a:pt x="36467" y="24898"/>
                </a:lnTo>
                <a:lnTo>
                  <a:pt x="89329" y="39219"/>
                </a:lnTo>
                <a:lnTo>
                  <a:pt x="147713" y="48272"/>
                </a:lnTo>
                <a:lnTo>
                  <a:pt x="210359" y="51430"/>
                </a:lnTo>
                <a:lnTo>
                  <a:pt x="273007" y="48272"/>
                </a:lnTo>
                <a:lnTo>
                  <a:pt x="331397" y="39219"/>
                </a:lnTo>
                <a:lnTo>
                  <a:pt x="338926" y="37179"/>
                </a:lnTo>
                <a:lnTo>
                  <a:pt x="210359" y="37179"/>
                </a:lnTo>
                <a:lnTo>
                  <a:pt x="150577" y="34312"/>
                </a:lnTo>
                <a:lnTo>
                  <a:pt x="94866" y="26090"/>
                </a:lnTo>
                <a:lnTo>
                  <a:pt x="44426" y="13085"/>
                </a:lnTo>
                <a:lnTo>
                  <a:pt x="11042" y="12"/>
                </a:lnTo>
                <a:close/>
              </a:path>
              <a:path w="421005" h="51434">
                <a:moveTo>
                  <a:pt x="409730" y="0"/>
                </a:moveTo>
                <a:lnTo>
                  <a:pt x="376308" y="13085"/>
                </a:lnTo>
                <a:lnTo>
                  <a:pt x="325860" y="26090"/>
                </a:lnTo>
                <a:lnTo>
                  <a:pt x="270143" y="34312"/>
                </a:lnTo>
                <a:lnTo>
                  <a:pt x="210359" y="37179"/>
                </a:lnTo>
                <a:lnTo>
                  <a:pt x="338926" y="37179"/>
                </a:lnTo>
                <a:lnTo>
                  <a:pt x="384267" y="24898"/>
                </a:lnTo>
                <a:lnTo>
                  <a:pt x="420774" y="9880"/>
                </a:lnTo>
                <a:lnTo>
                  <a:pt x="414488" y="3592"/>
                </a:lnTo>
                <a:lnTo>
                  <a:pt x="409730" y="0"/>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4" name="object 14"/>
          <p:cNvSpPr/>
          <p:nvPr/>
        </p:nvSpPr>
        <p:spPr>
          <a:xfrm>
            <a:off x="5498259" y="5597066"/>
            <a:ext cx="469916" cy="56807"/>
          </a:xfrm>
          <a:prstGeom prst="rect">
            <a:avLst/>
          </a:prstGeom>
          <a:blipFill>
            <a:blip r:embed="rId3"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5" name="object 15"/>
          <p:cNvSpPr/>
          <p:nvPr/>
        </p:nvSpPr>
        <p:spPr>
          <a:xfrm>
            <a:off x="6394335" y="5601223"/>
            <a:ext cx="445358" cy="46789"/>
          </a:xfrm>
          <a:custGeom>
            <a:avLst/>
            <a:gdLst/>
            <a:ahLst/>
            <a:cxnLst/>
            <a:rect l="l" t="t" r="r" b="b"/>
            <a:pathLst>
              <a:path w="979169" h="102870">
                <a:moveTo>
                  <a:pt x="43537" y="62102"/>
                </a:moveTo>
                <a:lnTo>
                  <a:pt x="31077" y="62102"/>
                </a:lnTo>
                <a:lnTo>
                  <a:pt x="31077" y="93033"/>
                </a:lnTo>
                <a:lnTo>
                  <a:pt x="43537" y="93033"/>
                </a:lnTo>
                <a:lnTo>
                  <a:pt x="43537" y="62102"/>
                </a:lnTo>
                <a:close/>
              </a:path>
              <a:path w="979169" h="102870">
                <a:moveTo>
                  <a:pt x="74615" y="50961"/>
                </a:moveTo>
                <a:lnTo>
                  <a:pt x="0" y="50961"/>
                </a:lnTo>
                <a:lnTo>
                  <a:pt x="0" y="62102"/>
                </a:lnTo>
                <a:lnTo>
                  <a:pt x="74615" y="62102"/>
                </a:lnTo>
                <a:lnTo>
                  <a:pt x="74615" y="50961"/>
                </a:lnTo>
                <a:close/>
              </a:path>
              <a:path w="979169" h="102870">
                <a:moveTo>
                  <a:pt x="43537" y="20030"/>
                </a:moveTo>
                <a:lnTo>
                  <a:pt x="31077" y="20030"/>
                </a:lnTo>
                <a:lnTo>
                  <a:pt x="31077" y="50961"/>
                </a:lnTo>
                <a:lnTo>
                  <a:pt x="43537" y="50961"/>
                </a:lnTo>
                <a:lnTo>
                  <a:pt x="43537" y="20030"/>
                </a:lnTo>
                <a:close/>
              </a:path>
              <a:path w="979169" h="102870">
                <a:moveTo>
                  <a:pt x="151155" y="58584"/>
                </a:moveTo>
                <a:lnTo>
                  <a:pt x="135451" y="58584"/>
                </a:lnTo>
                <a:lnTo>
                  <a:pt x="129694" y="69844"/>
                </a:lnTo>
                <a:lnTo>
                  <a:pt x="120936" y="78996"/>
                </a:lnTo>
                <a:lnTo>
                  <a:pt x="109173" y="86041"/>
                </a:lnTo>
                <a:lnTo>
                  <a:pt x="94405" y="90981"/>
                </a:lnTo>
                <a:lnTo>
                  <a:pt x="96311" y="102562"/>
                </a:lnTo>
                <a:lnTo>
                  <a:pt x="139042" y="80280"/>
                </a:lnTo>
                <a:lnTo>
                  <a:pt x="150200" y="62212"/>
                </a:lnTo>
                <a:lnTo>
                  <a:pt x="151155" y="58584"/>
                </a:lnTo>
                <a:close/>
              </a:path>
              <a:path w="979169" h="102870">
                <a:moveTo>
                  <a:pt x="120498" y="1706"/>
                </a:moveTo>
                <a:lnTo>
                  <a:pt x="115221" y="1706"/>
                </a:lnTo>
                <a:lnTo>
                  <a:pt x="110509" y="2638"/>
                </a:lnTo>
                <a:lnTo>
                  <a:pt x="89128" y="28773"/>
                </a:lnTo>
                <a:lnTo>
                  <a:pt x="89170" y="34250"/>
                </a:lnTo>
                <a:lnTo>
                  <a:pt x="89274" y="35129"/>
                </a:lnTo>
                <a:lnTo>
                  <a:pt x="89756" y="40606"/>
                </a:lnTo>
                <a:lnTo>
                  <a:pt x="114436" y="61663"/>
                </a:lnTo>
                <a:lnTo>
                  <a:pt x="125189" y="61663"/>
                </a:lnTo>
                <a:lnTo>
                  <a:pt x="130362" y="60636"/>
                </a:lnTo>
                <a:lnTo>
                  <a:pt x="135451" y="58584"/>
                </a:lnTo>
                <a:lnTo>
                  <a:pt x="151155" y="58584"/>
                </a:lnTo>
                <a:lnTo>
                  <a:pt x="152991" y="51611"/>
                </a:lnTo>
                <a:lnTo>
                  <a:pt x="153106" y="50176"/>
                </a:lnTo>
                <a:lnTo>
                  <a:pt x="116488" y="50176"/>
                </a:lnTo>
                <a:lnTo>
                  <a:pt x="112216" y="48888"/>
                </a:lnTo>
                <a:lnTo>
                  <a:pt x="106645" y="43506"/>
                </a:lnTo>
                <a:lnTo>
                  <a:pt x="105002" y="39527"/>
                </a:lnTo>
                <a:lnTo>
                  <a:pt x="104600" y="35129"/>
                </a:lnTo>
                <a:lnTo>
                  <a:pt x="104520" y="26774"/>
                </a:lnTo>
                <a:lnTo>
                  <a:pt x="105913" y="22302"/>
                </a:lnTo>
                <a:lnTo>
                  <a:pt x="111483" y="14973"/>
                </a:lnTo>
                <a:lnTo>
                  <a:pt x="115420" y="13140"/>
                </a:lnTo>
                <a:lnTo>
                  <a:pt x="146668" y="13140"/>
                </a:lnTo>
                <a:lnTo>
                  <a:pt x="145712" y="11675"/>
                </a:lnTo>
                <a:lnTo>
                  <a:pt x="141056" y="7312"/>
                </a:lnTo>
                <a:lnTo>
                  <a:pt x="135300" y="4197"/>
                </a:lnTo>
                <a:lnTo>
                  <a:pt x="128448" y="2329"/>
                </a:lnTo>
                <a:lnTo>
                  <a:pt x="120498" y="1706"/>
                </a:lnTo>
                <a:close/>
              </a:path>
              <a:path w="979169" h="102870">
                <a:moveTo>
                  <a:pt x="146668" y="13140"/>
                </a:moveTo>
                <a:lnTo>
                  <a:pt x="126844" y="13140"/>
                </a:lnTo>
                <a:lnTo>
                  <a:pt x="131461" y="15245"/>
                </a:lnTo>
                <a:lnTo>
                  <a:pt x="137231" y="23643"/>
                </a:lnTo>
                <a:lnTo>
                  <a:pt x="138676" y="30491"/>
                </a:lnTo>
                <a:lnTo>
                  <a:pt x="138605" y="43506"/>
                </a:lnTo>
                <a:lnTo>
                  <a:pt x="138529" y="47296"/>
                </a:lnTo>
                <a:lnTo>
                  <a:pt x="132372" y="49056"/>
                </a:lnTo>
                <a:lnTo>
                  <a:pt x="126949" y="49988"/>
                </a:lnTo>
                <a:lnTo>
                  <a:pt x="116488" y="50176"/>
                </a:lnTo>
                <a:lnTo>
                  <a:pt x="153106" y="50176"/>
                </a:lnTo>
                <a:lnTo>
                  <a:pt x="153870" y="40606"/>
                </a:lnTo>
                <a:lnTo>
                  <a:pt x="153895" y="39527"/>
                </a:lnTo>
                <a:lnTo>
                  <a:pt x="153407" y="31326"/>
                </a:lnTo>
                <a:lnTo>
                  <a:pt x="151867" y="23732"/>
                </a:lnTo>
                <a:lnTo>
                  <a:pt x="149301" y="17182"/>
                </a:lnTo>
                <a:lnTo>
                  <a:pt x="146668" y="13140"/>
                </a:lnTo>
                <a:close/>
              </a:path>
              <a:path w="979169" h="102870">
                <a:moveTo>
                  <a:pt x="225898" y="2146"/>
                </a:moveTo>
                <a:lnTo>
                  <a:pt x="168863" y="2146"/>
                </a:lnTo>
                <a:lnTo>
                  <a:pt x="168863" y="14460"/>
                </a:lnTo>
                <a:lnTo>
                  <a:pt x="207271" y="14460"/>
                </a:lnTo>
                <a:lnTo>
                  <a:pt x="169460" y="100803"/>
                </a:lnTo>
                <a:lnTo>
                  <a:pt x="185585" y="100803"/>
                </a:lnTo>
                <a:lnTo>
                  <a:pt x="225898" y="8743"/>
                </a:lnTo>
                <a:lnTo>
                  <a:pt x="225898" y="2146"/>
                </a:lnTo>
                <a:close/>
              </a:path>
              <a:path w="979169" h="102870">
                <a:moveTo>
                  <a:pt x="284389" y="17350"/>
                </a:moveTo>
                <a:lnTo>
                  <a:pt x="269290" y="17350"/>
                </a:lnTo>
                <a:lnTo>
                  <a:pt x="269290" y="100803"/>
                </a:lnTo>
                <a:lnTo>
                  <a:pt x="284389" y="100803"/>
                </a:lnTo>
                <a:lnTo>
                  <a:pt x="284389" y="17350"/>
                </a:lnTo>
                <a:close/>
              </a:path>
              <a:path w="979169" h="102870">
                <a:moveTo>
                  <a:pt x="284389" y="2146"/>
                </a:moveTo>
                <a:lnTo>
                  <a:pt x="275593" y="2146"/>
                </a:lnTo>
                <a:lnTo>
                  <a:pt x="240558" y="14020"/>
                </a:lnTo>
                <a:lnTo>
                  <a:pt x="244516" y="25747"/>
                </a:lnTo>
                <a:lnTo>
                  <a:pt x="269290" y="17350"/>
                </a:lnTo>
                <a:lnTo>
                  <a:pt x="284389" y="17350"/>
                </a:lnTo>
                <a:lnTo>
                  <a:pt x="284389" y="2146"/>
                </a:lnTo>
                <a:close/>
              </a:path>
              <a:path w="979169" h="102870">
                <a:moveTo>
                  <a:pt x="401159" y="11329"/>
                </a:moveTo>
                <a:lnTo>
                  <a:pt x="379977" y="11329"/>
                </a:lnTo>
                <a:lnTo>
                  <a:pt x="383810" y="12135"/>
                </a:lnTo>
                <a:lnTo>
                  <a:pt x="387883" y="16345"/>
                </a:lnTo>
                <a:lnTo>
                  <a:pt x="389003" y="19538"/>
                </a:lnTo>
                <a:lnTo>
                  <a:pt x="389192" y="23842"/>
                </a:lnTo>
                <a:lnTo>
                  <a:pt x="388597" y="30523"/>
                </a:lnTo>
                <a:lnTo>
                  <a:pt x="370428" y="64228"/>
                </a:lnTo>
                <a:lnTo>
                  <a:pt x="342879" y="94206"/>
                </a:lnTo>
                <a:lnTo>
                  <a:pt x="342879" y="100803"/>
                </a:lnTo>
                <a:lnTo>
                  <a:pt x="405170" y="100803"/>
                </a:lnTo>
                <a:lnTo>
                  <a:pt x="405170" y="88636"/>
                </a:lnTo>
                <a:lnTo>
                  <a:pt x="367936" y="88636"/>
                </a:lnTo>
                <a:lnTo>
                  <a:pt x="374415" y="81279"/>
                </a:lnTo>
                <a:lnTo>
                  <a:pt x="401142" y="40625"/>
                </a:lnTo>
                <a:lnTo>
                  <a:pt x="404403" y="23842"/>
                </a:lnTo>
                <a:lnTo>
                  <a:pt x="404343" y="21151"/>
                </a:lnTo>
                <a:lnTo>
                  <a:pt x="404029" y="18983"/>
                </a:lnTo>
                <a:lnTo>
                  <a:pt x="402951" y="14774"/>
                </a:lnTo>
                <a:lnTo>
                  <a:pt x="401956" y="12575"/>
                </a:lnTo>
                <a:lnTo>
                  <a:pt x="401159" y="11329"/>
                </a:lnTo>
                <a:close/>
              </a:path>
              <a:path w="979169" h="102870">
                <a:moveTo>
                  <a:pt x="377684" y="0"/>
                </a:moveTo>
                <a:lnTo>
                  <a:pt x="372805" y="387"/>
                </a:lnTo>
                <a:lnTo>
                  <a:pt x="368407" y="952"/>
                </a:lnTo>
                <a:lnTo>
                  <a:pt x="364418" y="1696"/>
                </a:lnTo>
                <a:lnTo>
                  <a:pt x="343759" y="6984"/>
                </a:lnTo>
                <a:lnTo>
                  <a:pt x="345800" y="18564"/>
                </a:lnTo>
                <a:lnTo>
                  <a:pt x="367161" y="12648"/>
                </a:lnTo>
                <a:lnTo>
                  <a:pt x="370847" y="12020"/>
                </a:lnTo>
                <a:lnTo>
                  <a:pt x="374344" y="11821"/>
                </a:lnTo>
                <a:lnTo>
                  <a:pt x="379977" y="11329"/>
                </a:lnTo>
                <a:lnTo>
                  <a:pt x="401159" y="11329"/>
                </a:lnTo>
                <a:lnTo>
                  <a:pt x="382030" y="188"/>
                </a:lnTo>
                <a:lnTo>
                  <a:pt x="377684" y="0"/>
                </a:lnTo>
                <a:close/>
              </a:path>
              <a:path w="979169" h="102870">
                <a:moveTo>
                  <a:pt x="521418" y="1266"/>
                </a:moveTo>
                <a:lnTo>
                  <a:pt x="478760" y="23475"/>
                </a:lnTo>
                <a:lnTo>
                  <a:pt x="463894" y="62783"/>
                </a:lnTo>
                <a:lnTo>
                  <a:pt x="463828" y="64207"/>
                </a:lnTo>
                <a:lnTo>
                  <a:pt x="464320" y="72502"/>
                </a:lnTo>
                <a:lnTo>
                  <a:pt x="489277" y="101500"/>
                </a:lnTo>
                <a:lnTo>
                  <a:pt x="497230" y="102122"/>
                </a:lnTo>
                <a:lnTo>
                  <a:pt x="502895" y="102122"/>
                </a:lnTo>
                <a:lnTo>
                  <a:pt x="507879" y="101075"/>
                </a:lnTo>
                <a:lnTo>
                  <a:pt x="516486" y="96866"/>
                </a:lnTo>
                <a:lnTo>
                  <a:pt x="519827" y="94154"/>
                </a:lnTo>
                <a:lnTo>
                  <a:pt x="522330" y="90688"/>
                </a:lnTo>
                <a:lnTo>
                  <a:pt x="490979" y="90688"/>
                </a:lnTo>
                <a:lnTo>
                  <a:pt x="486404" y="88583"/>
                </a:lnTo>
                <a:lnTo>
                  <a:pt x="480724" y="80301"/>
                </a:lnTo>
                <a:lnTo>
                  <a:pt x="480626" y="80097"/>
                </a:lnTo>
                <a:lnTo>
                  <a:pt x="479200" y="73338"/>
                </a:lnTo>
                <a:lnTo>
                  <a:pt x="479264" y="62783"/>
                </a:lnTo>
                <a:lnTo>
                  <a:pt x="479639" y="56532"/>
                </a:lnTo>
                <a:lnTo>
                  <a:pt x="485796" y="54678"/>
                </a:lnTo>
                <a:lnTo>
                  <a:pt x="491126" y="53747"/>
                </a:lnTo>
                <a:lnTo>
                  <a:pt x="495618" y="53747"/>
                </a:lnTo>
                <a:lnTo>
                  <a:pt x="501387" y="53652"/>
                </a:lnTo>
                <a:lnTo>
                  <a:pt x="523215" y="53652"/>
                </a:lnTo>
                <a:lnTo>
                  <a:pt x="520151" y="49401"/>
                </a:lnTo>
                <a:lnTo>
                  <a:pt x="516235" y="46323"/>
                </a:lnTo>
                <a:lnTo>
                  <a:pt x="513599" y="45244"/>
                </a:lnTo>
                <a:lnTo>
                  <a:pt x="482278" y="45244"/>
                </a:lnTo>
                <a:lnTo>
                  <a:pt x="488097" y="33975"/>
                </a:lnTo>
                <a:lnTo>
                  <a:pt x="496902" y="24795"/>
                </a:lnTo>
                <a:lnTo>
                  <a:pt x="508693" y="17703"/>
                </a:lnTo>
                <a:lnTo>
                  <a:pt x="523470" y="12701"/>
                </a:lnTo>
                <a:lnTo>
                  <a:pt x="521418" y="1266"/>
                </a:lnTo>
                <a:close/>
              </a:path>
              <a:path w="979169" h="102870">
                <a:moveTo>
                  <a:pt x="523215" y="53652"/>
                </a:moveTo>
                <a:lnTo>
                  <a:pt x="501387" y="53652"/>
                </a:lnTo>
                <a:lnTo>
                  <a:pt x="505659" y="54919"/>
                </a:lnTo>
                <a:lnTo>
                  <a:pt x="511230" y="60197"/>
                </a:lnTo>
                <a:lnTo>
                  <a:pt x="512822" y="64207"/>
                </a:lnTo>
                <a:lnTo>
                  <a:pt x="513209" y="69579"/>
                </a:lnTo>
                <a:lnTo>
                  <a:pt x="513701" y="75348"/>
                </a:lnTo>
                <a:lnTo>
                  <a:pt x="512528" y="80301"/>
                </a:lnTo>
                <a:lnTo>
                  <a:pt x="506853" y="88615"/>
                </a:lnTo>
                <a:lnTo>
                  <a:pt x="502707" y="90688"/>
                </a:lnTo>
                <a:lnTo>
                  <a:pt x="522330" y="90688"/>
                </a:lnTo>
                <a:lnTo>
                  <a:pt x="524622" y="87515"/>
                </a:lnTo>
                <a:lnTo>
                  <a:pt x="526350" y="83924"/>
                </a:lnTo>
                <a:lnTo>
                  <a:pt x="528507" y="76196"/>
                </a:lnTo>
                <a:lnTo>
                  <a:pt x="528894" y="72364"/>
                </a:lnTo>
                <a:lnTo>
                  <a:pt x="528601" y="68552"/>
                </a:lnTo>
                <a:lnTo>
                  <a:pt x="528015" y="62783"/>
                </a:lnTo>
                <a:lnTo>
                  <a:pt x="526203" y="57799"/>
                </a:lnTo>
                <a:lnTo>
                  <a:pt x="523215" y="53652"/>
                </a:lnTo>
                <a:close/>
              </a:path>
              <a:path w="979169" h="102870">
                <a:moveTo>
                  <a:pt x="503146" y="41873"/>
                </a:moveTo>
                <a:lnTo>
                  <a:pt x="493178" y="41873"/>
                </a:lnTo>
                <a:lnTo>
                  <a:pt x="487754" y="42993"/>
                </a:lnTo>
                <a:lnTo>
                  <a:pt x="482278" y="45244"/>
                </a:lnTo>
                <a:lnTo>
                  <a:pt x="513599" y="45244"/>
                </a:lnTo>
                <a:lnTo>
                  <a:pt x="507440" y="42700"/>
                </a:lnTo>
                <a:lnTo>
                  <a:pt x="503146" y="41873"/>
                </a:lnTo>
                <a:close/>
              </a:path>
              <a:path w="979169" h="102870">
                <a:moveTo>
                  <a:pt x="605288" y="58584"/>
                </a:moveTo>
                <a:lnTo>
                  <a:pt x="589584" y="58584"/>
                </a:lnTo>
                <a:lnTo>
                  <a:pt x="583831" y="69844"/>
                </a:lnTo>
                <a:lnTo>
                  <a:pt x="575072" y="78996"/>
                </a:lnTo>
                <a:lnTo>
                  <a:pt x="563307" y="86041"/>
                </a:lnTo>
                <a:lnTo>
                  <a:pt x="548538" y="90981"/>
                </a:lnTo>
                <a:lnTo>
                  <a:pt x="550443" y="102562"/>
                </a:lnTo>
                <a:lnTo>
                  <a:pt x="593175" y="80280"/>
                </a:lnTo>
                <a:lnTo>
                  <a:pt x="604333" y="62212"/>
                </a:lnTo>
                <a:lnTo>
                  <a:pt x="605288" y="58584"/>
                </a:lnTo>
                <a:close/>
              </a:path>
              <a:path w="979169" h="102870">
                <a:moveTo>
                  <a:pt x="574631" y="1706"/>
                </a:moveTo>
                <a:lnTo>
                  <a:pt x="569354" y="1706"/>
                </a:lnTo>
                <a:lnTo>
                  <a:pt x="564642" y="2638"/>
                </a:lnTo>
                <a:lnTo>
                  <a:pt x="543260" y="28773"/>
                </a:lnTo>
                <a:lnTo>
                  <a:pt x="543313" y="34250"/>
                </a:lnTo>
                <a:lnTo>
                  <a:pt x="543407" y="35129"/>
                </a:lnTo>
                <a:lnTo>
                  <a:pt x="543899" y="40606"/>
                </a:lnTo>
                <a:lnTo>
                  <a:pt x="568569" y="61663"/>
                </a:lnTo>
                <a:lnTo>
                  <a:pt x="579322" y="61663"/>
                </a:lnTo>
                <a:lnTo>
                  <a:pt x="584505" y="60636"/>
                </a:lnTo>
                <a:lnTo>
                  <a:pt x="589584" y="58584"/>
                </a:lnTo>
                <a:lnTo>
                  <a:pt x="605288" y="58584"/>
                </a:lnTo>
                <a:lnTo>
                  <a:pt x="607124" y="51611"/>
                </a:lnTo>
                <a:lnTo>
                  <a:pt x="607239" y="50176"/>
                </a:lnTo>
                <a:lnTo>
                  <a:pt x="570621" y="50176"/>
                </a:lnTo>
                <a:lnTo>
                  <a:pt x="566349" y="48888"/>
                </a:lnTo>
                <a:lnTo>
                  <a:pt x="560778" y="43506"/>
                </a:lnTo>
                <a:lnTo>
                  <a:pt x="559145" y="39527"/>
                </a:lnTo>
                <a:lnTo>
                  <a:pt x="558735" y="35129"/>
                </a:lnTo>
                <a:lnTo>
                  <a:pt x="558653" y="26774"/>
                </a:lnTo>
                <a:lnTo>
                  <a:pt x="560045" y="22302"/>
                </a:lnTo>
                <a:lnTo>
                  <a:pt x="565616" y="14973"/>
                </a:lnTo>
                <a:lnTo>
                  <a:pt x="569553" y="13140"/>
                </a:lnTo>
                <a:lnTo>
                  <a:pt x="600801" y="13140"/>
                </a:lnTo>
                <a:lnTo>
                  <a:pt x="599845" y="11675"/>
                </a:lnTo>
                <a:lnTo>
                  <a:pt x="595190" y="7312"/>
                </a:lnTo>
                <a:lnTo>
                  <a:pt x="589437" y="4197"/>
                </a:lnTo>
                <a:lnTo>
                  <a:pt x="582585" y="2329"/>
                </a:lnTo>
                <a:lnTo>
                  <a:pt x="574631" y="1706"/>
                </a:lnTo>
                <a:close/>
              </a:path>
              <a:path w="979169" h="102870">
                <a:moveTo>
                  <a:pt x="600801" y="13140"/>
                </a:moveTo>
                <a:lnTo>
                  <a:pt x="580987" y="13140"/>
                </a:lnTo>
                <a:lnTo>
                  <a:pt x="585605" y="15245"/>
                </a:lnTo>
                <a:lnTo>
                  <a:pt x="591364" y="23643"/>
                </a:lnTo>
                <a:lnTo>
                  <a:pt x="592809" y="30491"/>
                </a:lnTo>
                <a:lnTo>
                  <a:pt x="592738" y="43506"/>
                </a:lnTo>
                <a:lnTo>
                  <a:pt x="592662" y="47296"/>
                </a:lnTo>
                <a:lnTo>
                  <a:pt x="586505" y="49056"/>
                </a:lnTo>
                <a:lnTo>
                  <a:pt x="581081" y="49988"/>
                </a:lnTo>
                <a:lnTo>
                  <a:pt x="570621" y="50176"/>
                </a:lnTo>
                <a:lnTo>
                  <a:pt x="607239" y="50176"/>
                </a:lnTo>
                <a:lnTo>
                  <a:pt x="608003" y="40606"/>
                </a:lnTo>
                <a:lnTo>
                  <a:pt x="608028" y="39527"/>
                </a:lnTo>
                <a:lnTo>
                  <a:pt x="607542" y="31326"/>
                </a:lnTo>
                <a:lnTo>
                  <a:pt x="606003" y="23732"/>
                </a:lnTo>
                <a:lnTo>
                  <a:pt x="603438" y="17182"/>
                </a:lnTo>
                <a:lnTo>
                  <a:pt x="600801" y="13140"/>
                </a:lnTo>
                <a:close/>
              </a:path>
              <a:path w="979169" h="102870">
                <a:moveTo>
                  <a:pt x="666545" y="17350"/>
                </a:moveTo>
                <a:lnTo>
                  <a:pt x="651446" y="17350"/>
                </a:lnTo>
                <a:lnTo>
                  <a:pt x="651446" y="100803"/>
                </a:lnTo>
                <a:lnTo>
                  <a:pt x="666545" y="100803"/>
                </a:lnTo>
                <a:lnTo>
                  <a:pt x="666545" y="17350"/>
                </a:lnTo>
                <a:close/>
              </a:path>
              <a:path w="979169" h="102870">
                <a:moveTo>
                  <a:pt x="666545" y="2146"/>
                </a:moveTo>
                <a:lnTo>
                  <a:pt x="657749" y="2146"/>
                </a:lnTo>
                <a:lnTo>
                  <a:pt x="622714" y="14020"/>
                </a:lnTo>
                <a:lnTo>
                  <a:pt x="626672" y="25747"/>
                </a:lnTo>
                <a:lnTo>
                  <a:pt x="651446" y="17350"/>
                </a:lnTo>
                <a:lnTo>
                  <a:pt x="666545" y="17350"/>
                </a:lnTo>
                <a:lnTo>
                  <a:pt x="666545" y="2146"/>
                </a:lnTo>
                <a:close/>
              </a:path>
              <a:path w="979169" h="102870">
                <a:moveTo>
                  <a:pt x="782353" y="2146"/>
                </a:moveTo>
                <a:lnTo>
                  <a:pt x="725318" y="2146"/>
                </a:lnTo>
                <a:lnTo>
                  <a:pt x="725318" y="14460"/>
                </a:lnTo>
                <a:lnTo>
                  <a:pt x="763725" y="14460"/>
                </a:lnTo>
                <a:lnTo>
                  <a:pt x="725915" y="100803"/>
                </a:lnTo>
                <a:lnTo>
                  <a:pt x="742040" y="100803"/>
                </a:lnTo>
                <a:lnTo>
                  <a:pt x="782353" y="8743"/>
                </a:lnTo>
                <a:lnTo>
                  <a:pt x="782353" y="2146"/>
                </a:lnTo>
                <a:close/>
              </a:path>
              <a:path w="979169" h="102870">
                <a:moveTo>
                  <a:pt x="821242" y="1214"/>
                </a:moveTo>
                <a:lnTo>
                  <a:pt x="800190" y="31077"/>
                </a:lnTo>
                <a:lnTo>
                  <a:pt x="800404" y="32878"/>
                </a:lnTo>
                <a:lnTo>
                  <a:pt x="814163" y="49202"/>
                </a:lnTo>
                <a:lnTo>
                  <a:pt x="806659" y="54680"/>
                </a:lnTo>
                <a:lnTo>
                  <a:pt x="801300" y="60855"/>
                </a:lnTo>
                <a:lnTo>
                  <a:pt x="798084" y="67727"/>
                </a:lnTo>
                <a:lnTo>
                  <a:pt x="797095" y="74709"/>
                </a:lnTo>
                <a:lnTo>
                  <a:pt x="797041" y="77296"/>
                </a:lnTo>
                <a:lnTo>
                  <a:pt x="797158" y="78667"/>
                </a:lnTo>
                <a:lnTo>
                  <a:pt x="797452" y="80426"/>
                </a:lnTo>
                <a:lnTo>
                  <a:pt x="798425" y="86876"/>
                </a:lnTo>
                <a:lnTo>
                  <a:pt x="801650" y="92154"/>
                </a:lnTo>
                <a:lnTo>
                  <a:pt x="812593" y="100363"/>
                </a:lnTo>
                <a:lnTo>
                  <a:pt x="820173" y="102321"/>
                </a:lnTo>
                <a:lnTo>
                  <a:pt x="829849" y="102122"/>
                </a:lnTo>
                <a:lnTo>
                  <a:pt x="835551" y="102122"/>
                </a:lnTo>
                <a:lnTo>
                  <a:pt x="857200" y="90688"/>
                </a:lnTo>
                <a:lnTo>
                  <a:pt x="824571" y="90688"/>
                </a:lnTo>
                <a:lnTo>
                  <a:pt x="820488" y="89515"/>
                </a:lnTo>
                <a:lnTo>
                  <a:pt x="814718" y="84824"/>
                </a:lnTo>
                <a:lnTo>
                  <a:pt x="812990" y="81987"/>
                </a:lnTo>
                <a:lnTo>
                  <a:pt x="812341" y="78374"/>
                </a:lnTo>
                <a:lnTo>
                  <a:pt x="812111" y="77296"/>
                </a:lnTo>
                <a:lnTo>
                  <a:pt x="812019" y="76468"/>
                </a:lnTo>
                <a:lnTo>
                  <a:pt x="811964" y="67181"/>
                </a:lnTo>
                <a:lnTo>
                  <a:pt x="816362" y="60783"/>
                </a:lnTo>
                <a:lnTo>
                  <a:pt x="825158" y="55506"/>
                </a:lnTo>
                <a:lnTo>
                  <a:pt x="852445" y="55506"/>
                </a:lnTo>
                <a:lnTo>
                  <a:pt x="845681" y="50961"/>
                </a:lnTo>
                <a:lnTo>
                  <a:pt x="850466" y="47056"/>
                </a:lnTo>
                <a:lnTo>
                  <a:pt x="852185" y="45098"/>
                </a:lnTo>
                <a:lnTo>
                  <a:pt x="833513" y="45098"/>
                </a:lnTo>
                <a:lnTo>
                  <a:pt x="826372" y="42072"/>
                </a:lnTo>
                <a:lnTo>
                  <a:pt x="821514" y="39286"/>
                </a:lnTo>
                <a:lnTo>
                  <a:pt x="816331" y="34197"/>
                </a:lnTo>
                <a:lnTo>
                  <a:pt x="815043" y="31077"/>
                </a:lnTo>
                <a:lnTo>
                  <a:pt x="815104" y="25161"/>
                </a:lnTo>
                <a:lnTo>
                  <a:pt x="815577" y="20763"/>
                </a:lnTo>
                <a:lnTo>
                  <a:pt x="817137" y="17957"/>
                </a:lnTo>
                <a:lnTo>
                  <a:pt x="822613" y="13748"/>
                </a:lnTo>
                <a:lnTo>
                  <a:pt x="825932" y="12753"/>
                </a:lnTo>
                <a:lnTo>
                  <a:pt x="855135" y="12753"/>
                </a:lnTo>
                <a:lnTo>
                  <a:pt x="854864" y="12240"/>
                </a:lnTo>
                <a:lnTo>
                  <a:pt x="834949" y="1413"/>
                </a:lnTo>
                <a:lnTo>
                  <a:pt x="829849" y="1413"/>
                </a:lnTo>
                <a:lnTo>
                  <a:pt x="821242" y="1214"/>
                </a:lnTo>
                <a:close/>
              </a:path>
              <a:path w="979169" h="102870">
                <a:moveTo>
                  <a:pt x="835551" y="102122"/>
                </a:moveTo>
                <a:lnTo>
                  <a:pt x="829849" y="102122"/>
                </a:lnTo>
                <a:lnTo>
                  <a:pt x="834833" y="102216"/>
                </a:lnTo>
                <a:lnTo>
                  <a:pt x="835551" y="102122"/>
                </a:lnTo>
                <a:close/>
              </a:path>
              <a:path w="979169" h="102870">
                <a:moveTo>
                  <a:pt x="852445" y="55506"/>
                </a:moveTo>
                <a:lnTo>
                  <a:pt x="825158" y="55506"/>
                </a:lnTo>
                <a:lnTo>
                  <a:pt x="829063" y="56972"/>
                </a:lnTo>
                <a:lnTo>
                  <a:pt x="832215" y="58291"/>
                </a:lnTo>
                <a:lnTo>
                  <a:pt x="846853" y="72416"/>
                </a:lnTo>
                <a:lnTo>
                  <a:pt x="846802" y="76468"/>
                </a:lnTo>
                <a:lnTo>
                  <a:pt x="846707" y="77296"/>
                </a:lnTo>
                <a:lnTo>
                  <a:pt x="846414" y="78667"/>
                </a:lnTo>
                <a:lnTo>
                  <a:pt x="845921" y="81987"/>
                </a:lnTo>
                <a:lnTo>
                  <a:pt x="844309" y="84824"/>
                </a:lnTo>
                <a:lnTo>
                  <a:pt x="838833" y="89515"/>
                </a:lnTo>
                <a:lnTo>
                  <a:pt x="834927" y="90688"/>
                </a:lnTo>
                <a:lnTo>
                  <a:pt x="857200" y="90688"/>
                </a:lnTo>
                <a:lnTo>
                  <a:pt x="861952" y="74709"/>
                </a:lnTo>
                <a:lnTo>
                  <a:pt x="860935" y="67618"/>
                </a:lnTo>
                <a:lnTo>
                  <a:pt x="857884" y="61296"/>
                </a:lnTo>
                <a:lnTo>
                  <a:pt x="852799" y="55744"/>
                </a:lnTo>
                <a:lnTo>
                  <a:pt x="852445" y="55506"/>
                </a:lnTo>
                <a:close/>
              </a:path>
              <a:path w="979169" h="102870">
                <a:moveTo>
                  <a:pt x="855135" y="12753"/>
                </a:moveTo>
                <a:lnTo>
                  <a:pt x="832487" y="12753"/>
                </a:lnTo>
                <a:lnTo>
                  <a:pt x="834780" y="13161"/>
                </a:lnTo>
                <a:lnTo>
                  <a:pt x="838686" y="15025"/>
                </a:lnTo>
                <a:lnTo>
                  <a:pt x="840257" y="16365"/>
                </a:lnTo>
                <a:lnTo>
                  <a:pt x="842602" y="19884"/>
                </a:lnTo>
                <a:lnTo>
                  <a:pt x="843335" y="21936"/>
                </a:lnTo>
                <a:lnTo>
                  <a:pt x="844215" y="28585"/>
                </a:lnTo>
                <a:lnTo>
                  <a:pt x="843576" y="32323"/>
                </a:lnTo>
                <a:lnTo>
                  <a:pt x="839859" y="38668"/>
                </a:lnTo>
                <a:lnTo>
                  <a:pt x="837126" y="41873"/>
                </a:lnTo>
                <a:lnTo>
                  <a:pt x="833513" y="45098"/>
                </a:lnTo>
                <a:lnTo>
                  <a:pt x="852185" y="45098"/>
                </a:lnTo>
                <a:lnTo>
                  <a:pt x="854005" y="43024"/>
                </a:lnTo>
                <a:lnTo>
                  <a:pt x="858602" y="34710"/>
                </a:lnTo>
                <a:lnTo>
                  <a:pt x="859408" y="29412"/>
                </a:lnTo>
                <a:lnTo>
                  <a:pt x="858434" y="20125"/>
                </a:lnTo>
                <a:lnTo>
                  <a:pt x="857596" y="17413"/>
                </a:lnTo>
                <a:lnTo>
                  <a:pt x="855135" y="12753"/>
                </a:lnTo>
                <a:close/>
              </a:path>
              <a:path w="979169" h="102870">
                <a:moveTo>
                  <a:pt x="832487" y="12753"/>
                </a:moveTo>
                <a:lnTo>
                  <a:pt x="825932" y="12753"/>
                </a:lnTo>
                <a:lnTo>
                  <a:pt x="829849" y="12847"/>
                </a:lnTo>
                <a:lnTo>
                  <a:pt x="832487" y="12753"/>
                </a:lnTo>
                <a:close/>
              </a:path>
              <a:path w="979169" h="102870">
                <a:moveTo>
                  <a:pt x="834246" y="1319"/>
                </a:moveTo>
                <a:lnTo>
                  <a:pt x="829849" y="1413"/>
                </a:lnTo>
                <a:lnTo>
                  <a:pt x="834949" y="1413"/>
                </a:lnTo>
                <a:lnTo>
                  <a:pt x="834246" y="1319"/>
                </a:lnTo>
                <a:close/>
              </a:path>
              <a:path w="979169" h="102870">
                <a:moveTo>
                  <a:pt x="920443" y="17350"/>
                </a:moveTo>
                <a:lnTo>
                  <a:pt x="905344" y="17350"/>
                </a:lnTo>
                <a:lnTo>
                  <a:pt x="905344" y="100803"/>
                </a:lnTo>
                <a:lnTo>
                  <a:pt x="920443" y="100803"/>
                </a:lnTo>
                <a:lnTo>
                  <a:pt x="920443" y="17350"/>
                </a:lnTo>
                <a:close/>
              </a:path>
              <a:path w="979169" h="102870">
                <a:moveTo>
                  <a:pt x="920443" y="2146"/>
                </a:moveTo>
                <a:lnTo>
                  <a:pt x="911647" y="2146"/>
                </a:lnTo>
                <a:lnTo>
                  <a:pt x="876612" y="14020"/>
                </a:lnTo>
                <a:lnTo>
                  <a:pt x="880570" y="25747"/>
                </a:lnTo>
                <a:lnTo>
                  <a:pt x="905344" y="17350"/>
                </a:lnTo>
                <a:lnTo>
                  <a:pt x="920443" y="17350"/>
                </a:lnTo>
                <a:lnTo>
                  <a:pt x="920443" y="2146"/>
                </a:lnTo>
                <a:close/>
              </a:path>
              <a:path w="979169" h="102870">
                <a:moveTo>
                  <a:pt x="978786" y="17350"/>
                </a:moveTo>
                <a:lnTo>
                  <a:pt x="963687" y="17350"/>
                </a:lnTo>
                <a:lnTo>
                  <a:pt x="963687" y="100803"/>
                </a:lnTo>
                <a:lnTo>
                  <a:pt x="978786" y="100803"/>
                </a:lnTo>
                <a:lnTo>
                  <a:pt x="978786" y="17350"/>
                </a:lnTo>
                <a:close/>
              </a:path>
              <a:path w="979169" h="102870">
                <a:moveTo>
                  <a:pt x="978786" y="2146"/>
                </a:moveTo>
                <a:lnTo>
                  <a:pt x="969991" y="2146"/>
                </a:lnTo>
                <a:lnTo>
                  <a:pt x="934955" y="14020"/>
                </a:lnTo>
                <a:lnTo>
                  <a:pt x="938913" y="25747"/>
                </a:lnTo>
                <a:lnTo>
                  <a:pt x="963687" y="17350"/>
                </a:lnTo>
                <a:lnTo>
                  <a:pt x="978786" y="17350"/>
                </a:lnTo>
                <a:lnTo>
                  <a:pt x="978786" y="2146"/>
                </a:lnTo>
                <a:close/>
              </a:path>
            </a:pathLst>
          </a:custGeom>
          <a:solidFill>
            <a:srgbClr val="00471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6" name="object 16"/>
          <p:cNvSpPr/>
          <p:nvPr/>
        </p:nvSpPr>
        <p:spPr>
          <a:xfrm>
            <a:off x="7155043" y="5597069"/>
            <a:ext cx="461314" cy="50849"/>
          </a:xfrm>
          <a:prstGeom prst="rect">
            <a:avLst/>
          </a:prstGeom>
          <a:blipFill>
            <a:blip r:embed="rId4"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
        <p:nvSpPr>
          <p:cNvPr id="17" name="object 17"/>
          <p:cNvSpPr/>
          <p:nvPr/>
        </p:nvSpPr>
        <p:spPr>
          <a:xfrm>
            <a:off x="7850595" y="5597066"/>
            <a:ext cx="950442" cy="62007"/>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819" b="0" i="0" u="none" strike="noStrike" kern="1200" cap="none" spc="0" normalizeH="0" baseline="0" noProof="0">
              <a:ln>
                <a:noFill/>
              </a:ln>
              <a:solidFill>
                <a:prstClr val="black"/>
              </a:solidFill>
              <a:effectLst/>
              <a:uLnTx/>
              <a:uFillTx/>
              <a:latin typeface="Arial"/>
              <a:ea typeface="+mn-ea"/>
              <a:cs typeface="Arial"/>
              <a:sym typeface="Arial"/>
            </a:endParaRPr>
          </a:p>
        </p:txBody>
      </p:sp>
    </p:spTree>
    <p:extLst>
      <p:ext uri="{BB962C8B-B14F-4D97-AF65-F5344CB8AC3E}">
        <p14:creationId xmlns:p14="http://schemas.microsoft.com/office/powerpoint/2010/main" val="191321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7-2</a:t>
            </a:r>
          </a:p>
        </p:txBody>
      </p:sp>
      <p:sp>
        <p:nvSpPr>
          <p:cNvPr id="3" name="Content Placeholder 2"/>
          <p:cNvSpPr>
            <a:spLocks noGrp="1"/>
          </p:cNvSpPr>
          <p:nvPr>
            <p:ph idx="1"/>
          </p:nvPr>
        </p:nvSpPr>
        <p:spPr>
          <a:xfrm>
            <a:off x="457200" y="1600201"/>
            <a:ext cx="8229600" cy="1003852"/>
          </a:xfrm>
        </p:spPr>
        <p:txBody>
          <a:bodyPr/>
          <a:lstStyle/>
          <a:p>
            <a:pPr>
              <a:defRPr/>
            </a:pPr>
            <a:r>
              <a:rPr lang="en-US" dirty="0">
                <a:solidFill>
                  <a:srgbClr val="000000"/>
                </a:solidFill>
              </a:rPr>
              <a:t>Criterion for deciding whether to reject the null hypothesis</a:t>
            </a:r>
          </a:p>
        </p:txBody>
      </p:sp>
      <p:pic>
        <p:nvPicPr>
          <p:cNvPr id="4" name="Picture 2" descr="A normal curve with mean at 0 is drawn on a horizontal z axis. A vertical line is drawn from the curve to the horizontal axis at z = negative 1.645. The region under the curve between the vertical line and the left end of the curve is shaded and labeled, 0.05. The region of the curve to the left of the vertical line is labeled, reject H sub 0. The region of the curve to the right of the vertical line is labeled, do not reject H sub 0."/>
          <p:cNvPicPr>
            <a:picLocks noChangeAspect="1" noChangeArrowheads="1"/>
          </p:cNvPicPr>
          <p:nvPr/>
        </p:nvPicPr>
        <p:blipFill>
          <a:blip r:embed="rId2"/>
          <a:srcRect/>
          <a:stretch>
            <a:fillRect/>
          </a:stretch>
        </p:blipFill>
        <p:spPr bwMode="auto">
          <a:xfrm>
            <a:off x="2772569" y="2891604"/>
            <a:ext cx="3598862" cy="278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70286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7-3</a:t>
            </a:r>
          </a:p>
        </p:txBody>
      </p:sp>
      <p:sp>
        <p:nvSpPr>
          <p:cNvPr id="3" name="Content Placeholder 2"/>
          <p:cNvSpPr>
            <a:spLocks noGrp="1"/>
          </p:cNvSpPr>
          <p:nvPr>
            <p:ph idx="1"/>
          </p:nvPr>
        </p:nvSpPr>
        <p:spPr>
          <a:xfrm>
            <a:off x="457200" y="1600201"/>
            <a:ext cx="8229600" cy="1003852"/>
          </a:xfrm>
        </p:spPr>
        <p:txBody>
          <a:bodyPr/>
          <a:lstStyle/>
          <a:p>
            <a:pPr>
              <a:defRPr/>
            </a:pPr>
            <a:r>
              <a:rPr lang="en-US" dirty="0">
                <a:solidFill>
                  <a:srgbClr val="000000"/>
                </a:solidFill>
              </a:rPr>
              <a:t>Rejection region, nonrejection region, and critical value for the golf-driving-distances hypothesis test</a:t>
            </a:r>
          </a:p>
        </p:txBody>
      </p:sp>
      <p:pic>
        <p:nvPicPr>
          <p:cNvPr id="5" name="Picture 2" descr="A normal curve with mean at 0 is drawn on a horizontal z axis. A vertical line is drawn from the curve to the horizontal axis at z = negative 1.645. The region under the curve between the vertical line and the left end of the curve is shaded and labeled, 0.05. The region of the curve to the left of the vertical line is labeled, reject H sub 0. The region of the curve to the right of the vertical line is labeled, do not reject H sub 0. On the number line, the points between negative 1.645 and the left end of the curve is labeled, rejection region. The point negative 1.645 is labeled, critical value. The points between negative 1.645 and the right end of the curve is labeled, non rejection region."/>
          <p:cNvPicPr>
            <a:picLocks noChangeAspect="1" noChangeArrowheads="1"/>
          </p:cNvPicPr>
          <p:nvPr/>
        </p:nvPicPr>
        <p:blipFill>
          <a:blip r:embed="rId2"/>
          <a:srcRect/>
          <a:stretch>
            <a:fillRect/>
          </a:stretch>
        </p:blipFill>
        <p:spPr bwMode="auto">
          <a:xfrm>
            <a:off x="2516188" y="2809737"/>
            <a:ext cx="4135437" cy="3330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97021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7.4</a:t>
            </a:r>
          </a:p>
        </p:txBody>
      </p:sp>
      <p:sp>
        <p:nvSpPr>
          <p:cNvPr id="3" name="Content Placeholder 2"/>
          <p:cNvSpPr>
            <a:spLocks noGrp="1"/>
          </p:cNvSpPr>
          <p:nvPr>
            <p:ph idx="1"/>
          </p:nvPr>
        </p:nvSpPr>
        <p:spPr>
          <a:xfrm>
            <a:off x="457200" y="1600201"/>
            <a:ext cx="8229600" cy="3995530"/>
          </a:xfrm>
        </p:spPr>
        <p:txBody>
          <a:bodyPr/>
          <a:lstStyle/>
          <a:p>
            <a:pPr>
              <a:spcBef>
                <a:spcPct val="50000"/>
              </a:spcBef>
              <a:buClr>
                <a:srgbClr val="000000"/>
              </a:buClr>
              <a:defRPr/>
            </a:pPr>
            <a:r>
              <a:rPr lang="en-US" sz="2400" b="1" dirty="0">
                <a:solidFill>
                  <a:schemeClr val="tx1"/>
                </a:solidFill>
                <a:ea typeface="SimSun" charset="0"/>
                <a:cs typeface="SimSun" charset="0"/>
              </a:rPr>
              <a:t>Rejection Region, Nonrejection Region, and Critical Values</a:t>
            </a:r>
            <a:endParaRPr lang="en-US" sz="2400" dirty="0">
              <a:solidFill>
                <a:schemeClr val="tx1"/>
              </a:solidFill>
              <a:ea typeface="SimSun" charset="0"/>
              <a:cs typeface="SimSun" charset="0"/>
            </a:endParaRPr>
          </a:p>
          <a:p>
            <a:pPr>
              <a:spcBef>
                <a:spcPct val="50000"/>
              </a:spcBef>
              <a:buClr>
                <a:srgbClr val="000000"/>
              </a:buClr>
              <a:defRPr/>
            </a:pPr>
            <a:r>
              <a:rPr lang="en-US" sz="2400" b="1" dirty="0">
                <a:solidFill>
                  <a:schemeClr val="tx1"/>
                </a:solidFill>
                <a:ea typeface="SimSun" charset="0"/>
                <a:cs typeface="SimSun" charset="0"/>
              </a:rPr>
              <a:t>Rejection region:</a:t>
            </a:r>
            <a:r>
              <a:rPr lang="en-US" sz="2400" dirty="0">
                <a:solidFill>
                  <a:schemeClr val="tx1"/>
                </a:solidFill>
                <a:ea typeface="SimSun" charset="0"/>
                <a:cs typeface="SimSun" charset="0"/>
              </a:rPr>
              <a:t> The set of values for the test statistic that leads to rejection of the null hypothesis.</a:t>
            </a:r>
            <a:endParaRPr lang="en-US" sz="2400" baseline="-25000" dirty="0">
              <a:solidFill>
                <a:schemeClr val="tx1"/>
              </a:solidFill>
              <a:ea typeface="SimSun" charset="0"/>
              <a:cs typeface="SimSun" charset="0"/>
            </a:endParaRPr>
          </a:p>
          <a:p>
            <a:pPr>
              <a:spcBef>
                <a:spcPct val="50000"/>
              </a:spcBef>
              <a:buClr>
                <a:srgbClr val="000000"/>
              </a:buClr>
              <a:defRPr/>
            </a:pPr>
            <a:r>
              <a:rPr lang="en-US" sz="2400" b="1" dirty="0">
                <a:solidFill>
                  <a:schemeClr val="tx1"/>
                </a:solidFill>
                <a:ea typeface="SimSun" charset="0"/>
                <a:cs typeface="SimSun" charset="0"/>
              </a:rPr>
              <a:t>Nonrejection region: </a:t>
            </a:r>
            <a:r>
              <a:rPr lang="en-US" sz="2400" dirty="0">
                <a:solidFill>
                  <a:schemeClr val="tx1"/>
                </a:solidFill>
                <a:ea typeface="SimSun" charset="0"/>
                <a:cs typeface="SimSun" charset="0"/>
              </a:rPr>
              <a:t>The set of values for the test statistic that leads to nonrejection of the null hypothesis.</a:t>
            </a:r>
          </a:p>
          <a:p>
            <a:pPr>
              <a:spcBef>
                <a:spcPct val="50000"/>
              </a:spcBef>
              <a:buClr>
                <a:srgbClr val="000000"/>
              </a:buClr>
              <a:defRPr/>
            </a:pPr>
            <a:r>
              <a:rPr lang="en-US" sz="2400" b="1" dirty="0">
                <a:solidFill>
                  <a:schemeClr val="tx1"/>
                </a:solidFill>
                <a:ea typeface="SimSun" charset="0"/>
                <a:cs typeface="SimSun" charset="0"/>
              </a:rPr>
              <a:t>Critical value(s):</a:t>
            </a:r>
            <a:r>
              <a:rPr lang="en-US" sz="2400" dirty="0">
                <a:solidFill>
                  <a:schemeClr val="tx1"/>
                </a:solidFill>
                <a:ea typeface="SimSun" charset="0"/>
                <a:cs typeface="SimSun" charset="0"/>
              </a:rPr>
              <a:t> The value or values of the test statistic that separate the rejection and nonrejection regions. A critical value is considered part of the rejection region.</a:t>
            </a:r>
          </a:p>
        </p:txBody>
      </p:sp>
    </p:spTree>
    <p:extLst>
      <p:ext uri="{BB962C8B-B14F-4D97-AF65-F5344CB8AC3E}">
        <p14:creationId xmlns:p14="http://schemas.microsoft.com/office/powerpoint/2010/main" val="386425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7-4</a:t>
            </a:r>
          </a:p>
        </p:txBody>
      </p:sp>
      <p:sp>
        <p:nvSpPr>
          <p:cNvPr id="3" name="Content Placeholder 2"/>
          <p:cNvSpPr>
            <a:spLocks noGrp="1"/>
          </p:cNvSpPr>
          <p:nvPr>
            <p:ph idx="1"/>
          </p:nvPr>
        </p:nvSpPr>
        <p:spPr>
          <a:xfrm>
            <a:off x="457200" y="1600201"/>
            <a:ext cx="8229600" cy="1003852"/>
          </a:xfrm>
        </p:spPr>
        <p:txBody>
          <a:bodyPr/>
          <a:lstStyle/>
          <a:p>
            <a:pPr>
              <a:defRPr/>
            </a:pPr>
            <a:r>
              <a:rPr lang="en-US" dirty="0">
                <a:solidFill>
                  <a:srgbClr val="000000"/>
                </a:solidFill>
              </a:rPr>
              <a:t>Graphical display of rejection regions for two-tailed, left-tailed, and right-tailed tests</a:t>
            </a:r>
          </a:p>
        </p:txBody>
      </p:sp>
      <p:pic>
        <p:nvPicPr>
          <p:cNvPr id="6" name="Picture 2" descr="Three part diagrams a, b, c depict a normal curve each, that represent the rejection regions. Diagram a is labeled, two tailed test. Both the tails of the curve are shaded. Both the shaded regions represent, reject H sub 0 and the unshaded region is labeled, do not reject H sub 0. Diagram b is labeled, left tailed test. The region on the left tail is shaded. The shaded region represents reject h sub 0 and the remaining unshaded region represents do not reject h sub 0. Diagram c is labeled, right tailed test. The region on the right tail is shaded. The shaded region represents, reject h sub 0 and the unshaded region represents, do not reject h sub 0."/>
          <p:cNvPicPr>
            <a:picLocks noChangeAspect="1" noChangeArrowheads="1"/>
          </p:cNvPicPr>
          <p:nvPr/>
        </p:nvPicPr>
        <p:blipFill>
          <a:blip r:embed="rId2"/>
          <a:srcRect/>
          <a:stretch>
            <a:fillRect/>
          </a:stretch>
        </p:blipFill>
        <p:spPr bwMode="auto">
          <a:xfrm>
            <a:off x="731837" y="3314700"/>
            <a:ext cx="7527925" cy="195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345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7.3</a:t>
            </a:r>
          </a:p>
        </p:txBody>
      </p:sp>
      <p:sp>
        <p:nvSpPr>
          <p:cNvPr id="3" name="Content Placeholder 2"/>
          <p:cNvSpPr>
            <a:spLocks noGrp="1"/>
          </p:cNvSpPr>
          <p:nvPr>
            <p:ph idx="1"/>
          </p:nvPr>
        </p:nvSpPr>
        <p:spPr>
          <a:xfrm>
            <a:off x="457200" y="1600200"/>
            <a:ext cx="8229600" cy="2912165"/>
          </a:xfrm>
        </p:spPr>
        <p:txBody>
          <a:bodyPr/>
          <a:lstStyle/>
          <a:p>
            <a:r>
              <a:rPr lang="en-US" b="1" dirty="0"/>
              <a:t>Obtaining Critical Values</a:t>
            </a:r>
          </a:p>
          <a:p>
            <a:r>
              <a:rPr lang="en-US" dirty="0"/>
              <a:t>Suppose that a hypothesis test is to be performed at the significance level </a:t>
            </a:r>
            <a:r>
              <a:rPr lang="en-US" i="1" dirty="0"/>
              <a:t>α</a:t>
            </a:r>
            <a:r>
              <a:rPr lang="en-US" dirty="0"/>
              <a:t>. Then the critical value(s) must be chosen so that, if the null hypothesis is true, the probability is </a:t>
            </a:r>
            <a:r>
              <a:rPr lang="en-US" i="1" dirty="0"/>
              <a:t>α </a:t>
            </a:r>
            <a:r>
              <a:rPr lang="en-US" dirty="0"/>
              <a:t>that the test statistic will fall in the rejection region.</a:t>
            </a:r>
          </a:p>
        </p:txBody>
      </p:sp>
    </p:spTree>
    <p:extLst>
      <p:ext uri="{BB962C8B-B14F-4D97-AF65-F5344CB8AC3E}">
        <p14:creationId xmlns:p14="http://schemas.microsoft.com/office/powerpoint/2010/main" val="142514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7-5</a:t>
            </a:r>
          </a:p>
        </p:txBody>
      </p:sp>
      <p:sp>
        <p:nvSpPr>
          <p:cNvPr id="3" name="Content Placeholder 2"/>
          <p:cNvSpPr>
            <a:spLocks noGrp="1"/>
          </p:cNvSpPr>
          <p:nvPr>
            <p:ph idx="1"/>
          </p:nvPr>
        </p:nvSpPr>
        <p:spPr>
          <a:xfrm>
            <a:off x="457200" y="1600201"/>
            <a:ext cx="8229600" cy="1411356"/>
          </a:xfrm>
        </p:spPr>
        <p:txBody>
          <a:bodyPr/>
          <a:lstStyle/>
          <a:p>
            <a:pPr>
              <a:defRPr/>
            </a:pPr>
            <a:r>
              <a:rPr lang="en-US" dirty="0">
                <a:solidFill>
                  <a:srgbClr val="000000"/>
                </a:solidFill>
              </a:rPr>
              <a:t>Critical value(s) for a one-mean </a:t>
            </a:r>
            <a:r>
              <a:rPr lang="en-US" i="1" dirty="0">
                <a:solidFill>
                  <a:srgbClr val="000000"/>
                </a:solidFill>
              </a:rPr>
              <a:t>z</a:t>
            </a:r>
            <a:r>
              <a:rPr lang="en-US" dirty="0">
                <a:solidFill>
                  <a:srgbClr val="000000"/>
                </a:solidFill>
              </a:rPr>
              <a:t>-test at the significance level </a:t>
            </a:r>
            <a:r>
              <a:rPr lang="el-GR" i="1" dirty="0">
                <a:solidFill>
                  <a:srgbClr val="000000"/>
                </a:solidFill>
                <a:latin typeface="Arial" panose="020B0604020202020204" pitchFamily="34" charset="0"/>
                <a:cs typeface="Arial" panose="020B0604020202020204" pitchFamily="34" charset="0"/>
              </a:rPr>
              <a:t>α</a:t>
            </a:r>
            <a:r>
              <a:rPr lang="en-US" dirty="0">
                <a:solidFill>
                  <a:srgbClr val="000000"/>
                </a:solidFill>
              </a:rPr>
              <a:t> if the test is (a) two tailed, (b) left tailed, or (c) right tailed</a:t>
            </a:r>
          </a:p>
        </p:txBody>
      </p:sp>
      <p:pic>
        <p:nvPicPr>
          <p:cNvPr id="5" name="Picture 2" descr="Three part diagrams a, b, c depict a normal curve each, that represent the rejection regions. Diagram a is labeled, two tailed test. Both the tails of the curve are shaded. The shaded region is labeled, start fraction alpha over 2 end fraction. Both the shaded regions represent, reject H sub 0 and the unshaded region is labeled, do not reject H sub 0. Diagram b is labeled, left tailed test. The region on the left tail is shaded. The shaded region is labeled, alpha and it represents reject h sub 0. The remaining unshaded region represents do not reject h sub 0. Diagram c is labeled, right tailed test. The region on the right tail is shaded. The shaded region is labeled, alpha and it represents, reject h sub 0. The unshaded region represents, do not reject h sub 0."/>
          <p:cNvPicPr>
            <a:picLocks noChangeAspect="1" noChangeArrowheads="1"/>
          </p:cNvPicPr>
          <p:nvPr/>
        </p:nvPicPr>
        <p:blipFill>
          <a:blip r:embed="rId2"/>
          <a:srcRect/>
          <a:stretch>
            <a:fillRect/>
          </a:stretch>
        </p:blipFill>
        <p:spPr bwMode="auto">
          <a:xfrm>
            <a:off x="1147763" y="3493466"/>
            <a:ext cx="6897687" cy="205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75877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7.3 </a:t>
            </a:r>
            <a:r>
              <a:rPr lang="en-US" altLang="en-US" dirty="0"/>
              <a:t>Hypothesis Tests for One Population Mean When σ Is Known</a:t>
            </a:r>
          </a:p>
        </p:txBody>
      </p:sp>
    </p:spTree>
    <p:extLst>
      <p:ext uri="{BB962C8B-B14F-4D97-AF65-F5344CB8AC3E}">
        <p14:creationId xmlns:p14="http://schemas.microsoft.com/office/powerpoint/2010/main" val="293646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7.1 </a:t>
            </a:r>
            <a:r>
              <a:rPr lang="en-US" sz="2000" b="0" dirty="0"/>
              <a:t>(1 of 2)</a:t>
            </a:r>
          </a:p>
        </p:txBody>
      </p:sp>
      <p:sp>
        <p:nvSpPr>
          <p:cNvPr id="3" name="Content Placeholder 2"/>
          <p:cNvSpPr>
            <a:spLocks noGrp="1"/>
          </p:cNvSpPr>
          <p:nvPr>
            <p:ph idx="1"/>
          </p:nvPr>
        </p:nvSpPr>
        <p:spPr>
          <a:xfrm>
            <a:off x="488371" y="1437948"/>
            <a:ext cx="6828183" cy="2311868"/>
          </a:xfrm>
        </p:spPr>
        <p:txBody>
          <a:bodyPr/>
          <a:lstStyle/>
          <a:p>
            <a:pPr>
              <a:spcBef>
                <a:spcPts val="600"/>
              </a:spcBef>
            </a:pPr>
            <a:r>
              <a:rPr lang="en-US" sz="1600" b="1" dirty="0"/>
              <a:t>One-Mean </a:t>
            </a:r>
            <a:r>
              <a:rPr lang="en-US" sz="1600" b="1" i="1" dirty="0"/>
              <a:t>z</a:t>
            </a:r>
            <a:r>
              <a:rPr lang="en-US" sz="1600" b="1" dirty="0"/>
              <a:t>-Test</a:t>
            </a:r>
          </a:p>
          <a:p>
            <a:pPr>
              <a:spcBef>
                <a:spcPts val="600"/>
              </a:spcBef>
            </a:pPr>
            <a:r>
              <a:rPr lang="en-US" sz="1600" b="1" dirty="0"/>
              <a:t>Purpose</a:t>
            </a:r>
            <a:r>
              <a:rPr lang="en-US" sz="1600" b="1" i="1" dirty="0"/>
              <a:t> </a:t>
            </a:r>
            <a:r>
              <a:rPr lang="en-US" sz="1600" dirty="0"/>
              <a:t>To perform a hypothesis test for a population mean, </a:t>
            </a:r>
            <a:r>
              <a:rPr lang="en-US" sz="1600" i="1" dirty="0"/>
              <a:t>μ</a:t>
            </a:r>
          </a:p>
          <a:p>
            <a:pPr>
              <a:spcBef>
                <a:spcPts val="600"/>
              </a:spcBef>
            </a:pPr>
            <a:r>
              <a:rPr lang="en-US" sz="1600" b="1" dirty="0"/>
              <a:t>Assumptions</a:t>
            </a:r>
          </a:p>
          <a:p>
            <a:pPr marL="429768" indent="-429768">
              <a:buFont typeface="+mj-lt"/>
              <a:buAutoNum type="arabicPeriod"/>
            </a:pPr>
            <a:r>
              <a:rPr lang="en-US" sz="1600" dirty="0"/>
              <a:t>Simple random sample</a:t>
            </a:r>
          </a:p>
          <a:p>
            <a:pPr marL="429768" indent="-429768">
              <a:buFont typeface="+mj-lt"/>
              <a:buAutoNum type="arabicPeriod"/>
            </a:pPr>
            <a:r>
              <a:rPr lang="en-US" sz="1600" dirty="0"/>
              <a:t>Normal population or large sample</a:t>
            </a:r>
          </a:p>
          <a:p>
            <a:pPr marL="429768" indent="-429768">
              <a:buFont typeface="+mj-lt"/>
              <a:buAutoNum type="arabicPeriod"/>
            </a:pPr>
            <a:r>
              <a:rPr lang="el-GR" sz="1600" i="1" dirty="0"/>
              <a:t>σ </a:t>
            </a:r>
            <a:r>
              <a:rPr lang="en-US" sz="1600" dirty="0"/>
              <a:t>known</a:t>
            </a:r>
          </a:p>
        </p:txBody>
      </p:sp>
      <p:sp>
        <p:nvSpPr>
          <p:cNvPr id="4" name="Content Placeholder 3"/>
          <p:cNvSpPr>
            <a:spLocks noGrp="1"/>
          </p:cNvSpPr>
          <p:nvPr>
            <p:ph idx="13"/>
          </p:nvPr>
        </p:nvSpPr>
        <p:spPr>
          <a:xfrm>
            <a:off x="457202" y="3818090"/>
            <a:ext cx="3023753" cy="327476"/>
          </a:xfrm>
        </p:spPr>
        <p:txBody>
          <a:bodyPr>
            <a:normAutofit fontScale="70000" lnSpcReduction="20000"/>
          </a:bodyPr>
          <a:lstStyle/>
          <a:p>
            <a:pPr lvl="0"/>
            <a:r>
              <a:rPr lang="en-US" sz="1600" b="1" dirty="0">
                <a:solidFill>
                  <a:srgbClr val="000000"/>
                </a:solidFill>
              </a:rPr>
              <a:t>Step 1 The null hypothesis is</a:t>
            </a:r>
          </a:p>
        </p:txBody>
      </p:sp>
      <p:graphicFrame>
        <p:nvGraphicFramePr>
          <p:cNvPr id="13" name="Object 12" descr="H sub 0, mu = mu sub 0"/>
          <p:cNvGraphicFramePr>
            <a:graphicFrameLocks noChangeAspect="1"/>
          </p:cNvGraphicFramePr>
          <p:nvPr/>
        </p:nvGraphicFramePr>
        <p:xfrm>
          <a:off x="3575916" y="3937737"/>
          <a:ext cx="715818" cy="202045"/>
        </p:xfrm>
        <a:graphic>
          <a:graphicData uri="http://schemas.openxmlformats.org/presentationml/2006/ole">
            <mc:AlternateContent xmlns:mc="http://schemas.openxmlformats.org/markup-compatibility/2006">
              <mc:Choice xmlns:v="urn:schemas-microsoft-com:vml" Requires="v">
                <p:oleObj name="Equation" r:id="rId2" imgW="1536480" imgH="431640" progId="">
                  <p:embed/>
                </p:oleObj>
              </mc:Choice>
              <mc:Fallback>
                <p:oleObj name="Equation" r:id="rId2" imgW="1536480" imgH="431640" progId="">
                  <p:embed/>
                  <p:pic>
                    <p:nvPicPr>
                      <p:cNvPr id="13" name="Object 12" descr="H sub 0, mu = mu sub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916" y="3937737"/>
                        <a:ext cx="715818" cy="202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p:cNvSpPr>
            <a:spLocks noGrp="1"/>
          </p:cNvSpPr>
          <p:nvPr>
            <p:ph idx="15"/>
          </p:nvPr>
        </p:nvSpPr>
        <p:spPr>
          <a:xfrm>
            <a:off x="4415330" y="3823814"/>
            <a:ext cx="3429806" cy="320241"/>
          </a:xfrm>
        </p:spPr>
        <p:txBody>
          <a:bodyPr>
            <a:normAutofit fontScale="70000" lnSpcReduction="20000"/>
          </a:bodyPr>
          <a:lstStyle/>
          <a:p>
            <a:r>
              <a:rPr lang="en-US" sz="1600" b="1" dirty="0"/>
              <a:t>and the alternative hypothesis is</a:t>
            </a:r>
          </a:p>
        </p:txBody>
      </p:sp>
      <p:graphicFrame>
        <p:nvGraphicFramePr>
          <p:cNvPr id="19" name="Object 18" descr="H sub a, mu does not equal mu sub 0, two tailed or. H sub a, mu is less than mu sub 0, left tailed or. H sub a, mu is greater than mu sub 0, right tailed"/>
          <p:cNvGraphicFramePr>
            <a:graphicFrameLocks noChangeAspect="1"/>
          </p:cNvGraphicFramePr>
          <p:nvPr/>
        </p:nvGraphicFramePr>
        <p:xfrm>
          <a:off x="1428967" y="4295231"/>
          <a:ext cx="3655579" cy="774989"/>
        </p:xfrm>
        <a:graphic>
          <a:graphicData uri="http://schemas.openxmlformats.org/presentationml/2006/ole">
            <mc:AlternateContent xmlns:mc="http://schemas.openxmlformats.org/markup-compatibility/2006">
              <mc:Choice xmlns:v="urn:schemas-microsoft-com:vml" Requires="v">
                <p:oleObj name="Equation" r:id="rId4" imgW="7124400" imgH="1511280" progId="">
                  <p:embed/>
                </p:oleObj>
              </mc:Choice>
              <mc:Fallback>
                <p:oleObj name="Equation" r:id="rId4" imgW="7124400" imgH="1511280" progId="">
                  <p:embed/>
                  <p:pic>
                    <p:nvPicPr>
                      <p:cNvPr id="19" name="Object 18" descr="H sub a, mu does not equal mu sub 0, two tailed or. H sub a, mu is less than mu sub 0, left tailed or. H sub a, mu is greater than mu sub 0, right tai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967" y="4295231"/>
                        <a:ext cx="3655579" cy="774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p:cNvSpPr>
            <a:spLocks noGrp="1"/>
          </p:cNvSpPr>
          <p:nvPr>
            <p:ph idx="16"/>
          </p:nvPr>
        </p:nvSpPr>
        <p:spPr>
          <a:xfrm>
            <a:off x="457199" y="5232324"/>
            <a:ext cx="4688145" cy="809711"/>
          </a:xfrm>
        </p:spPr>
        <p:txBody>
          <a:bodyPr/>
          <a:lstStyle/>
          <a:p>
            <a:r>
              <a:rPr lang="en-US" sz="1600" b="1" dirty="0"/>
              <a:t>Step 2 Decide on the significance level, α.</a:t>
            </a:r>
          </a:p>
          <a:p>
            <a:r>
              <a:rPr lang="en-US" sz="1600" b="1" dirty="0"/>
              <a:t>Step 3 Compute the value of the test statistic</a:t>
            </a:r>
          </a:p>
        </p:txBody>
      </p:sp>
      <p:graphicFrame>
        <p:nvGraphicFramePr>
          <p:cNvPr id="18" name="Object 17" descr="Z = start fraction x bar minus mu sub 0 over start fraction sigma over radical n end fraction end fraction"/>
          <p:cNvGraphicFramePr>
            <a:graphicFrameLocks noChangeAspect="1"/>
          </p:cNvGraphicFramePr>
          <p:nvPr/>
        </p:nvGraphicFramePr>
        <p:xfrm>
          <a:off x="5486472" y="5465940"/>
          <a:ext cx="1017444" cy="630671"/>
        </p:xfrm>
        <a:graphic>
          <a:graphicData uri="http://schemas.openxmlformats.org/presentationml/2006/ole">
            <mc:AlternateContent xmlns:mc="http://schemas.openxmlformats.org/markup-compatibility/2006">
              <mc:Choice xmlns:v="urn:schemas-microsoft-com:vml" Requires="v">
                <p:oleObj name="Equation" r:id="rId6" imgW="1638000" imgH="1015920" progId="">
                  <p:embed/>
                </p:oleObj>
              </mc:Choice>
              <mc:Fallback>
                <p:oleObj name="Equation" r:id="rId6" imgW="1638000" imgH="1015920" progId="">
                  <p:embed/>
                  <p:pic>
                    <p:nvPicPr>
                      <p:cNvPr id="18" name="Object 17" descr="Z = start fraction x bar minus mu sub 0 over start fraction sigma over radical n end fraction end frac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72" y="5465940"/>
                        <a:ext cx="1017444" cy="630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idx="17"/>
          </p:nvPr>
        </p:nvSpPr>
        <p:spPr>
          <a:xfrm>
            <a:off x="488371" y="6014607"/>
            <a:ext cx="2281031" cy="320241"/>
          </a:xfrm>
        </p:spPr>
        <p:txBody>
          <a:bodyPr>
            <a:normAutofit fontScale="70000" lnSpcReduction="20000"/>
          </a:bodyPr>
          <a:lstStyle/>
          <a:p>
            <a:r>
              <a:rPr lang="en-US" sz="1600" b="1" dirty="0"/>
              <a:t>and denote that value</a:t>
            </a:r>
          </a:p>
        </p:txBody>
      </p:sp>
      <p:graphicFrame>
        <p:nvGraphicFramePr>
          <p:cNvPr id="21" name="Object 20" descr="z sub 0."/>
          <p:cNvGraphicFramePr>
            <a:graphicFrameLocks noChangeAspect="1"/>
          </p:cNvGraphicFramePr>
          <p:nvPr/>
        </p:nvGraphicFramePr>
        <p:xfrm>
          <a:off x="2871354" y="6044673"/>
          <a:ext cx="277091" cy="294409"/>
        </p:xfrm>
        <a:graphic>
          <a:graphicData uri="http://schemas.openxmlformats.org/presentationml/2006/ole">
            <mc:AlternateContent xmlns:mc="http://schemas.openxmlformats.org/markup-compatibility/2006">
              <mc:Choice xmlns:v="urn:schemas-microsoft-com:vml" Requires="v">
                <p:oleObj name="Equation" r:id="rId8" imgW="406080" imgH="431640" progId="">
                  <p:embed/>
                </p:oleObj>
              </mc:Choice>
              <mc:Fallback>
                <p:oleObj name="Equation" r:id="rId8" imgW="406080" imgH="431640" progId="">
                  <p:embed/>
                  <p:pic>
                    <p:nvPicPr>
                      <p:cNvPr id="21" name="Object 20" descr="z sub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1354" y="6044673"/>
                        <a:ext cx="277091" cy="294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640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7.1 </a:t>
            </a:r>
            <a:r>
              <a:rPr lang="en-US" sz="2000" b="0" dirty="0"/>
              <a:t>(2 of 2)</a:t>
            </a:r>
          </a:p>
        </p:txBody>
      </p:sp>
      <p:sp>
        <p:nvSpPr>
          <p:cNvPr id="10" name="Content Placeholder 9"/>
          <p:cNvSpPr>
            <a:spLocks noGrp="1"/>
          </p:cNvSpPr>
          <p:nvPr>
            <p:ph idx="1"/>
          </p:nvPr>
        </p:nvSpPr>
        <p:spPr>
          <a:xfrm>
            <a:off x="457200" y="1600200"/>
            <a:ext cx="2483427" cy="331233"/>
          </a:xfrm>
        </p:spPr>
        <p:txBody>
          <a:bodyPr/>
          <a:lstStyle/>
          <a:p>
            <a:r>
              <a:rPr lang="en-US" sz="1200" b="1" dirty="0"/>
              <a:t>Critical-value Approach</a:t>
            </a:r>
          </a:p>
        </p:txBody>
      </p:sp>
      <p:sp>
        <p:nvSpPr>
          <p:cNvPr id="11" name="Content Placeholder 10"/>
          <p:cNvSpPr>
            <a:spLocks noGrp="1"/>
          </p:cNvSpPr>
          <p:nvPr>
            <p:ph idx="13"/>
          </p:nvPr>
        </p:nvSpPr>
        <p:spPr>
          <a:xfrm>
            <a:off x="457201" y="1982658"/>
            <a:ext cx="3225546" cy="319931"/>
          </a:xfrm>
        </p:spPr>
        <p:txBody>
          <a:bodyPr/>
          <a:lstStyle/>
          <a:p>
            <a:r>
              <a:rPr lang="en-US" sz="1200" b="1" dirty="0"/>
              <a:t>Step 4 The critical value(s) are</a:t>
            </a:r>
          </a:p>
        </p:txBody>
      </p:sp>
      <p:graphicFrame>
        <p:nvGraphicFramePr>
          <p:cNvPr id="28" name="Object 27" descr="plus or minus z sub start fraction alpha over 2 end fraction, two tailed or. negative z sub alpha z, left tailed or. z sub alpha, right tailed"/>
          <p:cNvGraphicFramePr>
            <a:graphicFrameLocks noChangeAspect="1"/>
          </p:cNvGraphicFramePr>
          <p:nvPr/>
        </p:nvGraphicFramePr>
        <p:xfrm>
          <a:off x="894051" y="2352171"/>
          <a:ext cx="3022023" cy="656647"/>
        </p:xfrm>
        <a:graphic>
          <a:graphicData uri="http://schemas.openxmlformats.org/presentationml/2006/ole">
            <mc:AlternateContent xmlns:mc="http://schemas.openxmlformats.org/markup-compatibility/2006">
              <mc:Choice xmlns:v="urn:schemas-microsoft-com:vml" Requires="v">
                <p:oleObj name="Equation" r:id="rId2" imgW="7124400" imgH="1549080" progId="">
                  <p:embed/>
                </p:oleObj>
              </mc:Choice>
              <mc:Fallback>
                <p:oleObj name="Equation" r:id="rId2" imgW="7124400" imgH="1549080" progId="">
                  <p:embed/>
                  <p:pic>
                    <p:nvPicPr>
                      <p:cNvPr id="28" name="Object 27" descr="plus or minus z sub start fraction alpha over 2 end fraction, two tailed or. negative z sub alpha z, left tailed or. z sub alpha, right tai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51" y="2352171"/>
                        <a:ext cx="3022023" cy="656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p:cNvSpPr>
            <a:spLocks noGrp="1"/>
          </p:cNvSpPr>
          <p:nvPr>
            <p:ph idx="14"/>
          </p:nvPr>
        </p:nvSpPr>
        <p:spPr>
          <a:xfrm>
            <a:off x="457200" y="3072547"/>
            <a:ext cx="3117274" cy="269563"/>
          </a:xfrm>
        </p:spPr>
        <p:txBody>
          <a:bodyPr>
            <a:normAutofit fontScale="55000" lnSpcReduction="20000"/>
          </a:bodyPr>
          <a:lstStyle/>
          <a:p>
            <a:r>
              <a:rPr lang="en-US" sz="1200" b="1" dirty="0"/>
              <a:t>Use Table </a:t>
            </a:r>
            <a:r>
              <a:rPr lang="en-US" sz="1200" b="1" dirty="0">
                <a:latin typeface="Times New Roman" panose="02020603050405020304" pitchFamily="18" charset="0"/>
                <a:cs typeface="Times New Roman" panose="02020603050405020304" pitchFamily="18" charset="0"/>
              </a:rPr>
              <a:t>Ⅱ</a:t>
            </a:r>
            <a:r>
              <a:rPr lang="en-US" sz="1200" b="1" dirty="0"/>
              <a:t> to find the critical value(s).</a:t>
            </a:r>
          </a:p>
        </p:txBody>
      </p:sp>
      <p:pic>
        <p:nvPicPr>
          <p:cNvPr id="29" name="Picture 28" descr="Three part diagrams a, b, c depict a normal curve each, that represent the rejection regions. Diagram a is labeled, two tailed test. Both the tails of the curve are shaded. The shaded region is labeled, start fraction alpha over 2 end fraction. Both the shaded regions represent, reject H sub 0 and the unshaded region is labeled, do not reject H sub 0. Diagram b is labeled, left tailed test. The region on the left tail is shaded. The shaded region is labeled, alpha and it represents reject h sub 0. The remaining unshaded region represents do not reject h sub 0. Diagram c is labeled, right tailed test. The region on the right tail is shaded. The shaded region is labeled, alpha and it represents, reject h sub 0. The unshaded region represents, do not reject h sub 0."/>
          <p:cNvPicPr>
            <a:picLocks noChangeAspect="1"/>
          </p:cNvPicPr>
          <p:nvPr/>
        </p:nvPicPr>
        <p:blipFill>
          <a:blip r:embed="rId4"/>
          <a:stretch>
            <a:fillRect/>
          </a:stretch>
        </p:blipFill>
        <p:spPr>
          <a:xfrm>
            <a:off x="769972" y="3439745"/>
            <a:ext cx="3270595" cy="1029085"/>
          </a:xfrm>
          <a:prstGeom prst="rect">
            <a:avLst/>
          </a:prstGeom>
        </p:spPr>
      </p:pic>
      <p:sp>
        <p:nvSpPr>
          <p:cNvPr id="17" name="Content Placeholder 16"/>
          <p:cNvSpPr>
            <a:spLocks noGrp="1"/>
          </p:cNvSpPr>
          <p:nvPr>
            <p:ph idx="15"/>
          </p:nvPr>
        </p:nvSpPr>
        <p:spPr>
          <a:xfrm>
            <a:off x="457201" y="4510467"/>
            <a:ext cx="2888672" cy="552686"/>
          </a:xfrm>
        </p:spPr>
        <p:txBody>
          <a:bodyPr/>
          <a:lstStyle/>
          <a:p>
            <a:r>
              <a:rPr lang="en-US" sz="1200" b="1" dirty="0"/>
              <a:t>Step 5 If the value of the test statistic falls in the rejection region, reject</a:t>
            </a:r>
          </a:p>
        </p:txBody>
      </p:sp>
      <p:graphicFrame>
        <p:nvGraphicFramePr>
          <p:cNvPr id="30" name="Object 29" descr="H sub 0"/>
          <p:cNvGraphicFramePr>
            <a:graphicFrameLocks noChangeAspect="1"/>
          </p:cNvGraphicFramePr>
          <p:nvPr/>
        </p:nvGraphicFramePr>
        <p:xfrm>
          <a:off x="534988" y="5140325"/>
          <a:ext cx="361950" cy="268288"/>
        </p:xfrm>
        <a:graphic>
          <a:graphicData uri="http://schemas.openxmlformats.org/presentationml/2006/ole">
            <mc:AlternateContent xmlns:mc="http://schemas.openxmlformats.org/markup-compatibility/2006">
              <mc:Choice xmlns:v="urn:schemas-microsoft-com:vml" Requires="v">
                <p:oleObj name="Equation" r:id="rId5" imgW="583920" imgH="431640" progId="">
                  <p:embed/>
                </p:oleObj>
              </mc:Choice>
              <mc:Fallback>
                <p:oleObj name="Equation" r:id="rId5" imgW="583920" imgH="431640" progId="">
                  <p:embed/>
                  <p:pic>
                    <p:nvPicPr>
                      <p:cNvPr id="30" name="Object 29" descr="H sub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988" y="5140325"/>
                        <a:ext cx="361950"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Content Placeholder 19"/>
          <p:cNvSpPr>
            <a:spLocks noGrp="1"/>
          </p:cNvSpPr>
          <p:nvPr>
            <p:ph idx="16"/>
          </p:nvPr>
        </p:nvSpPr>
        <p:spPr>
          <a:xfrm>
            <a:off x="950642" y="5091821"/>
            <a:ext cx="1962389" cy="300182"/>
          </a:xfrm>
        </p:spPr>
        <p:txBody>
          <a:bodyPr/>
          <a:lstStyle/>
          <a:p>
            <a:r>
              <a:rPr lang="en-US" sz="1200" b="1" dirty="0"/>
              <a:t>otherwise, do not reject</a:t>
            </a:r>
          </a:p>
        </p:txBody>
      </p:sp>
      <p:graphicFrame>
        <p:nvGraphicFramePr>
          <p:cNvPr id="31" name="Object 30" descr="H sub 0"/>
          <p:cNvGraphicFramePr>
            <a:graphicFrameLocks noChangeAspect="1"/>
          </p:cNvGraphicFramePr>
          <p:nvPr/>
        </p:nvGraphicFramePr>
        <p:xfrm>
          <a:off x="2917393" y="5133975"/>
          <a:ext cx="355600" cy="266700"/>
        </p:xfrm>
        <a:graphic>
          <a:graphicData uri="http://schemas.openxmlformats.org/presentationml/2006/ole">
            <mc:AlternateContent xmlns:mc="http://schemas.openxmlformats.org/markup-compatibility/2006">
              <mc:Choice xmlns:v="urn:schemas-microsoft-com:vml" Requires="v">
                <p:oleObj name="Equation" r:id="rId7" imgW="571320" imgH="431640" progId="">
                  <p:embed/>
                </p:oleObj>
              </mc:Choice>
              <mc:Fallback>
                <p:oleObj name="Equation" r:id="rId7" imgW="571320" imgH="431640" progId="">
                  <p:embed/>
                  <p:pic>
                    <p:nvPicPr>
                      <p:cNvPr id="31" name="Object 30" descr="H sub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7393" y="5133975"/>
                        <a:ext cx="355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21"/>
          <p:cNvSpPr>
            <a:spLocks noGrp="1"/>
          </p:cNvSpPr>
          <p:nvPr>
            <p:ph idx="17"/>
          </p:nvPr>
        </p:nvSpPr>
        <p:spPr>
          <a:xfrm>
            <a:off x="4268856" y="1634587"/>
            <a:ext cx="562917" cy="325513"/>
          </a:xfrm>
        </p:spPr>
        <p:txBody>
          <a:bodyPr/>
          <a:lstStyle/>
          <a:p>
            <a:r>
              <a:rPr lang="en-US" sz="1200" b="1" dirty="0"/>
              <a:t>OR</a:t>
            </a:r>
            <a:endParaRPr lang="en-US" sz="1200" dirty="0"/>
          </a:p>
        </p:txBody>
      </p:sp>
      <p:sp>
        <p:nvSpPr>
          <p:cNvPr id="23" name="Content Placeholder 22"/>
          <p:cNvSpPr>
            <a:spLocks noGrp="1"/>
          </p:cNvSpPr>
          <p:nvPr>
            <p:ph idx="18"/>
          </p:nvPr>
        </p:nvSpPr>
        <p:spPr>
          <a:xfrm>
            <a:off x="5116586" y="1593023"/>
            <a:ext cx="1984388" cy="355520"/>
          </a:xfrm>
        </p:spPr>
        <p:txBody>
          <a:bodyPr/>
          <a:lstStyle/>
          <a:p>
            <a:r>
              <a:rPr lang="en-US" sz="1200" b="1" i="1" dirty="0"/>
              <a:t>P</a:t>
            </a:r>
            <a:r>
              <a:rPr lang="en-US" sz="1200" b="1" dirty="0"/>
              <a:t>-value Approach</a:t>
            </a:r>
            <a:endParaRPr lang="en-US" sz="1200" dirty="0"/>
          </a:p>
        </p:txBody>
      </p:sp>
      <p:sp>
        <p:nvSpPr>
          <p:cNvPr id="24" name="Content Placeholder 23"/>
          <p:cNvSpPr>
            <a:spLocks noGrp="1"/>
          </p:cNvSpPr>
          <p:nvPr>
            <p:ph idx="19"/>
          </p:nvPr>
        </p:nvSpPr>
        <p:spPr>
          <a:xfrm>
            <a:off x="4738955" y="2173446"/>
            <a:ext cx="3349967" cy="315070"/>
          </a:xfrm>
        </p:spPr>
        <p:txBody>
          <a:bodyPr/>
          <a:lstStyle/>
          <a:p>
            <a:r>
              <a:rPr lang="en-US" sz="1200" b="1" dirty="0"/>
              <a:t>Step 4 Use Table </a:t>
            </a:r>
            <a:r>
              <a:rPr lang="en-US" sz="1200" b="1" dirty="0">
                <a:latin typeface="Times New Roman" panose="02020603050405020304" pitchFamily="18" charset="0"/>
                <a:cs typeface="Times New Roman" panose="02020603050405020304" pitchFamily="18" charset="0"/>
              </a:rPr>
              <a:t>Ⅱ </a:t>
            </a:r>
            <a:r>
              <a:rPr lang="en-US" sz="1200" b="1" dirty="0"/>
              <a:t>to obtain the </a:t>
            </a:r>
            <a:r>
              <a:rPr lang="en-US" sz="1200" b="1" i="1" dirty="0"/>
              <a:t>P</a:t>
            </a:r>
            <a:r>
              <a:rPr lang="en-US" sz="1200" b="1" dirty="0"/>
              <a:t>-value.</a:t>
            </a:r>
          </a:p>
        </p:txBody>
      </p:sp>
      <p:pic>
        <p:nvPicPr>
          <p:cNvPr id="32" name="Picture 31" descr="Three part diagrams a, b, c depict a normal curve each, that represent the p value. Diagram a is labeled, two tailed test. A vertical line near the tails of the curve are marked at negative the absolute value of z sub 0 and the absolute value of z sub 0 to the left and right of the mean at 0 respectively. The region under the curve to the left of negative the absolute value of z sub 0 and the region to the right of the absolute value of z sub 0 is shaded. Both the shaded regions are labeled, P value. Diagram b is labeled, left tailed. A vertical line near the left tail of the curve is marked at z sub 0. The region under the curve to the left of the vertical line is shaded and it is labeled, P value. Diagram c is labeled, tailed. A vertical line near the left tail of the curve is marked at z sub 0. The region under the curve to the right of the vertical line is shaded and it is labeled, P value."/>
          <p:cNvPicPr>
            <a:picLocks noChangeAspect="1"/>
          </p:cNvPicPr>
          <p:nvPr/>
        </p:nvPicPr>
        <p:blipFill>
          <a:blip r:embed="rId9"/>
          <a:stretch>
            <a:fillRect/>
          </a:stretch>
        </p:blipFill>
        <p:spPr>
          <a:xfrm>
            <a:off x="4678338" y="2899426"/>
            <a:ext cx="3885856" cy="1345379"/>
          </a:xfrm>
          <a:prstGeom prst="rect">
            <a:avLst/>
          </a:prstGeom>
        </p:spPr>
      </p:pic>
      <p:sp>
        <p:nvSpPr>
          <p:cNvPr id="25" name="Content Placeholder 24"/>
          <p:cNvSpPr>
            <a:spLocks noGrp="1"/>
          </p:cNvSpPr>
          <p:nvPr>
            <p:ph idx="20"/>
          </p:nvPr>
        </p:nvSpPr>
        <p:spPr>
          <a:xfrm>
            <a:off x="4738956" y="4528860"/>
            <a:ext cx="1693017" cy="273524"/>
          </a:xfrm>
        </p:spPr>
        <p:txBody>
          <a:bodyPr>
            <a:normAutofit fontScale="55000" lnSpcReduction="20000"/>
          </a:bodyPr>
          <a:lstStyle/>
          <a:p>
            <a:r>
              <a:rPr lang="en-US" sz="1200" b="1" dirty="0"/>
              <a:t>Step 5 If </a:t>
            </a:r>
            <a:r>
              <a:rPr lang="en-US" sz="1200" b="1" i="1" dirty="0"/>
              <a:t>P </a:t>
            </a:r>
            <a:r>
              <a:rPr lang="en-US" sz="1200" b="1" dirty="0"/>
              <a:t>≤ </a:t>
            </a:r>
            <a:r>
              <a:rPr lang="en-US" sz="1200" b="1" i="1" dirty="0"/>
              <a:t>α</a:t>
            </a:r>
            <a:r>
              <a:rPr lang="en-US" sz="1200" b="1" dirty="0"/>
              <a:t>, reject</a:t>
            </a:r>
          </a:p>
        </p:txBody>
      </p:sp>
      <p:graphicFrame>
        <p:nvGraphicFramePr>
          <p:cNvPr id="33" name="Object 32" descr="H sub 0"/>
          <p:cNvGraphicFramePr>
            <a:graphicFrameLocks noChangeAspect="1"/>
          </p:cNvGraphicFramePr>
          <p:nvPr/>
        </p:nvGraphicFramePr>
        <p:xfrm>
          <a:off x="6564313" y="4565650"/>
          <a:ext cx="327025" cy="242888"/>
        </p:xfrm>
        <a:graphic>
          <a:graphicData uri="http://schemas.openxmlformats.org/presentationml/2006/ole">
            <mc:AlternateContent xmlns:mc="http://schemas.openxmlformats.org/markup-compatibility/2006">
              <mc:Choice xmlns:v="urn:schemas-microsoft-com:vml" Requires="v">
                <p:oleObj name="Equation" r:id="rId10" imgW="583920" imgH="431640" progId="">
                  <p:embed/>
                </p:oleObj>
              </mc:Choice>
              <mc:Fallback>
                <p:oleObj name="Equation" r:id="rId10" imgW="583920" imgH="431640" progId="">
                  <p:embed/>
                  <p:pic>
                    <p:nvPicPr>
                      <p:cNvPr id="33" name="Object 32" descr="H sub 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64313" y="4565650"/>
                        <a:ext cx="327025" cy="24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21"/>
          </p:nvPr>
        </p:nvSpPr>
        <p:spPr>
          <a:xfrm>
            <a:off x="4751076" y="4907023"/>
            <a:ext cx="1909498" cy="277108"/>
          </a:xfrm>
        </p:spPr>
        <p:txBody>
          <a:bodyPr/>
          <a:lstStyle/>
          <a:p>
            <a:r>
              <a:rPr lang="en-US" sz="1200" b="1" dirty="0"/>
              <a:t>otherwise, do not reject</a:t>
            </a:r>
          </a:p>
        </p:txBody>
      </p:sp>
      <p:graphicFrame>
        <p:nvGraphicFramePr>
          <p:cNvPr id="34" name="Object 33" descr="H sub 0"/>
          <p:cNvGraphicFramePr>
            <a:graphicFrameLocks noChangeAspect="1"/>
          </p:cNvGraphicFramePr>
          <p:nvPr/>
        </p:nvGraphicFramePr>
        <p:xfrm>
          <a:off x="6760729" y="4948238"/>
          <a:ext cx="355600" cy="266700"/>
        </p:xfrm>
        <a:graphic>
          <a:graphicData uri="http://schemas.openxmlformats.org/presentationml/2006/ole">
            <mc:AlternateContent xmlns:mc="http://schemas.openxmlformats.org/markup-compatibility/2006">
              <mc:Choice xmlns:v="urn:schemas-microsoft-com:vml" Requires="v">
                <p:oleObj name="Equation" r:id="rId12" imgW="571320" imgH="431640" progId="">
                  <p:embed/>
                </p:oleObj>
              </mc:Choice>
              <mc:Fallback>
                <p:oleObj name="Equation" r:id="rId12" imgW="571320" imgH="431640" progId="">
                  <p:embed/>
                  <p:pic>
                    <p:nvPicPr>
                      <p:cNvPr id="34" name="Object 33" descr="H sub 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60729" y="4948238"/>
                        <a:ext cx="3556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22"/>
          </p:nvPr>
        </p:nvSpPr>
        <p:spPr>
          <a:xfrm>
            <a:off x="1092227" y="5420671"/>
            <a:ext cx="7553009" cy="751530"/>
          </a:xfrm>
        </p:spPr>
        <p:txBody>
          <a:bodyPr/>
          <a:lstStyle/>
          <a:p>
            <a:pPr>
              <a:spcBef>
                <a:spcPts val="600"/>
              </a:spcBef>
            </a:pPr>
            <a:r>
              <a:rPr lang="en-US" sz="1200" b="1" dirty="0"/>
              <a:t>Step 6 Interpret the results of the hypothesis test.</a:t>
            </a:r>
          </a:p>
          <a:p>
            <a:pPr>
              <a:spcBef>
                <a:spcPts val="600"/>
              </a:spcBef>
            </a:pPr>
            <a:r>
              <a:rPr lang="en-US" sz="1200" dirty="0"/>
              <a:t>Note:</a:t>
            </a:r>
            <a:r>
              <a:rPr lang="en-US" sz="1200" i="1" dirty="0"/>
              <a:t> </a:t>
            </a:r>
            <a:r>
              <a:rPr lang="en-US" sz="1200" dirty="0"/>
              <a:t>The hypothesis test is exact for normal populations and is approximately correct for large samples from nonnormal populations.</a:t>
            </a:r>
          </a:p>
        </p:txBody>
      </p:sp>
    </p:spTree>
    <p:extLst>
      <p:ext uri="{BB962C8B-B14F-4D97-AF65-F5344CB8AC3E}">
        <p14:creationId xmlns:p14="http://schemas.microsoft.com/office/powerpoint/2010/main" val="297572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7.7</a:t>
            </a:r>
          </a:p>
        </p:txBody>
      </p:sp>
      <p:sp>
        <p:nvSpPr>
          <p:cNvPr id="3" name="Content Placeholder 2"/>
          <p:cNvSpPr>
            <a:spLocks noGrp="1"/>
          </p:cNvSpPr>
          <p:nvPr>
            <p:ph idx="1"/>
          </p:nvPr>
        </p:nvSpPr>
        <p:spPr>
          <a:xfrm>
            <a:off x="457200" y="1600201"/>
            <a:ext cx="4034413" cy="459712"/>
          </a:xfrm>
        </p:spPr>
        <p:txBody>
          <a:bodyPr/>
          <a:lstStyle/>
          <a:p>
            <a:pPr>
              <a:spcBef>
                <a:spcPct val="50000"/>
              </a:spcBef>
              <a:buClr>
                <a:srgbClr val="000000"/>
              </a:buClr>
            </a:pPr>
            <a:r>
              <a:rPr lang="en-US" altLang="en-US" sz="1600" b="1" dirty="0">
                <a:solidFill>
                  <a:schemeClr val="tx1"/>
                </a:solidFill>
              </a:rPr>
              <a:t>When to Use the One-Mean z-Test</a:t>
            </a:r>
          </a:p>
        </p:txBody>
      </p:sp>
      <p:sp>
        <p:nvSpPr>
          <p:cNvPr id="4" name="Content Placeholder 3"/>
          <p:cNvSpPr>
            <a:spLocks noGrp="1"/>
          </p:cNvSpPr>
          <p:nvPr>
            <p:ph idx="13"/>
          </p:nvPr>
        </p:nvSpPr>
        <p:spPr>
          <a:xfrm>
            <a:off x="457200" y="2258040"/>
            <a:ext cx="8229600" cy="3720729"/>
          </a:xfrm>
        </p:spPr>
        <p:txBody>
          <a:bodyPr/>
          <a:lstStyle/>
          <a:p>
            <a:pPr marL="256032" lvl="0" indent="-256032">
              <a:buFont typeface="Arial" panose="020B0604020202020204" pitchFamily="34" charset="0"/>
              <a:buChar char="•"/>
            </a:pPr>
            <a:r>
              <a:rPr lang="en-US" altLang="en-US" sz="1600" dirty="0">
                <a:solidFill>
                  <a:srgbClr val="000000"/>
                </a:solidFill>
              </a:rPr>
              <a:t>For small samples - say, of size less than 15 - the </a:t>
            </a:r>
            <a:r>
              <a:rPr lang="en-US" altLang="en-US" sz="1600" i="1" dirty="0">
                <a:solidFill>
                  <a:srgbClr val="000000"/>
                </a:solidFill>
              </a:rPr>
              <a:t>z</a:t>
            </a:r>
            <a:r>
              <a:rPr lang="en-US" altLang="en-US" sz="1600" dirty="0">
                <a:solidFill>
                  <a:srgbClr val="000000"/>
                </a:solidFill>
              </a:rPr>
              <a:t>-test should be used only when the variable under consideration is normally distributed or very close to being so.</a:t>
            </a:r>
          </a:p>
          <a:p>
            <a:pPr marL="256032" lvl="0" indent="-256032">
              <a:buFont typeface="Arial" panose="020B0604020202020204" pitchFamily="34" charset="0"/>
              <a:buChar char="•"/>
            </a:pPr>
            <a:r>
              <a:rPr lang="en-US" altLang="en-US" sz="1600" dirty="0">
                <a:solidFill>
                  <a:srgbClr val="000000"/>
                </a:solidFill>
              </a:rPr>
              <a:t>For samples of moderate size - say, between 15 and 30 - the </a:t>
            </a:r>
            <a:r>
              <a:rPr lang="en-US" altLang="en-US" sz="1600" i="1" dirty="0">
                <a:solidFill>
                  <a:srgbClr val="000000"/>
                </a:solidFill>
              </a:rPr>
              <a:t>z</a:t>
            </a:r>
            <a:r>
              <a:rPr lang="en-US" altLang="en-US" sz="1600" dirty="0">
                <a:solidFill>
                  <a:srgbClr val="000000"/>
                </a:solidFill>
              </a:rPr>
              <a:t>-test can be used unless the data contain outliers or the variable under consideration is far from being normally distributed.</a:t>
            </a:r>
          </a:p>
          <a:p>
            <a:pPr marL="256032" lvl="0" indent="-256032">
              <a:buFont typeface="Arial" panose="020B0604020202020204" pitchFamily="34" charset="0"/>
              <a:buChar char="•"/>
            </a:pPr>
            <a:r>
              <a:rPr lang="en-US" altLang="en-US" sz="1600" dirty="0">
                <a:solidFill>
                  <a:srgbClr val="000000"/>
                </a:solidFill>
              </a:rPr>
              <a:t>For large samples - say, of size 30 or more - the </a:t>
            </a:r>
            <a:r>
              <a:rPr lang="en-US" altLang="en-US" sz="1600" i="1" dirty="0">
                <a:solidFill>
                  <a:srgbClr val="000000"/>
                </a:solidFill>
              </a:rPr>
              <a:t>z</a:t>
            </a:r>
            <a:r>
              <a:rPr lang="en-US" altLang="en-US" sz="1600" dirty="0">
                <a:solidFill>
                  <a:srgbClr val="000000"/>
                </a:solidFill>
              </a:rPr>
              <a:t>-test can be used essentially without restriction. However, if outliers are present and their removal is not justified, you should perform the hypothesis test once with the outliers and once without them to see what effect the outliers have. If the conclusion is affected, use a different procedure or take another sample, if possible.</a:t>
            </a:r>
          </a:p>
          <a:p>
            <a:pPr marL="256032" lvl="0" indent="-256032">
              <a:buFont typeface="Arial" panose="020B0604020202020204" pitchFamily="34" charset="0"/>
              <a:buChar char="•"/>
            </a:pPr>
            <a:r>
              <a:rPr lang="en-US" altLang="en-US" sz="1600" dirty="0">
                <a:solidFill>
                  <a:srgbClr val="000000"/>
                </a:solidFill>
              </a:rPr>
              <a:t>If outliers are present but their removal is justified and results in a data set for which the </a:t>
            </a:r>
            <a:r>
              <a:rPr lang="en-US" altLang="en-US" sz="1600" i="1" dirty="0">
                <a:solidFill>
                  <a:srgbClr val="000000"/>
                </a:solidFill>
              </a:rPr>
              <a:t>z</a:t>
            </a:r>
            <a:r>
              <a:rPr lang="en-US" altLang="en-US" sz="1600" dirty="0">
                <a:solidFill>
                  <a:srgbClr val="000000"/>
                </a:solidFill>
              </a:rPr>
              <a:t>-test is appropriate (as previously stated), the procedure can be used.</a:t>
            </a:r>
          </a:p>
        </p:txBody>
      </p:sp>
    </p:spTree>
    <p:extLst>
      <p:ext uri="{BB962C8B-B14F-4D97-AF65-F5344CB8AC3E}">
        <p14:creationId xmlns:p14="http://schemas.microsoft.com/office/powerpoint/2010/main" val="176523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7.1 </a:t>
            </a:r>
            <a:r>
              <a:rPr lang="en-US" altLang="en-US" dirty="0"/>
              <a:t>The Nature of Hypothesis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7.4 </a:t>
            </a:r>
            <a:r>
              <a:rPr lang="en-US" altLang="en-US" dirty="0"/>
              <a:t>P-Value Approach to Hypothesis Testing</a:t>
            </a:r>
          </a:p>
        </p:txBody>
      </p:sp>
    </p:spTree>
    <p:extLst>
      <p:ext uri="{BB962C8B-B14F-4D97-AF65-F5344CB8AC3E}">
        <p14:creationId xmlns:p14="http://schemas.microsoft.com/office/powerpoint/2010/main" val="110550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7-7</a:t>
            </a:r>
          </a:p>
        </p:txBody>
      </p:sp>
      <p:sp>
        <p:nvSpPr>
          <p:cNvPr id="3" name="Content Placeholder 2"/>
          <p:cNvSpPr>
            <a:spLocks noGrp="1"/>
          </p:cNvSpPr>
          <p:nvPr>
            <p:ph idx="1"/>
          </p:nvPr>
        </p:nvSpPr>
        <p:spPr>
          <a:xfrm>
            <a:off x="457200" y="1600201"/>
            <a:ext cx="8229600" cy="546651"/>
          </a:xfrm>
        </p:spPr>
        <p:txBody>
          <a:bodyPr/>
          <a:lstStyle/>
          <a:p>
            <a:pPr>
              <a:defRPr/>
            </a:pPr>
            <a:r>
              <a:rPr lang="en-US" i="1" dirty="0">
                <a:solidFill>
                  <a:srgbClr val="000000"/>
                </a:solidFill>
              </a:rPr>
              <a:t>P</a:t>
            </a:r>
            <a:r>
              <a:rPr lang="en-US" dirty="0">
                <a:solidFill>
                  <a:srgbClr val="000000"/>
                </a:solidFill>
              </a:rPr>
              <a:t>-value for golf-driving-distances hypothesis test</a:t>
            </a:r>
          </a:p>
        </p:txBody>
      </p:sp>
      <p:pic>
        <p:nvPicPr>
          <p:cNvPr id="6" name="Picture 2" descr="Left tail of a normal curve is marked at point z = negative 2.65. This point denotes the p value."/>
          <p:cNvPicPr>
            <a:picLocks noChangeAspect="1" noChangeArrowheads="1"/>
          </p:cNvPicPr>
          <p:nvPr/>
        </p:nvPicPr>
        <p:blipFill>
          <a:blip r:embed="rId2"/>
          <a:srcRect/>
          <a:stretch>
            <a:fillRect/>
          </a:stretch>
        </p:blipFill>
        <p:spPr bwMode="auto">
          <a:xfrm>
            <a:off x="2555875" y="2789790"/>
            <a:ext cx="3971925" cy="2390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24411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7.4</a:t>
            </a:r>
          </a:p>
        </p:txBody>
      </p:sp>
      <p:sp>
        <p:nvSpPr>
          <p:cNvPr id="3" name="Content Placeholder 2"/>
          <p:cNvSpPr>
            <a:spLocks noGrp="1"/>
          </p:cNvSpPr>
          <p:nvPr>
            <p:ph idx="1"/>
          </p:nvPr>
        </p:nvSpPr>
        <p:spPr>
          <a:xfrm>
            <a:off x="457200" y="1600201"/>
            <a:ext cx="8229600" cy="2425147"/>
          </a:xfrm>
        </p:spPr>
        <p:txBody>
          <a:bodyPr/>
          <a:lstStyle/>
          <a:p>
            <a:r>
              <a:rPr lang="en-US" b="1" dirty="0"/>
              <a:t>Decision Criterion for a Hypothesis Test Using the </a:t>
            </a:r>
            <a:r>
              <a:rPr lang="en-US" b="1" i="1" dirty="0"/>
              <a:t>P</a:t>
            </a:r>
            <a:r>
              <a:rPr lang="en-US" b="1" dirty="0"/>
              <a:t>-Value</a:t>
            </a:r>
          </a:p>
          <a:p>
            <a:r>
              <a:rPr lang="en-US" dirty="0"/>
              <a:t>If the </a:t>
            </a:r>
            <a:r>
              <a:rPr lang="en-US" i="1" dirty="0"/>
              <a:t>P</a:t>
            </a:r>
            <a:r>
              <a:rPr lang="en-US" dirty="0"/>
              <a:t>-value is less than or equal to the specified significance level, reject the null hypothesis; otherwise, do not reject the null hypothesis. In</a:t>
            </a:r>
          </a:p>
        </p:txBody>
      </p:sp>
      <p:sp>
        <p:nvSpPr>
          <p:cNvPr id="4" name="Content Placeholder 3"/>
          <p:cNvSpPr>
            <a:spLocks noGrp="1"/>
          </p:cNvSpPr>
          <p:nvPr>
            <p:ph idx="13"/>
          </p:nvPr>
        </p:nvSpPr>
        <p:spPr>
          <a:xfrm>
            <a:off x="457200" y="4057941"/>
            <a:ext cx="4621696" cy="521199"/>
          </a:xfrm>
        </p:spPr>
        <p:txBody>
          <a:bodyPr/>
          <a:lstStyle/>
          <a:p>
            <a:r>
              <a:rPr lang="en-US" dirty="0"/>
              <a:t>other words, if </a:t>
            </a:r>
            <a:r>
              <a:rPr lang="en-US" i="1" dirty="0"/>
              <a:t>P </a:t>
            </a:r>
            <a:r>
              <a:rPr lang="en-US" dirty="0"/>
              <a:t>≤ </a:t>
            </a:r>
            <a:r>
              <a:rPr lang="el-GR" i="1" dirty="0"/>
              <a:t>α</a:t>
            </a:r>
            <a:r>
              <a:rPr lang="el-GR" dirty="0"/>
              <a:t>, </a:t>
            </a:r>
            <a:r>
              <a:rPr lang="en-US" dirty="0"/>
              <a:t>reject</a:t>
            </a:r>
          </a:p>
        </p:txBody>
      </p:sp>
      <p:graphicFrame>
        <p:nvGraphicFramePr>
          <p:cNvPr id="9" name="Object 8" descr="H sub 0"/>
          <p:cNvGraphicFramePr>
            <a:graphicFrameLocks noChangeAspect="1"/>
          </p:cNvGraphicFramePr>
          <p:nvPr>
            <p:extLst>
              <p:ext uri="{D42A27DB-BD31-4B8C-83A1-F6EECF244321}">
                <p14:modId xmlns:p14="http://schemas.microsoft.com/office/powerpoint/2010/main" val="3595004551"/>
              </p:ext>
            </p:extLst>
          </p:nvPr>
        </p:nvGraphicFramePr>
        <p:xfrm>
          <a:off x="5161671" y="4171710"/>
          <a:ext cx="546100" cy="431800"/>
        </p:xfrm>
        <a:graphic>
          <a:graphicData uri="http://schemas.openxmlformats.org/presentationml/2006/ole">
            <mc:AlternateContent xmlns:mc="http://schemas.openxmlformats.org/markup-compatibility/2006">
              <mc:Choice xmlns:v="urn:schemas-microsoft-com:vml" Requires="v">
                <p:oleObj name="Equation" r:id="rId2" imgW="545760" imgH="431640" progId="">
                  <p:embed/>
                </p:oleObj>
              </mc:Choice>
              <mc:Fallback>
                <p:oleObj name="Equation" r:id="rId2" imgW="545760" imgH="431640" progId="">
                  <p:embed/>
                  <p:pic>
                    <p:nvPicPr>
                      <p:cNvPr id="0" name="Picture 56" descr="H sub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671" y="4171710"/>
                        <a:ext cx="546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5790546" y="4101645"/>
            <a:ext cx="2896254" cy="515731"/>
          </a:xfrm>
        </p:spPr>
        <p:txBody>
          <a:bodyPr/>
          <a:lstStyle/>
          <a:p>
            <a:r>
              <a:rPr lang="en-US" dirty="0"/>
              <a:t>otherwise, do</a:t>
            </a:r>
          </a:p>
        </p:txBody>
      </p:sp>
      <p:sp>
        <p:nvSpPr>
          <p:cNvPr id="6" name="Content Placeholder 5"/>
          <p:cNvSpPr>
            <a:spLocks noGrp="1"/>
          </p:cNvSpPr>
          <p:nvPr>
            <p:ph idx="15"/>
          </p:nvPr>
        </p:nvSpPr>
        <p:spPr>
          <a:xfrm>
            <a:off x="457199" y="4632868"/>
            <a:ext cx="1797627" cy="576264"/>
          </a:xfrm>
        </p:spPr>
        <p:txBody>
          <a:bodyPr/>
          <a:lstStyle/>
          <a:p>
            <a:r>
              <a:rPr lang="en-US" dirty="0"/>
              <a:t>not reject</a:t>
            </a:r>
          </a:p>
        </p:txBody>
      </p:sp>
      <p:graphicFrame>
        <p:nvGraphicFramePr>
          <p:cNvPr id="10" name="Object 9" descr="H sub 0"/>
          <p:cNvGraphicFramePr>
            <a:graphicFrameLocks noChangeAspect="1"/>
          </p:cNvGraphicFramePr>
          <p:nvPr>
            <p:extLst>
              <p:ext uri="{D42A27DB-BD31-4B8C-83A1-F6EECF244321}">
                <p14:modId xmlns:p14="http://schemas.microsoft.com/office/powerpoint/2010/main" val="3558474366"/>
              </p:ext>
            </p:extLst>
          </p:nvPr>
        </p:nvGraphicFramePr>
        <p:xfrm>
          <a:off x="2292350" y="4748213"/>
          <a:ext cx="520700" cy="431800"/>
        </p:xfrm>
        <a:graphic>
          <a:graphicData uri="http://schemas.openxmlformats.org/presentationml/2006/ole">
            <mc:AlternateContent xmlns:mc="http://schemas.openxmlformats.org/markup-compatibility/2006">
              <mc:Choice xmlns:v="urn:schemas-microsoft-com:vml" Requires="v">
                <p:oleObj name="Equation" r:id="rId4" imgW="520560" imgH="431640" progId="">
                  <p:embed/>
                </p:oleObj>
              </mc:Choice>
              <mc:Fallback>
                <p:oleObj name="Equation" r:id="rId4" imgW="520560" imgH="431640" progId="">
                  <p:embed/>
                  <p:pic>
                    <p:nvPicPr>
                      <p:cNvPr id="0" name="Picture 57" descr="H sub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2350" y="4748213"/>
                        <a:ext cx="520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822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7-8</a:t>
            </a:r>
          </a:p>
        </p:txBody>
      </p:sp>
      <p:sp>
        <p:nvSpPr>
          <p:cNvPr id="3" name="Content Placeholder 2"/>
          <p:cNvSpPr>
            <a:spLocks noGrp="1"/>
          </p:cNvSpPr>
          <p:nvPr>
            <p:ph idx="1"/>
          </p:nvPr>
        </p:nvSpPr>
        <p:spPr>
          <a:xfrm>
            <a:off x="457200" y="1600201"/>
            <a:ext cx="8229600" cy="1023730"/>
          </a:xfrm>
        </p:spPr>
        <p:txBody>
          <a:bodyPr/>
          <a:lstStyle/>
          <a:p>
            <a:pPr>
              <a:defRPr/>
            </a:pPr>
            <a:r>
              <a:rPr lang="en-US" i="1" dirty="0">
                <a:solidFill>
                  <a:srgbClr val="000000"/>
                </a:solidFill>
              </a:rPr>
              <a:t>P</a:t>
            </a:r>
            <a:r>
              <a:rPr lang="en-US" dirty="0">
                <a:solidFill>
                  <a:srgbClr val="000000"/>
                </a:solidFill>
              </a:rPr>
              <a:t>-value for a one-mean </a:t>
            </a:r>
            <a:r>
              <a:rPr lang="en-US" i="1" dirty="0">
                <a:solidFill>
                  <a:srgbClr val="000000"/>
                </a:solidFill>
              </a:rPr>
              <a:t>z</a:t>
            </a:r>
            <a:r>
              <a:rPr lang="en-US" dirty="0">
                <a:solidFill>
                  <a:srgbClr val="000000"/>
                </a:solidFill>
              </a:rPr>
              <a:t>-test if the test is (a) two tailed, (b) left tailed, or (c) right tailed</a:t>
            </a:r>
          </a:p>
        </p:txBody>
      </p:sp>
      <p:pic>
        <p:nvPicPr>
          <p:cNvPr id="4" name="Picture 3" descr="Three part diagrams a, b, c depict a normal curve each, that represent the p value. Diagram a is labeled, two tailed test. A vertical line near the tails of the curve are marked at negative the absolute value of z sub 0 and the absolute value of z sub 0 to the left and right of the mean at 0 respectively. The region under the curve to the left of negative the absolute value of z sub 0 and the region to the right of the absolute value of z sub 0 is shaded. Both the shaded regions are labeled, P value. Diagram b is labeled, left tailed. A vertical line near the left tail of the curve is marked at z sub 0. The region under the curve to the left of the vertical line is shaded and it is labeled, P value. Diagram c is labeled, tailed. A vertical line near the left tail of the curve is marked at z sub 0. The region under the curve to the right of the vertical line is shaded and it is labeled, P value."/>
          <p:cNvPicPr>
            <a:picLocks noChangeAspect="1" noChangeArrowheads="1"/>
          </p:cNvPicPr>
          <p:nvPr/>
        </p:nvPicPr>
        <p:blipFill>
          <a:blip r:embed="rId2"/>
          <a:srcRect/>
          <a:stretch>
            <a:fillRect/>
          </a:stretch>
        </p:blipFill>
        <p:spPr bwMode="auto">
          <a:xfrm>
            <a:off x="633413" y="2911482"/>
            <a:ext cx="7824787" cy="2133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598577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7-9</a:t>
            </a:r>
          </a:p>
        </p:txBody>
      </p:sp>
      <p:sp>
        <p:nvSpPr>
          <p:cNvPr id="3" name="Content Placeholder 2"/>
          <p:cNvSpPr>
            <a:spLocks noGrp="1"/>
          </p:cNvSpPr>
          <p:nvPr>
            <p:ph idx="1"/>
          </p:nvPr>
        </p:nvSpPr>
        <p:spPr>
          <a:xfrm>
            <a:off x="457200" y="1600201"/>
            <a:ext cx="7215809" cy="506895"/>
          </a:xfrm>
        </p:spPr>
        <p:txBody>
          <a:bodyPr/>
          <a:lstStyle/>
          <a:p>
            <a:pPr>
              <a:defRPr/>
            </a:pPr>
            <a:r>
              <a:rPr lang="en-US" dirty="0">
                <a:solidFill>
                  <a:srgbClr val="000000"/>
                </a:solidFill>
              </a:rPr>
              <a:t>Value of the test statistic and the P-value</a:t>
            </a:r>
          </a:p>
        </p:txBody>
      </p:sp>
      <p:pic>
        <p:nvPicPr>
          <p:cNvPr id="5" name="Picture 4" descr="A normal curve represents the P value on its left tail that is shaded from point z = negative 1.19"/>
          <p:cNvPicPr>
            <a:picLocks noChangeAspect="1"/>
          </p:cNvPicPr>
          <p:nvPr/>
        </p:nvPicPr>
        <p:blipFill>
          <a:blip r:embed="rId2"/>
          <a:stretch>
            <a:fillRect/>
          </a:stretch>
        </p:blipFill>
        <p:spPr>
          <a:xfrm>
            <a:off x="2613283" y="2468320"/>
            <a:ext cx="3917433" cy="2636977"/>
          </a:xfrm>
          <a:prstGeom prst="rect">
            <a:avLst/>
          </a:prstGeom>
        </p:spPr>
      </p:pic>
    </p:spTree>
    <p:extLst>
      <p:ext uri="{BB962C8B-B14F-4D97-AF65-F5344CB8AC3E}">
        <p14:creationId xmlns:p14="http://schemas.microsoft.com/office/powerpoint/2010/main" val="2453786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8-7</a:t>
            </a:r>
          </a:p>
        </p:txBody>
      </p:sp>
      <p:sp>
        <p:nvSpPr>
          <p:cNvPr id="3" name="Content Placeholder 2"/>
          <p:cNvSpPr>
            <a:spLocks noGrp="1"/>
          </p:cNvSpPr>
          <p:nvPr>
            <p:ph idx="1"/>
          </p:nvPr>
        </p:nvSpPr>
        <p:spPr>
          <a:xfrm>
            <a:off x="457200" y="1600201"/>
            <a:ext cx="8229600" cy="815008"/>
          </a:xfrm>
        </p:spPr>
        <p:txBody>
          <a:bodyPr/>
          <a:lstStyle/>
          <a:p>
            <a:pPr>
              <a:defRPr/>
            </a:pPr>
            <a:r>
              <a:rPr lang="en-US" sz="2400" dirty="0">
                <a:solidFill>
                  <a:schemeClr val="tx1"/>
                </a:solidFill>
              </a:rPr>
              <a:t>General steps for the </a:t>
            </a:r>
            <a:r>
              <a:rPr lang="en-US" sz="2400" i="1" dirty="0">
                <a:solidFill>
                  <a:schemeClr val="tx1"/>
                </a:solidFill>
              </a:rPr>
              <a:t>P</a:t>
            </a:r>
            <a:r>
              <a:rPr lang="en-US" sz="2400" dirty="0">
                <a:solidFill>
                  <a:schemeClr val="tx1"/>
                </a:solidFill>
              </a:rPr>
              <a:t>-value approach to hypothesis testing</a:t>
            </a:r>
          </a:p>
        </p:txBody>
      </p:sp>
      <p:sp>
        <p:nvSpPr>
          <p:cNvPr id="4" name="Content Placeholder 3"/>
          <p:cNvSpPr>
            <a:spLocks noGrp="1"/>
          </p:cNvSpPr>
          <p:nvPr>
            <p:ph idx="13"/>
          </p:nvPr>
        </p:nvSpPr>
        <p:spPr>
          <a:xfrm>
            <a:off x="457200" y="2498928"/>
            <a:ext cx="8229600" cy="2738991"/>
          </a:xfrm>
        </p:spPr>
        <p:txBody>
          <a:bodyPr/>
          <a:lstStyle/>
          <a:p>
            <a:r>
              <a:rPr lang="en-US" sz="2400" b="1" i="1" dirty="0"/>
              <a:t>P</a:t>
            </a:r>
            <a:r>
              <a:rPr lang="en-US" sz="2400" b="1" dirty="0"/>
              <a:t>-value Approach To Hypothesis Testing</a:t>
            </a:r>
          </a:p>
          <a:p>
            <a:r>
              <a:rPr lang="en-US" sz="2400" dirty="0"/>
              <a:t>Step 1 State the null and alternative hypotheses.</a:t>
            </a:r>
          </a:p>
          <a:p>
            <a:r>
              <a:rPr lang="en-US" sz="2400" dirty="0"/>
              <a:t>Step 2 Decide on the significance level, </a:t>
            </a:r>
            <a:r>
              <a:rPr lang="en-US" sz="2400" i="1" dirty="0"/>
              <a:t>α</a:t>
            </a:r>
            <a:r>
              <a:rPr lang="en-US" sz="2400" dirty="0"/>
              <a:t>.</a:t>
            </a:r>
          </a:p>
          <a:p>
            <a:r>
              <a:rPr lang="en-US" sz="2400" dirty="0"/>
              <a:t>Step 3 Compute the value of the test statistic.</a:t>
            </a:r>
          </a:p>
          <a:p>
            <a:r>
              <a:rPr lang="en-US" sz="2400" dirty="0"/>
              <a:t>Step 4 Determine the </a:t>
            </a:r>
            <a:r>
              <a:rPr lang="en-US" sz="2400" i="1" dirty="0"/>
              <a:t>P</a:t>
            </a:r>
            <a:r>
              <a:rPr lang="en-US" sz="2400" dirty="0"/>
              <a:t>-value, </a:t>
            </a:r>
            <a:r>
              <a:rPr lang="en-US" sz="2400" i="1" dirty="0"/>
              <a:t>P</a:t>
            </a:r>
            <a:r>
              <a:rPr lang="en-US" sz="2400" dirty="0"/>
              <a:t>.</a:t>
            </a:r>
          </a:p>
        </p:txBody>
      </p:sp>
      <p:sp>
        <p:nvSpPr>
          <p:cNvPr id="5" name="Content Placeholder 4"/>
          <p:cNvSpPr>
            <a:spLocks noGrp="1"/>
          </p:cNvSpPr>
          <p:nvPr>
            <p:ph idx="14"/>
          </p:nvPr>
        </p:nvSpPr>
        <p:spPr>
          <a:xfrm>
            <a:off x="457200" y="5265793"/>
            <a:ext cx="3031643" cy="492067"/>
          </a:xfrm>
        </p:spPr>
        <p:txBody>
          <a:bodyPr/>
          <a:lstStyle/>
          <a:p>
            <a:r>
              <a:rPr lang="en-US" sz="2400" dirty="0"/>
              <a:t>Step 5 If </a:t>
            </a:r>
            <a:r>
              <a:rPr lang="en-US" sz="2400" i="1" dirty="0"/>
              <a:t>P </a:t>
            </a:r>
            <a:r>
              <a:rPr lang="en-US" sz="2400" dirty="0"/>
              <a:t>≤ </a:t>
            </a:r>
            <a:r>
              <a:rPr lang="en-US" sz="2400" i="1" dirty="0"/>
              <a:t>α, </a:t>
            </a:r>
            <a:r>
              <a:rPr lang="en-US" sz="2400" dirty="0"/>
              <a:t>reject</a:t>
            </a:r>
          </a:p>
        </p:txBody>
      </p:sp>
      <p:graphicFrame>
        <p:nvGraphicFramePr>
          <p:cNvPr id="9" name="Object 8" descr="H sub 0"/>
          <p:cNvGraphicFramePr>
            <a:graphicFrameLocks noChangeAspect="1"/>
          </p:cNvGraphicFramePr>
          <p:nvPr>
            <p:extLst>
              <p:ext uri="{D42A27DB-BD31-4B8C-83A1-F6EECF244321}">
                <p14:modId xmlns:p14="http://schemas.microsoft.com/office/powerpoint/2010/main" val="1241589648"/>
              </p:ext>
            </p:extLst>
          </p:nvPr>
        </p:nvGraphicFramePr>
        <p:xfrm>
          <a:off x="3583264" y="5354635"/>
          <a:ext cx="546100" cy="431800"/>
        </p:xfrm>
        <a:graphic>
          <a:graphicData uri="http://schemas.openxmlformats.org/presentationml/2006/ole">
            <mc:AlternateContent xmlns:mc="http://schemas.openxmlformats.org/markup-compatibility/2006">
              <mc:Choice xmlns:v="urn:schemas-microsoft-com:vml" Requires="v">
                <p:oleObj name="Equation" r:id="rId2" imgW="545760" imgH="431640" progId="">
                  <p:embed/>
                </p:oleObj>
              </mc:Choice>
              <mc:Fallback>
                <p:oleObj name="Equation" r:id="rId2" imgW="545760" imgH="431640" progId="">
                  <p:embed/>
                  <p:pic>
                    <p:nvPicPr>
                      <p:cNvPr id="0" name="Picture 54" descr="H sub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264" y="5354635"/>
                        <a:ext cx="546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5"/>
          </p:nvPr>
        </p:nvSpPr>
        <p:spPr>
          <a:xfrm>
            <a:off x="4223785" y="5278410"/>
            <a:ext cx="3409122" cy="479450"/>
          </a:xfrm>
        </p:spPr>
        <p:txBody>
          <a:bodyPr/>
          <a:lstStyle/>
          <a:p>
            <a:r>
              <a:rPr lang="en-US" sz="2400" dirty="0"/>
              <a:t>otherwise, do not reject</a:t>
            </a:r>
          </a:p>
        </p:txBody>
      </p:sp>
      <p:graphicFrame>
        <p:nvGraphicFramePr>
          <p:cNvPr id="10" name="Object 9" descr="H sub 0."/>
          <p:cNvGraphicFramePr>
            <a:graphicFrameLocks noChangeAspect="1"/>
          </p:cNvGraphicFramePr>
          <p:nvPr>
            <p:extLst>
              <p:ext uri="{D42A27DB-BD31-4B8C-83A1-F6EECF244321}">
                <p14:modId xmlns:p14="http://schemas.microsoft.com/office/powerpoint/2010/main" val="4144239921"/>
              </p:ext>
            </p:extLst>
          </p:nvPr>
        </p:nvGraphicFramePr>
        <p:xfrm>
          <a:off x="7638635" y="5326060"/>
          <a:ext cx="520700" cy="431800"/>
        </p:xfrm>
        <a:graphic>
          <a:graphicData uri="http://schemas.openxmlformats.org/presentationml/2006/ole">
            <mc:AlternateContent xmlns:mc="http://schemas.openxmlformats.org/markup-compatibility/2006">
              <mc:Choice xmlns:v="urn:schemas-microsoft-com:vml" Requires="v">
                <p:oleObj name="Equation" r:id="rId4" imgW="520560" imgH="431640" progId="">
                  <p:embed/>
                </p:oleObj>
              </mc:Choice>
              <mc:Fallback>
                <p:oleObj name="Equation" r:id="rId4" imgW="520560" imgH="431640" progId="">
                  <p:embed/>
                  <p:pic>
                    <p:nvPicPr>
                      <p:cNvPr id="0" name="Picture 55" descr="H sub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8635" y="5326060"/>
                        <a:ext cx="520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p:cNvSpPr>
            <a:spLocks noGrp="1"/>
          </p:cNvSpPr>
          <p:nvPr>
            <p:ph idx="17"/>
          </p:nvPr>
        </p:nvSpPr>
        <p:spPr>
          <a:xfrm>
            <a:off x="457200" y="5805510"/>
            <a:ext cx="7414591" cy="534918"/>
          </a:xfrm>
        </p:spPr>
        <p:txBody>
          <a:bodyPr/>
          <a:lstStyle/>
          <a:p>
            <a:r>
              <a:rPr lang="en-US" sz="2400" dirty="0"/>
              <a:t>Step 6 Interpret the result of the hypothesis test.</a:t>
            </a:r>
          </a:p>
        </p:txBody>
      </p:sp>
    </p:spTree>
    <p:extLst>
      <p:ext uri="{BB962C8B-B14F-4D97-AF65-F5344CB8AC3E}">
        <p14:creationId xmlns:p14="http://schemas.microsoft.com/office/powerpoint/2010/main" val="1216173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7-8</a:t>
            </a:r>
          </a:p>
        </p:txBody>
      </p:sp>
      <p:sp>
        <p:nvSpPr>
          <p:cNvPr id="3" name="Content Placeholder 2"/>
          <p:cNvSpPr>
            <a:spLocks noGrp="1"/>
          </p:cNvSpPr>
          <p:nvPr>
            <p:ph idx="1"/>
          </p:nvPr>
        </p:nvSpPr>
        <p:spPr>
          <a:xfrm>
            <a:off x="457200" y="1600200"/>
            <a:ext cx="8229600" cy="954157"/>
          </a:xfrm>
        </p:spPr>
        <p:txBody>
          <a:bodyPr/>
          <a:lstStyle/>
          <a:p>
            <a:r>
              <a:rPr lang="en-US" dirty="0"/>
              <a:t>Guidelines for using the </a:t>
            </a:r>
            <a:r>
              <a:rPr lang="en-US" i="1" dirty="0"/>
              <a:t>P</a:t>
            </a:r>
            <a:r>
              <a:rPr lang="en-US" dirty="0"/>
              <a:t>-value to assess the evidence against the null hypothesis</a:t>
            </a:r>
          </a:p>
        </p:txBody>
      </p:sp>
      <p:pic>
        <p:nvPicPr>
          <p:cNvPr id="7" name="Picture 6" descr="A table has 4 rows and 2 columns. The columns have the following headings from left to right. P value, Evidence P value against H sub 0. The row entries are as follows. Row 1. P greater than 0.10, Weak or none. Row 2. 0.05 less than P less than or equals 0.10, Moderate. Row 3. 0.01 less than P less than or equals 0.05, Strong. Row 4. P less than or equals 0.01, Very strong."/>
          <p:cNvPicPr>
            <a:picLocks noChangeAspect="1"/>
          </p:cNvPicPr>
          <p:nvPr/>
        </p:nvPicPr>
        <p:blipFill>
          <a:blip r:embed="rId2"/>
          <a:stretch>
            <a:fillRect/>
          </a:stretch>
        </p:blipFill>
        <p:spPr>
          <a:xfrm>
            <a:off x="1223309" y="2841907"/>
            <a:ext cx="6120914" cy="2249619"/>
          </a:xfrm>
          <a:prstGeom prst="rect">
            <a:avLst/>
          </a:prstGeom>
        </p:spPr>
      </p:pic>
    </p:spTree>
    <p:extLst>
      <p:ext uri="{BB962C8B-B14F-4D97-AF65-F5344CB8AC3E}">
        <p14:creationId xmlns:p14="http://schemas.microsoft.com/office/powerpoint/2010/main" val="506173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7.5 </a:t>
            </a:r>
            <a:r>
              <a:rPr lang="en-US" altLang="en-US" dirty="0"/>
              <a:t>Hypothesis Tests for One Population Mean When </a:t>
            </a:r>
            <a:r>
              <a:rPr lang="en-US" altLang="en-US" i="1" dirty="0"/>
              <a:t>σ</a:t>
            </a:r>
            <a:r>
              <a:rPr lang="en-US" altLang="en-US" dirty="0"/>
              <a:t> Is Unknown</a:t>
            </a:r>
          </a:p>
        </p:txBody>
      </p:sp>
    </p:spTree>
    <p:extLst>
      <p:ext uri="{BB962C8B-B14F-4D97-AF65-F5344CB8AC3E}">
        <p14:creationId xmlns:p14="http://schemas.microsoft.com/office/powerpoint/2010/main" val="1246687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7-19</a:t>
            </a:r>
          </a:p>
        </p:txBody>
      </p:sp>
      <p:sp>
        <p:nvSpPr>
          <p:cNvPr id="3" name="Content Placeholder 2"/>
          <p:cNvSpPr>
            <a:spLocks noGrp="1"/>
          </p:cNvSpPr>
          <p:nvPr>
            <p:ph idx="1"/>
          </p:nvPr>
        </p:nvSpPr>
        <p:spPr>
          <a:xfrm>
            <a:off x="457200" y="1600201"/>
            <a:ext cx="8229600" cy="1143000"/>
          </a:xfrm>
        </p:spPr>
        <p:txBody>
          <a:bodyPr/>
          <a:lstStyle/>
          <a:p>
            <a:pPr>
              <a:defRPr/>
            </a:pPr>
            <a:r>
              <a:rPr lang="en-US" dirty="0">
                <a:solidFill>
                  <a:srgbClr val="000000"/>
                </a:solidFill>
              </a:rPr>
              <a:t>Estimating the </a:t>
            </a:r>
            <a:r>
              <a:rPr lang="en-US" i="1" dirty="0">
                <a:solidFill>
                  <a:srgbClr val="000000"/>
                </a:solidFill>
              </a:rPr>
              <a:t>P</a:t>
            </a:r>
            <a:r>
              <a:rPr lang="en-US" dirty="0">
                <a:solidFill>
                  <a:srgbClr val="000000"/>
                </a:solidFill>
              </a:rPr>
              <a:t>-value of a left-tailed </a:t>
            </a:r>
            <a:r>
              <a:rPr lang="en-US" i="1" dirty="0">
                <a:solidFill>
                  <a:srgbClr val="000000"/>
                </a:solidFill>
              </a:rPr>
              <a:t>t</a:t>
            </a:r>
            <a:r>
              <a:rPr lang="en-US" dirty="0">
                <a:solidFill>
                  <a:srgbClr val="000000"/>
                </a:solidFill>
              </a:rPr>
              <a:t>-test with a sample size of 12 and test statistic </a:t>
            </a:r>
            <a:r>
              <a:rPr lang="en-US" i="1" dirty="0">
                <a:solidFill>
                  <a:srgbClr val="000000"/>
                </a:solidFill>
              </a:rPr>
              <a:t>t</a:t>
            </a:r>
            <a:r>
              <a:rPr lang="en-US" dirty="0">
                <a:solidFill>
                  <a:srgbClr val="000000"/>
                </a:solidFill>
              </a:rPr>
              <a:t> = </a:t>
            </a:r>
            <a:r>
              <a:rPr lang="en-US" dirty="0">
                <a:solidFill>
                  <a:srgbClr val="000000"/>
                </a:solidFill>
                <a:cs typeface="Arial" panose="020B0604020202020204" pitchFamily="34" charset="0"/>
              </a:rPr>
              <a:t>−</a:t>
            </a:r>
            <a:r>
              <a:rPr lang="en-US" dirty="0">
                <a:solidFill>
                  <a:srgbClr val="000000"/>
                </a:solidFill>
              </a:rPr>
              <a:t>1.938</a:t>
            </a:r>
          </a:p>
        </p:txBody>
      </p:sp>
      <p:pic>
        <p:nvPicPr>
          <p:cNvPr id="4" name="Picture 2" descr="Two part diagrams depict a t curve each. Diagram a depicts a t curve with d f = 11. The left tail of the curve is shaded from point t = negative 1.938. The shaded area denotes P value. Diagram b depicts the same t curve with d f = 11. The right tail is marked at point t = 1.938 in between 2 dashed lines. The dashed line to the left has the value t sub 0.05 = 1.796 and on the right has the value t sub 0.025 = 2.201."/>
          <p:cNvPicPr>
            <a:picLocks noChangeAspect="1" noChangeArrowheads="1"/>
          </p:cNvPicPr>
          <p:nvPr/>
        </p:nvPicPr>
        <p:blipFill>
          <a:blip r:embed="rId2"/>
          <a:srcRect/>
          <a:stretch>
            <a:fillRect/>
          </a:stretch>
        </p:blipFill>
        <p:spPr bwMode="auto">
          <a:xfrm>
            <a:off x="696913" y="2938463"/>
            <a:ext cx="7761287" cy="2733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34643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7-20</a:t>
            </a:r>
          </a:p>
        </p:txBody>
      </p:sp>
      <p:sp>
        <p:nvSpPr>
          <p:cNvPr id="3" name="Content Placeholder 2"/>
          <p:cNvSpPr>
            <a:spLocks noGrp="1"/>
          </p:cNvSpPr>
          <p:nvPr>
            <p:ph idx="1"/>
          </p:nvPr>
        </p:nvSpPr>
        <p:spPr>
          <a:xfrm>
            <a:off x="457200" y="1600201"/>
            <a:ext cx="8229600" cy="1143000"/>
          </a:xfrm>
        </p:spPr>
        <p:txBody>
          <a:bodyPr/>
          <a:lstStyle/>
          <a:p>
            <a:pPr>
              <a:defRPr/>
            </a:pPr>
            <a:r>
              <a:rPr lang="en-US" dirty="0">
                <a:solidFill>
                  <a:srgbClr val="000000"/>
                </a:solidFill>
              </a:rPr>
              <a:t>Estimating the </a:t>
            </a:r>
            <a:r>
              <a:rPr lang="en-US" i="1" dirty="0">
                <a:solidFill>
                  <a:srgbClr val="000000"/>
                </a:solidFill>
              </a:rPr>
              <a:t>P</a:t>
            </a:r>
            <a:r>
              <a:rPr lang="en-US" dirty="0">
                <a:solidFill>
                  <a:srgbClr val="000000"/>
                </a:solidFill>
              </a:rPr>
              <a:t>-value of a two-tailed </a:t>
            </a:r>
            <a:r>
              <a:rPr lang="en-US" i="1" dirty="0">
                <a:solidFill>
                  <a:srgbClr val="000000"/>
                </a:solidFill>
              </a:rPr>
              <a:t>t</a:t>
            </a:r>
            <a:r>
              <a:rPr lang="en-US" dirty="0">
                <a:solidFill>
                  <a:srgbClr val="000000"/>
                </a:solidFill>
              </a:rPr>
              <a:t>-test with a sample size of 25 and test statistic </a:t>
            </a:r>
            <a:r>
              <a:rPr lang="en-US" i="1" dirty="0">
                <a:solidFill>
                  <a:srgbClr val="000000"/>
                </a:solidFill>
              </a:rPr>
              <a:t>t</a:t>
            </a:r>
            <a:r>
              <a:rPr lang="en-US" dirty="0">
                <a:solidFill>
                  <a:srgbClr val="000000"/>
                </a:solidFill>
              </a:rPr>
              <a:t> =−0.895</a:t>
            </a:r>
          </a:p>
        </p:txBody>
      </p:sp>
      <p:pic>
        <p:nvPicPr>
          <p:cNvPr id="5" name="Picture 2" descr="Two part diagrams depict a t curve each that estimate the P value of a two tailed test and a test statistic t = negative 0.895. Diagram a depicts a t curve with d f = 24. The left tail of the curve is shaded from point t = negative 0.895 and the right tail shaded from point t = 0.895. The shaded area denotes P value. Diagram b depicts the same t curve with d f = 24. The right tail is marked at point t = 0.895. A dashed line to the right of point t = 0.895 has the value t sub 0.10 = 1.318."/>
          <p:cNvPicPr>
            <a:picLocks noChangeAspect="1" noChangeArrowheads="1"/>
          </p:cNvPicPr>
          <p:nvPr/>
        </p:nvPicPr>
        <p:blipFill>
          <a:blip r:embed="rId2"/>
          <a:srcRect/>
          <a:stretch>
            <a:fillRect/>
          </a:stretch>
        </p:blipFill>
        <p:spPr bwMode="auto">
          <a:xfrm>
            <a:off x="666750" y="2820988"/>
            <a:ext cx="7810500" cy="3105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01876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7.1</a:t>
            </a:r>
          </a:p>
        </p:txBody>
      </p:sp>
      <p:sp>
        <p:nvSpPr>
          <p:cNvPr id="3" name="Content Placeholder 2"/>
          <p:cNvSpPr>
            <a:spLocks noGrp="1"/>
          </p:cNvSpPr>
          <p:nvPr>
            <p:ph idx="1"/>
          </p:nvPr>
        </p:nvSpPr>
        <p:spPr>
          <a:xfrm>
            <a:off x="457200" y="1600201"/>
            <a:ext cx="8229600" cy="1053547"/>
          </a:xfrm>
        </p:spPr>
        <p:txBody>
          <a:bodyPr/>
          <a:lstStyle/>
          <a:p>
            <a:pPr>
              <a:spcBef>
                <a:spcPct val="50000"/>
              </a:spcBef>
              <a:buClr>
                <a:srgbClr val="000000"/>
              </a:buClr>
              <a:defRPr/>
            </a:pPr>
            <a:r>
              <a:rPr lang="en-US" sz="2400" b="1" dirty="0">
                <a:solidFill>
                  <a:schemeClr val="tx1"/>
                </a:solidFill>
                <a:ea typeface="SimSun" charset="0"/>
                <a:cs typeface="SimSun" charset="0"/>
              </a:rPr>
              <a:t>Null and Alternative Hypotheses; Hypothesis Test</a:t>
            </a:r>
            <a:endParaRPr lang="en-US" sz="2400" dirty="0">
              <a:solidFill>
                <a:schemeClr val="tx1"/>
              </a:solidFill>
              <a:ea typeface="SimSun" charset="0"/>
              <a:cs typeface="SimSun" charset="0"/>
            </a:endParaRPr>
          </a:p>
          <a:p>
            <a:pPr>
              <a:spcBef>
                <a:spcPct val="50000"/>
              </a:spcBef>
              <a:buClr>
                <a:srgbClr val="000000"/>
              </a:buClr>
              <a:defRPr/>
            </a:pPr>
            <a:r>
              <a:rPr lang="en-US" sz="2400" b="1" dirty="0">
                <a:solidFill>
                  <a:schemeClr val="tx1"/>
                </a:solidFill>
                <a:ea typeface="SimSun" charset="0"/>
                <a:cs typeface="SimSun" charset="0"/>
              </a:rPr>
              <a:t>Null hypothesis:</a:t>
            </a:r>
            <a:r>
              <a:rPr lang="en-US" sz="2400" dirty="0">
                <a:solidFill>
                  <a:schemeClr val="tx1"/>
                </a:solidFill>
                <a:ea typeface="SimSun" charset="0"/>
                <a:cs typeface="SimSun" charset="0"/>
              </a:rPr>
              <a:t> A hypothesis to be tested. We use the</a:t>
            </a:r>
            <a:endParaRPr lang="en-US" sz="2400" dirty="0">
              <a:solidFill>
                <a:schemeClr val="tx1"/>
              </a:solidFill>
            </a:endParaRPr>
          </a:p>
        </p:txBody>
      </p:sp>
      <p:sp>
        <p:nvSpPr>
          <p:cNvPr id="4" name="Content Placeholder 3"/>
          <p:cNvSpPr>
            <a:spLocks noGrp="1"/>
          </p:cNvSpPr>
          <p:nvPr>
            <p:ph idx="13"/>
          </p:nvPr>
        </p:nvSpPr>
        <p:spPr>
          <a:xfrm>
            <a:off x="457200" y="2694177"/>
            <a:ext cx="1199322" cy="521199"/>
          </a:xfrm>
        </p:spPr>
        <p:txBody>
          <a:bodyPr/>
          <a:lstStyle/>
          <a:p>
            <a:r>
              <a:rPr lang="en-US" sz="2400" dirty="0">
                <a:solidFill>
                  <a:schemeClr val="tx1"/>
                </a:solidFill>
                <a:ea typeface="SimSun" charset="0"/>
                <a:cs typeface="SimSun" charset="0"/>
              </a:rPr>
              <a:t>symbol</a:t>
            </a:r>
            <a:endParaRPr lang="en-US" sz="2400" dirty="0"/>
          </a:p>
        </p:txBody>
      </p:sp>
      <p:graphicFrame>
        <p:nvGraphicFramePr>
          <p:cNvPr id="9" name="Object 8" descr="H sub 0"/>
          <p:cNvGraphicFramePr>
            <a:graphicFrameLocks noChangeAspect="1"/>
          </p:cNvGraphicFramePr>
          <p:nvPr>
            <p:extLst>
              <p:ext uri="{D42A27DB-BD31-4B8C-83A1-F6EECF244321}">
                <p14:modId xmlns:p14="http://schemas.microsoft.com/office/powerpoint/2010/main" val="786259210"/>
              </p:ext>
            </p:extLst>
          </p:nvPr>
        </p:nvGraphicFramePr>
        <p:xfrm>
          <a:off x="1707323" y="2776200"/>
          <a:ext cx="392545" cy="392545"/>
        </p:xfrm>
        <a:graphic>
          <a:graphicData uri="http://schemas.openxmlformats.org/presentationml/2006/ole">
            <mc:AlternateContent xmlns:mc="http://schemas.openxmlformats.org/markup-compatibility/2006">
              <mc:Choice xmlns:v="urn:schemas-microsoft-com:vml" Requires="v">
                <p:oleObj name="Equation" r:id="rId2" imgW="431640" imgH="431640" progId="">
                  <p:embed/>
                </p:oleObj>
              </mc:Choice>
              <mc:Fallback>
                <p:oleObj name="Equation" r:id="rId2" imgW="431640" imgH="431640" progId="">
                  <p:embed/>
                  <p:pic>
                    <p:nvPicPr>
                      <p:cNvPr id="0" name="Picture 2" descr="H sub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23" y="2776200"/>
                        <a:ext cx="392545" cy="392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2229678" y="2694177"/>
            <a:ext cx="4532243" cy="458400"/>
          </a:xfrm>
        </p:spPr>
        <p:txBody>
          <a:bodyPr/>
          <a:lstStyle/>
          <a:p>
            <a:pPr>
              <a:spcBef>
                <a:spcPct val="50000"/>
              </a:spcBef>
              <a:buClr>
                <a:srgbClr val="000000"/>
              </a:buClr>
              <a:defRPr/>
            </a:pPr>
            <a:r>
              <a:rPr lang="en-US" sz="2400" dirty="0">
                <a:solidFill>
                  <a:schemeClr val="tx1"/>
                </a:solidFill>
                <a:ea typeface="SimSun" charset="0"/>
                <a:cs typeface="SimSun" charset="0"/>
              </a:rPr>
              <a:t>to represent the null hypothesis.</a:t>
            </a:r>
            <a:endParaRPr lang="en-US" sz="2400" baseline="-25000" dirty="0">
              <a:solidFill>
                <a:schemeClr val="tx1"/>
              </a:solidFill>
              <a:ea typeface="SimSun" charset="0"/>
              <a:cs typeface="SimSun" charset="0"/>
            </a:endParaRPr>
          </a:p>
        </p:txBody>
      </p:sp>
      <p:sp>
        <p:nvSpPr>
          <p:cNvPr id="6" name="Content Placeholder 5"/>
          <p:cNvSpPr>
            <a:spLocks noGrp="1"/>
          </p:cNvSpPr>
          <p:nvPr>
            <p:ph idx="15"/>
          </p:nvPr>
        </p:nvSpPr>
        <p:spPr>
          <a:xfrm>
            <a:off x="457200" y="3282749"/>
            <a:ext cx="8229600" cy="879613"/>
          </a:xfrm>
        </p:spPr>
        <p:txBody>
          <a:bodyPr/>
          <a:lstStyle/>
          <a:p>
            <a:r>
              <a:rPr lang="en-US" sz="2400" b="1" dirty="0">
                <a:solidFill>
                  <a:schemeClr val="tx1"/>
                </a:solidFill>
                <a:ea typeface="SimSun" charset="0"/>
                <a:cs typeface="SimSun" charset="0"/>
              </a:rPr>
              <a:t>Alternative hypothesis: </a:t>
            </a:r>
            <a:r>
              <a:rPr lang="en-US" sz="2400" dirty="0">
                <a:solidFill>
                  <a:schemeClr val="tx1"/>
                </a:solidFill>
                <a:ea typeface="SimSun" charset="0"/>
                <a:cs typeface="SimSun" charset="0"/>
              </a:rPr>
              <a:t>A hypothesis to be considered as an alternative to the null hypothesis. We use the symbol</a:t>
            </a:r>
            <a:endParaRPr lang="en-US" sz="2400" dirty="0"/>
          </a:p>
        </p:txBody>
      </p:sp>
      <p:graphicFrame>
        <p:nvGraphicFramePr>
          <p:cNvPr id="10" name="Object 9" descr="H sub a"/>
          <p:cNvGraphicFramePr>
            <a:graphicFrameLocks noChangeAspect="1"/>
          </p:cNvGraphicFramePr>
          <p:nvPr>
            <p:extLst>
              <p:ext uri="{D42A27DB-BD31-4B8C-83A1-F6EECF244321}">
                <p14:modId xmlns:p14="http://schemas.microsoft.com/office/powerpoint/2010/main" val="2085253840"/>
              </p:ext>
            </p:extLst>
          </p:nvPr>
        </p:nvGraphicFramePr>
        <p:xfrm>
          <a:off x="612361" y="4218421"/>
          <a:ext cx="444500" cy="431800"/>
        </p:xfrm>
        <a:graphic>
          <a:graphicData uri="http://schemas.openxmlformats.org/presentationml/2006/ole">
            <mc:AlternateContent xmlns:mc="http://schemas.openxmlformats.org/markup-compatibility/2006">
              <mc:Choice xmlns:v="urn:schemas-microsoft-com:vml" Requires="v">
                <p:oleObj name="Equation" r:id="rId4" imgW="444240" imgH="431640" progId="">
                  <p:embed/>
                </p:oleObj>
              </mc:Choice>
              <mc:Fallback>
                <p:oleObj name="Equation" r:id="rId4" imgW="444240" imgH="431640" progId="">
                  <p:embed/>
                  <p:pic>
                    <p:nvPicPr>
                      <p:cNvPr id="0" name="Picture 3" descr="H sub 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361" y="4218421"/>
                        <a:ext cx="444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p:cNvSpPr>
            <a:spLocks noGrp="1"/>
          </p:cNvSpPr>
          <p:nvPr>
            <p:ph idx="16"/>
          </p:nvPr>
        </p:nvSpPr>
        <p:spPr>
          <a:xfrm>
            <a:off x="1212022" y="4224708"/>
            <a:ext cx="5595730" cy="464530"/>
          </a:xfrm>
        </p:spPr>
        <p:txBody>
          <a:bodyPr/>
          <a:lstStyle/>
          <a:p>
            <a:pPr>
              <a:spcBef>
                <a:spcPct val="50000"/>
              </a:spcBef>
              <a:buClr>
                <a:srgbClr val="000000"/>
              </a:buClr>
              <a:defRPr/>
            </a:pPr>
            <a:r>
              <a:rPr lang="en-US" sz="2400" dirty="0">
                <a:solidFill>
                  <a:schemeClr val="tx1"/>
                </a:solidFill>
                <a:ea typeface="SimSun" charset="0"/>
                <a:cs typeface="SimSun" charset="0"/>
              </a:rPr>
              <a:t>to represent the alternative hypothesis.</a:t>
            </a:r>
          </a:p>
        </p:txBody>
      </p:sp>
      <p:sp>
        <p:nvSpPr>
          <p:cNvPr id="8" name="Content Placeholder 7"/>
          <p:cNvSpPr>
            <a:spLocks noGrp="1"/>
          </p:cNvSpPr>
          <p:nvPr>
            <p:ph idx="17"/>
          </p:nvPr>
        </p:nvSpPr>
        <p:spPr>
          <a:xfrm>
            <a:off x="457200" y="4834128"/>
            <a:ext cx="8229600" cy="1238681"/>
          </a:xfrm>
        </p:spPr>
        <p:txBody>
          <a:bodyPr/>
          <a:lstStyle/>
          <a:p>
            <a:pPr>
              <a:spcBef>
                <a:spcPct val="50000"/>
              </a:spcBef>
              <a:buClr>
                <a:srgbClr val="000000"/>
              </a:buClr>
              <a:defRPr/>
            </a:pPr>
            <a:r>
              <a:rPr lang="en-US" sz="2400" b="1" dirty="0">
                <a:solidFill>
                  <a:schemeClr val="tx1"/>
                </a:solidFill>
                <a:ea typeface="SimSun" charset="0"/>
                <a:cs typeface="SimSun" charset="0"/>
              </a:rPr>
              <a:t>Hypothesis test:</a:t>
            </a:r>
            <a:r>
              <a:rPr lang="en-US" sz="2400" dirty="0">
                <a:solidFill>
                  <a:schemeClr val="tx1"/>
                </a:solidFill>
                <a:ea typeface="SimSun" charset="0"/>
                <a:cs typeface="SimSun" charset="0"/>
              </a:rPr>
              <a:t> The problem in a hypothesis test is to decide whether the null hypothesis should be rejected in favor of the alternative hypothesis.</a:t>
            </a:r>
          </a:p>
        </p:txBody>
      </p:sp>
    </p:spTree>
    <p:extLst>
      <p:ext uri="{BB962C8B-B14F-4D97-AF65-F5344CB8AC3E}">
        <p14:creationId xmlns:p14="http://schemas.microsoft.com/office/powerpoint/2010/main" val="300325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7.2 </a:t>
            </a:r>
            <a:r>
              <a:rPr lang="en-US" sz="2000" b="0" dirty="0"/>
              <a:t>(1 of 2)</a:t>
            </a:r>
          </a:p>
        </p:txBody>
      </p:sp>
      <p:sp>
        <p:nvSpPr>
          <p:cNvPr id="3" name="Content Placeholder 2"/>
          <p:cNvSpPr>
            <a:spLocks noGrp="1"/>
          </p:cNvSpPr>
          <p:nvPr>
            <p:ph idx="1"/>
          </p:nvPr>
        </p:nvSpPr>
        <p:spPr>
          <a:xfrm>
            <a:off x="457199" y="1402016"/>
            <a:ext cx="6828183" cy="2298229"/>
          </a:xfrm>
        </p:spPr>
        <p:txBody>
          <a:bodyPr/>
          <a:lstStyle/>
          <a:p>
            <a:pPr>
              <a:spcBef>
                <a:spcPts val="600"/>
              </a:spcBef>
            </a:pPr>
            <a:r>
              <a:rPr lang="en-US" sz="1600" b="1" dirty="0"/>
              <a:t>One-Mean </a:t>
            </a:r>
            <a:r>
              <a:rPr lang="en-US" sz="1600" b="1" i="1" dirty="0"/>
              <a:t>t</a:t>
            </a:r>
            <a:r>
              <a:rPr lang="en-US" sz="1600" b="1" dirty="0"/>
              <a:t>-Test</a:t>
            </a:r>
          </a:p>
          <a:p>
            <a:pPr>
              <a:spcBef>
                <a:spcPts val="600"/>
              </a:spcBef>
            </a:pPr>
            <a:r>
              <a:rPr lang="en-US" sz="1600" b="1" dirty="0"/>
              <a:t>Purpose</a:t>
            </a:r>
            <a:r>
              <a:rPr lang="en-US" sz="1600" b="1" i="1" dirty="0"/>
              <a:t> </a:t>
            </a:r>
            <a:r>
              <a:rPr lang="en-US" sz="1600" dirty="0"/>
              <a:t>To perform a hypothesis test for a population mean, </a:t>
            </a:r>
            <a:r>
              <a:rPr lang="en-US" sz="1600" i="1" dirty="0"/>
              <a:t>μ</a:t>
            </a:r>
          </a:p>
          <a:p>
            <a:pPr>
              <a:spcBef>
                <a:spcPts val="600"/>
              </a:spcBef>
            </a:pPr>
            <a:r>
              <a:rPr lang="en-US" sz="1600" b="1" dirty="0"/>
              <a:t>Assumptions</a:t>
            </a:r>
          </a:p>
          <a:p>
            <a:pPr marL="429768" indent="-429768">
              <a:buFont typeface="+mj-lt"/>
              <a:buAutoNum type="arabicPeriod"/>
            </a:pPr>
            <a:r>
              <a:rPr lang="en-US" sz="1600" dirty="0"/>
              <a:t>Simple random sample</a:t>
            </a:r>
          </a:p>
          <a:p>
            <a:pPr marL="429768" indent="-429768">
              <a:buFont typeface="+mj-lt"/>
              <a:buAutoNum type="arabicPeriod"/>
            </a:pPr>
            <a:r>
              <a:rPr lang="en-US" sz="1600" dirty="0"/>
              <a:t>Normal population or large sample</a:t>
            </a:r>
          </a:p>
          <a:p>
            <a:pPr marL="429768" indent="-429768">
              <a:buFont typeface="+mj-lt"/>
              <a:buAutoNum type="arabicPeriod"/>
            </a:pPr>
            <a:r>
              <a:rPr lang="el-GR" sz="1600" i="1" dirty="0"/>
              <a:t>σ </a:t>
            </a:r>
            <a:r>
              <a:rPr lang="en-US" sz="1600" i="1" dirty="0"/>
              <a:t>un</a:t>
            </a:r>
            <a:r>
              <a:rPr lang="en-US" sz="1600" dirty="0"/>
              <a:t>known</a:t>
            </a:r>
          </a:p>
        </p:txBody>
      </p:sp>
      <p:sp>
        <p:nvSpPr>
          <p:cNvPr id="4" name="Content Placeholder 3"/>
          <p:cNvSpPr>
            <a:spLocks noGrp="1"/>
          </p:cNvSpPr>
          <p:nvPr>
            <p:ph idx="13"/>
          </p:nvPr>
        </p:nvSpPr>
        <p:spPr>
          <a:xfrm>
            <a:off x="457201" y="3767167"/>
            <a:ext cx="3034143" cy="327476"/>
          </a:xfrm>
        </p:spPr>
        <p:txBody>
          <a:bodyPr/>
          <a:lstStyle/>
          <a:p>
            <a:pPr lvl="0"/>
            <a:r>
              <a:rPr lang="en-US" sz="1600" b="1" dirty="0">
                <a:solidFill>
                  <a:srgbClr val="000000"/>
                </a:solidFill>
              </a:rPr>
              <a:t>Step 1 The null hypothesis is</a:t>
            </a:r>
          </a:p>
        </p:txBody>
      </p:sp>
      <p:graphicFrame>
        <p:nvGraphicFramePr>
          <p:cNvPr id="13" name="Object 12" descr="H sub 0, mu = mu sub 0"/>
          <p:cNvGraphicFramePr>
            <a:graphicFrameLocks noChangeAspect="1"/>
          </p:cNvGraphicFramePr>
          <p:nvPr>
            <p:extLst>
              <p:ext uri="{D42A27DB-BD31-4B8C-83A1-F6EECF244321}">
                <p14:modId xmlns:p14="http://schemas.microsoft.com/office/powerpoint/2010/main" val="2903704627"/>
              </p:ext>
            </p:extLst>
          </p:nvPr>
        </p:nvGraphicFramePr>
        <p:xfrm>
          <a:off x="3609401" y="3891161"/>
          <a:ext cx="770659" cy="200603"/>
        </p:xfrm>
        <a:graphic>
          <a:graphicData uri="http://schemas.openxmlformats.org/presentationml/2006/ole">
            <mc:AlternateContent xmlns:mc="http://schemas.openxmlformats.org/markup-compatibility/2006">
              <mc:Choice xmlns:v="urn:schemas-microsoft-com:vml" Requires="v">
                <p:oleObj name="Equation" r:id="rId2" imgW="1650960" imgH="431640" progId="">
                  <p:embed/>
                </p:oleObj>
              </mc:Choice>
              <mc:Fallback>
                <p:oleObj name="Equation" r:id="rId2" imgW="1650960" imgH="431640" progId="">
                  <p:embed/>
                  <p:pic>
                    <p:nvPicPr>
                      <p:cNvPr id="0" name="Picture 110" descr="H sub 0, mu = mu sub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401" y="3891161"/>
                        <a:ext cx="770659" cy="200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p:cNvSpPr>
            <a:spLocks noGrp="1"/>
          </p:cNvSpPr>
          <p:nvPr>
            <p:ph idx="15"/>
          </p:nvPr>
        </p:nvSpPr>
        <p:spPr>
          <a:xfrm>
            <a:off x="4572000" y="3774402"/>
            <a:ext cx="3460624" cy="320241"/>
          </a:xfrm>
        </p:spPr>
        <p:txBody>
          <a:bodyPr/>
          <a:lstStyle/>
          <a:p>
            <a:r>
              <a:rPr lang="en-US" sz="1600" b="1" dirty="0"/>
              <a:t>and the alternative hypothesis is</a:t>
            </a:r>
          </a:p>
        </p:txBody>
      </p:sp>
      <p:graphicFrame>
        <p:nvGraphicFramePr>
          <p:cNvPr id="19" name="Object 18" descr="H sub a, mu does not equal mu sub 0, two tailed or. H sub a, mu is less than mu sub 0, left tailed or. H sub a, mu is greater than mu sub 0, right tailed"/>
          <p:cNvGraphicFramePr>
            <a:graphicFrameLocks noChangeAspect="1"/>
          </p:cNvGraphicFramePr>
          <p:nvPr>
            <p:extLst>
              <p:ext uri="{D42A27DB-BD31-4B8C-83A1-F6EECF244321}">
                <p14:modId xmlns:p14="http://schemas.microsoft.com/office/powerpoint/2010/main" val="788616572"/>
              </p:ext>
            </p:extLst>
          </p:nvPr>
        </p:nvGraphicFramePr>
        <p:xfrm>
          <a:off x="1538577" y="4244308"/>
          <a:ext cx="3434773" cy="774989"/>
        </p:xfrm>
        <a:graphic>
          <a:graphicData uri="http://schemas.openxmlformats.org/presentationml/2006/ole">
            <mc:AlternateContent xmlns:mc="http://schemas.openxmlformats.org/markup-compatibility/2006">
              <mc:Choice xmlns:v="urn:schemas-microsoft-com:vml" Requires="v">
                <p:oleObj name="Equation" r:id="rId4" imgW="6692760" imgH="1511280" progId="">
                  <p:embed/>
                </p:oleObj>
              </mc:Choice>
              <mc:Fallback>
                <p:oleObj name="Equation" r:id="rId4" imgW="6692760" imgH="1511280" progId="">
                  <p:embed/>
                  <p:pic>
                    <p:nvPicPr>
                      <p:cNvPr id="0" name="Picture 111" descr="H sub a, mu does not equal mu sub 0, two tailed or. H sub a, mu is less than mu sub 0, left tailed or. H sub a, mu is greater than mu sub 0, right tail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8577" y="4244308"/>
                        <a:ext cx="3434773" cy="774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p:cNvSpPr>
            <a:spLocks noGrp="1"/>
          </p:cNvSpPr>
          <p:nvPr>
            <p:ph idx="16"/>
          </p:nvPr>
        </p:nvSpPr>
        <p:spPr>
          <a:xfrm>
            <a:off x="457199" y="5108664"/>
            <a:ext cx="4561609" cy="809711"/>
          </a:xfrm>
        </p:spPr>
        <p:txBody>
          <a:bodyPr/>
          <a:lstStyle/>
          <a:p>
            <a:r>
              <a:rPr lang="en-US" sz="1600" b="1" dirty="0"/>
              <a:t>Step 2 Decide on the significance level, </a:t>
            </a:r>
            <a:r>
              <a:rPr lang="en-US" sz="1600" b="1" i="1" dirty="0"/>
              <a:t>α</a:t>
            </a:r>
            <a:r>
              <a:rPr lang="en-US" sz="1600" b="1" dirty="0"/>
              <a:t>.</a:t>
            </a:r>
          </a:p>
          <a:p>
            <a:r>
              <a:rPr lang="en-US" sz="1600" b="1" dirty="0"/>
              <a:t>Step 3 Compute the value of the test statistic</a:t>
            </a:r>
          </a:p>
        </p:txBody>
      </p:sp>
      <p:graphicFrame>
        <p:nvGraphicFramePr>
          <p:cNvPr id="18" name="Object 17" descr="t = start fraction x bar minus mu sub 0 over start fraction s over radical n end fraction end fraction"/>
          <p:cNvGraphicFramePr>
            <a:graphicFrameLocks noChangeAspect="1"/>
          </p:cNvGraphicFramePr>
          <p:nvPr>
            <p:extLst>
              <p:ext uri="{D42A27DB-BD31-4B8C-83A1-F6EECF244321}">
                <p14:modId xmlns:p14="http://schemas.microsoft.com/office/powerpoint/2010/main" val="2854429329"/>
              </p:ext>
            </p:extLst>
          </p:nvPr>
        </p:nvGraphicFramePr>
        <p:xfrm>
          <a:off x="5529696" y="5435799"/>
          <a:ext cx="929409" cy="630671"/>
        </p:xfrm>
        <a:graphic>
          <a:graphicData uri="http://schemas.openxmlformats.org/presentationml/2006/ole">
            <mc:AlternateContent xmlns:mc="http://schemas.openxmlformats.org/markup-compatibility/2006">
              <mc:Choice xmlns:v="urn:schemas-microsoft-com:vml" Requires="v">
                <p:oleObj name="Equation" r:id="rId6" imgW="1498320" imgH="1015920" progId="">
                  <p:embed/>
                </p:oleObj>
              </mc:Choice>
              <mc:Fallback>
                <p:oleObj name="Equation" r:id="rId6" imgW="1498320" imgH="1015920" progId="">
                  <p:embed/>
                  <p:pic>
                    <p:nvPicPr>
                      <p:cNvPr id="0" name="Picture 112" descr="t = start fraction x bar minus mu sub 0 over start fraction s over radical n end fraction end frac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9696" y="5435799"/>
                        <a:ext cx="929409" cy="630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p:cNvSpPr>
            <a:spLocks noGrp="1"/>
          </p:cNvSpPr>
          <p:nvPr>
            <p:ph idx="17"/>
          </p:nvPr>
        </p:nvSpPr>
        <p:spPr>
          <a:xfrm>
            <a:off x="462170" y="5886951"/>
            <a:ext cx="2301812" cy="320241"/>
          </a:xfrm>
        </p:spPr>
        <p:txBody>
          <a:bodyPr/>
          <a:lstStyle/>
          <a:p>
            <a:r>
              <a:rPr lang="en-US" sz="1600" b="1" dirty="0"/>
              <a:t>and denote that value</a:t>
            </a:r>
          </a:p>
        </p:txBody>
      </p:sp>
      <p:graphicFrame>
        <p:nvGraphicFramePr>
          <p:cNvPr id="21" name="Object 20" descr="t sub 0."/>
          <p:cNvGraphicFramePr>
            <a:graphicFrameLocks noChangeAspect="1"/>
          </p:cNvGraphicFramePr>
          <p:nvPr>
            <p:extLst>
              <p:ext uri="{D42A27DB-BD31-4B8C-83A1-F6EECF244321}">
                <p14:modId xmlns:p14="http://schemas.microsoft.com/office/powerpoint/2010/main" val="1596363221"/>
              </p:ext>
            </p:extLst>
          </p:nvPr>
        </p:nvGraphicFramePr>
        <p:xfrm>
          <a:off x="2923453" y="5944034"/>
          <a:ext cx="251114" cy="294409"/>
        </p:xfrm>
        <a:graphic>
          <a:graphicData uri="http://schemas.openxmlformats.org/presentationml/2006/ole">
            <mc:AlternateContent xmlns:mc="http://schemas.openxmlformats.org/markup-compatibility/2006">
              <mc:Choice xmlns:v="urn:schemas-microsoft-com:vml" Requires="v">
                <p:oleObj name="Equation" r:id="rId8" imgW="368280" imgH="431640" progId="">
                  <p:embed/>
                </p:oleObj>
              </mc:Choice>
              <mc:Fallback>
                <p:oleObj name="Equation" r:id="rId8" imgW="368280" imgH="431640" progId="">
                  <p:embed/>
                  <p:pic>
                    <p:nvPicPr>
                      <p:cNvPr id="0" name="Picture 113" descr="t sub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3453" y="5944034"/>
                        <a:ext cx="251114" cy="294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76227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 </a:t>
            </a:r>
            <a:r>
              <a:rPr lang="en-US" dirty="0"/>
              <a:t>7</a:t>
            </a:r>
            <a:r>
              <a:rPr lang="en-US"/>
              <a:t>.2 </a:t>
            </a:r>
            <a:r>
              <a:rPr lang="en-US" sz="2000" b="0" dirty="0"/>
              <a:t>(2 of 2)</a:t>
            </a:r>
          </a:p>
        </p:txBody>
      </p:sp>
      <p:sp>
        <p:nvSpPr>
          <p:cNvPr id="10" name="Content Placeholder 9"/>
          <p:cNvSpPr>
            <a:spLocks noGrp="1"/>
          </p:cNvSpPr>
          <p:nvPr>
            <p:ph idx="1"/>
          </p:nvPr>
        </p:nvSpPr>
        <p:spPr>
          <a:xfrm>
            <a:off x="457200" y="1600200"/>
            <a:ext cx="1911927" cy="318729"/>
          </a:xfrm>
        </p:spPr>
        <p:txBody>
          <a:bodyPr/>
          <a:lstStyle/>
          <a:p>
            <a:r>
              <a:rPr lang="en-US" sz="1200" b="1" dirty="0"/>
              <a:t>Critical-value Approach</a:t>
            </a:r>
          </a:p>
        </p:txBody>
      </p:sp>
      <p:sp>
        <p:nvSpPr>
          <p:cNvPr id="11" name="Content Placeholder 10"/>
          <p:cNvSpPr>
            <a:spLocks noGrp="1"/>
          </p:cNvSpPr>
          <p:nvPr>
            <p:ph idx="13"/>
          </p:nvPr>
        </p:nvSpPr>
        <p:spPr>
          <a:xfrm>
            <a:off x="457200" y="1982658"/>
            <a:ext cx="2514600" cy="275635"/>
          </a:xfrm>
        </p:spPr>
        <p:txBody>
          <a:bodyPr/>
          <a:lstStyle/>
          <a:p>
            <a:r>
              <a:rPr lang="en-US" sz="1200" b="1" dirty="0"/>
              <a:t>Step 4 The critical value(s) are</a:t>
            </a:r>
          </a:p>
        </p:txBody>
      </p:sp>
      <p:graphicFrame>
        <p:nvGraphicFramePr>
          <p:cNvPr id="28" name="Object 27" descr="plus or minus t sub start fraction alpha over 2 end fraction, two tailed or. negative t sub alpha, left tailed or. t sub alpha, right tailed"/>
          <p:cNvGraphicFramePr>
            <a:graphicFrameLocks noChangeAspect="1"/>
          </p:cNvGraphicFramePr>
          <p:nvPr>
            <p:extLst>
              <p:ext uri="{D42A27DB-BD31-4B8C-83A1-F6EECF244321}">
                <p14:modId xmlns:p14="http://schemas.microsoft.com/office/powerpoint/2010/main" val="2583831870"/>
              </p:ext>
            </p:extLst>
          </p:nvPr>
        </p:nvGraphicFramePr>
        <p:xfrm>
          <a:off x="1031415" y="2361236"/>
          <a:ext cx="2747294" cy="596952"/>
        </p:xfrm>
        <a:graphic>
          <a:graphicData uri="http://schemas.openxmlformats.org/presentationml/2006/ole">
            <mc:AlternateContent xmlns:mc="http://schemas.openxmlformats.org/markup-compatibility/2006">
              <mc:Choice xmlns:v="urn:schemas-microsoft-com:vml" Requires="v">
                <p:oleObj name="Equation" r:id="rId2" imgW="7124400" imgH="1549080" progId="">
                  <p:embed/>
                </p:oleObj>
              </mc:Choice>
              <mc:Fallback>
                <p:oleObj name="Equation" r:id="rId2" imgW="7124400" imgH="1549080" progId="">
                  <p:embed/>
                  <p:pic>
                    <p:nvPicPr>
                      <p:cNvPr id="0" name="Picture 132" descr="plus or minus t sub start fraction alpha over 2 end fraction, two tailed or. negative t sub alpha, left tailed or. t sub alpha, right tai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415" y="2361236"/>
                        <a:ext cx="2747294" cy="5969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p:cNvSpPr>
            <a:spLocks noGrp="1"/>
          </p:cNvSpPr>
          <p:nvPr>
            <p:ph idx="14"/>
          </p:nvPr>
        </p:nvSpPr>
        <p:spPr>
          <a:xfrm>
            <a:off x="457199" y="3017967"/>
            <a:ext cx="4281756" cy="321619"/>
          </a:xfrm>
        </p:spPr>
        <p:txBody>
          <a:bodyPr/>
          <a:lstStyle/>
          <a:p>
            <a:r>
              <a:rPr lang="en-US" sz="1200" b="1" dirty="0"/>
              <a:t>with </a:t>
            </a:r>
            <a:r>
              <a:rPr lang="en-US" sz="1200" b="1" i="1" dirty="0"/>
              <a:t>d f</a:t>
            </a:r>
            <a:r>
              <a:rPr lang="en-US" sz="1200" b="1" dirty="0"/>
              <a:t> = </a:t>
            </a:r>
            <a:r>
              <a:rPr lang="en-US" sz="1200" b="1" i="1" dirty="0"/>
              <a:t>n</a:t>
            </a:r>
            <a:r>
              <a:rPr lang="en-US" sz="1200" b="1" dirty="0"/>
              <a:t> − 1. Use Table </a:t>
            </a:r>
            <a:r>
              <a:rPr lang="en-US" sz="1200" b="1" dirty="0">
                <a:latin typeface="Times New Roman" panose="02020603050405020304" pitchFamily="18" charset="0"/>
                <a:cs typeface="Times New Roman" panose="02020603050405020304" pitchFamily="18" charset="0"/>
              </a:rPr>
              <a:t>Ⅳ</a:t>
            </a:r>
            <a:r>
              <a:rPr lang="en-US" sz="1200" b="1" dirty="0"/>
              <a:t> to find the critical value(s).</a:t>
            </a:r>
          </a:p>
        </p:txBody>
      </p:sp>
      <p:pic>
        <p:nvPicPr>
          <p:cNvPr id="3" name="Picture 2" descr="Three part diagrams a, b, c depict a normal curve each, that represent the rejection regions. Diagram a is labeled, two tailed test. Both the tails of the curve are shaded. The shaded region is labeled, start fraction alpha over 2 end fraction. Both the shaded regions represent, reject H sub 0 and the unshaded region is labeled, do not reject H sub 0. Diagram b is labeled, left tailed test. The region on the left tail is shaded. The shaded region is labeled, alpha and it represents reject h sub 0. The remaining unshaded region represents do not reject h sub 0. Diagram c is labeled, right tailed test. The region on the right tail is shaded. The shaded region is labeled, alpha and it represents, reject h sub 0. The unshaded region represents, do not reject h sub 0."/>
          <p:cNvPicPr>
            <a:picLocks noChangeAspect="1"/>
          </p:cNvPicPr>
          <p:nvPr/>
        </p:nvPicPr>
        <p:blipFill>
          <a:blip r:embed="rId4"/>
          <a:stretch>
            <a:fillRect/>
          </a:stretch>
        </p:blipFill>
        <p:spPr>
          <a:xfrm>
            <a:off x="807920" y="3418909"/>
            <a:ext cx="2919501" cy="887141"/>
          </a:xfrm>
          <a:prstGeom prst="rect">
            <a:avLst/>
          </a:prstGeom>
        </p:spPr>
      </p:pic>
      <p:sp>
        <p:nvSpPr>
          <p:cNvPr id="17" name="Content Placeholder 16"/>
          <p:cNvSpPr>
            <a:spLocks noGrp="1"/>
          </p:cNvSpPr>
          <p:nvPr>
            <p:ph idx="15"/>
          </p:nvPr>
        </p:nvSpPr>
        <p:spPr>
          <a:xfrm>
            <a:off x="457201" y="4417883"/>
            <a:ext cx="2901695" cy="440917"/>
          </a:xfrm>
        </p:spPr>
        <p:txBody>
          <a:bodyPr/>
          <a:lstStyle/>
          <a:p>
            <a:r>
              <a:rPr lang="en-US" sz="1200" b="1" dirty="0"/>
              <a:t>Step 5 If the value of the test statistic falls in the rejection region, reject</a:t>
            </a:r>
          </a:p>
        </p:txBody>
      </p:sp>
      <p:graphicFrame>
        <p:nvGraphicFramePr>
          <p:cNvPr id="30" name="Object 29" descr="H sub 0"/>
          <p:cNvGraphicFramePr>
            <a:graphicFrameLocks noChangeAspect="1"/>
          </p:cNvGraphicFramePr>
          <p:nvPr>
            <p:extLst>
              <p:ext uri="{D42A27DB-BD31-4B8C-83A1-F6EECF244321}">
                <p14:modId xmlns:p14="http://schemas.microsoft.com/office/powerpoint/2010/main" val="3953708522"/>
              </p:ext>
            </p:extLst>
          </p:nvPr>
        </p:nvGraphicFramePr>
        <p:xfrm>
          <a:off x="459852" y="4962020"/>
          <a:ext cx="329045" cy="243898"/>
        </p:xfrm>
        <a:graphic>
          <a:graphicData uri="http://schemas.openxmlformats.org/presentationml/2006/ole">
            <mc:AlternateContent xmlns:mc="http://schemas.openxmlformats.org/markup-compatibility/2006">
              <mc:Choice xmlns:v="urn:schemas-microsoft-com:vml" Requires="v">
                <p:oleObj name="Equation" r:id="rId5" imgW="583920" imgH="431640" progId="">
                  <p:embed/>
                </p:oleObj>
              </mc:Choice>
              <mc:Fallback>
                <p:oleObj name="Equation" r:id="rId5" imgW="583920" imgH="431640" progId="">
                  <p:embed/>
                  <p:pic>
                    <p:nvPicPr>
                      <p:cNvPr id="0" name="Picture 133" descr="H sub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852" y="4962020"/>
                        <a:ext cx="329045" cy="243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Content Placeholder 19"/>
          <p:cNvSpPr>
            <a:spLocks noGrp="1"/>
          </p:cNvSpPr>
          <p:nvPr>
            <p:ph idx="16"/>
          </p:nvPr>
        </p:nvSpPr>
        <p:spPr>
          <a:xfrm>
            <a:off x="909887" y="4925868"/>
            <a:ext cx="1914945" cy="254708"/>
          </a:xfrm>
        </p:spPr>
        <p:txBody>
          <a:bodyPr/>
          <a:lstStyle/>
          <a:p>
            <a:r>
              <a:rPr lang="en-US" sz="1200" b="1" dirty="0"/>
              <a:t>otherwise, do not reject</a:t>
            </a:r>
          </a:p>
        </p:txBody>
      </p:sp>
      <p:graphicFrame>
        <p:nvGraphicFramePr>
          <p:cNvPr id="31" name="Object 30" descr="H sub 0"/>
          <p:cNvGraphicFramePr>
            <a:graphicFrameLocks noChangeAspect="1"/>
          </p:cNvGraphicFramePr>
          <p:nvPr>
            <p:extLst>
              <p:ext uri="{D42A27DB-BD31-4B8C-83A1-F6EECF244321}">
                <p14:modId xmlns:p14="http://schemas.microsoft.com/office/powerpoint/2010/main" val="844531580"/>
              </p:ext>
            </p:extLst>
          </p:nvPr>
        </p:nvGraphicFramePr>
        <p:xfrm>
          <a:off x="2894154" y="4931995"/>
          <a:ext cx="323273" cy="242455"/>
        </p:xfrm>
        <a:graphic>
          <a:graphicData uri="http://schemas.openxmlformats.org/presentationml/2006/ole">
            <mc:AlternateContent xmlns:mc="http://schemas.openxmlformats.org/markup-compatibility/2006">
              <mc:Choice xmlns:v="urn:schemas-microsoft-com:vml" Requires="v">
                <p:oleObj name="Equation" r:id="rId7" imgW="571320" imgH="431640" progId="">
                  <p:embed/>
                </p:oleObj>
              </mc:Choice>
              <mc:Fallback>
                <p:oleObj name="Equation" r:id="rId7" imgW="571320" imgH="431640" progId="">
                  <p:embed/>
                  <p:pic>
                    <p:nvPicPr>
                      <p:cNvPr id="0" name="Picture 134" descr="H sub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4154" y="4931995"/>
                        <a:ext cx="323273" cy="242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21"/>
          <p:cNvSpPr>
            <a:spLocks noGrp="1"/>
          </p:cNvSpPr>
          <p:nvPr>
            <p:ph idx="17"/>
          </p:nvPr>
        </p:nvSpPr>
        <p:spPr>
          <a:xfrm>
            <a:off x="4268856" y="1634587"/>
            <a:ext cx="685800" cy="325513"/>
          </a:xfrm>
        </p:spPr>
        <p:txBody>
          <a:bodyPr/>
          <a:lstStyle/>
          <a:p>
            <a:r>
              <a:rPr lang="en-US" sz="1200" b="1" dirty="0"/>
              <a:t>OR</a:t>
            </a:r>
            <a:endParaRPr lang="en-US" sz="1200" dirty="0"/>
          </a:p>
        </p:txBody>
      </p:sp>
      <p:sp>
        <p:nvSpPr>
          <p:cNvPr id="23" name="Content Placeholder 22"/>
          <p:cNvSpPr>
            <a:spLocks noGrp="1"/>
          </p:cNvSpPr>
          <p:nvPr>
            <p:ph idx="18"/>
          </p:nvPr>
        </p:nvSpPr>
        <p:spPr>
          <a:xfrm>
            <a:off x="5116586" y="1634587"/>
            <a:ext cx="2723322" cy="355520"/>
          </a:xfrm>
        </p:spPr>
        <p:txBody>
          <a:bodyPr/>
          <a:lstStyle/>
          <a:p>
            <a:r>
              <a:rPr lang="en-US" sz="1200" b="1" i="1" dirty="0"/>
              <a:t>P</a:t>
            </a:r>
            <a:r>
              <a:rPr lang="en-US" sz="1200" b="1" dirty="0"/>
              <a:t>-value Approach</a:t>
            </a:r>
            <a:endParaRPr lang="en-US" sz="1200" dirty="0"/>
          </a:p>
        </p:txBody>
      </p:sp>
      <p:sp>
        <p:nvSpPr>
          <p:cNvPr id="24" name="Content Placeholder 23"/>
          <p:cNvSpPr>
            <a:spLocks noGrp="1"/>
          </p:cNvSpPr>
          <p:nvPr>
            <p:ph idx="19"/>
          </p:nvPr>
        </p:nvSpPr>
        <p:spPr>
          <a:xfrm>
            <a:off x="4738955" y="2173445"/>
            <a:ext cx="3947845" cy="697731"/>
          </a:xfrm>
        </p:spPr>
        <p:txBody>
          <a:bodyPr/>
          <a:lstStyle/>
          <a:p>
            <a:r>
              <a:rPr lang="en-US" sz="1200" b="1" dirty="0"/>
              <a:t>Step 4 The </a:t>
            </a:r>
            <a:r>
              <a:rPr lang="en-US" sz="1200" b="1" i="1" dirty="0"/>
              <a:t>t</a:t>
            </a:r>
            <a:r>
              <a:rPr lang="en-US" sz="1200" b="1" dirty="0"/>
              <a:t>-statistic has </a:t>
            </a:r>
            <a:r>
              <a:rPr lang="en-US" sz="1200" b="1" i="1" dirty="0"/>
              <a:t>d f</a:t>
            </a:r>
            <a:r>
              <a:rPr lang="en-US" sz="1200" b="1" dirty="0"/>
              <a:t> = </a:t>
            </a:r>
            <a:r>
              <a:rPr lang="en-US" sz="1200" b="1" i="1" dirty="0"/>
              <a:t>n</a:t>
            </a:r>
            <a:r>
              <a:rPr lang="en-US" sz="1200" b="1" dirty="0"/>
              <a:t> − 1. Use </a:t>
            </a:r>
            <a:r>
              <a:rPr lang="en-US" sz="1200" b="1"/>
              <a:t>Table </a:t>
            </a:r>
            <a:r>
              <a:rPr lang="en-US" sz="1200" b="1">
                <a:latin typeface="Times New Roman" panose="02020603050405020304" pitchFamily="18" charset="0"/>
                <a:cs typeface="Times New Roman" panose="02020603050405020304" pitchFamily="18" charset="0"/>
              </a:rPr>
              <a:t>Ⅳ</a:t>
            </a:r>
            <a:r>
              <a:rPr lang="en-US" sz="1200" b="1"/>
              <a:t> </a:t>
            </a:r>
            <a:r>
              <a:rPr lang="en-US" sz="1200" b="1" dirty="0"/>
              <a:t>to estimate the </a:t>
            </a:r>
            <a:r>
              <a:rPr lang="en-US" sz="1200" b="1" i="1" dirty="0"/>
              <a:t>P</a:t>
            </a:r>
            <a:r>
              <a:rPr lang="en-US" sz="1200" b="1" dirty="0"/>
              <a:t>-value, or obtain it exactly by using technology.</a:t>
            </a:r>
          </a:p>
        </p:txBody>
      </p:sp>
      <p:pic>
        <p:nvPicPr>
          <p:cNvPr id="4" name="Picture 3" descr="Three part diagrams a, b, c depict a normal curve each, that represent the p value. Diagram a is labeled, two tailed test. A vertical line near the tails of the curve are marked at negative the absolute value of t sub 0 and the absolute value of t sub 0 to the left and right of the mean at 0 respectively. The region under the curve to the left of negative the absolute value of t sub 0 and the region to the right of the absolute value of t sub 0 is shaded. Both the shaded regions are labeled, P value. Diagram b is labeled, left tailed. A vertical line near the left tail of the curve is marked at t sub 0. The region under the curve to the left of the vertical line is shaded and it is labeled, P value. Diagram c is labeled, tailed. A vertical line near the left tail of the curve is marked at t sub 0. The region under the curve to the right of the vertical line is shaded and it is labeled, P value."/>
          <p:cNvPicPr>
            <a:picLocks noChangeAspect="1"/>
          </p:cNvPicPr>
          <p:nvPr/>
        </p:nvPicPr>
        <p:blipFill>
          <a:blip r:embed="rId9"/>
          <a:stretch>
            <a:fillRect/>
          </a:stretch>
        </p:blipFill>
        <p:spPr>
          <a:xfrm>
            <a:off x="4738955" y="3367566"/>
            <a:ext cx="3778513" cy="1137847"/>
          </a:xfrm>
          <a:prstGeom prst="rect">
            <a:avLst/>
          </a:prstGeom>
        </p:spPr>
      </p:pic>
      <p:sp>
        <p:nvSpPr>
          <p:cNvPr id="25" name="Content Placeholder 24"/>
          <p:cNvSpPr>
            <a:spLocks noGrp="1"/>
          </p:cNvSpPr>
          <p:nvPr>
            <p:ph idx="20"/>
          </p:nvPr>
        </p:nvSpPr>
        <p:spPr>
          <a:xfrm>
            <a:off x="4495800" y="4633464"/>
            <a:ext cx="1734580" cy="329941"/>
          </a:xfrm>
        </p:spPr>
        <p:txBody>
          <a:bodyPr/>
          <a:lstStyle/>
          <a:p>
            <a:r>
              <a:rPr lang="en-US" sz="1200" b="1" dirty="0"/>
              <a:t>Step 5 If </a:t>
            </a:r>
            <a:r>
              <a:rPr lang="en-US" sz="1200" b="1" i="1" dirty="0"/>
              <a:t>P </a:t>
            </a:r>
            <a:r>
              <a:rPr lang="en-US" sz="1200" b="1" dirty="0"/>
              <a:t>≤ </a:t>
            </a:r>
            <a:r>
              <a:rPr lang="en-US" sz="1200" b="1" i="1" dirty="0"/>
              <a:t>α</a:t>
            </a:r>
            <a:r>
              <a:rPr lang="en-US" sz="1200" b="1" dirty="0"/>
              <a:t>, reject</a:t>
            </a:r>
          </a:p>
        </p:txBody>
      </p:sp>
      <p:graphicFrame>
        <p:nvGraphicFramePr>
          <p:cNvPr id="33" name="Object 32" descr="H sub 0"/>
          <p:cNvGraphicFramePr>
            <a:graphicFrameLocks noChangeAspect="1"/>
          </p:cNvGraphicFramePr>
          <p:nvPr>
            <p:extLst>
              <p:ext uri="{D42A27DB-BD31-4B8C-83A1-F6EECF244321}">
                <p14:modId xmlns:p14="http://schemas.microsoft.com/office/powerpoint/2010/main" val="1906959191"/>
              </p:ext>
            </p:extLst>
          </p:nvPr>
        </p:nvGraphicFramePr>
        <p:xfrm>
          <a:off x="6288953" y="4669775"/>
          <a:ext cx="327602" cy="243898"/>
        </p:xfrm>
        <a:graphic>
          <a:graphicData uri="http://schemas.openxmlformats.org/presentationml/2006/ole">
            <mc:AlternateContent xmlns:mc="http://schemas.openxmlformats.org/markup-compatibility/2006">
              <mc:Choice xmlns:v="urn:schemas-microsoft-com:vml" Requires="v">
                <p:oleObj name="Equation" r:id="rId10" imgW="583920" imgH="431640" progId="">
                  <p:embed/>
                </p:oleObj>
              </mc:Choice>
              <mc:Fallback>
                <p:oleObj name="Equation" r:id="rId10" imgW="583920" imgH="431640" progId="">
                  <p:embed/>
                  <p:pic>
                    <p:nvPicPr>
                      <p:cNvPr id="0" name="Picture 135" descr="H sub 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88953" y="4669775"/>
                        <a:ext cx="327602" cy="243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21"/>
          </p:nvPr>
        </p:nvSpPr>
        <p:spPr>
          <a:xfrm>
            <a:off x="6735739" y="4607361"/>
            <a:ext cx="1951061" cy="263421"/>
          </a:xfrm>
        </p:spPr>
        <p:txBody>
          <a:bodyPr/>
          <a:lstStyle/>
          <a:p>
            <a:r>
              <a:rPr lang="en-US" sz="1200" b="1" dirty="0"/>
              <a:t>otherwise, do not reject</a:t>
            </a:r>
          </a:p>
        </p:txBody>
      </p:sp>
      <p:graphicFrame>
        <p:nvGraphicFramePr>
          <p:cNvPr id="34" name="Object 33" descr="H sub 0"/>
          <p:cNvGraphicFramePr>
            <a:graphicFrameLocks noChangeAspect="1"/>
          </p:cNvGraphicFramePr>
          <p:nvPr>
            <p:extLst>
              <p:ext uri="{D42A27DB-BD31-4B8C-83A1-F6EECF244321}">
                <p14:modId xmlns:p14="http://schemas.microsoft.com/office/powerpoint/2010/main" val="3277054455"/>
              </p:ext>
            </p:extLst>
          </p:nvPr>
        </p:nvGraphicFramePr>
        <p:xfrm>
          <a:off x="4627920" y="4954563"/>
          <a:ext cx="323273" cy="242455"/>
        </p:xfrm>
        <a:graphic>
          <a:graphicData uri="http://schemas.openxmlformats.org/presentationml/2006/ole">
            <mc:AlternateContent xmlns:mc="http://schemas.openxmlformats.org/markup-compatibility/2006">
              <mc:Choice xmlns:v="urn:schemas-microsoft-com:vml" Requires="v">
                <p:oleObj name="Equation" r:id="rId12" imgW="571320" imgH="431640" progId="">
                  <p:embed/>
                </p:oleObj>
              </mc:Choice>
              <mc:Fallback>
                <p:oleObj name="Equation" r:id="rId12" imgW="571320" imgH="431640" progId="">
                  <p:embed/>
                  <p:pic>
                    <p:nvPicPr>
                      <p:cNvPr id="0" name="Picture 136" descr="H sub 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27920" y="4954563"/>
                        <a:ext cx="323273" cy="242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22"/>
          </p:nvPr>
        </p:nvSpPr>
        <p:spPr>
          <a:xfrm>
            <a:off x="1133791" y="5420670"/>
            <a:ext cx="7553009" cy="1031103"/>
          </a:xfrm>
        </p:spPr>
        <p:txBody>
          <a:bodyPr/>
          <a:lstStyle/>
          <a:p>
            <a:pPr>
              <a:spcBef>
                <a:spcPts val="600"/>
              </a:spcBef>
            </a:pPr>
            <a:r>
              <a:rPr lang="en-US" sz="1200" b="1" dirty="0"/>
              <a:t>Step 6 Interpret the results of the hypothesis test.</a:t>
            </a:r>
          </a:p>
          <a:p>
            <a:pPr>
              <a:spcBef>
                <a:spcPts val="600"/>
              </a:spcBef>
            </a:pPr>
            <a:r>
              <a:rPr lang="en-US" sz="1200" dirty="0"/>
              <a:t>Note:</a:t>
            </a:r>
            <a:r>
              <a:rPr lang="en-US" sz="1200" i="1" dirty="0"/>
              <a:t> </a:t>
            </a:r>
            <a:r>
              <a:rPr lang="en-US" sz="1200" dirty="0"/>
              <a:t>The hypothesis test is exact for normal populations and is approximately correct for large samples from nonnormal populations.</a:t>
            </a:r>
          </a:p>
        </p:txBody>
      </p:sp>
    </p:spTree>
    <p:extLst>
      <p:ext uri="{BB962C8B-B14F-4D97-AF65-F5344CB8AC3E}">
        <p14:creationId xmlns:p14="http://schemas.microsoft.com/office/powerpoint/2010/main" val="363028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8.2</a:t>
            </a:r>
          </a:p>
        </p:txBody>
      </p:sp>
      <p:sp>
        <p:nvSpPr>
          <p:cNvPr id="3" name="Content Placeholder 2"/>
          <p:cNvSpPr>
            <a:spLocks noGrp="1"/>
          </p:cNvSpPr>
          <p:nvPr>
            <p:ph idx="1"/>
          </p:nvPr>
        </p:nvSpPr>
        <p:spPr>
          <a:xfrm>
            <a:off x="457200" y="1600201"/>
            <a:ext cx="8229600" cy="2763078"/>
          </a:xfrm>
        </p:spPr>
        <p:txBody>
          <a:bodyPr/>
          <a:lstStyle/>
          <a:p>
            <a:pPr>
              <a:spcBef>
                <a:spcPct val="50000"/>
              </a:spcBef>
              <a:buClr>
                <a:srgbClr val="000000"/>
              </a:buClr>
              <a:defRPr/>
            </a:pPr>
            <a:r>
              <a:rPr lang="en-US" b="1" dirty="0">
                <a:solidFill>
                  <a:schemeClr val="tx1"/>
                </a:solidFill>
                <a:ea typeface="SimSun" charset="0"/>
                <a:cs typeface="SimSun" charset="0"/>
              </a:rPr>
              <a:t>Type I and Type II Errors</a:t>
            </a:r>
            <a:endParaRPr lang="en-US" dirty="0">
              <a:solidFill>
                <a:schemeClr val="tx1"/>
              </a:solidFill>
              <a:ea typeface="SimSun" charset="0"/>
              <a:cs typeface="SimSun" charset="0"/>
            </a:endParaRPr>
          </a:p>
          <a:p>
            <a:pPr>
              <a:spcBef>
                <a:spcPct val="50000"/>
              </a:spcBef>
              <a:buClr>
                <a:srgbClr val="000000"/>
              </a:buClr>
              <a:defRPr/>
            </a:pPr>
            <a:r>
              <a:rPr lang="en-US" b="1" dirty="0">
                <a:solidFill>
                  <a:schemeClr val="tx1"/>
                </a:solidFill>
                <a:ea typeface="SimSun" charset="0"/>
                <a:cs typeface="SimSun" charset="0"/>
              </a:rPr>
              <a:t>Type I error:</a:t>
            </a:r>
            <a:r>
              <a:rPr lang="en-US" dirty="0">
                <a:solidFill>
                  <a:schemeClr val="tx1"/>
                </a:solidFill>
                <a:ea typeface="SimSun" charset="0"/>
                <a:cs typeface="SimSun" charset="0"/>
              </a:rPr>
              <a:t>  Rejecting the null hypothesis when it is in fact true.</a:t>
            </a:r>
            <a:endParaRPr lang="en-US" baseline="-25000" dirty="0">
              <a:solidFill>
                <a:schemeClr val="tx1"/>
              </a:solidFill>
              <a:ea typeface="SimSun" charset="0"/>
              <a:cs typeface="SimSun" charset="0"/>
            </a:endParaRPr>
          </a:p>
          <a:p>
            <a:pPr>
              <a:spcBef>
                <a:spcPct val="50000"/>
              </a:spcBef>
              <a:buClr>
                <a:srgbClr val="000000"/>
              </a:buClr>
              <a:defRPr/>
            </a:pPr>
            <a:r>
              <a:rPr lang="en-US" b="1" dirty="0">
                <a:solidFill>
                  <a:schemeClr val="tx1"/>
                </a:solidFill>
                <a:ea typeface="SimSun" charset="0"/>
                <a:cs typeface="SimSun" charset="0"/>
              </a:rPr>
              <a:t>Type II error: </a:t>
            </a:r>
            <a:r>
              <a:rPr lang="en-US" dirty="0">
                <a:solidFill>
                  <a:schemeClr val="tx1"/>
                </a:solidFill>
                <a:ea typeface="SimSun" charset="0"/>
                <a:cs typeface="SimSun" charset="0"/>
              </a:rPr>
              <a:t>Not rejecting the null hypothesis when it is in fact false.</a:t>
            </a:r>
          </a:p>
        </p:txBody>
      </p:sp>
    </p:spTree>
    <p:extLst>
      <p:ext uri="{BB962C8B-B14F-4D97-AF65-F5344CB8AC3E}">
        <p14:creationId xmlns:p14="http://schemas.microsoft.com/office/powerpoint/2010/main" val="150163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7.3</a:t>
            </a:r>
          </a:p>
        </p:txBody>
      </p:sp>
      <p:sp>
        <p:nvSpPr>
          <p:cNvPr id="3" name="Content Placeholder 2"/>
          <p:cNvSpPr>
            <a:spLocks noGrp="1"/>
          </p:cNvSpPr>
          <p:nvPr>
            <p:ph idx="1"/>
          </p:nvPr>
        </p:nvSpPr>
        <p:spPr>
          <a:xfrm>
            <a:off x="457200" y="1600201"/>
            <a:ext cx="8229600" cy="2166730"/>
          </a:xfrm>
        </p:spPr>
        <p:txBody>
          <a:bodyPr/>
          <a:lstStyle/>
          <a:p>
            <a:pPr>
              <a:spcBef>
                <a:spcPct val="50000"/>
              </a:spcBef>
              <a:buClr>
                <a:srgbClr val="000000"/>
              </a:buClr>
              <a:defRPr/>
            </a:pPr>
            <a:r>
              <a:rPr lang="en-US" b="1" dirty="0">
                <a:solidFill>
                  <a:schemeClr val="tx1"/>
                </a:solidFill>
                <a:ea typeface="SimSun" charset="0"/>
                <a:cs typeface="SimSun" charset="0"/>
              </a:rPr>
              <a:t>Significance Level</a:t>
            </a:r>
            <a:endParaRPr lang="en-US" dirty="0">
              <a:solidFill>
                <a:schemeClr val="tx1"/>
              </a:solidFill>
              <a:ea typeface="SimSun" charset="0"/>
              <a:cs typeface="SimSun" charset="0"/>
            </a:endParaRPr>
          </a:p>
          <a:p>
            <a:pPr>
              <a:spcBef>
                <a:spcPct val="50000"/>
              </a:spcBef>
              <a:buClr>
                <a:srgbClr val="000000"/>
              </a:buClr>
              <a:defRPr/>
            </a:pPr>
            <a:r>
              <a:rPr lang="en-US" dirty="0">
                <a:solidFill>
                  <a:schemeClr val="tx1"/>
                </a:solidFill>
                <a:ea typeface="SimSun" charset="0"/>
                <a:cs typeface="SimSun" charset="0"/>
              </a:rPr>
              <a:t>The probability of making a Type I error, that is, of rejecting a true null hypothesis, is called the </a:t>
            </a:r>
            <a:r>
              <a:rPr lang="en-US" b="1" dirty="0">
                <a:solidFill>
                  <a:schemeClr val="tx1"/>
                </a:solidFill>
                <a:ea typeface="SimSun" charset="0"/>
                <a:cs typeface="SimSun" charset="0"/>
              </a:rPr>
              <a:t>significance level, </a:t>
            </a:r>
            <a:r>
              <a:rPr lang="el-GR" b="1" dirty="0">
                <a:solidFill>
                  <a:schemeClr val="tx1"/>
                </a:solidFill>
                <a:ea typeface="SimSun" charset="0"/>
                <a:cs typeface="Arial" panose="020B0604020202020204" pitchFamily="34" charset="0"/>
              </a:rPr>
              <a:t>α</a:t>
            </a:r>
            <a:r>
              <a:rPr lang="en-US" b="1" dirty="0">
                <a:solidFill>
                  <a:schemeClr val="tx1"/>
                </a:solidFill>
                <a:ea typeface="SimSun" charset="0"/>
                <a:cs typeface="SimSun" charset="0"/>
              </a:rPr>
              <a:t> , </a:t>
            </a:r>
            <a:r>
              <a:rPr lang="en-US" dirty="0">
                <a:solidFill>
                  <a:schemeClr val="tx1"/>
                </a:solidFill>
                <a:ea typeface="SimSun" charset="0"/>
                <a:cs typeface="SimSun" charset="0"/>
              </a:rPr>
              <a:t>of a hypothesis test.</a:t>
            </a:r>
          </a:p>
        </p:txBody>
      </p:sp>
    </p:spTree>
    <p:extLst>
      <p:ext uri="{BB962C8B-B14F-4D97-AF65-F5344CB8AC3E}">
        <p14:creationId xmlns:p14="http://schemas.microsoft.com/office/powerpoint/2010/main" val="369726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7.1</a:t>
            </a:r>
          </a:p>
        </p:txBody>
      </p:sp>
      <p:sp>
        <p:nvSpPr>
          <p:cNvPr id="3" name="Content Placeholder 2"/>
          <p:cNvSpPr>
            <a:spLocks noGrp="1"/>
          </p:cNvSpPr>
          <p:nvPr>
            <p:ph idx="1"/>
          </p:nvPr>
        </p:nvSpPr>
        <p:spPr>
          <a:xfrm>
            <a:off x="457200" y="1600201"/>
            <a:ext cx="8229600" cy="2951922"/>
          </a:xfrm>
        </p:spPr>
        <p:txBody>
          <a:bodyPr/>
          <a:lstStyle/>
          <a:p>
            <a:r>
              <a:rPr lang="en-US" b="1" dirty="0"/>
              <a:t>Relation between Type I and Type II Error Probabilities</a:t>
            </a:r>
          </a:p>
          <a:p>
            <a:r>
              <a:rPr lang="en-US" dirty="0"/>
              <a:t>For a fixed sample size, the smaller we specify the significance level, </a:t>
            </a:r>
            <a:r>
              <a:rPr lang="en-US" i="1" dirty="0"/>
              <a:t>α</a:t>
            </a:r>
            <a:r>
              <a:rPr lang="en-US" dirty="0"/>
              <a:t>, the larger will be the probability, </a:t>
            </a:r>
            <a:r>
              <a:rPr lang="en-US" i="1" dirty="0"/>
              <a:t>β</a:t>
            </a:r>
            <a:r>
              <a:rPr lang="en-US" dirty="0"/>
              <a:t>, of not rejecting a false null hypothesis.</a:t>
            </a:r>
          </a:p>
        </p:txBody>
      </p:sp>
    </p:spTree>
    <p:extLst>
      <p:ext uri="{BB962C8B-B14F-4D97-AF65-F5344CB8AC3E}">
        <p14:creationId xmlns:p14="http://schemas.microsoft.com/office/powerpoint/2010/main" val="317249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Fact 7.2</a:t>
            </a:r>
          </a:p>
        </p:txBody>
      </p:sp>
      <p:sp>
        <p:nvSpPr>
          <p:cNvPr id="3" name="Content Placeholder 2"/>
          <p:cNvSpPr>
            <a:spLocks noGrp="1"/>
          </p:cNvSpPr>
          <p:nvPr>
            <p:ph idx="1"/>
          </p:nvPr>
        </p:nvSpPr>
        <p:spPr>
          <a:xfrm>
            <a:off x="457200" y="1600200"/>
            <a:ext cx="8229600" cy="1605224"/>
          </a:xfrm>
        </p:spPr>
        <p:txBody>
          <a:bodyPr/>
          <a:lstStyle/>
          <a:p>
            <a:pPr>
              <a:spcBef>
                <a:spcPct val="50000"/>
              </a:spcBef>
              <a:buClr>
                <a:srgbClr val="000000"/>
              </a:buClr>
              <a:defRPr/>
            </a:pPr>
            <a:r>
              <a:rPr lang="en-US" altLang="en-US" b="1" dirty="0">
                <a:solidFill>
                  <a:schemeClr val="tx1"/>
                </a:solidFill>
              </a:rPr>
              <a:t>Possible Conclusions for a Hypothesis Test</a:t>
            </a:r>
            <a:endParaRPr lang="en-US" altLang="en-US" dirty="0">
              <a:solidFill>
                <a:schemeClr val="tx1"/>
              </a:solidFill>
            </a:endParaRPr>
          </a:p>
          <a:p>
            <a:pPr>
              <a:spcBef>
                <a:spcPct val="50000"/>
              </a:spcBef>
              <a:buClr>
                <a:srgbClr val="000000"/>
              </a:buClr>
              <a:defRPr/>
            </a:pPr>
            <a:r>
              <a:rPr lang="en-US" altLang="en-US" dirty="0">
                <a:solidFill>
                  <a:schemeClr val="tx1"/>
                </a:solidFill>
              </a:rPr>
              <a:t>Suppose that a hypothesis test is conducted at a small significance level.</a:t>
            </a:r>
          </a:p>
        </p:txBody>
      </p:sp>
      <p:sp>
        <p:nvSpPr>
          <p:cNvPr id="4" name="Content Placeholder 3"/>
          <p:cNvSpPr>
            <a:spLocks noGrp="1"/>
          </p:cNvSpPr>
          <p:nvPr>
            <p:ph idx="13"/>
          </p:nvPr>
        </p:nvSpPr>
        <p:spPr>
          <a:xfrm>
            <a:off x="457200" y="3346100"/>
            <a:ext cx="8229600" cy="2924070"/>
          </a:xfrm>
        </p:spPr>
        <p:txBody>
          <a:bodyPr/>
          <a:lstStyle/>
          <a:p>
            <a:pPr marL="256032" lvl="0" indent="-256032">
              <a:buFont typeface="Arial" panose="020B0604020202020204" pitchFamily="34" charset="0"/>
              <a:buChar char="•"/>
              <a:defRPr/>
            </a:pPr>
            <a:r>
              <a:rPr lang="en-US" altLang="en-US" dirty="0">
                <a:solidFill>
                  <a:srgbClr val="000000"/>
                </a:solidFill>
              </a:rPr>
              <a:t>If the null hypothesis is rejected, we conclude that the data provide sufficient evidence to support the alternative hypothesis.</a:t>
            </a:r>
          </a:p>
          <a:p>
            <a:pPr marL="256032" lvl="0" indent="-256032">
              <a:buFont typeface="Arial" panose="020B0604020202020204" pitchFamily="34" charset="0"/>
              <a:buChar char="•"/>
              <a:defRPr/>
            </a:pPr>
            <a:r>
              <a:rPr lang="en-US" altLang="en-US" dirty="0">
                <a:solidFill>
                  <a:srgbClr val="000000"/>
                </a:solidFill>
              </a:rPr>
              <a:t>If the null hypothesis is not rejected, we conclude that the data do not provide sufficient evidence to support the alternative hypothesis.</a:t>
            </a:r>
          </a:p>
        </p:txBody>
      </p:sp>
    </p:spTree>
    <p:extLst>
      <p:ext uri="{BB962C8B-B14F-4D97-AF65-F5344CB8AC3E}">
        <p14:creationId xmlns:p14="http://schemas.microsoft.com/office/powerpoint/2010/main" val="237550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7.2 </a:t>
            </a:r>
            <a:r>
              <a:rPr lang="en-US" altLang="en-US" dirty="0"/>
              <a:t>Critical-Value Approach to Hypothesis Testing</a:t>
            </a:r>
          </a:p>
        </p:txBody>
      </p:sp>
    </p:spTree>
    <p:extLst>
      <p:ext uri="{BB962C8B-B14F-4D97-AF65-F5344CB8AC3E}">
        <p14:creationId xmlns:p14="http://schemas.microsoft.com/office/powerpoint/2010/main" val="16730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Value Approach</a:t>
            </a:r>
          </a:p>
        </p:txBody>
      </p:sp>
      <p:sp>
        <p:nvSpPr>
          <p:cNvPr id="3" name="Content Placeholder 2"/>
          <p:cNvSpPr>
            <a:spLocks noGrp="1"/>
          </p:cNvSpPr>
          <p:nvPr>
            <p:ph idx="1"/>
          </p:nvPr>
        </p:nvSpPr>
        <p:spPr/>
        <p:txBody>
          <a:bodyPr/>
          <a:lstStyle/>
          <a:p>
            <a:r>
              <a:rPr lang="en-US" dirty="0"/>
              <a:t>With the critical-value approach to hypothesis testing, we choose a “cutoff point” (or cutoff points) based on the significance level of the hypothesis test. </a:t>
            </a:r>
          </a:p>
          <a:p>
            <a:r>
              <a:rPr lang="en-US" dirty="0"/>
              <a:t>The criterion for deciding whether to reject the null hypothesis involves a comparison of the value of the test statistic to the cutoff point(s).</a:t>
            </a:r>
          </a:p>
        </p:txBody>
      </p:sp>
    </p:spTree>
    <p:extLst>
      <p:ext uri="{BB962C8B-B14F-4D97-AF65-F5344CB8AC3E}">
        <p14:creationId xmlns:p14="http://schemas.microsoft.com/office/powerpoint/2010/main" val="233426034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15444</TotalTime>
  <Words>1389</Words>
  <Application>Microsoft Office PowerPoint</Application>
  <PresentationFormat>On-screen Show (4:3)</PresentationFormat>
  <Paragraphs>135</Paragraphs>
  <Slides>31</Slides>
  <Notes>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9" baseType="lpstr">
      <vt:lpstr>Arial</vt:lpstr>
      <vt:lpstr>Noto Sans Symbols</vt:lpstr>
      <vt:lpstr>Times New Roman</vt:lpstr>
      <vt:lpstr>Verdana</vt:lpstr>
      <vt:lpstr>Wingdings</vt:lpstr>
      <vt:lpstr>508 Lecture</vt:lpstr>
      <vt:lpstr>3_508 Lecture</vt:lpstr>
      <vt:lpstr>Equation</vt:lpstr>
      <vt:lpstr>PowerPoint Presentation</vt:lpstr>
      <vt:lpstr>7.1 The Nature of Hypothesis Testing</vt:lpstr>
      <vt:lpstr>Definition 7.1</vt:lpstr>
      <vt:lpstr>Definition 8.2</vt:lpstr>
      <vt:lpstr>Definition 7.3</vt:lpstr>
      <vt:lpstr>Key Fact 7.1</vt:lpstr>
      <vt:lpstr>Key Fact 7.2</vt:lpstr>
      <vt:lpstr>7.2 Critical-Value Approach to Hypothesis Testing</vt:lpstr>
      <vt:lpstr>Critical Value Approach</vt:lpstr>
      <vt:lpstr>Figure 7-2</vt:lpstr>
      <vt:lpstr>Figure 7-3</vt:lpstr>
      <vt:lpstr>Definition 7.4</vt:lpstr>
      <vt:lpstr>Figure 7-4</vt:lpstr>
      <vt:lpstr>Key Fact 7.3</vt:lpstr>
      <vt:lpstr>Figure 7-5</vt:lpstr>
      <vt:lpstr>7.3 Hypothesis Tests for One Population Mean When σ Is Known</vt:lpstr>
      <vt:lpstr>Procedure 7.1 (1 of 2)</vt:lpstr>
      <vt:lpstr>Procedure 7.1 (2 of 2)</vt:lpstr>
      <vt:lpstr>Key Fact 7.7</vt:lpstr>
      <vt:lpstr>7.4 P-Value Approach to Hypothesis Testing</vt:lpstr>
      <vt:lpstr>Figure 7-7</vt:lpstr>
      <vt:lpstr>Key Fact 7.4</vt:lpstr>
      <vt:lpstr>Figure 7-8</vt:lpstr>
      <vt:lpstr>Figure 7-9</vt:lpstr>
      <vt:lpstr>Table 8-7</vt:lpstr>
      <vt:lpstr>Table 7-8</vt:lpstr>
      <vt:lpstr>7.5 Hypothesis Tests for One Population Mean When σ Is Unknown</vt:lpstr>
      <vt:lpstr>Figure 7-19</vt:lpstr>
      <vt:lpstr>Figure 7-20</vt:lpstr>
      <vt:lpstr>Procedure 7.2 (1 of 2)</vt:lpstr>
      <vt:lpstr>Procedure 7.2 (2 of 2)</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9e</dc:title>
  <dc:subject>Math</dc:subject>
  <dc:creator>Weiss</dc:creator>
  <cp:keywords>Math</cp:keywords>
  <cp:lastModifiedBy>Zahra Mohamed Aljneibi</cp:lastModifiedBy>
  <cp:revision>878</cp:revision>
  <dcterms:modified xsi:type="dcterms:W3CDTF">2021-06-23T14:33:36Z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