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acbce7a3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acbce7a3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ad085f62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ad085f62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b0b558ae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b0b558ae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acbce7a3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acbce7a3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acbce7a3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acbce7a3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ad085f6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3ad085f6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b0b558ae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b0b558ae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ad085f6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ad085f6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ad085f62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ad085f62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ad085f62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ad085f62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b0b558ae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b0b558ae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14.png"/><Relationship Id="rId7" Type="http://schemas.openxmlformats.org/officeDocument/2006/relationships/image" Target="../media/image23.png"/><Relationship Id="rId8"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25.png"/><Relationship Id="rId5" Type="http://schemas.openxmlformats.org/officeDocument/2006/relationships/image" Target="../media/image20.png"/><Relationship Id="rId6" Type="http://schemas.openxmlformats.org/officeDocument/2006/relationships/image" Target="../media/image19.png"/><Relationship Id="rId7" Type="http://schemas.openxmlformats.org/officeDocument/2006/relationships/image" Target="../media/image17.png"/><Relationship Id="rId8"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Phelan-McDermid Syndrome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a:t>
            </a:r>
            <a:r>
              <a:rPr lang="en"/>
              <a:t>y : </a:t>
            </a:r>
            <a:r>
              <a:rPr lang="en"/>
              <a:t>Sumanth Pandiri, CJ Boni, and Yash Patel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&amp; Evaluations</a:t>
            </a:r>
            <a:endParaRPr/>
          </a:p>
        </p:txBody>
      </p:sp>
      <p:pic>
        <p:nvPicPr>
          <p:cNvPr id="129" name="Google Shape;129;p22"/>
          <p:cNvPicPr preferRelativeResize="0"/>
          <p:nvPr/>
        </p:nvPicPr>
        <p:blipFill>
          <a:blip r:embed="rId3">
            <a:alphaModFix/>
          </a:blip>
          <a:stretch>
            <a:fillRect/>
          </a:stretch>
        </p:blipFill>
        <p:spPr>
          <a:xfrm>
            <a:off x="5275850" y="3099524"/>
            <a:ext cx="2706049" cy="2043998"/>
          </a:xfrm>
          <a:prstGeom prst="rect">
            <a:avLst/>
          </a:prstGeom>
          <a:noFill/>
          <a:ln>
            <a:noFill/>
          </a:ln>
        </p:spPr>
      </p:pic>
      <p:pic>
        <p:nvPicPr>
          <p:cNvPr id="130" name="Google Shape;130;p22"/>
          <p:cNvPicPr preferRelativeResize="0"/>
          <p:nvPr/>
        </p:nvPicPr>
        <p:blipFill>
          <a:blip r:embed="rId4">
            <a:alphaModFix/>
          </a:blip>
          <a:stretch>
            <a:fillRect/>
          </a:stretch>
        </p:blipFill>
        <p:spPr>
          <a:xfrm>
            <a:off x="3218975" y="1036632"/>
            <a:ext cx="2706050" cy="2043993"/>
          </a:xfrm>
          <a:prstGeom prst="rect">
            <a:avLst/>
          </a:prstGeom>
          <a:noFill/>
          <a:ln>
            <a:noFill/>
          </a:ln>
        </p:spPr>
      </p:pic>
      <p:pic>
        <p:nvPicPr>
          <p:cNvPr id="131" name="Google Shape;131;p22"/>
          <p:cNvPicPr preferRelativeResize="0"/>
          <p:nvPr/>
        </p:nvPicPr>
        <p:blipFill>
          <a:blip r:embed="rId5">
            <a:alphaModFix/>
          </a:blip>
          <a:stretch>
            <a:fillRect/>
          </a:stretch>
        </p:blipFill>
        <p:spPr>
          <a:xfrm>
            <a:off x="0" y="1036636"/>
            <a:ext cx="2547150" cy="2043989"/>
          </a:xfrm>
          <a:prstGeom prst="rect">
            <a:avLst/>
          </a:prstGeom>
          <a:noFill/>
          <a:ln>
            <a:noFill/>
          </a:ln>
        </p:spPr>
      </p:pic>
      <p:pic>
        <p:nvPicPr>
          <p:cNvPr id="132" name="Google Shape;132;p22"/>
          <p:cNvPicPr preferRelativeResize="0"/>
          <p:nvPr/>
        </p:nvPicPr>
        <p:blipFill>
          <a:blip r:embed="rId6">
            <a:alphaModFix/>
          </a:blip>
          <a:stretch>
            <a:fillRect/>
          </a:stretch>
        </p:blipFill>
        <p:spPr>
          <a:xfrm>
            <a:off x="6596853" y="1036615"/>
            <a:ext cx="2547150" cy="2043998"/>
          </a:xfrm>
          <a:prstGeom prst="rect">
            <a:avLst/>
          </a:prstGeom>
          <a:noFill/>
          <a:ln>
            <a:noFill/>
          </a:ln>
        </p:spPr>
      </p:pic>
      <p:pic>
        <p:nvPicPr>
          <p:cNvPr id="133" name="Google Shape;133;p22"/>
          <p:cNvPicPr preferRelativeResize="0"/>
          <p:nvPr/>
        </p:nvPicPr>
        <p:blipFill>
          <a:blip r:embed="rId7">
            <a:alphaModFix/>
          </a:blip>
          <a:stretch>
            <a:fillRect/>
          </a:stretch>
        </p:blipFill>
        <p:spPr>
          <a:xfrm>
            <a:off x="399575" y="3209325"/>
            <a:ext cx="2410300" cy="1934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Models and Evaluations Without Manganese Chloride</a:t>
            </a:r>
            <a:endParaRPr>
              <a:solidFill>
                <a:schemeClr val="lt1"/>
              </a:solidFill>
            </a:endParaRPr>
          </a:p>
        </p:txBody>
      </p:sp>
      <p:pic>
        <p:nvPicPr>
          <p:cNvPr id="139" name="Google Shape;139;p23"/>
          <p:cNvPicPr preferRelativeResize="0"/>
          <p:nvPr/>
        </p:nvPicPr>
        <p:blipFill>
          <a:blip r:embed="rId3">
            <a:alphaModFix/>
          </a:blip>
          <a:stretch>
            <a:fillRect/>
          </a:stretch>
        </p:blipFill>
        <p:spPr>
          <a:xfrm>
            <a:off x="6627600" y="922475"/>
            <a:ext cx="2516400" cy="1812327"/>
          </a:xfrm>
          <a:prstGeom prst="rect">
            <a:avLst/>
          </a:prstGeom>
          <a:noFill/>
          <a:ln>
            <a:noFill/>
          </a:ln>
        </p:spPr>
      </p:pic>
      <p:pic>
        <p:nvPicPr>
          <p:cNvPr id="140" name="Google Shape;140;p23"/>
          <p:cNvPicPr preferRelativeResize="0"/>
          <p:nvPr/>
        </p:nvPicPr>
        <p:blipFill>
          <a:blip r:embed="rId4">
            <a:alphaModFix/>
          </a:blip>
          <a:stretch>
            <a:fillRect/>
          </a:stretch>
        </p:blipFill>
        <p:spPr>
          <a:xfrm>
            <a:off x="0" y="922474"/>
            <a:ext cx="2516403" cy="1812325"/>
          </a:xfrm>
          <a:prstGeom prst="rect">
            <a:avLst/>
          </a:prstGeom>
          <a:noFill/>
          <a:ln>
            <a:noFill/>
          </a:ln>
        </p:spPr>
      </p:pic>
      <p:pic>
        <p:nvPicPr>
          <p:cNvPr id="141" name="Google Shape;141;p23"/>
          <p:cNvPicPr preferRelativeResize="0"/>
          <p:nvPr/>
        </p:nvPicPr>
        <p:blipFill>
          <a:blip r:embed="rId5">
            <a:alphaModFix/>
          </a:blip>
          <a:stretch>
            <a:fillRect/>
          </a:stretch>
        </p:blipFill>
        <p:spPr>
          <a:xfrm>
            <a:off x="0" y="3331175"/>
            <a:ext cx="2516402" cy="1812325"/>
          </a:xfrm>
          <a:prstGeom prst="rect">
            <a:avLst/>
          </a:prstGeom>
          <a:noFill/>
          <a:ln>
            <a:noFill/>
          </a:ln>
        </p:spPr>
      </p:pic>
      <p:pic>
        <p:nvPicPr>
          <p:cNvPr id="142" name="Google Shape;142;p23"/>
          <p:cNvPicPr preferRelativeResize="0"/>
          <p:nvPr/>
        </p:nvPicPr>
        <p:blipFill>
          <a:blip r:embed="rId6">
            <a:alphaModFix/>
          </a:blip>
          <a:stretch>
            <a:fillRect/>
          </a:stretch>
        </p:blipFill>
        <p:spPr>
          <a:xfrm>
            <a:off x="6405887" y="3331163"/>
            <a:ext cx="2738120" cy="1812337"/>
          </a:xfrm>
          <a:prstGeom prst="rect">
            <a:avLst/>
          </a:prstGeom>
          <a:noFill/>
          <a:ln>
            <a:noFill/>
          </a:ln>
        </p:spPr>
      </p:pic>
      <p:pic>
        <p:nvPicPr>
          <p:cNvPr id="143" name="Google Shape;143;p23"/>
          <p:cNvPicPr preferRelativeResize="0"/>
          <p:nvPr/>
        </p:nvPicPr>
        <p:blipFill>
          <a:blip r:embed="rId7">
            <a:alphaModFix/>
          </a:blip>
          <a:stretch>
            <a:fillRect/>
          </a:stretch>
        </p:blipFill>
        <p:spPr>
          <a:xfrm>
            <a:off x="2668803" y="1544000"/>
            <a:ext cx="3584684" cy="25817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What is Phelan-McDermid syndrome? &amp; Our Goal</a:t>
            </a:r>
            <a:endParaRPr/>
          </a:p>
        </p:txBody>
      </p:sp>
      <p:sp>
        <p:nvSpPr>
          <p:cNvPr id="66" name="Google Shape;66;p14"/>
          <p:cNvSpPr txBox="1"/>
          <p:nvPr>
            <p:ph idx="1" type="body"/>
          </p:nvPr>
        </p:nvSpPr>
        <p:spPr>
          <a:xfrm>
            <a:off x="311700" y="1261500"/>
            <a:ext cx="8520600" cy="1248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chemeClr val="lt2"/>
                </a:solidFill>
              </a:rPr>
              <a:t>Phelan-McDermid syndrome (PMS) is a rare genetic condition that causes developmental and speech delays, behavioral problems and a weakened or no ability to feel pain or sweat. </a:t>
            </a:r>
            <a:endParaRPr>
              <a:solidFill>
                <a:schemeClr val="lt2"/>
              </a:solidFill>
            </a:endParaRPr>
          </a:p>
        </p:txBody>
      </p:sp>
      <p:sp>
        <p:nvSpPr>
          <p:cNvPr id="67" name="Google Shape;67;p14"/>
          <p:cNvSpPr txBox="1"/>
          <p:nvPr/>
        </p:nvSpPr>
        <p:spPr>
          <a:xfrm>
            <a:off x="227700" y="2691375"/>
            <a:ext cx="8688600" cy="1800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accent3"/>
                </a:solidFill>
                <a:latin typeface="Average"/>
                <a:ea typeface="Average"/>
                <a:cs typeface="Average"/>
                <a:sym typeface="Average"/>
              </a:rPr>
              <a:t>Project Description:</a:t>
            </a:r>
            <a:endParaRPr sz="1500">
              <a:solidFill>
                <a:schemeClr val="accent3"/>
              </a:solidFill>
              <a:latin typeface="Average"/>
              <a:ea typeface="Average"/>
              <a:cs typeface="Average"/>
              <a:sym typeface="Average"/>
            </a:endParaRPr>
          </a:p>
          <a:p>
            <a:pPr indent="0" lvl="0" marL="0" rtl="0" algn="ctr">
              <a:spcBef>
                <a:spcPts val="0"/>
              </a:spcBef>
              <a:spcAft>
                <a:spcPts val="0"/>
              </a:spcAft>
              <a:buNone/>
            </a:pPr>
            <a:r>
              <a:rPr lang="en" sz="1500">
                <a:solidFill>
                  <a:schemeClr val="accent3"/>
                </a:solidFill>
                <a:latin typeface="Average"/>
                <a:ea typeface="Average"/>
                <a:cs typeface="Average"/>
                <a:sym typeface="Average"/>
              </a:rPr>
              <a:t>The project goal is to identify significant differences between PMS((Phelan-McDermid syndrome) patients and control cell lines, identify candidate pathways that are particularly affected in individuals with PMS eventually, and identify subgroups within the PMS population based on their metabolic profiles. The data for this project was generated using the Biolog Phenotype Mammalian Microarrays: this technology measures the production of energy (NADH) in the presence of different metabolic compounds.</a:t>
            </a:r>
            <a:endParaRPr sz="1500">
              <a:solidFill>
                <a:schemeClr val="accent3"/>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&amp; Why Did We Analyze?</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goal of our project is to use the endpoint absorbance of metabolic pathways in human cells to determine the presence of Phelan-McDermid Syndrome (PMS) in a subject</a:t>
            </a:r>
            <a:endParaRPr sz="1600"/>
          </a:p>
          <a:p>
            <a:pPr indent="-330200" lvl="0" marL="457200" rtl="0" algn="l">
              <a:spcBef>
                <a:spcPts val="0"/>
              </a:spcBef>
              <a:spcAft>
                <a:spcPts val="0"/>
              </a:spcAft>
              <a:buSzPts val="1600"/>
              <a:buChar char="-"/>
            </a:pPr>
            <a:r>
              <a:rPr lang="en" sz="1600"/>
              <a:t>The cells used in the study were derived from the participants’ blood, and the endpoint absorbance of the cells was observed using the Biolog Phenotype Mammalian Microarrays. The dataset measures endpoint absorbance across 768 different wells, which tested various metabolic sources and effectors.</a:t>
            </a:r>
            <a:endParaRPr sz="1600"/>
          </a:p>
          <a:p>
            <a:pPr indent="-330200" lvl="0" marL="457200" rtl="0" algn="l">
              <a:spcBef>
                <a:spcPts val="0"/>
              </a:spcBef>
              <a:spcAft>
                <a:spcPts val="0"/>
              </a:spcAft>
              <a:buSzPts val="1600"/>
              <a:buChar char="-"/>
            </a:pPr>
            <a:r>
              <a:rPr lang="en" sz="1600"/>
              <a:t>We were provided with normalized versions of the raw control and patient data, which is what we decided to use for this project.  (using Pandas)</a:t>
            </a:r>
            <a:br>
              <a:rPr lang="en" sz="1600"/>
            </a:br>
            <a:endParaRPr sz="1600"/>
          </a:p>
        </p:txBody>
      </p:sp>
      <p:pic>
        <p:nvPicPr>
          <p:cNvPr id="74" name="Google Shape;74;p15"/>
          <p:cNvPicPr preferRelativeResize="0"/>
          <p:nvPr/>
        </p:nvPicPr>
        <p:blipFill>
          <a:blip r:embed="rId3">
            <a:alphaModFix/>
          </a:blip>
          <a:stretch>
            <a:fillRect/>
          </a:stretch>
        </p:blipFill>
        <p:spPr>
          <a:xfrm>
            <a:off x="5327425" y="3622848"/>
            <a:ext cx="3816576" cy="1520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80" name="Google Shape;80;p16"/>
          <p:cNvSpPr txBox="1"/>
          <p:nvPr>
            <p:ph idx="1" type="body"/>
          </p:nvPr>
        </p:nvSpPr>
        <p:spPr>
          <a:xfrm>
            <a:off x="311700" y="1152475"/>
            <a:ext cx="452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began our preliminary data analysis by simply plotting boxplots for the patient and control data separately, across all the wells. Through these boxplots, we started to notice that there were differences in medians, typically with the control being larger in median than the patient. The pictures depict boxplots for 2 of the 768 wells.</a:t>
            </a:r>
            <a:endParaRPr/>
          </a:p>
        </p:txBody>
      </p:sp>
      <p:pic>
        <p:nvPicPr>
          <p:cNvPr id="81" name="Google Shape;81;p16"/>
          <p:cNvPicPr preferRelativeResize="0"/>
          <p:nvPr/>
        </p:nvPicPr>
        <p:blipFill>
          <a:blip r:embed="rId3">
            <a:alphaModFix/>
          </a:blip>
          <a:stretch>
            <a:fillRect/>
          </a:stretch>
        </p:blipFill>
        <p:spPr>
          <a:xfrm>
            <a:off x="5432935" y="0"/>
            <a:ext cx="3711066" cy="2571750"/>
          </a:xfrm>
          <a:prstGeom prst="rect">
            <a:avLst/>
          </a:prstGeom>
          <a:noFill/>
          <a:ln>
            <a:noFill/>
          </a:ln>
        </p:spPr>
      </p:pic>
      <p:pic>
        <p:nvPicPr>
          <p:cNvPr id="82" name="Google Shape;82;p16"/>
          <p:cNvPicPr preferRelativeResize="0"/>
          <p:nvPr/>
        </p:nvPicPr>
        <p:blipFill>
          <a:blip r:embed="rId4">
            <a:alphaModFix/>
          </a:blip>
          <a:stretch>
            <a:fillRect/>
          </a:stretch>
        </p:blipFill>
        <p:spPr>
          <a:xfrm>
            <a:off x="5432925" y="2571754"/>
            <a:ext cx="3711076" cy="25717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Statistical Analysis</a:t>
            </a:r>
            <a:endParaRPr/>
          </a:p>
          <a:p>
            <a:pPr indent="0" lvl="0" marL="0" rtl="0" algn="l">
              <a:spcBef>
                <a:spcPts val="0"/>
              </a:spcBef>
              <a:spcAft>
                <a:spcPts val="0"/>
              </a:spcAft>
              <a:buNone/>
            </a:pPr>
            <a:r>
              <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a:t>
            </a:r>
            <a:r>
              <a:rPr lang="en"/>
              <a:t>the boxplot visualizations</a:t>
            </a:r>
            <a:r>
              <a:rPr lang="en"/>
              <a:t>, we noticed that the control medians tended to be higher than the patient medians. We also noticed that there were a significant amount of outliers throughout the graphs</a:t>
            </a:r>
            <a:endParaRPr/>
          </a:p>
          <a:p>
            <a:pPr indent="-342900" lvl="0" marL="457200" rtl="0" algn="l">
              <a:spcBef>
                <a:spcPts val="0"/>
              </a:spcBef>
              <a:spcAft>
                <a:spcPts val="0"/>
              </a:spcAft>
              <a:buSzPts val="1800"/>
              <a:buChar char="-"/>
            </a:pPr>
            <a:r>
              <a:rPr lang="en"/>
              <a:t>We decided to look at the median difference between the control and patient medians in each well, as well as the median difference between the control and patient means across each well.</a:t>
            </a:r>
            <a:endParaRPr/>
          </a:p>
          <a:p>
            <a:pPr indent="-342900" lvl="0" marL="457200" rtl="0" algn="l">
              <a:spcBef>
                <a:spcPts val="0"/>
              </a:spcBef>
              <a:spcAft>
                <a:spcPts val="0"/>
              </a:spcAft>
              <a:buSzPts val="1800"/>
              <a:buChar char="-"/>
            </a:pPr>
            <a:r>
              <a:rPr lang="en"/>
              <a:t>Median difference in means across each well: 0.24432858029483007</a:t>
            </a:r>
            <a:endParaRPr/>
          </a:p>
          <a:p>
            <a:pPr indent="-342900" lvl="0" marL="457200" rtl="0" algn="l">
              <a:spcBef>
                <a:spcPts val="0"/>
              </a:spcBef>
              <a:spcAft>
                <a:spcPts val="0"/>
              </a:spcAft>
              <a:buSzPts val="1800"/>
              <a:buChar char="-"/>
            </a:pPr>
            <a:r>
              <a:rPr lang="en"/>
              <a:t>Median difference in medians across each well: 0.2609712967231488</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a:t>
            </a:r>
            <a:endParaRPr/>
          </a:p>
        </p:txBody>
      </p:sp>
      <p:sp>
        <p:nvSpPr>
          <p:cNvPr id="94" name="Google Shape;94;p18"/>
          <p:cNvSpPr txBox="1"/>
          <p:nvPr>
            <p:ph idx="1" type="body"/>
          </p:nvPr>
        </p:nvSpPr>
        <p:spPr>
          <a:xfrm>
            <a:off x="311700" y="1152475"/>
            <a:ext cx="82608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decided to plot the median difference between the control and patient medians in each well, as well as the median difference between the control and patient means across each well. We also looked at the differences in IQR and Variance over each well. We noticed that there was a major outlier in wells 412-415, which were Manganese Chloride. For context, we plotted up to 411 in the second plot, and from 416 onwards in the 3rd plot.</a:t>
            </a:r>
            <a:endParaRPr/>
          </a:p>
          <a:p>
            <a:pPr indent="0" lvl="0" marL="0" rtl="0" algn="l">
              <a:spcBef>
                <a:spcPts val="1200"/>
              </a:spcBef>
              <a:spcAft>
                <a:spcPts val="0"/>
              </a:spcAft>
              <a:buNone/>
            </a:pPr>
            <a:r>
              <a:rPr lang="en"/>
              <a:t>Excluding Manganese Chloride:</a:t>
            </a:r>
            <a:endParaRPr/>
          </a:p>
          <a:p>
            <a:pPr indent="0" lvl="0" marL="0" rtl="0" algn="l">
              <a:spcBef>
                <a:spcPts val="1200"/>
              </a:spcBef>
              <a:spcAft>
                <a:spcPts val="0"/>
              </a:spcAft>
              <a:buNone/>
            </a:pPr>
            <a:r>
              <a:rPr lang="en"/>
              <a:t>Median difference in means across each well: </a:t>
            </a:r>
            <a:r>
              <a:rPr lang="en"/>
              <a:t>0.2409768834768401</a:t>
            </a:r>
            <a:endParaRPr/>
          </a:p>
          <a:p>
            <a:pPr indent="0" lvl="0" marL="0" rtl="0" algn="l">
              <a:spcBef>
                <a:spcPts val="1200"/>
              </a:spcBef>
              <a:spcAft>
                <a:spcPts val="0"/>
              </a:spcAft>
              <a:buNone/>
            </a:pPr>
            <a:r>
              <a:rPr lang="en"/>
              <a:t>Median difference in medians across each well: </a:t>
            </a:r>
            <a:r>
              <a:rPr lang="en"/>
              <a:t>0.2587385282494399</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IQR and Median Visualizations</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12" y="3000375"/>
            <a:ext cx="3208324" cy="2143134"/>
          </a:xfrm>
          <a:prstGeom prst="rect">
            <a:avLst/>
          </a:prstGeom>
          <a:noFill/>
          <a:ln>
            <a:noFill/>
          </a:ln>
        </p:spPr>
      </p:pic>
      <p:pic>
        <p:nvPicPr>
          <p:cNvPr id="102" name="Google Shape;102;p19"/>
          <p:cNvPicPr preferRelativeResize="0"/>
          <p:nvPr/>
        </p:nvPicPr>
        <p:blipFill>
          <a:blip r:embed="rId4">
            <a:alphaModFix/>
          </a:blip>
          <a:stretch>
            <a:fillRect/>
          </a:stretch>
        </p:blipFill>
        <p:spPr>
          <a:xfrm>
            <a:off x="2967862" y="3000375"/>
            <a:ext cx="3208290" cy="2143124"/>
          </a:xfrm>
          <a:prstGeom prst="rect">
            <a:avLst/>
          </a:prstGeom>
          <a:noFill/>
          <a:ln>
            <a:noFill/>
          </a:ln>
        </p:spPr>
      </p:pic>
      <p:pic>
        <p:nvPicPr>
          <p:cNvPr id="103" name="Google Shape;103;p19"/>
          <p:cNvPicPr preferRelativeResize="0"/>
          <p:nvPr/>
        </p:nvPicPr>
        <p:blipFill>
          <a:blip r:embed="rId5">
            <a:alphaModFix/>
          </a:blip>
          <a:stretch>
            <a:fillRect/>
          </a:stretch>
        </p:blipFill>
        <p:spPr>
          <a:xfrm>
            <a:off x="5913883" y="3000375"/>
            <a:ext cx="3230117" cy="2143125"/>
          </a:xfrm>
          <a:prstGeom prst="rect">
            <a:avLst/>
          </a:prstGeom>
          <a:noFill/>
          <a:ln>
            <a:noFill/>
          </a:ln>
        </p:spPr>
      </p:pic>
      <p:pic>
        <p:nvPicPr>
          <p:cNvPr id="104" name="Google Shape;104;p19"/>
          <p:cNvPicPr preferRelativeResize="0"/>
          <p:nvPr/>
        </p:nvPicPr>
        <p:blipFill>
          <a:blip r:embed="rId6">
            <a:alphaModFix/>
          </a:blip>
          <a:stretch>
            <a:fillRect/>
          </a:stretch>
        </p:blipFill>
        <p:spPr>
          <a:xfrm>
            <a:off x="1" y="912938"/>
            <a:ext cx="3208324" cy="2143139"/>
          </a:xfrm>
          <a:prstGeom prst="rect">
            <a:avLst/>
          </a:prstGeom>
          <a:noFill/>
          <a:ln>
            <a:noFill/>
          </a:ln>
        </p:spPr>
      </p:pic>
      <p:pic>
        <p:nvPicPr>
          <p:cNvPr id="105" name="Google Shape;105;p19"/>
          <p:cNvPicPr preferRelativeResize="0"/>
          <p:nvPr/>
        </p:nvPicPr>
        <p:blipFill>
          <a:blip r:embed="rId7">
            <a:alphaModFix/>
          </a:blip>
          <a:stretch>
            <a:fillRect/>
          </a:stretch>
        </p:blipFill>
        <p:spPr>
          <a:xfrm>
            <a:off x="2967825" y="912950"/>
            <a:ext cx="3208320" cy="2143124"/>
          </a:xfrm>
          <a:prstGeom prst="rect">
            <a:avLst/>
          </a:prstGeom>
          <a:noFill/>
          <a:ln>
            <a:noFill/>
          </a:ln>
        </p:spPr>
      </p:pic>
      <p:pic>
        <p:nvPicPr>
          <p:cNvPr id="106" name="Google Shape;106;p19"/>
          <p:cNvPicPr preferRelativeResize="0"/>
          <p:nvPr/>
        </p:nvPicPr>
        <p:blipFill>
          <a:blip r:embed="rId8">
            <a:alphaModFix/>
          </a:blip>
          <a:stretch>
            <a:fillRect/>
          </a:stretch>
        </p:blipFill>
        <p:spPr>
          <a:xfrm>
            <a:off x="5935652" y="912950"/>
            <a:ext cx="3208335" cy="2143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6900" y="857250"/>
            <a:ext cx="3208335" cy="2143124"/>
          </a:xfrm>
          <a:prstGeom prst="rect">
            <a:avLst/>
          </a:prstGeom>
          <a:noFill/>
          <a:ln>
            <a:noFill/>
          </a:ln>
        </p:spPr>
      </p:pic>
      <p:pic>
        <p:nvPicPr>
          <p:cNvPr id="112" name="Google Shape;112;p20"/>
          <p:cNvPicPr preferRelativeResize="0"/>
          <p:nvPr/>
        </p:nvPicPr>
        <p:blipFill>
          <a:blip r:embed="rId4">
            <a:alphaModFix/>
          </a:blip>
          <a:stretch>
            <a:fillRect/>
          </a:stretch>
        </p:blipFill>
        <p:spPr>
          <a:xfrm>
            <a:off x="2975575" y="857258"/>
            <a:ext cx="3208324" cy="2143116"/>
          </a:xfrm>
          <a:prstGeom prst="rect">
            <a:avLst/>
          </a:prstGeom>
          <a:noFill/>
          <a:ln>
            <a:noFill/>
          </a:ln>
        </p:spPr>
      </p:pic>
      <p:sp>
        <p:nvSpPr>
          <p:cNvPr id="113" name="Google Shape;113;p20"/>
          <p:cNvSpPr txBox="1"/>
          <p:nvPr>
            <p:ph type="title"/>
          </p:nvPr>
        </p:nvSpPr>
        <p:spPr>
          <a:xfrm>
            <a:off x="208863" y="284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Mean and Variance Visualizations</a:t>
            </a:r>
            <a:endParaRPr/>
          </a:p>
        </p:txBody>
      </p:sp>
      <p:pic>
        <p:nvPicPr>
          <p:cNvPr id="114" name="Google Shape;114;p20"/>
          <p:cNvPicPr preferRelativeResize="0"/>
          <p:nvPr/>
        </p:nvPicPr>
        <p:blipFill>
          <a:blip r:embed="rId5">
            <a:alphaModFix/>
          </a:blip>
          <a:stretch>
            <a:fillRect/>
          </a:stretch>
        </p:blipFill>
        <p:spPr>
          <a:xfrm>
            <a:off x="5948312" y="857250"/>
            <a:ext cx="3208324" cy="2143129"/>
          </a:xfrm>
          <a:prstGeom prst="rect">
            <a:avLst/>
          </a:prstGeom>
          <a:noFill/>
          <a:ln>
            <a:noFill/>
          </a:ln>
        </p:spPr>
      </p:pic>
      <p:pic>
        <p:nvPicPr>
          <p:cNvPr id="115" name="Google Shape;115;p20"/>
          <p:cNvPicPr preferRelativeResize="0"/>
          <p:nvPr/>
        </p:nvPicPr>
        <p:blipFill>
          <a:blip r:embed="rId6">
            <a:alphaModFix/>
          </a:blip>
          <a:stretch>
            <a:fillRect/>
          </a:stretch>
        </p:blipFill>
        <p:spPr>
          <a:xfrm>
            <a:off x="0" y="3000364"/>
            <a:ext cx="3208324" cy="2143137"/>
          </a:xfrm>
          <a:prstGeom prst="rect">
            <a:avLst/>
          </a:prstGeom>
          <a:noFill/>
          <a:ln>
            <a:noFill/>
          </a:ln>
        </p:spPr>
      </p:pic>
      <p:pic>
        <p:nvPicPr>
          <p:cNvPr id="116" name="Google Shape;116;p20"/>
          <p:cNvPicPr preferRelativeResize="0"/>
          <p:nvPr/>
        </p:nvPicPr>
        <p:blipFill>
          <a:blip r:embed="rId7">
            <a:alphaModFix/>
          </a:blip>
          <a:stretch>
            <a:fillRect/>
          </a:stretch>
        </p:blipFill>
        <p:spPr>
          <a:xfrm>
            <a:off x="2967850" y="2997979"/>
            <a:ext cx="3208324" cy="2143147"/>
          </a:xfrm>
          <a:prstGeom prst="rect">
            <a:avLst/>
          </a:prstGeom>
          <a:noFill/>
          <a:ln>
            <a:noFill/>
          </a:ln>
        </p:spPr>
      </p:pic>
      <p:pic>
        <p:nvPicPr>
          <p:cNvPr id="117" name="Google Shape;117;p20"/>
          <p:cNvPicPr preferRelativeResize="0"/>
          <p:nvPr/>
        </p:nvPicPr>
        <p:blipFill>
          <a:blip r:embed="rId8">
            <a:alphaModFix/>
          </a:blip>
          <a:stretch>
            <a:fillRect/>
          </a:stretch>
        </p:blipFill>
        <p:spPr>
          <a:xfrm>
            <a:off x="5937350" y="3000350"/>
            <a:ext cx="3230216" cy="2143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Reasoning for Models</a:t>
            </a:r>
            <a:endParaRPr/>
          </a:p>
        </p:txBody>
      </p:sp>
      <p:sp>
        <p:nvSpPr>
          <p:cNvPr id="123" name="Google Shape;12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We removed any pathways that had a difference in the control and patient medians between -0.2 and 0.2, leaving us with 452 wells. This was to ignore wells that didn’t show any difference between patients and controls and prevent overfitting.</a:t>
            </a:r>
            <a:endParaRPr/>
          </a:p>
          <a:p>
            <a:pPr indent="-334327" lvl="0" marL="457200" rtl="0" algn="l">
              <a:spcBef>
                <a:spcPts val="0"/>
              </a:spcBef>
              <a:spcAft>
                <a:spcPts val="0"/>
              </a:spcAft>
              <a:buSzPct val="100000"/>
              <a:buChar char="-"/>
            </a:pPr>
            <a:r>
              <a:rPr lang="en"/>
              <a:t>We used Logistic Regression </a:t>
            </a:r>
            <a:r>
              <a:rPr lang="en"/>
              <a:t>models</a:t>
            </a:r>
            <a:r>
              <a:rPr lang="en"/>
              <a:t> and decision trees because our ultimate goal is to do binary classification for our data (whether or not a person has PMS).</a:t>
            </a:r>
            <a:endParaRPr/>
          </a:p>
          <a:p>
            <a:pPr indent="-334327" lvl="0" marL="457200" rtl="0" algn="l">
              <a:spcBef>
                <a:spcPts val="0"/>
              </a:spcBef>
              <a:spcAft>
                <a:spcPts val="0"/>
              </a:spcAft>
              <a:buSzPct val="100000"/>
              <a:buChar char="-"/>
            </a:pPr>
            <a:r>
              <a:rPr lang="en"/>
              <a:t>W</a:t>
            </a:r>
            <a:r>
              <a:rPr lang="en"/>
              <a:t>e took predictions on our test split and compared it to the actual values, noting the proportion of values that were incorrectly predicted</a:t>
            </a:r>
            <a:endParaRPr/>
          </a:p>
          <a:p>
            <a:pPr indent="-334327" lvl="0" marL="457200" rtl="0" algn="l">
              <a:spcBef>
                <a:spcPts val="0"/>
              </a:spcBef>
              <a:spcAft>
                <a:spcPts val="0"/>
              </a:spcAft>
              <a:buSzPct val="100000"/>
              <a:buChar char="-"/>
            </a:pPr>
            <a:r>
              <a:rPr lang="en"/>
              <a:t>We decided to manipulate the amount of features we dropped based on the difference in medians and noticed that in all of these cases, the results stayed in the same area, around .79 - .85</a:t>
            </a:r>
            <a:endParaRPr/>
          </a:p>
          <a:p>
            <a:pPr indent="-334327" lvl="0" marL="457200" rtl="0" algn="l">
              <a:spcBef>
                <a:spcPts val="0"/>
              </a:spcBef>
              <a:spcAft>
                <a:spcPts val="0"/>
              </a:spcAft>
              <a:buSzPct val="100000"/>
              <a:buChar char="-"/>
            </a:pPr>
            <a:r>
              <a:rPr lang="en"/>
              <a:t>We performed these models with Manganese Chloride and without to compare 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