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9A45F-63E6-44AA-B524-45F351ED4935}" type="datetimeFigureOut">
              <a:rPr lang="en-US" smtClean="0"/>
              <a:pPr/>
              <a:t>4/24/2019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A54701-F4A3-4521-BA00-B8CCA91B4E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A54701-F4A3-4521-BA00-B8CCA91B4EA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B1FB41-A1D9-49B5-8FC2-6CEA048AA12A}" type="datetime1">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37776-ADA4-47F4-9E11-AA7D6F0AC943}" type="datetime1">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9DB29-B874-4494-9A70-3F2C7EFDF077}" type="datetime1">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810581-97D4-44DF-BE89-F1B84AD0CBA8}" type="datetime1">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14553-6176-4D87-A0DB-E8A0D4129C55}" type="datetime1">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CAF43E-38ED-407B-B033-8D1AE41B2AD7}" type="datetime1">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7CA9E6-3C10-4993-A4B3-D1F94CC8D0C4}" type="datetime1">
              <a:rPr lang="en-US" smtClean="0"/>
              <a:pPr/>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CB585C-2521-4FB1-90F6-88D2534D5CFB}" type="datetime1">
              <a:rPr lang="en-US" smtClean="0"/>
              <a:pPr/>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DEB73-C395-4C7B-B356-2B217DC9872A}" type="datetime1">
              <a:rPr lang="en-US" smtClean="0"/>
              <a:pPr/>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2C867-952B-477E-A837-0381D96E485A}" type="datetime1">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7BB23-9859-4381-BB6E-1F6AD48E99B6}" type="datetime1">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F0634-B3B9-4123-90EB-B36F3191DC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D26AC-0209-45B0-B193-E2C3EEC9F1AF}" type="datetime1">
              <a:rPr lang="en-US" smtClean="0"/>
              <a:pPr/>
              <a:t>4/24/2019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F0634-B3B9-4123-90EB-B36F3191DC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371600"/>
            <a:ext cx="7696200" cy="4800600"/>
          </a:xfrm>
        </p:spPr>
        <p:txBody>
          <a:bodyPr>
            <a:normAutofit/>
          </a:bodyPr>
          <a:lstStyle/>
          <a:p>
            <a:endParaRPr lang="en-US" dirty="0" smtClean="0"/>
          </a:p>
          <a:p>
            <a:r>
              <a:rPr lang="en-US" sz="2400" dirty="0" smtClean="0">
                <a:solidFill>
                  <a:schemeClr val="tx1"/>
                </a:solidFill>
                <a:latin typeface="Baskerville Old Face" pitchFamily="18" charset="0"/>
              </a:rPr>
              <a:t>DESIGN AND IMPLEMENTATION OF ENERGY </a:t>
            </a:r>
            <a:r>
              <a:rPr lang="en-US" sz="2400" dirty="0" smtClean="0">
                <a:solidFill>
                  <a:schemeClr val="tx1"/>
                </a:solidFill>
                <a:latin typeface="Baskerville Old Face" pitchFamily="18" charset="0"/>
              </a:rPr>
              <a:t>MONITORING USING Wi-Fi  NETWORK</a:t>
            </a:r>
          </a:p>
          <a:p>
            <a:endParaRPr lang="en-US" sz="2800" dirty="0" smtClean="0">
              <a:solidFill>
                <a:schemeClr val="tx1"/>
              </a:solidFill>
              <a:latin typeface="Baskerville Old Face" pitchFamily="18" charset="0"/>
            </a:endParaRPr>
          </a:p>
          <a:p>
            <a:r>
              <a:rPr lang="en-US" sz="2000" dirty="0" smtClean="0">
                <a:solidFill>
                  <a:schemeClr val="tx1"/>
                </a:solidFill>
                <a:latin typeface="Times New Roman" pitchFamily="18" charset="0"/>
                <a:cs typeface="Times New Roman" pitchFamily="18" charset="0"/>
              </a:rPr>
              <a:t>By</a:t>
            </a:r>
          </a:p>
          <a:p>
            <a:r>
              <a:rPr lang="en-US" sz="2000" dirty="0" smtClean="0">
                <a:solidFill>
                  <a:schemeClr val="tx1"/>
                </a:solidFill>
                <a:latin typeface="Times New Roman" pitchFamily="18" charset="0"/>
                <a:cs typeface="Times New Roman" pitchFamily="18" charset="0"/>
              </a:rPr>
              <a:t>P SUMANTH      15211A04E9</a:t>
            </a:r>
          </a:p>
          <a:p>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Under the Guidance of</a:t>
            </a:r>
          </a:p>
          <a:p>
            <a:r>
              <a:rPr lang="en-US" sz="2000" dirty="0" smtClean="0">
                <a:solidFill>
                  <a:schemeClr val="tx1"/>
                </a:solidFill>
                <a:latin typeface="Times New Roman" pitchFamily="18" charset="0"/>
                <a:cs typeface="Times New Roman" pitchFamily="18" charset="0"/>
              </a:rPr>
              <a:t>Dr. T. </a:t>
            </a:r>
            <a:r>
              <a:rPr lang="en-US" sz="2000" dirty="0" err="1" smtClean="0">
                <a:solidFill>
                  <a:schemeClr val="tx1"/>
                </a:solidFill>
                <a:latin typeface="Times New Roman" pitchFamily="18" charset="0"/>
                <a:cs typeface="Times New Roman" pitchFamily="18" charset="0"/>
              </a:rPr>
              <a:t>Vasudeva</a:t>
            </a:r>
            <a:r>
              <a:rPr lang="en-US" sz="2000" dirty="0" smtClean="0">
                <a:solidFill>
                  <a:schemeClr val="tx1"/>
                </a:solidFill>
                <a:latin typeface="Times New Roman" pitchFamily="18" charset="0"/>
                <a:cs typeface="Times New Roman" pitchFamily="18" charset="0"/>
              </a:rPr>
              <a:t> Reddy</a:t>
            </a:r>
          </a:p>
          <a:p>
            <a:r>
              <a:rPr lang="en-US" sz="2000" dirty="0" smtClean="0">
                <a:solidFill>
                  <a:schemeClr val="tx1"/>
                </a:solidFill>
                <a:latin typeface="Times New Roman" pitchFamily="18" charset="0"/>
                <a:cs typeface="Times New Roman" pitchFamily="18" charset="0"/>
              </a:rPr>
              <a:t>Associate Professor, </a:t>
            </a:r>
            <a:r>
              <a:rPr lang="en-US" sz="2000" dirty="0" err="1" smtClean="0">
                <a:solidFill>
                  <a:schemeClr val="tx1"/>
                </a:solidFill>
                <a:latin typeface="Times New Roman" pitchFamily="18" charset="0"/>
                <a:cs typeface="Times New Roman" pitchFamily="18" charset="0"/>
              </a:rPr>
              <a:t>M.tech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Ph.D</a:t>
            </a:r>
            <a:r>
              <a:rPr lang="en-US" sz="2000" dirty="0" smtClean="0">
                <a:solidFill>
                  <a:schemeClr val="tx1"/>
                </a:solidFill>
                <a:latin typeface="Times New Roman" pitchFamily="18" charset="0"/>
                <a:cs typeface="Times New Roman" pitchFamily="18" charset="0"/>
              </a:rPr>
              <a:t> </a:t>
            </a:r>
          </a:p>
          <a:p>
            <a:r>
              <a:rPr lang="en-US" sz="2000" dirty="0" smtClean="0">
                <a:solidFill>
                  <a:schemeClr val="tx1"/>
                </a:solidFill>
                <a:latin typeface="Times New Roman" pitchFamily="18" charset="0"/>
                <a:cs typeface="Times New Roman" pitchFamily="18" charset="0"/>
              </a:rPr>
              <a:t>Electronics and Communication Engineering</a:t>
            </a:r>
            <a:endParaRPr lang="en-US" sz="2000" dirty="0">
              <a:solidFill>
                <a:schemeClr val="tx1"/>
              </a:solidFill>
              <a:latin typeface="Times New Roman" pitchFamily="18" charset="0"/>
              <a:cs typeface="Times New Roman" pitchFamily="18" charset="0"/>
            </a:endParaRPr>
          </a:p>
        </p:txBody>
      </p:sp>
      <p:pic>
        <p:nvPicPr>
          <p:cNvPr id="4" name="Picture 3" descr="logo.png"/>
          <p:cNvPicPr>
            <a:picLocks noChangeAspect="1"/>
          </p:cNvPicPr>
          <p:nvPr/>
        </p:nvPicPr>
        <p:blipFill>
          <a:blip r:embed="rId2" cstate="print"/>
          <a:stretch>
            <a:fillRect/>
          </a:stretch>
        </p:blipFill>
        <p:spPr>
          <a:xfrm>
            <a:off x="304800" y="0"/>
            <a:ext cx="2438400" cy="1876425"/>
          </a:xfrm>
          <a:prstGeom prst="rect">
            <a:avLst/>
          </a:prstGeom>
        </p:spPr>
      </p:pic>
      <p:pic>
        <p:nvPicPr>
          <p:cNvPr id="5" name="Picture 4" descr="BVIRT Logo.png"/>
          <p:cNvPicPr>
            <a:picLocks noChangeAspect="1"/>
          </p:cNvPicPr>
          <p:nvPr/>
        </p:nvPicPr>
        <p:blipFill>
          <a:blip r:embed="rId3" cstate="print"/>
          <a:stretch>
            <a:fillRect/>
          </a:stretch>
        </p:blipFill>
        <p:spPr>
          <a:xfrm>
            <a:off x="2514600" y="457200"/>
            <a:ext cx="4876800" cy="1066800"/>
          </a:xfrm>
          <a:prstGeom prst="rect">
            <a:avLst/>
          </a:prstGeom>
        </p:spPr>
      </p:pic>
      <p:sp>
        <p:nvSpPr>
          <p:cNvPr id="6" name="Slide Number Placeholder 5"/>
          <p:cNvSpPr>
            <a:spLocks noGrp="1"/>
          </p:cNvSpPr>
          <p:nvPr>
            <p:ph type="sldNum" sz="quarter" idx="12"/>
          </p:nvPr>
        </p:nvSpPr>
        <p:spPr/>
        <p:txBody>
          <a:bodyPr/>
          <a:lstStyle/>
          <a:p>
            <a:fld id="{F50F0634-B3B9-4123-90EB-B36F3191DC41}" type="slidenum">
              <a:rPr lang="en-US" sz="1400" smtClean="0">
                <a:solidFill>
                  <a:schemeClr val="tx1"/>
                </a:solidFill>
              </a:rPr>
              <a:pPr/>
              <a:t>1</a:t>
            </a:fld>
            <a:endParaRPr lang="en-US"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normAutofit/>
          </a:bodyPr>
          <a:lstStyle/>
          <a:p>
            <a:r>
              <a:rPr lang="en-US" sz="2800" dirty="0" smtClean="0">
                <a:latin typeface="Times New Roman" pitchFamily="18" charset="0"/>
                <a:cs typeface="Times New Roman" pitchFamily="18" charset="0"/>
              </a:rPr>
              <a:t>Outputs</a:t>
            </a:r>
            <a:endParaRPr lang="en-US" sz="2800" dirty="0">
              <a:latin typeface="Times New Roman" pitchFamily="18" charset="0"/>
              <a:cs typeface="Times New Roman" pitchFamily="18" charset="0"/>
            </a:endParaRPr>
          </a:p>
        </p:txBody>
      </p:sp>
      <p:pic>
        <p:nvPicPr>
          <p:cNvPr id="5" name="Picture 4" descr="Screenshot_20190203-121228.jpg"/>
          <p:cNvPicPr>
            <a:picLocks noChangeAspect="1"/>
          </p:cNvPicPr>
          <p:nvPr/>
        </p:nvPicPr>
        <p:blipFill>
          <a:blip r:embed="rId3" cstate="print"/>
          <a:stretch>
            <a:fillRect/>
          </a:stretch>
        </p:blipFill>
        <p:spPr>
          <a:xfrm>
            <a:off x="6477000" y="1828800"/>
            <a:ext cx="2438400" cy="3886200"/>
          </a:xfrm>
          <a:prstGeom prst="rect">
            <a:avLst/>
          </a:prstGeom>
        </p:spPr>
      </p:pic>
      <p:pic>
        <p:nvPicPr>
          <p:cNvPr id="1026" name="Picture 2" descr="C:\Users\user\Desktop\final project folder\mobile_app_backend.PNG"/>
          <p:cNvPicPr>
            <a:picLocks noGrp="1" noChangeAspect="1" noChangeArrowheads="1"/>
          </p:cNvPicPr>
          <p:nvPr>
            <p:ph idx="1"/>
          </p:nvPr>
        </p:nvPicPr>
        <p:blipFill>
          <a:blip r:embed="rId4" cstate="print"/>
          <a:srcRect/>
          <a:stretch>
            <a:fillRect/>
          </a:stretch>
        </p:blipFill>
        <p:spPr bwMode="auto">
          <a:xfrm>
            <a:off x="0" y="1676400"/>
            <a:ext cx="6444126" cy="4477375"/>
          </a:xfrm>
          <a:prstGeom prst="rect">
            <a:avLst/>
          </a:prstGeom>
          <a:noFill/>
        </p:spPr>
      </p:pic>
      <p:sp>
        <p:nvSpPr>
          <p:cNvPr id="7" name="TextBox 6"/>
          <p:cNvSpPr txBox="1"/>
          <p:nvPr/>
        </p:nvSpPr>
        <p:spPr>
          <a:xfrm>
            <a:off x="838200" y="1219200"/>
            <a:ext cx="3903889" cy="461665"/>
          </a:xfrm>
          <a:prstGeom prst="rect">
            <a:avLst/>
          </a:prstGeom>
          <a:noFill/>
        </p:spPr>
        <p:txBody>
          <a:bodyPr wrap="none" rtlCol="0">
            <a:spAutoFit/>
          </a:bodyPr>
          <a:lstStyle/>
          <a:p>
            <a:pPr>
              <a:buFont typeface="Arial" pitchFamily="34" charset="0"/>
              <a:buChar char="•"/>
            </a:pPr>
            <a:r>
              <a:rPr lang="en-US" sz="2400" b="1" dirty="0" smtClean="0">
                <a:latin typeface="Times New Roman" pitchFamily="18" charset="0"/>
                <a:cs typeface="Times New Roman" pitchFamily="18" charset="0"/>
              </a:rPr>
              <a:t> MOBILE APPLICATION </a:t>
            </a:r>
            <a:endParaRPr lang="en-US" sz="24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F50F0634-B3B9-4123-90EB-B36F3191DC4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2800" dirty="0" smtClean="0">
                <a:latin typeface="Times New Roman" pitchFamily="18" charset="0"/>
                <a:cs typeface="Times New Roman" pitchFamily="18" charset="0"/>
              </a:rPr>
              <a:t>Outputs</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838200"/>
            <a:ext cx="8229600" cy="5287963"/>
          </a:xfrm>
        </p:spPr>
        <p:txBody>
          <a:bodyPr>
            <a:normAutofit/>
          </a:bodyPr>
          <a:lstStyle/>
          <a:p>
            <a:r>
              <a:rPr lang="en-US" sz="2400" b="1" dirty="0" smtClean="0">
                <a:latin typeface="Times New Roman" pitchFamily="18" charset="0"/>
                <a:cs typeface="Times New Roman" pitchFamily="18" charset="0"/>
              </a:rPr>
              <a:t>EXCEL SHEET</a:t>
            </a:r>
          </a:p>
          <a:p>
            <a:pPr>
              <a:buNone/>
            </a:pPr>
            <a:endParaRPr lang="en-US" sz="2400" b="1" dirty="0">
              <a:latin typeface="Times New Roman" pitchFamily="18" charset="0"/>
              <a:cs typeface="Times New Roman" pitchFamily="18" charset="0"/>
            </a:endParaRPr>
          </a:p>
        </p:txBody>
      </p:sp>
      <p:pic>
        <p:nvPicPr>
          <p:cNvPr id="2050" name="Picture 2" descr="C:\Users\user\Desktop\final project folder\EXCEL_SHEETDATA.PNG"/>
          <p:cNvPicPr>
            <a:picLocks noChangeAspect="1" noChangeArrowheads="1"/>
          </p:cNvPicPr>
          <p:nvPr/>
        </p:nvPicPr>
        <p:blipFill>
          <a:blip r:embed="rId2" cstate="print"/>
          <a:srcRect/>
          <a:stretch>
            <a:fillRect/>
          </a:stretch>
        </p:blipFill>
        <p:spPr bwMode="auto">
          <a:xfrm>
            <a:off x="152399" y="1524000"/>
            <a:ext cx="8991601" cy="4743450"/>
          </a:xfrm>
          <a:prstGeom prst="rect">
            <a:avLst/>
          </a:prstGeom>
          <a:noFill/>
        </p:spPr>
      </p:pic>
      <p:sp>
        <p:nvSpPr>
          <p:cNvPr id="6" name="Slide Number Placeholder 5"/>
          <p:cNvSpPr>
            <a:spLocks noGrp="1"/>
          </p:cNvSpPr>
          <p:nvPr>
            <p:ph type="sldNum" sz="quarter" idx="12"/>
          </p:nvPr>
        </p:nvSpPr>
        <p:spPr/>
        <p:txBody>
          <a:bodyPr/>
          <a:lstStyle/>
          <a:p>
            <a:fld id="{F50F0634-B3B9-4123-90EB-B36F3191DC4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2800" dirty="0" smtClean="0">
                <a:latin typeface="Times New Roman" pitchFamily="18" charset="0"/>
                <a:cs typeface="Times New Roman" pitchFamily="18" charset="0"/>
              </a:rPr>
              <a:t>Applications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latin typeface="Times New Roman" pitchFamily="18" charset="0"/>
                <a:cs typeface="Times New Roman" pitchFamily="18" charset="0"/>
              </a:rPr>
              <a:t>Houses</a:t>
            </a:r>
          </a:p>
          <a:p>
            <a:r>
              <a:rPr lang="en-US" sz="2400" dirty="0" smtClean="0">
                <a:latin typeface="Times New Roman" pitchFamily="18" charset="0"/>
                <a:cs typeface="Times New Roman" pitchFamily="18" charset="0"/>
              </a:rPr>
              <a:t>Offices</a:t>
            </a:r>
          </a:p>
          <a:p>
            <a:r>
              <a:rPr lang="en-US" sz="2400" dirty="0" smtClean="0">
                <a:latin typeface="Times New Roman" pitchFamily="18" charset="0"/>
                <a:cs typeface="Times New Roman" pitchFamily="18" charset="0"/>
              </a:rPr>
              <a:t>Schools</a:t>
            </a:r>
          </a:p>
          <a:p>
            <a:endParaRPr lang="en-US" sz="2400" dirty="0">
              <a:latin typeface="Times New Roman" pitchFamily="18" charset="0"/>
              <a:cs typeface="Times New Roman" pitchFamily="18" charset="0"/>
            </a:endParaRPr>
          </a:p>
          <a:p>
            <a:pPr algn="ctr">
              <a:buNone/>
            </a:pPr>
            <a:r>
              <a:rPr lang="en-US" sz="2800" dirty="0" smtClean="0">
                <a:latin typeface="Times New Roman" pitchFamily="18" charset="0"/>
                <a:cs typeface="Times New Roman" pitchFamily="18" charset="0"/>
              </a:rPr>
              <a:t>Conclusion</a:t>
            </a:r>
          </a:p>
          <a:p>
            <a:r>
              <a:rPr lang="en-US" sz="2400" dirty="0" smtClean="0">
                <a:latin typeface="Times New Roman" pitchFamily="18" charset="0"/>
                <a:cs typeface="Times New Roman" pitchFamily="18" charset="0"/>
              </a:rPr>
              <a:t>User friendly</a:t>
            </a:r>
          </a:p>
          <a:p>
            <a:r>
              <a:rPr lang="en-US" sz="2400" dirty="0">
                <a:latin typeface="Times New Roman" pitchFamily="18" charset="0"/>
                <a:cs typeface="Times New Roman" pitchFamily="18" charset="0"/>
              </a:rPr>
              <a:t>U</a:t>
            </a:r>
            <a:r>
              <a:rPr lang="en-US" sz="2400" dirty="0" smtClean="0">
                <a:latin typeface="Times New Roman" pitchFamily="18" charset="0"/>
                <a:cs typeface="Times New Roman" pitchFamily="18" charset="0"/>
              </a:rPr>
              <a:t>p to date results with any delay</a:t>
            </a:r>
          </a:p>
          <a:p>
            <a:r>
              <a:rPr lang="en-US" sz="2400" dirty="0" smtClean="0">
                <a:latin typeface="Times New Roman" pitchFamily="18" charset="0"/>
                <a:cs typeface="Times New Roman" pitchFamily="18" charset="0"/>
              </a:rPr>
              <a:t>Easily configurable</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50F0634-B3B9-4123-90EB-B36F3191DC4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dirty="0" smtClean="0">
                <a:latin typeface="Algerian" pitchFamily="82" charset="0"/>
              </a:rPr>
              <a:t>THANKING YOU</a:t>
            </a:r>
            <a:endParaRPr lang="en-US" sz="4000" dirty="0">
              <a:latin typeface="Algerian" pitchFamily="82" charset="0"/>
            </a:endParaRPr>
          </a:p>
        </p:txBody>
      </p:sp>
      <p:sp>
        <p:nvSpPr>
          <p:cNvPr id="4" name="Slide Number Placeholder 3"/>
          <p:cNvSpPr>
            <a:spLocks noGrp="1"/>
          </p:cNvSpPr>
          <p:nvPr>
            <p:ph type="sldNum" sz="quarter" idx="12"/>
          </p:nvPr>
        </p:nvSpPr>
        <p:spPr/>
        <p:txBody>
          <a:bodyPr/>
          <a:lstStyle/>
          <a:p>
            <a:fld id="{F50F0634-B3B9-4123-90EB-B36F3191DC41}" type="slidenum">
              <a:rPr lang="en-US" smtClean="0"/>
              <a:pPr/>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2800" dirty="0" smtClean="0">
                <a:solidFill>
                  <a:schemeClr val="tx2"/>
                </a:solidFill>
                <a:latin typeface="Times New Roman" pitchFamily="18" charset="0"/>
                <a:cs typeface="Times New Roman" pitchFamily="18" charset="0"/>
              </a:rPr>
              <a:t>Contents</a:t>
            </a:r>
            <a:endParaRPr lang="en-US" sz="28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4343400"/>
          </a:xfrm>
        </p:spPr>
        <p:txBody>
          <a:bodyPr>
            <a:normAutofit/>
          </a:bodyPr>
          <a:lstStyle/>
          <a:p>
            <a:r>
              <a:rPr lang="en-US" sz="2400" dirty="0" smtClean="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Motivation</a:t>
            </a:r>
          </a:p>
          <a:p>
            <a:r>
              <a:rPr lang="en-US" sz="2400" dirty="0" smtClean="0">
                <a:latin typeface="Times New Roman" pitchFamily="18" charset="0"/>
                <a:cs typeface="Times New Roman" pitchFamily="18" charset="0"/>
              </a:rPr>
              <a:t>Objective</a:t>
            </a:r>
          </a:p>
          <a:p>
            <a:r>
              <a:rPr lang="en-US" sz="2400" dirty="0" smtClean="0">
                <a:latin typeface="Times New Roman" pitchFamily="18" charset="0"/>
                <a:cs typeface="Times New Roman" pitchFamily="18" charset="0"/>
              </a:rPr>
              <a:t>Literature survey</a:t>
            </a:r>
          </a:p>
          <a:p>
            <a:r>
              <a:rPr lang="en-US" sz="2400" dirty="0" smtClean="0">
                <a:latin typeface="Times New Roman" pitchFamily="18" charset="0"/>
                <a:cs typeface="Times New Roman" pitchFamily="18" charset="0"/>
              </a:rPr>
              <a:t>Abstract</a:t>
            </a:r>
          </a:p>
          <a:p>
            <a:r>
              <a:rPr lang="en-US" sz="2400" dirty="0" smtClean="0">
                <a:latin typeface="Times New Roman" pitchFamily="18" charset="0"/>
                <a:cs typeface="Times New Roman" pitchFamily="18" charset="0"/>
              </a:rPr>
              <a:t>Block diagram</a:t>
            </a:r>
          </a:p>
          <a:p>
            <a:r>
              <a:rPr lang="en-US" sz="2400" dirty="0" smtClean="0">
                <a:latin typeface="Times New Roman" pitchFamily="18" charset="0"/>
                <a:cs typeface="Times New Roman" pitchFamily="18" charset="0"/>
              </a:rPr>
              <a:t>Components</a:t>
            </a:r>
          </a:p>
          <a:p>
            <a:r>
              <a:rPr lang="en-US" sz="2400" dirty="0" smtClean="0">
                <a:latin typeface="Times New Roman" pitchFamily="18" charset="0"/>
                <a:cs typeface="Times New Roman" pitchFamily="18" charset="0"/>
              </a:rPr>
              <a:t>Application</a:t>
            </a:r>
          </a:p>
          <a:p>
            <a:r>
              <a:rPr lang="en-US" sz="2400" dirty="0" smtClean="0">
                <a:latin typeface="Times New Roman" pitchFamily="18" charset="0"/>
                <a:cs typeface="Times New Roman" pitchFamily="18" charset="0"/>
              </a:rPr>
              <a:t>Conclusion</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6477000" y="6248400"/>
            <a:ext cx="2133600" cy="365125"/>
          </a:xfrm>
        </p:spPr>
        <p:txBody>
          <a:bodyPr/>
          <a:lstStyle/>
          <a:p>
            <a:fld id="{F50F0634-B3B9-4123-90EB-B36F3191DC41}" type="slidenum">
              <a:rPr lang="en-US" sz="1600" smtClean="0">
                <a:solidFill>
                  <a:schemeClr val="tx1"/>
                </a:solidFill>
              </a:rPr>
              <a:pPr/>
              <a:t>2</a:t>
            </a:fld>
            <a:endParaRPr lang="en-US"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2800" dirty="0" smtClean="0">
                <a:solidFill>
                  <a:schemeClr val="tx2"/>
                </a:solidFill>
              </a:rPr>
              <a:t>Introduction</a:t>
            </a:r>
            <a:endParaRPr lang="en-US" sz="2800" dirty="0">
              <a:solidFill>
                <a:schemeClr val="tx2"/>
              </a:solidFill>
            </a:endParaRPr>
          </a:p>
        </p:txBody>
      </p:sp>
      <p:sp>
        <p:nvSpPr>
          <p:cNvPr id="3" name="Content Placeholder 2"/>
          <p:cNvSpPr>
            <a:spLocks noGrp="1"/>
          </p:cNvSpPr>
          <p:nvPr>
            <p:ph idx="1"/>
          </p:nvPr>
        </p:nvSpPr>
        <p:spPr>
          <a:xfrm>
            <a:off x="457200" y="1066800"/>
            <a:ext cx="8229600" cy="4906963"/>
          </a:xfrm>
        </p:spPr>
        <p:txBody>
          <a:bodyPr>
            <a:normAutofit/>
          </a:bodyPr>
          <a:lstStyle/>
          <a:p>
            <a:r>
              <a:rPr lang="en-US" sz="2400" dirty="0" smtClean="0">
                <a:latin typeface="Times New Roman" pitchFamily="18" charset="0"/>
                <a:cs typeface="Times New Roman" pitchFamily="18" charset="0"/>
              </a:rPr>
              <a:t>Extension to Wireless Power Saving Using TI-MSP</a:t>
            </a:r>
            <a:endParaRPr lang="en-US" sz="2400" dirty="0">
              <a:latin typeface="Times New Roman" pitchFamily="18" charset="0"/>
              <a:cs typeface="Times New Roman" pitchFamily="18" charset="0"/>
            </a:endParaRPr>
          </a:p>
        </p:txBody>
      </p:sp>
      <p:sp>
        <p:nvSpPr>
          <p:cNvPr id="4" name="Rectangle 3"/>
          <p:cNvSpPr/>
          <p:nvPr/>
        </p:nvSpPr>
        <p:spPr>
          <a:xfrm>
            <a:off x="3657600" y="2057400"/>
            <a:ext cx="1371600" cy="3276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MSP430</a:t>
            </a:r>
          </a:p>
          <a:p>
            <a:pPr algn="ctr">
              <a:defRPr/>
            </a:pPr>
            <a:r>
              <a:rPr lang="en-US" b="1" dirty="0">
                <a:solidFill>
                  <a:schemeClr val="tx1"/>
                </a:solidFill>
              </a:rPr>
              <a:t>G2553</a:t>
            </a:r>
          </a:p>
        </p:txBody>
      </p:sp>
      <p:sp>
        <p:nvSpPr>
          <p:cNvPr id="5" name="Rectangle 4"/>
          <p:cNvSpPr/>
          <p:nvPr/>
        </p:nvSpPr>
        <p:spPr>
          <a:xfrm>
            <a:off x="1447800" y="2743200"/>
            <a:ext cx="1447800" cy="838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PIR</a:t>
            </a:r>
          </a:p>
          <a:p>
            <a:pPr algn="ctr">
              <a:defRPr/>
            </a:pPr>
            <a:r>
              <a:rPr lang="en-US" b="1" dirty="0">
                <a:solidFill>
                  <a:schemeClr val="tx1"/>
                </a:solidFill>
              </a:rPr>
              <a:t>(HC-SR502)</a:t>
            </a:r>
          </a:p>
        </p:txBody>
      </p:sp>
      <p:sp>
        <p:nvSpPr>
          <p:cNvPr id="6" name="Rectangle 5"/>
          <p:cNvSpPr/>
          <p:nvPr/>
        </p:nvSpPr>
        <p:spPr>
          <a:xfrm>
            <a:off x="1447800" y="4038600"/>
            <a:ext cx="1447800" cy="914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ULTRASONIC</a:t>
            </a:r>
          </a:p>
          <a:p>
            <a:pPr algn="ctr">
              <a:defRPr/>
            </a:pPr>
            <a:r>
              <a:rPr lang="en-US" b="1" dirty="0">
                <a:solidFill>
                  <a:schemeClr val="tx1"/>
                </a:solidFill>
              </a:rPr>
              <a:t>(HC-SR04)</a:t>
            </a:r>
          </a:p>
        </p:txBody>
      </p:sp>
      <p:sp>
        <p:nvSpPr>
          <p:cNvPr id="7" name="Rectangle 6"/>
          <p:cNvSpPr/>
          <p:nvPr/>
        </p:nvSpPr>
        <p:spPr>
          <a:xfrm>
            <a:off x="5715000" y="4648200"/>
            <a:ext cx="25908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NODEMCU WIFI MODULE</a:t>
            </a:r>
          </a:p>
        </p:txBody>
      </p:sp>
      <p:sp>
        <p:nvSpPr>
          <p:cNvPr id="8" name="Rectangle 7"/>
          <p:cNvSpPr/>
          <p:nvPr/>
        </p:nvSpPr>
        <p:spPr>
          <a:xfrm>
            <a:off x="7162800" y="2286000"/>
            <a:ext cx="1143000" cy="685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ON/OFF</a:t>
            </a:r>
          </a:p>
        </p:txBody>
      </p:sp>
      <p:sp>
        <p:nvSpPr>
          <p:cNvPr id="9" name="Rectangle 8"/>
          <p:cNvSpPr/>
          <p:nvPr/>
        </p:nvSpPr>
        <p:spPr>
          <a:xfrm>
            <a:off x="5410200" y="2209800"/>
            <a:ext cx="12192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RELAY</a:t>
            </a:r>
          </a:p>
        </p:txBody>
      </p:sp>
      <p:sp>
        <p:nvSpPr>
          <p:cNvPr id="10" name="Right Arrow 9"/>
          <p:cNvSpPr/>
          <p:nvPr/>
        </p:nvSpPr>
        <p:spPr>
          <a:xfrm>
            <a:off x="2895600" y="3048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a:off x="2895600" y="44196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a:off x="5029200" y="2438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ight Arrow 12"/>
          <p:cNvSpPr/>
          <p:nvPr/>
        </p:nvSpPr>
        <p:spPr>
          <a:xfrm>
            <a:off x="6629400" y="24384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ight Arrow 13"/>
          <p:cNvSpPr/>
          <p:nvPr/>
        </p:nvSpPr>
        <p:spPr>
          <a:xfrm>
            <a:off x="5029200" y="4800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Slide Number Placeholder 14"/>
          <p:cNvSpPr>
            <a:spLocks noGrp="1"/>
          </p:cNvSpPr>
          <p:nvPr>
            <p:ph type="sldNum" sz="quarter" idx="12"/>
          </p:nvPr>
        </p:nvSpPr>
        <p:spPr/>
        <p:txBody>
          <a:bodyPr/>
          <a:lstStyle/>
          <a:p>
            <a:fld id="{F50F0634-B3B9-4123-90EB-B36F3191DC41}" type="slidenum">
              <a:rPr lang="en-US" sz="1400" smtClean="0">
                <a:solidFill>
                  <a:schemeClr val="tx1"/>
                </a:solidFill>
              </a:rPr>
              <a:pPr/>
              <a:t>3</a:t>
            </a:fld>
            <a:endParaRPr lang="en-US" sz="1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2800" dirty="0" smtClean="0">
                <a:solidFill>
                  <a:schemeClr val="tx2"/>
                </a:solidFill>
                <a:latin typeface="Times New Roman" pitchFamily="18" charset="0"/>
                <a:cs typeface="Times New Roman" pitchFamily="18" charset="0"/>
              </a:rPr>
              <a:t>Motivation</a:t>
            </a:r>
            <a:endParaRPr lang="en-US" sz="2800" dirty="0">
              <a:solidFill>
                <a:schemeClr val="tx2"/>
              </a:solidFill>
              <a:latin typeface="Times New Roman" pitchFamily="18" charset="0"/>
              <a:cs typeface="Times New Roman" pitchFamily="18"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5181600" y="914400"/>
            <a:ext cx="2895600" cy="19050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381000" y="2590800"/>
            <a:ext cx="3581400" cy="2209800"/>
          </a:xfrm>
          <a:prstGeom prst="rect">
            <a:avLst/>
          </a:prstGeom>
          <a:noFill/>
          <a:ln w="9525">
            <a:noFill/>
            <a:miter lim="800000"/>
            <a:headEnd/>
            <a:tailEnd/>
          </a:ln>
        </p:spPr>
      </p:pic>
      <p:pic>
        <p:nvPicPr>
          <p:cNvPr id="6" name="Picture 6"/>
          <p:cNvPicPr>
            <a:picLocks noChangeAspect="1" noChangeArrowheads="1"/>
          </p:cNvPicPr>
          <p:nvPr/>
        </p:nvPicPr>
        <p:blipFill>
          <a:blip r:embed="rId4" cstate="print"/>
          <a:srcRect/>
          <a:stretch>
            <a:fillRect/>
          </a:stretch>
        </p:blipFill>
        <p:spPr bwMode="auto">
          <a:xfrm>
            <a:off x="5105400" y="4419600"/>
            <a:ext cx="3255963" cy="2057400"/>
          </a:xfrm>
          <a:prstGeom prst="rect">
            <a:avLst/>
          </a:prstGeom>
          <a:noFill/>
          <a:ln w="9525">
            <a:noFill/>
            <a:miter lim="800000"/>
            <a:headEnd/>
            <a:tailEnd/>
          </a:ln>
        </p:spPr>
      </p:pic>
      <p:sp>
        <p:nvSpPr>
          <p:cNvPr id="7" name="Rectangle 6"/>
          <p:cNvSpPr/>
          <p:nvPr/>
        </p:nvSpPr>
        <p:spPr>
          <a:xfrm>
            <a:off x="990600" y="1143000"/>
            <a:ext cx="3200400" cy="461665"/>
          </a:xfrm>
          <a:prstGeom prst="rect">
            <a:avLst/>
          </a:prstGeom>
        </p:spPr>
        <p:txBody>
          <a:bodyPr wrap="square">
            <a:spAutoFit/>
          </a:bodyPr>
          <a:lstStyle/>
          <a:p>
            <a:pPr algn="just">
              <a:defRPr/>
            </a:pPr>
            <a:r>
              <a:rPr lang="en-US" sz="2400" b="1" dirty="0">
                <a:solidFill>
                  <a:schemeClr val="tx2">
                    <a:lumMod val="75000"/>
                  </a:schemeClr>
                </a:solidFill>
              </a:rPr>
              <a:t>Home applications</a:t>
            </a:r>
          </a:p>
        </p:txBody>
      </p:sp>
      <p:sp>
        <p:nvSpPr>
          <p:cNvPr id="8" name="Rectangle 7"/>
          <p:cNvSpPr/>
          <p:nvPr/>
        </p:nvSpPr>
        <p:spPr>
          <a:xfrm>
            <a:off x="4800600" y="3352800"/>
            <a:ext cx="1600118" cy="461665"/>
          </a:xfrm>
          <a:prstGeom prst="rect">
            <a:avLst/>
          </a:prstGeom>
        </p:spPr>
        <p:txBody>
          <a:bodyPr wrap="none">
            <a:spAutoFit/>
          </a:bodyPr>
          <a:lstStyle/>
          <a:p>
            <a:r>
              <a:rPr lang="en-US" altLang="en-US" sz="2400" b="1" dirty="0" smtClean="0">
                <a:solidFill>
                  <a:srgbClr val="C00000"/>
                </a:solidFill>
                <a:latin typeface="Calibri" pitchFamily="34" charset="0"/>
              </a:rPr>
              <a:t>Companies</a:t>
            </a:r>
            <a:endParaRPr lang="en-US" sz="2400" dirty="0"/>
          </a:p>
        </p:txBody>
      </p:sp>
      <p:sp>
        <p:nvSpPr>
          <p:cNvPr id="9" name="Rectangle 8"/>
          <p:cNvSpPr/>
          <p:nvPr/>
        </p:nvSpPr>
        <p:spPr>
          <a:xfrm>
            <a:off x="1219200" y="5486400"/>
            <a:ext cx="2971800" cy="461665"/>
          </a:xfrm>
          <a:prstGeom prst="rect">
            <a:avLst/>
          </a:prstGeom>
        </p:spPr>
        <p:txBody>
          <a:bodyPr wrap="square">
            <a:spAutoFit/>
          </a:bodyPr>
          <a:lstStyle/>
          <a:p>
            <a:pPr algn="just"/>
            <a:r>
              <a:rPr lang="en-US" altLang="en-US" sz="2400" b="1" dirty="0" smtClean="0">
                <a:solidFill>
                  <a:srgbClr val="0070C0"/>
                </a:solidFill>
                <a:latin typeface="Calibri" pitchFamily="34" charset="0"/>
              </a:rPr>
              <a:t>Educational sectors  </a:t>
            </a:r>
            <a:endParaRPr lang="en-US" altLang="en-US" sz="2400" b="1" dirty="0">
              <a:solidFill>
                <a:srgbClr val="0070C0"/>
              </a:solidFill>
              <a:latin typeface="Calibri" pitchFamily="34" charset="0"/>
            </a:endParaRPr>
          </a:p>
        </p:txBody>
      </p:sp>
      <p:sp>
        <p:nvSpPr>
          <p:cNvPr id="10" name="Slide Number Placeholder 9"/>
          <p:cNvSpPr>
            <a:spLocks noGrp="1"/>
          </p:cNvSpPr>
          <p:nvPr>
            <p:ph type="sldNum" sz="quarter" idx="12"/>
          </p:nvPr>
        </p:nvSpPr>
        <p:spPr/>
        <p:txBody>
          <a:bodyPr/>
          <a:lstStyle/>
          <a:p>
            <a:fld id="{F50F0634-B3B9-4123-90EB-B36F3191DC41}" type="slidenum">
              <a:rPr lang="en-US" sz="1400" smtClean="0">
                <a:solidFill>
                  <a:schemeClr val="tx1"/>
                </a:solidFill>
              </a:rPr>
              <a:pPr/>
              <a:t>4</a:t>
            </a:fld>
            <a:endParaRPr lang="en-US" sz="1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dirty="0" smtClean="0">
                <a:solidFill>
                  <a:schemeClr val="tx2"/>
                </a:solidFill>
                <a:latin typeface="Times New Roman" pitchFamily="18" charset="0"/>
                <a:cs typeface="Times New Roman" pitchFamily="18" charset="0"/>
              </a:rPr>
              <a:t>Objective</a:t>
            </a:r>
            <a:endParaRPr lang="en-US" sz="28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latin typeface="Times New Roman" pitchFamily="18" charset="0"/>
                <a:cs typeface="Times New Roman" pitchFamily="18" charset="0"/>
              </a:rPr>
              <a:t>Energy is monitored over a period of time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daily, weekly, monthly.</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ct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Reduce hardware components.</a:t>
            </a:r>
          </a:p>
          <a:p>
            <a:r>
              <a:rPr lang="en-US" sz="2400" dirty="0" smtClean="0">
                <a:latin typeface="Times New Roman" pitchFamily="18" charset="0"/>
                <a:cs typeface="Times New Roman" pitchFamily="18" charset="0"/>
              </a:rPr>
              <a:t>Accurate Results of power consumed and displayed in the data sheet with the help of Google firebase.</a:t>
            </a:r>
          </a:p>
        </p:txBody>
      </p:sp>
      <p:pic>
        <p:nvPicPr>
          <p:cNvPr id="4" name="Picture 3" descr="Baustein.jpg"/>
          <p:cNvPicPr>
            <a:picLocks noChangeAspect="1"/>
          </p:cNvPicPr>
          <p:nvPr/>
        </p:nvPicPr>
        <p:blipFill>
          <a:blip r:embed="rId2" cstate="print"/>
          <a:stretch>
            <a:fillRect/>
          </a:stretch>
        </p:blipFill>
        <p:spPr>
          <a:xfrm>
            <a:off x="2971800" y="1752600"/>
            <a:ext cx="2643188" cy="2590801"/>
          </a:xfrm>
          <a:prstGeom prst="rect">
            <a:avLst/>
          </a:prstGeom>
        </p:spPr>
      </p:pic>
      <p:sp>
        <p:nvSpPr>
          <p:cNvPr id="5" name="Slide Number Placeholder 4"/>
          <p:cNvSpPr>
            <a:spLocks noGrp="1"/>
          </p:cNvSpPr>
          <p:nvPr>
            <p:ph type="sldNum" sz="quarter" idx="12"/>
          </p:nvPr>
        </p:nvSpPr>
        <p:spPr/>
        <p:txBody>
          <a:bodyPr/>
          <a:lstStyle/>
          <a:p>
            <a:fld id="{F50F0634-B3B9-4123-90EB-B36F3191DC4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2800" dirty="0" smtClean="0">
                <a:solidFill>
                  <a:schemeClr val="tx2"/>
                </a:solidFill>
                <a:latin typeface="Times New Roman" pitchFamily="18" charset="0"/>
                <a:cs typeface="Times New Roman" pitchFamily="18" charset="0"/>
              </a:rPr>
              <a:t>Literature</a:t>
            </a:r>
            <a:r>
              <a:rPr lang="en-US" sz="2800" dirty="0" smtClean="0">
                <a:latin typeface="Times New Roman" pitchFamily="18" charset="0"/>
                <a:cs typeface="Times New Roman" pitchFamily="18" charset="0"/>
              </a:rPr>
              <a:t> </a:t>
            </a:r>
            <a:r>
              <a:rPr lang="en-US" sz="2800" dirty="0" smtClean="0">
                <a:solidFill>
                  <a:schemeClr val="tx2"/>
                </a:solidFill>
                <a:latin typeface="Times New Roman" pitchFamily="18" charset="0"/>
                <a:cs typeface="Times New Roman" pitchFamily="18" charset="0"/>
              </a:rPr>
              <a:t>survey</a:t>
            </a:r>
            <a:endParaRPr lang="en-US" sz="28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Home Electric Energy Monitoring System Design and Prototyping.   - </a:t>
            </a:r>
            <a:r>
              <a:rPr lang="en-US" sz="2400" dirty="0" err="1" smtClean="0">
                <a:latin typeface="Times New Roman" pitchFamily="18" charset="0"/>
                <a:cs typeface="Times New Roman" pitchFamily="18" charset="0"/>
              </a:rPr>
              <a:t>ResearchGate</a:t>
            </a:r>
            <a:r>
              <a:rPr lang="en-US" sz="2400" dirty="0" smtClean="0">
                <a:latin typeface="Times New Roman" pitchFamily="18" charset="0"/>
                <a:cs typeface="Times New Roman" pitchFamily="18" charset="0"/>
              </a:rPr>
              <a:t> website(2011)</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by   </a:t>
            </a:r>
            <a:r>
              <a:rPr lang="en-US" sz="2400" dirty="0"/>
              <a:t>J.G. </a:t>
            </a:r>
            <a:r>
              <a:rPr lang="en-US" sz="2400" dirty="0" err="1" smtClean="0"/>
              <a:t>Josue</a:t>
            </a:r>
            <a:r>
              <a:rPr lang="en-US" sz="2400" dirty="0" smtClean="0"/>
              <a:t>, </a:t>
            </a:r>
            <a:r>
              <a:rPr lang="en-US" sz="2400" dirty="0"/>
              <a:t>J.M. </a:t>
            </a:r>
            <a:r>
              <a:rPr lang="en-US" sz="2400" dirty="0" err="1"/>
              <a:t>Pina</a:t>
            </a:r>
            <a:r>
              <a:rPr lang="en-US" sz="2400" dirty="0"/>
              <a:t>, and M.V. </a:t>
            </a:r>
            <a:r>
              <a:rPr lang="en-US" sz="2400" dirty="0" err="1" smtClean="0"/>
              <a:t>Neves</a:t>
            </a:r>
            <a:endParaRPr lang="en-US" sz="2400" dirty="0" smtClean="0"/>
          </a:p>
          <a:p>
            <a:endParaRPr lang="en-US" sz="2400" dirty="0" smtClean="0"/>
          </a:p>
          <a:p>
            <a:r>
              <a:rPr lang="en-US" sz="2400" dirty="0" smtClean="0">
                <a:latin typeface="Times New Roman" pitchFamily="18" charset="0"/>
                <a:cs typeface="Times New Roman" pitchFamily="18" charset="0"/>
              </a:rPr>
              <a:t>Smart Home Energy Monitoring &amp; Management System</a:t>
            </a:r>
          </a:p>
          <a:p>
            <a:pPr lvl="1">
              <a:buNone/>
            </a:pPr>
            <a:r>
              <a:rPr lang="en-US" sz="20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Instructables</a:t>
            </a:r>
            <a:r>
              <a:rPr lang="en-US" sz="2400" dirty="0" smtClean="0">
                <a:latin typeface="Times New Roman" pitchFamily="18" charset="0"/>
                <a:cs typeface="Times New Roman" pitchFamily="18" charset="0"/>
              </a:rPr>
              <a:t> website</a:t>
            </a:r>
          </a:p>
          <a:p>
            <a:pPr>
              <a:buNone/>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by </a:t>
            </a:r>
            <a:r>
              <a:rPr lang="en-US" sz="2400" dirty="0" err="1" smtClean="0">
                <a:latin typeface="Times New Roman" pitchFamily="18" charset="0"/>
                <a:cs typeface="Times New Roman" pitchFamily="18" charset="0"/>
              </a:rPr>
              <a:t>Abhishek</a:t>
            </a:r>
            <a:endParaRPr lang="en-US" sz="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lvl="5">
              <a:buNone/>
            </a:pPr>
            <a:endParaRPr lang="en-US" sz="1200" dirty="0" smtClean="0">
              <a:latin typeface="Times New Roman" pitchFamily="18" charset="0"/>
              <a:cs typeface="Times New Roman" pitchFamily="18" charset="0"/>
            </a:endParaRPr>
          </a:p>
          <a:p>
            <a:pPr lvl="5">
              <a:buNone/>
            </a:pP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50F0634-B3B9-4123-90EB-B36F3191DC4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2800" dirty="0" smtClean="0">
                <a:solidFill>
                  <a:schemeClr val="tx2"/>
                </a:solidFill>
                <a:latin typeface="Times New Roman" pitchFamily="18" charset="0"/>
                <a:cs typeface="Times New Roman" pitchFamily="18" charset="0"/>
              </a:rPr>
              <a:t>Abstract</a:t>
            </a:r>
            <a:endParaRPr lang="en-US" sz="28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400" dirty="0">
                <a:latin typeface="Times New Roman" pitchFamily="18" charset="0"/>
                <a:cs typeface="Times New Roman" pitchFamily="18" charset="0"/>
              </a:rPr>
              <a:t>The energy resource management is a major concern worldwide. Energy management activities minimize environmental impacts of the energy production. Therefore, electric energy consumption monitoring has been proposed as an important process which makes immediate reductions in energy </a:t>
            </a:r>
            <a:r>
              <a:rPr lang="en-US" sz="2400" dirty="0" smtClean="0">
                <a:latin typeface="Times New Roman" pitchFamily="18" charset="0"/>
                <a:cs typeface="Times New Roman" pitchFamily="18" charset="0"/>
              </a:rPr>
              <a:t>use. This Project requires less hardware. The hardware consists of MSP430 G2553 launch pad, </a:t>
            </a:r>
            <a:r>
              <a:rPr lang="en-US" sz="2400" dirty="0" err="1" smtClean="0">
                <a:latin typeface="Times New Roman" pitchFamily="18" charset="0"/>
                <a:cs typeface="Times New Roman" pitchFamily="18" charset="0"/>
              </a:rPr>
              <a:t>NodeMCU</a:t>
            </a:r>
            <a:r>
              <a:rPr lang="en-US" sz="2400" dirty="0" smtClean="0">
                <a:latin typeface="Times New Roman" pitchFamily="18" charset="0"/>
                <a:cs typeface="Times New Roman" pitchFamily="18" charset="0"/>
              </a:rPr>
              <a:t>. Google firebase, Excel sheets and MIT app inventor are used to store and load the power consumed by electrical appliances over a period of time. The </a:t>
            </a:r>
            <a:r>
              <a:rPr lang="en-US" sz="2400" dirty="0" err="1" smtClean="0">
                <a:latin typeface="Times New Roman" pitchFamily="18" charset="0"/>
                <a:cs typeface="Times New Roman" pitchFamily="18" charset="0"/>
              </a:rPr>
              <a:t>arithematic</a:t>
            </a:r>
            <a:r>
              <a:rPr lang="en-US" sz="2400" dirty="0" smtClean="0">
                <a:latin typeface="Times New Roman" pitchFamily="18" charset="0"/>
                <a:cs typeface="Times New Roman" pitchFamily="18" charset="0"/>
              </a:rPr>
              <a:t> operations like calculating time period, multiplying with power factor is performed in the MIT app inventor.</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50F0634-B3B9-4123-90EB-B36F3191DC4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sz="2800" dirty="0" smtClean="0">
                <a:solidFill>
                  <a:schemeClr val="tx2"/>
                </a:solidFill>
                <a:latin typeface="Times New Roman" pitchFamily="18" charset="0"/>
                <a:cs typeface="Times New Roman" pitchFamily="18" charset="0"/>
              </a:rPr>
              <a:t>Block Diagram</a:t>
            </a:r>
            <a:endParaRPr lang="en-US" sz="28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229600" cy="6019800"/>
          </a:xfrm>
        </p:spPr>
        <p:txBody>
          <a:bodyPr>
            <a:normAutofit/>
          </a:bodyPr>
          <a:lstStyle/>
          <a:p>
            <a:pPr>
              <a:buNone/>
            </a:pPr>
            <a:r>
              <a:rPr lang="en-US" sz="2400" b="1" dirty="0" smtClean="0">
                <a:latin typeface="Times New Roman" pitchFamily="18" charset="0"/>
                <a:cs typeface="Times New Roman" pitchFamily="18" charset="0"/>
              </a:rPr>
              <a:t>Transmitter:</a:t>
            </a:r>
          </a:p>
          <a:p>
            <a:pPr>
              <a:buNone/>
            </a:pPr>
            <a:endParaRPr lang="en-US" sz="2400" b="1"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Tx</a:t>
            </a:r>
            <a:endParaRPr lang="en-US" sz="1800" dirty="0" smtClean="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p>
          <a:p>
            <a:pPr>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Rx</a:t>
            </a:r>
          </a:p>
          <a:p>
            <a:pPr>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a:buNone/>
            </a:pPr>
            <a:endParaRPr lang="en-US" sz="1800" dirty="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Receiver:</a:t>
            </a:r>
          </a:p>
          <a:p>
            <a:pPr>
              <a:buNone/>
            </a:pPr>
            <a:endParaRPr lang="en-US" sz="2400" dirty="0">
              <a:latin typeface="Times New Roman" pitchFamily="18" charset="0"/>
              <a:cs typeface="Times New Roman" pitchFamily="18" charset="0"/>
            </a:endParaRPr>
          </a:p>
        </p:txBody>
      </p:sp>
      <p:sp>
        <p:nvSpPr>
          <p:cNvPr id="4" name="Rectangle 3"/>
          <p:cNvSpPr/>
          <p:nvPr/>
        </p:nvSpPr>
        <p:spPr>
          <a:xfrm>
            <a:off x="2438400" y="1676400"/>
            <a:ext cx="1295400" cy="205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MSP430</a:t>
            </a:r>
          </a:p>
          <a:p>
            <a:pPr algn="ctr"/>
            <a:r>
              <a:rPr lang="en-US" dirty="0" smtClean="0">
                <a:solidFill>
                  <a:schemeClr val="tx1"/>
                </a:solidFill>
              </a:rPr>
              <a:t>G2553</a:t>
            </a:r>
            <a:endParaRPr lang="en-US" dirty="0">
              <a:solidFill>
                <a:schemeClr val="tx1"/>
              </a:solidFill>
            </a:endParaRPr>
          </a:p>
        </p:txBody>
      </p:sp>
      <p:sp>
        <p:nvSpPr>
          <p:cNvPr id="5" name="Rectangle 4"/>
          <p:cNvSpPr/>
          <p:nvPr/>
        </p:nvSpPr>
        <p:spPr>
          <a:xfrm>
            <a:off x="609600" y="2743200"/>
            <a:ext cx="10668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3.3V</a:t>
            </a:r>
            <a:r>
              <a:rPr lang="en-US" dirty="0" smtClean="0"/>
              <a:t> </a:t>
            </a:r>
            <a:r>
              <a:rPr lang="en-US" dirty="0" smtClean="0">
                <a:solidFill>
                  <a:schemeClr val="tx1"/>
                </a:solidFill>
              </a:rPr>
              <a:t>battery</a:t>
            </a:r>
            <a:endParaRPr lang="en-US" dirty="0">
              <a:solidFill>
                <a:schemeClr val="tx1"/>
              </a:solidFill>
            </a:endParaRPr>
          </a:p>
        </p:txBody>
      </p:sp>
      <p:cxnSp>
        <p:nvCxnSpPr>
          <p:cNvPr id="7" name="Straight Arrow Connector 6"/>
          <p:cNvCxnSpPr/>
          <p:nvPr/>
        </p:nvCxnSpPr>
        <p:spPr>
          <a:xfrm>
            <a:off x="1676400" y="31242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1676400"/>
            <a:ext cx="1143000" cy="205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NodeMcu</a:t>
            </a:r>
            <a:endParaRPr lang="en-US" dirty="0">
              <a:solidFill>
                <a:schemeClr val="tx1"/>
              </a:solidFill>
            </a:endParaRPr>
          </a:p>
        </p:txBody>
      </p:sp>
      <p:cxnSp>
        <p:nvCxnSpPr>
          <p:cNvPr id="12" name="Straight Arrow Connector 11"/>
          <p:cNvCxnSpPr/>
          <p:nvPr/>
        </p:nvCxnSpPr>
        <p:spPr>
          <a:xfrm>
            <a:off x="3733800" y="21336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a:endCxn id="4" idx="3"/>
          </p:cNvCxnSpPr>
          <p:nvPr/>
        </p:nvCxnSpPr>
        <p:spPr>
          <a:xfrm rot="10800000">
            <a:off x="3733800" y="27051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6800" y="5105400"/>
            <a:ext cx="16764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GOOGLE</a:t>
            </a:r>
          </a:p>
          <a:p>
            <a:pPr algn="ctr"/>
            <a:r>
              <a:rPr lang="en-US" dirty="0" smtClean="0">
                <a:solidFill>
                  <a:schemeClr val="tx1"/>
                </a:solidFill>
              </a:rPr>
              <a:t>Firebase</a:t>
            </a:r>
            <a:endParaRPr lang="en-US" dirty="0">
              <a:solidFill>
                <a:schemeClr val="tx1"/>
              </a:solidFill>
            </a:endParaRPr>
          </a:p>
        </p:txBody>
      </p:sp>
      <p:cxnSp>
        <p:nvCxnSpPr>
          <p:cNvPr id="19" name="Straight Arrow Connector 18"/>
          <p:cNvCxnSpPr/>
          <p:nvPr/>
        </p:nvCxnSpPr>
        <p:spPr>
          <a:xfrm>
            <a:off x="5715000" y="55626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33800" y="5181600"/>
            <a:ext cx="19812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APP</a:t>
            </a:r>
            <a:endParaRPr lang="en-US" dirty="0">
              <a:solidFill>
                <a:schemeClr val="tx1"/>
              </a:solidFill>
            </a:endParaRPr>
          </a:p>
        </p:txBody>
      </p:sp>
      <p:pic>
        <p:nvPicPr>
          <p:cNvPr id="22" name="Picture 21" descr="images.jpg"/>
          <p:cNvPicPr>
            <a:picLocks noChangeAspect="1"/>
          </p:cNvPicPr>
          <p:nvPr/>
        </p:nvPicPr>
        <p:blipFill>
          <a:blip r:embed="rId2" cstate="print"/>
          <a:stretch>
            <a:fillRect/>
          </a:stretch>
        </p:blipFill>
        <p:spPr>
          <a:xfrm>
            <a:off x="6705600" y="2209800"/>
            <a:ext cx="1371600" cy="990600"/>
          </a:xfrm>
          <a:prstGeom prst="rect">
            <a:avLst/>
          </a:prstGeom>
        </p:spPr>
      </p:pic>
      <p:sp>
        <p:nvSpPr>
          <p:cNvPr id="15" name="Rectangle 14"/>
          <p:cNvSpPr/>
          <p:nvPr/>
        </p:nvSpPr>
        <p:spPr>
          <a:xfrm>
            <a:off x="609600" y="1295400"/>
            <a:ext cx="10668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RELAY</a:t>
            </a:r>
            <a:endParaRPr lang="en-US" dirty="0">
              <a:solidFill>
                <a:schemeClr val="tx1"/>
              </a:solidFill>
            </a:endParaRPr>
          </a:p>
        </p:txBody>
      </p:sp>
      <p:cxnSp>
        <p:nvCxnSpPr>
          <p:cNvPr id="16" name="Straight Arrow Connector 15"/>
          <p:cNvCxnSpPr/>
          <p:nvPr/>
        </p:nvCxnSpPr>
        <p:spPr>
          <a:xfrm rot="10800000">
            <a:off x="1676400" y="21336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05600" y="5181600"/>
            <a:ext cx="19812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Excel Sheet</a:t>
            </a:r>
            <a:endParaRPr lang="en-US" dirty="0">
              <a:solidFill>
                <a:schemeClr val="tx1"/>
              </a:solidFill>
            </a:endParaRPr>
          </a:p>
        </p:txBody>
      </p:sp>
      <p:cxnSp>
        <p:nvCxnSpPr>
          <p:cNvPr id="23" name="Straight Arrow Connector 22"/>
          <p:cNvCxnSpPr/>
          <p:nvPr/>
        </p:nvCxnSpPr>
        <p:spPr>
          <a:xfrm>
            <a:off x="2743200" y="55626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25908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F50F0634-B3B9-4123-90EB-B36F3191DC4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2800" dirty="0" smtClean="0">
                <a:latin typeface="Times New Roman" pitchFamily="18" charset="0"/>
                <a:cs typeface="Times New Roman" pitchFamily="18" charset="0"/>
              </a:rPr>
              <a:t>Components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400" b="1" dirty="0" smtClean="0">
                <a:latin typeface="Times New Roman" pitchFamily="18" charset="0"/>
                <a:cs typeface="Times New Roman" pitchFamily="18" charset="0"/>
              </a:rPr>
              <a:t>HARDWARE:</a:t>
            </a:r>
          </a:p>
          <a:p>
            <a:pPr marL="457200" indent="-457200">
              <a:buFont typeface="+mj-lt"/>
              <a:buAutoNum type="arabicPeriod"/>
            </a:pPr>
            <a:r>
              <a:rPr lang="en-US" sz="2400" dirty="0" smtClean="0">
                <a:latin typeface="Times New Roman" pitchFamily="18" charset="0"/>
                <a:cs typeface="Times New Roman" pitchFamily="18" charset="0"/>
              </a:rPr>
              <a:t>MSP430 G2553</a:t>
            </a:r>
          </a:p>
          <a:p>
            <a:pPr marL="457200" indent="-457200">
              <a:buFont typeface="+mj-lt"/>
              <a:buAutoNum type="arabicPeriod"/>
            </a:pPr>
            <a:r>
              <a:rPr lang="en-US" sz="2400" dirty="0" err="1" smtClean="0">
                <a:latin typeface="Times New Roman" pitchFamily="18" charset="0"/>
                <a:cs typeface="Times New Roman" pitchFamily="18" charset="0"/>
              </a:rPr>
              <a:t>NodeMCU</a:t>
            </a:r>
            <a:endParaRPr lang="en-US" sz="2400" dirty="0" smtClean="0">
              <a:latin typeface="Times New Roman" pitchFamily="18" charset="0"/>
              <a:cs typeface="Times New Roman" pitchFamily="18" charset="0"/>
            </a:endParaRPr>
          </a:p>
          <a:p>
            <a:pPr marL="457200" indent="-457200">
              <a:buNone/>
            </a:pPr>
            <a:endParaRPr lang="en-US" sz="2400" dirty="0">
              <a:latin typeface="Times New Roman" pitchFamily="18" charset="0"/>
              <a:cs typeface="Times New Roman" pitchFamily="18" charset="0"/>
            </a:endParaRPr>
          </a:p>
          <a:p>
            <a:pPr marL="457200" indent="-457200">
              <a:buNone/>
            </a:pPr>
            <a:r>
              <a:rPr lang="en-US" sz="2400" b="1" dirty="0" smtClean="0">
                <a:latin typeface="Times New Roman" pitchFamily="18" charset="0"/>
                <a:cs typeface="Times New Roman" pitchFamily="18" charset="0"/>
              </a:rPr>
              <a:t>SOFTWARE:</a:t>
            </a:r>
          </a:p>
          <a:p>
            <a:pPr marL="457200" indent="-457200">
              <a:buAutoNum type="arabicPeriod"/>
            </a:pPr>
            <a:r>
              <a:rPr lang="en-US" sz="2400" dirty="0" err="1" smtClean="0">
                <a:latin typeface="Times New Roman" pitchFamily="18" charset="0"/>
                <a:cs typeface="Times New Roman" pitchFamily="18" charset="0"/>
              </a:rPr>
              <a:t>Energia</a:t>
            </a:r>
            <a:r>
              <a:rPr lang="en-US" sz="2400" dirty="0" smtClean="0">
                <a:latin typeface="Times New Roman" pitchFamily="18" charset="0"/>
                <a:cs typeface="Times New Roman" pitchFamily="18" charset="0"/>
              </a:rPr>
              <a:t> IDE</a:t>
            </a:r>
          </a:p>
          <a:p>
            <a:pPr marL="457200" indent="-457200">
              <a:buAutoNum type="arabicPeriod"/>
            </a:pP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IDE</a:t>
            </a:r>
          </a:p>
          <a:p>
            <a:pPr marL="457200" indent="-457200">
              <a:buAutoNum type="arabicPeriod"/>
            </a:pPr>
            <a:r>
              <a:rPr lang="en-US" sz="2400" dirty="0" smtClean="0">
                <a:latin typeface="Times New Roman" pitchFamily="18" charset="0"/>
                <a:cs typeface="Times New Roman" pitchFamily="18" charset="0"/>
              </a:rPr>
              <a:t>MIT App inventor 2</a:t>
            </a:r>
          </a:p>
          <a:p>
            <a:pPr marL="457200" indent="-457200">
              <a:buAutoNum type="arabicPeriod"/>
            </a:pPr>
            <a:r>
              <a:rPr lang="en-US" sz="2400" dirty="0" smtClean="0">
                <a:latin typeface="Times New Roman" pitchFamily="18" charset="0"/>
                <a:cs typeface="Times New Roman" pitchFamily="18" charset="0"/>
              </a:rPr>
              <a:t>Firebase Console</a:t>
            </a:r>
          </a:p>
          <a:p>
            <a:pPr marL="457200" indent="-457200">
              <a:buAutoNum type="arabicPeriod"/>
            </a:pPr>
            <a:r>
              <a:rPr lang="en-US" sz="2400" dirty="0" smtClean="0">
                <a:latin typeface="Times New Roman" pitchFamily="18" charset="0"/>
                <a:cs typeface="Times New Roman" pitchFamily="18" charset="0"/>
              </a:rPr>
              <a:t>Excel sheet</a:t>
            </a:r>
          </a:p>
        </p:txBody>
      </p:sp>
      <p:sp>
        <p:nvSpPr>
          <p:cNvPr id="4" name="Slide Number Placeholder 3"/>
          <p:cNvSpPr>
            <a:spLocks noGrp="1"/>
          </p:cNvSpPr>
          <p:nvPr>
            <p:ph type="sldNum" sz="quarter" idx="12"/>
          </p:nvPr>
        </p:nvSpPr>
        <p:spPr/>
        <p:txBody>
          <a:bodyPr/>
          <a:lstStyle/>
          <a:p>
            <a:fld id="{F50F0634-B3B9-4123-90EB-B36F3191DC41}"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309</Words>
  <Application>Microsoft Office PowerPoint</Application>
  <PresentationFormat>On-screen Show (4:3)</PresentationFormat>
  <Paragraphs>115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Contents</vt:lpstr>
      <vt:lpstr>Introduction</vt:lpstr>
      <vt:lpstr>Motivation</vt:lpstr>
      <vt:lpstr>Objective</vt:lpstr>
      <vt:lpstr>Literature survey</vt:lpstr>
      <vt:lpstr>Abstract</vt:lpstr>
      <vt:lpstr>Block Diagram</vt:lpstr>
      <vt:lpstr>Components</vt:lpstr>
      <vt:lpstr>Outputs</vt:lpstr>
      <vt:lpstr>Outputs</vt:lpstr>
      <vt:lpstr>Applications</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23</cp:revision>
  <dcterms:created xsi:type="dcterms:W3CDTF">2019-02-03T04:45:51Z</dcterms:created>
  <dcterms:modified xsi:type="dcterms:W3CDTF">2019-04-24T04:59:04Z</dcterms:modified>
</cp:coreProperties>
</file>