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85" r:id="rId3"/>
    <p:sldId id="267" r:id="rId4"/>
    <p:sldId id="268" r:id="rId5"/>
    <p:sldId id="276" r:id="rId6"/>
    <p:sldId id="277" r:id="rId7"/>
    <p:sldId id="270" r:id="rId8"/>
    <p:sldId id="271" r:id="rId9"/>
    <p:sldId id="272" r:id="rId10"/>
    <p:sldId id="273" r:id="rId11"/>
    <p:sldId id="275" r:id="rId12"/>
    <p:sldId id="274" r:id="rId13"/>
    <p:sldId id="259" r:id="rId14"/>
    <p:sldId id="260" r:id="rId15"/>
    <p:sldId id="261" r:id="rId16"/>
    <p:sldId id="262" r:id="rId17"/>
    <p:sldId id="266" r:id="rId18"/>
    <p:sldId id="278" r:id="rId19"/>
    <p:sldId id="279" r:id="rId20"/>
    <p:sldId id="280" r:id="rId21"/>
    <p:sldId id="281" r:id="rId22"/>
    <p:sldId id="283" r:id="rId23"/>
    <p:sldId id="282" r:id="rId24"/>
    <p:sldId id="284" r:id="rId25"/>
    <p:sldId id="287" r:id="rId26"/>
    <p:sldId id="257" r:id="rId27"/>
    <p:sldId id="288" r:id="rId28"/>
    <p:sldId id="289" r:id="rId29"/>
    <p:sldId id="290" r:id="rId30"/>
    <p:sldId id="291" r:id="rId31"/>
    <p:sldId id="263" r:id="rId32"/>
    <p:sldId id="264" r:id="rId33"/>
    <p:sldId id="265" r:id="rId34"/>
    <p:sldId id="292" r:id="rId35"/>
    <p:sldId id="293" r:id="rId36"/>
    <p:sldId id="294" r:id="rId37"/>
    <p:sldId id="295" r:id="rId38"/>
    <p:sldId id="296" r:id="rId39"/>
    <p:sldId id="297" r:id="rId40"/>
    <p:sldId id="298" r:id="rId41"/>
    <p:sldId id="299" r:id="rId42"/>
    <p:sldId id="300" r:id="rId43"/>
    <p:sldId id="311" r:id="rId44"/>
    <p:sldId id="258" r:id="rId45"/>
    <p:sldId id="312" r:id="rId46"/>
    <p:sldId id="313" r:id="rId47"/>
    <p:sldId id="314" r:id="rId48"/>
    <p:sldId id="315" r:id="rId49"/>
    <p:sldId id="316" r:id="rId50"/>
    <p:sldId id="317" r:id="rId51"/>
    <p:sldId id="318" r:id="rId52"/>
    <p:sldId id="319"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1" r:id="rId69"/>
    <p:sldId id="402" r:id="rId70"/>
    <p:sldId id="403" r:id="rId71"/>
    <p:sldId id="404" r:id="rId72"/>
    <p:sldId id="405" r:id="rId73"/>
    <p:sldId id="406" r:id="rId74"/>
    <p:sldId id="407" r:id="rId75"/>
    <p:sldId id="408" r:id="rId76"/>
    <p:sldId id="409" r:id="rId77"/>
    <p:sldId id="410" r:id="rId78"/>
    <p:sldId id="411" r:id="rId79"/>
    <p:sldId id="412" r:id="rId80"/>
    <p:sldId id="413" r:id="rId81"/>
    <p:sldId id="414" r:id="rId82"/>
    <p:sldId id="415" r:id="rId83"/>
    <p:sldId id="416" r:id="rId84"/>
    <p:sldId id="417" r:id="rId85"/>
    <p:sldId id="418" r:id="rId86"/>
    <p:sldId id="419" r:id="rId87"/>
    <p:sldId id="420" r:id="rId88"/>
    <p:sldId id="421" r:id="rId89"/>
    <p:sldId id="422" r:id="rId90"/>
    <p:sldId id="423" r:id="rId91"/>
    <p:sldId id="424" r:id="rId92"/>
    <p:sldId id="425" r:id="rId93"/>
    <p:sldId id="426" r:id="rId94"/>
    <p:sldId id="427"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F35FA-692F-46F1-81E7-25D1CC5D8D5A}" type="datetimeFigureOut">
              <a:rPr lang="en-IN" smtClean="0"/>
              <a:t>12-05-2024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B548F-B8AA-4CC1-8C2B-6EF4C84A3C66}" type="slidenum">
              <a:rPr lang="en-IN" smtClean="0"/>
              <a:t>‹#›</a:t>
            </a:fld>
            <a:endParaRPr lang="en-IN"/>
          </a:p>
        </p:txBody>
      </p:sp>
    </p:spTree>
    <p:extLst>
      <p:ext uri="{BB962C8B-B14F-4D97-AF65-F5344CB8AC3E}">
        <p14:creationId xmlns:p14="http://schemas.microsoft.com/office/powerpoint/2010/main" val="963004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8916"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E44A9B-0BB7-4DB0-A57F-B64D97374AEC}" type="slidenum">
              <a:rPr lang="en-US" altLang="en-US">
                <a:solidFill>
                  <a:srgbClr val="000000"/>
                </a:solidFill>
                <a:latin typeface="Calibri" panose="020F0502020204030204" pitchFamily="34" charset="0"/>
              </a:rPr>
              <a:pPr eaLnBrk="1" hangingPunct="1"/>
              <a:t>3</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384637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it actually</a:t>
            </a:r>
            <a:r>
              <a:rPr lang="en-US" baseline="0" dirty="0"/>
              <a:t> means… to make a guess?</a:t>
            </a:r>
          </a:p>
          <a:p>
            <a:endParaRPr lang="en-US" baseline="0" dirty="0"/>
          </a:p>
          <a:p>
            <a:r>
              <a:rPr lang="en-US" baseline="0" dirty="0"/>
              <a:t>Guess that we were making in the simplest case is a line. </a:t>
            </a:r>
          </a:p>
          <a:p>
            <a:r>
              <a:rPr lang="en-US" baseline="0" dirty="0"/>
              <a:t>As you know from the high school, a straight line is represented as a function f(x) = ax + b.</a:t>
            </a:r>
          </a:p>
          <a:p>
            <a:r>
              <a:rPr lang="en-US" baseline="0" dirty="0"/>
              <a:t>To draw the random guess line we need to know at least two points to draw it through.</a:t>
            </a:r>
          </a:p>
          <a:p>
            <a:endParaRPr lang="en-US" baseline="0" dirty="0"/>
          </a:p>
          <a:p>
            <a:r>
              <a:rPr lang="en-US" baseline="0" dirty="0"/>
              <a:t>So to make a guess literally means to choose two random points we are going to draw the line through. That is the simplest case</a:t>
            </a:r>
          </a:p>
          <a:p>
            <a:endParaRPr lang="en-US" baseline="0" dirty="0"/>
          </a:p>
          <a:p>
            <a:r>
              <a:rPr lang="en-US" baseline="0" dirty="0"/>
              <a:t>If we have N input parameters or predictors we’d have to think of N random values to make a guess.</a:t>
            </a:r>
          </a:p>
          <a:p>
            <a:r>
              <a:rPr lang="en-US" baseline="0" dirty="0"/>
              <a:t>This random values we’ll can theta parameters, they are also called weights.</a:t>
            </a:r>
          </a:p>
        </p:txBody>
      </p:sp>
      <p:sp>
        <p:nvSpPr>
          <p:cNvPr id="4" name="Slide Number Placeholder 3"/>
          <p:cNvSpPr>
            <a:spLocks noGrp="1"/>
          </p:cNvSpPr>
          <p:nvPr>
            <p:ph type="sldNum" sz="quarter" idx="10"/>
          </p:nvPr>
        </p:nvSpPr>
        <p:spPr/>
        <p:txBody>
          <a:bodyPr/>
          <a:lstStyle/>
          <a:p>
            <a:fld id="{9FB721CE-BE4D-4B51-BBF0-2392654E5EBF}" type="slidenum">
              <a:rPr lang="ru-RU" smtClean="0"/>
              <a:t>35</a:t>
            </a:fld>
            <a:endParaRPr lang="ru-RU"/>
          </a:p>
        </p:txBody>
      </p:sp>
    </p:spTree>
    <p:extLst>
      <p:ext uri="{BB962C8B-B14F-4D97-AF65-F5344CB8AC3E}">
        <p14:creationId xmlns:p14="http://schemas.microsoft.com/office/powerpoint/2010/main" val="1521907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training data and we have a gues</a:t>
            </a:r>
            <a:r>
              <a:rPr lang="en-US" baseline="0" dirty="0"/>
              <a:t>s that we’ve made.</a:t>
            </a:r>
          </a:p>
          <a:p>
            <a:r>
              <a:rPr lang="en-US" baseline="0" dirty="0"/>
              <a:t>Now the goal is to measure how wrong we are and what is the mistake. </a:t>
            </a:r>
          </a:p>
          <a:p>
            <a:r>
              <a:rPr lang="en-US" baseline="0" dirty="0"/>
              <a:t>How can we do it? We can, because for training data we have both inputs and already known outputs for them.</a:t>
            </a:r>
          </a:p>
          <a:p>
            <a:r>
              <a:rPr lang="en-US" baseline="0" dirty="0"/>
              <a:t>What we can do now is to send out inputs from the training set to our guess function that we’ve made and …</a:t>
            </a:r>
          </a:p>
          <a:p>
            <a:r>
              <a:rPr lang="en-US" baseline="0" dirty="0"/>
              <a:t>… to compare the output of the guess function and the actual known output that we have for the given data sample from the training set.</a:t>
            </a:r>
          </a:p>
          <a:p>
            <a:r>
              <a:rPr lang="en-US" dirty="0"/>
              <a:t>To</a:t>
            </a:r>
            <a:r>
              <a:rPr lang="en-US" baseline="0" dirty="0"/>
              <a:t> compare it we are defining our COST function or MISTAKE function</a:t>
            </a:r>
          </a:p>
          <a:p>
            <a:r>
              <a:rPr lang="en-US" baseline="0" dirty="0"/>
              <a:t>It is defined as the squared error function that, for each data sample from the training data finds the difference between the guess and the output.</a:t>
            </a:r>
          </a:p>
          <a:p>
            <a:endParaRPr lang="en-US" dirty="0"/>
          </a:p>
          <a:p>
            <a:r>
              <a:rPr lang="en-US" dirty="0"/>
              <a:t>Basically,</a:t>
            </a:r>
            <a:r>
              <a:rPr lang="en-US" baseline="0" dirty="0"/>
              <a:t> what the mistake function gives to us?</a:t>
            </a:r>
          </a:p>
          <a:p>
            <a:r>
              <a:rPr lang="en-US" baseline="0" dirty="0"/>
              <a:t>It shows how wrong our randomly selected weights or theta parameters are..</a:t>
            </a:r>
          </a:p>
          <a:p>
            <a:endParaRPr lang="en-US" baseline="0" dirty="0"/>
          </a:p>
          <a:p>
            <a:r>
              <a:rPr lang="en-US" baseline="0" dirty="0"/>
              <a:t>What are we going to do with the mistake? We want to reduce the mistake in our guess!</a:t>
            </a:r>
          </a:p>
          <a:p>
            <a:r>
              <a:rPr lang="en-US" baseline="0" dirty="0"/>
              <a:t>To reduce the mistake we should minimize our mistake function</a:t>
            </a:r>
          </a:p>
          <a:p>
            <a:r>
              <a:rPr lang="en-US" baseline="0" dirty="0"/>
              <a:t>We should find the minimum of the mistake function, so we’ll know the point where our guess is least wrong.</a:t>
            </a:r>
          </a:p>
          <a:p>
            <a:r>
              <a:rPr lang="en-US" baseline="0" dirty="0"/>
              <a:t>And why do we need this all? To find out the correct values of weights so we’ll be able to make the perfect fit for our data!</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36</a:t>
            </a:fld>
            <a:endParaRPr lang="ru-RU"/>
          </a:p>
        </p:txBody>
      </p:sp>
    </p:spTree>
    <p:extLst>
      <p:ext uri="{BB962C8B-B14F-4D97-AF65-F5344CB8AC3E}">
        <p14:creationId xmlns:p14="http://schemas.microsoft.com/office/powerpoint/2010/main" val="402822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process of moving towards the minimum until we reach it is basically the</a:t>
            </a:r>
            <a:r>
              <a:rPr lang="en-US" baseline="0" dirty="0"/>
              <a:t> simultaneous update of all our random guess theta parameters</a:t>
            </a:r>
          </a:p>
          <a:p>
            <a:endParaRPr lang="en-US" baseline="0" dirty="0"/>
          </a:p>
          <a:p>
            <a:r>
              <a:rPr lang="en-US" baseline="0" dirty="0"/>
              <a:t>When we update each theta parameter we are updating it to move the direction of the minimum with the step defined by the learning rate.</a:t>
            </a:r>
          </a:p>
          <a:p>
            <a:endParaRPr lang="en-US" baseline="0" dirty="0"/>
          </a:p>
          <a:p>
            <a:r>
              <a:rPr lang="en-US" baseline="0" dirty="0"/>
              <a:t>Here the learning rate is alpha, and the direction is defined from the partial derivative of the mistake function for the given theta parameter.</a:t>
            </a:r>
          </a:p>
          <a:p>
            <a:endParaRPr lang="en-US" baseline="0" dirty="0"/>
          </a:p>
          <a:p>
            <a:r>
              <a:rPr lang="en-US" baseline="0" dirty="0"/>
              <a:t>And we are doing this iteratively until we end up at the minimum, where the derivative should be either 0, or very close to 0.</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37</a:t>
            </a:fld>
            <a:endParaRPr lang="ru-RU"/>
          </a:p>
        </p:txBody>
      </p:sp>
    </p:spTree>
    <p:extLst>
      <p:ext uri="{BB962C8B-B14F-4D97-AF65-F5344CB8AC3E}">
        <p14:creationId xmlns:p14="http://schemas.microsoft.com/office/powerpoint/2010/main" val="1868307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imagine the cost</a:t>
            </a:r>
            <a:r>
              <a:rPr lang="en-US" baseline="0" dirty="0"/>
              <a:t> or mistake function… it can look like this..</a:t>
            </a:r>
          </a:p>
          <a:p>
            <a:r>
              <a:rPr lang="en-US" baseline="0" dirty="0"/>
              <a:t>When our initial guess theta parameters are wrong, we would be located at the random point on the shape. </a:t>
            </a:r>
          </a:p>
          <a:p>
            <a:endParaRPr lang="en-US" baseline="0" dirty="0"/>
          </a:p>
          <a:p>
            <a:r>
              <a:rPr lang="en-US" baseline="0" dirty="0"/>
              <a:t>When we are minimizing the mistake function, we should literally find the way from the point we are to the minimum of the function.</a:t>
            </a:r>
          </a:p>
          <a:p>
            <a:r>
              <a:rPr lang="en-US" baseline="0" dirty="0"/>
              <a:t>But how do we know where the minimum is?</a:t>
            </a:r>
          </a:p>
          <a:p>
            <a:endParaRPr lang="en-US" baseline="0" dirty="0"/>
          </a:p>
          <a:p>
            <a:r>
              <a:rPr lang="en-US" baseline="0" dirty="0"/>
              <a:t>First, we can find out the direction, where we should move from our point towards the minimum. </a:t>
            </a:r>
          </a:p>
          <a:p>
            <a:endParaRPr lang="en-US" baseline="0" dirty="0"/>
          </a:p>
          <a:p>
            <a:r>
              <a:rPr lang="en-US" baseline="0" dirty="0"/>
              <a:t>How can we find the direction? If we find the derivative of the mistake function at the point we are – it can be either positive or negative</a:t>
            </a:r>
          </a:p>
          <a:p>
            <a:r>
              <a:rPr lang="en-US" baseline="0" dirty="0"/>
              <a:t>Positive means that the tangent looks that way and minimum is on the left, so we should move left.. If it’s negative, it means minimum is on the right and we should go right</a:t>
            </a:r>
          </a:p>
          <a:p>
            <a:endParaRPr lang="en-US" baseline="0" dirty="0"/>
          </a:p>
          <a:p>
            <a:r>
              <a:rPr lang="en-US" baseline="0" dirty="0"/>
              <a:t>In addition to the direction of moving towards the minimum we should define the learning rate, that is the size of the step we are making. </a:t>
            </a:r>
          </a:p>
          <a:p>
            <a:r>
              <a:rPr lang="en-US" baseline="0" dirty="0"/>
              <a:t>If the step is too big then we can </a:t>
            </a:r>
            <a:r>
              <a:rPr lang="en-US" baseline="0" dirty="0" err="1"/>
              <a:t>overjump</a:t>
            </a:r>
            <a:r>
              <a:rPr lang="en-US" baseline="0" dirty="0"/>
              <a:t> the minimum. If it’s too small we may learn very </a:t>
            </a:r>
            <a:r>
              <a:rPr lang="en-US" baseline="0" dirty="0" err="1"/>
              <a:t>very</a:t>
            </a:r>
            <a:r>
              <a:rPr lang="en-US" baseline="0" dirty="0"/>
              <a:t> slowly. </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39</a:t>
            </a:fld>
            <a:endParaRPr lang="ru-RU"/>
          </a:p>
        </p:txBody>
      </p:sp>
    </p:spTree>
    <p:extLst>
      <p:ext uri="{BB962C8B-B14F-4D97-AF65-F5344CB8AC3E}">
        <p14:creationId xmlns:p14="http://schemas.microsoft.com/office/powerpoint/2010/main" val="3988667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Classification.</a:t>
            </a:r>
          </a:p>
          <a:p>
            <a:endParaRPr lang="en-US" dirty="0"/>
          </a:p>
          <a:p>
            <a:r>
              <a:rPr lang="en-US" dirty="0"/>
              <a:t>Output is not a number from some continuous</a:t>
            </a:r>
            <a:r>
              <a:rPr lang="en-US" baseline="0" dirty="0"/>
              <a:t> range – output is the category (black or white, yes or no)</a:t>
            </a:r>
          </a:p>
          <a:p>
            <a:endParaRPr lang="en-US" baseline="0" dirty="0"/>
          </a:p>
          <a:p>
            <a:r>
              <a:rPr lang="en-US" baseline="0" dirty="0"/>
              <a:t>Logistic regression is a classification algorithm that may have only two categories on the output, so it’s binary classification</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43</a:t>
            </a:fld>
            <a:endParaRPr lang="ru-RU"/>
          </a:p>
        </p:txBody>
      </p:sp>
    </p:spTree>
    <p:extLst>
      <p:ext uri="{BB962C8B-B14F-4D97-AF65-F5344CB8AC3E}">
        <p14:creationId xmlns:p14="http://schemas.microsoft.com/office/powerpoint/2010/main" val="2936613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Maximum </a:t>
            </a:r>
            <a:r>
              <a:rPr lang="en-US" dirty="0" err="1"/>
              <a:t>likelyhood</a:t>
            </a:r>
            <a:endParaRPr lang="en-IN" dirty="0"/>
          </a:p>
        </p:txBody>
      </p:sp>
      <p:sp>
        <p:nvSpPr>
          <p:cNvPr id="4" name="Slide Number Placeholder 3"/>
          <p:cNvSpPr>
            <a:spLocks noGrp="1"/>
          </p:cNvSpPr>
          <p:nvPr>
            <p:ph type="sldNum" sz="quarter" idx="5"/>
          </p:nvPr>
        </p:nvSpPr>
        <p:spPr/>
        <p:txBody>
          <a:bodyPr/>
          <a:lstStyle/>
          <a:p>
            <a:fld id="{9F7B548F-B8AA-4CC1-8C2B-6EF4C84A3C66}" type="slidenum">
              <a:rPr lang="en-IN" smtClean="0"/>
              <a:t>44</a:t>
            </a:fld>
            <a:endParaRPr lang="en-IN"/>
          </a:p>
        </p:txBody>
      </p:sp>
    </p:spTree>
    <p:extLst>
      <p:ext uri="{BB962C8B-B14F-4D97-AF65-F5344CB8AC3E}">
        <p14:creationId xmlns:p14="http://schemas.microsoft.com/office/powerpoint/2010/main" val="1487613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also have our guess or hypothesis function, that is different here.</a:t>
            </a:r>
          </a:p>
          <a:p>
            <a:endParaRPr lang="en-US" baseline="0" dirty="0"/>
          </a:p>
          <a:p>
            <a:r>
              <a:rPr lang="en-US" baseline="0" dirty="0"/>
              <a:t>In the simplest Linear Regression it was a line, here as the outcome is categorical we have the guess function that outputs the estimated probability that the output would be equal to one for  the given set of inputs.</a:t>
            </a:r>
          </a:p>
          <a:p>
            <a:endParaRPr lang="en-US" baseline="0" dirty="0"/>
          </a:p>
          <a:p>
            <a:r>
              <a:rPr lang="en-US" baseline="0" dirty="0"/>
              <a:t>This function is called sigmoid or logistics function.</a:t>
            </a:r>
          </a:p>
          <a:p>
            <a:endParaRPr lang="en-US" baseline="0" dirty="0"/>
          </a:p>
          <a:p>
            <a:r>
              <a:rPr lang="en-US" baseline="0" dirty="0"/>
              <a:t>And here we also have the set of random theta parameters or weights, that are located in the degree of e at the bottom part of the equation.</a:t>
            </a:r>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50</a:t>
            </a:fld>
            <a:endParaRPr lang="ru-RU"/>
          </a:p>
        </p:txBody>
      </p:sp>
    </p:spTree>
    <p:extLst>
      <p:ext uri="{BB962C8B-B14F-4D97-AF65-F5344CB8AC3E}">
        <p14:creationId xmlns:p14="http://schemas.microsoft.com/office/powerpoint/2010/main" val="2345256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54D188-C8FE-4B59-BEA2-EAA61ABB0C90}" type="slidenum">
              <a:rPr lang="en-US" altLang="en-US"/>
              <a:pPr eaLnBrk="1" hangingPunct="1"/>
              <a:t>51</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92179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mistake function here for</a:t>
            </a:r>
            <a:r>
              <a:rPr lang="en-US" baseline="0" dirty="0"/>
              <a:t> each training sample can be divided into two parts.</a:t>
            </a:r>
          </a:p>
          <a:p>
            <a:endParaRPr lang="en-US" baseline="0" dirty="0"/>
          </a:p>
          <a:p>
            <a:r>
              <a:rPr lang="en-US" baseline="0" dirty="0"/>
              <a:t>As out outcome can be either one category or another category, so either 0 or 1 ….</a:t>
            </a:r>
          </a:p>
          <a:p>
            <a:endParaRPr lang="en-US" baseline="0" dirty="0"/>
          </a:p>
          <a:p>
            <a:r>
              <a:rPr lang="en-US" baseline="0" dirty="0"/>
              <a:t>…. Then, if the real outcome for the data sample of predictors is really 1, and our guess function outputs 0 – then the mistake should grow when the guess decreases</a:t>
            </a:r>
          </a:p>
          <a:p>
            <a:endParaRPr lang="en-US" baseline="0" dirty="0"/>
          </a:p>
          <a:p>
            <a:r>
              <a:rPr lang="en-US" baseline="0" dirty="0"/>
              <a:t>… if the real outcome is 0, and our guess is 1, which is wrong.. Then out mistake should increase as our guess value increases.</a:t>
            </a:r>
          </a:p>
          <a:p>
            <a:endParaRPr lang="en-US" baseline="0" dirty="0"/>
          </a:p>
          <a:p>
            <a:r>
              <a:rPr lang="en-US" baseline="0" dirty="0"/>
              <a:t>That is the mistake function for separate data samples</a:t>
            </a:r>
          </a:p>
          <a:p>
            <a:endParaRPr lang="ru-RU" dirty="0"/>
          </a:p>
        </p:txBody>
      </p:sp>
      <p:sp>
        <p:nvSpPr>
          <p:cNvPr id="4" name="Slide Number Placeholder 3"/>
          <p:cNvSpPr>
            <a:spLocks noGrp="1"/>
          </p:cNvSpPr>
          <p:nvPr>
            <p:ph type="sldNum" sz="quarter" idx="10"/>
          </p:nvPr>
        </p:nvSpPr>
        <p:spPr/>
        <p:txBody>
          <a:bodyPr/>
          <a:lstStyle/>
          <a:p>
            <a:fld id="{9FB721CE-BE4D-4B51-BBF0-2392654E5EBF}" type="slidenum">
              <a:rPr lang="ru-RU" smtClean="0"/>
              <a:t>52</a:t>
            </a:fld>
            <a:endParaRPr lang="ru-RU"/>
          </a:p>
        </p:txBody>
      </p:sp>
    </p:spTree>
    <p:extLst>
      <p:ext uri="{BB962C8B-B14F-4D97-AF65-F5344CB8AC3E}">
        <p14:creationId xmlns:p14="http://schemas.microsoft.com/office/powerpoint/2010/main" val="41231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http://www.aiaccess.net/English/Glossaries/GlosMod/e_gm_bias_variance.htm</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36EBFA3-D6E8-4C1C-9932-49EEFF26AE6A}" type="slidenum">
              <a:rPr lang="en-US" altLang="en-US">
                <a:solidFill>
                  <a:srgbClr val="000000"/>
                </a:solidFill>
                <a:latin typeface="Calibri" panose="020F0502020204030204" pitchFamily="34" charset="0"/>
              </a:rPr>
              <a:pPr eaLnBrk="1" hangingPunct="1"/>
              <a:t>4</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3996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5417E1-5D50-44B5-A71E-9BEB2D59E9BF}" type="slidenum">
              <a:rPr lang="en-US" altLang="en-US">
                <a:solidFill>
                  <a:srgbClr val="000000"/>
                </a:solidFill>
                <a:latin typeface="Calibri" panose="020F0502020204030204" pitchFamily="34" charset="0"/>
              </a:rPr>
              <a:pPr eaLnBrk="1" hangingPunct="1"/>
              <a:t>7</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66943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Note: these figures don’t work in pdf</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8761F4-381E-4713-B3B4-32E340567884}" type="slidenum">
              <a:rPr lang="en-US" altLang="en-US">
                <a:solidFill>
                  <a:srgbClr val="000000"/>
                </a:solidFill>
                <a:latin typeface="Calibri" panose="020F0502020204030204" pitchFamily="34" charset="0"/>
              </a:rPr>
              <a:pPr eaLnBrk="1" hangingPunct="1"/>
              <a:t>8</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84661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847741-0505-49A2-8B86-1B719F633C20}" type="slidenum">
              <a:rPr lang="en-US" altLang="en-US">
                <a:solidFill>
                  <a:srgbClr val="000000"/>
                </a:solidFill>
                <a:latin typeface="Calibri" panose="020F0502020204030204" pitchFamily="34" charset="0"/>
              </a:rPr>
              <a:pPr eaLnBrk="1" hangingPunct="1"/>
              <a:t>9</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1661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simpler classifier or regularization could increase bias and lead to more error.</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B48329-63EA-4249-AB1E-390C42E41510}" type="slidenum">
              <a:rPr lang="en-US" altLang="en-US">
                <a:solidFill>
                  <a:srgbClr val="000000"/>
                </a:solidFill>
                <a:latin typeface="Calibri" panose="020F0502020204030204" pitchFamily="34" charset="0"/>
              </a:rPr>
              <a:pPr eaLnBrk="1" hangingPunct="1"/>
              <a:t>12</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643607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465654-1F4C-4D8C-A8CF-FF811386380D}" type="slidenum">
              <a:rPr lang="en-US" altLang="en-US">
                <a:solidFill>
                  <a:srgbClr val="000000"/>
                </a:solidFill>
                <a:latin typeface="Calibri" panose="020F0502020204030204" pitchFamily="34" charset="0"/>
              </a:rPr>
              <a:pPr eaLnBrk="1" hangingPunct="1"/>
              <a:t>14</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849834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382982-158B-4736-B313-7E91B535F0DE}" type="slidenum">
              <a:rPr lang="en-US" altLang="en-US">
                <a:solidFill>
                  <a:srgbClr val="000000"/>
                </a:solidFill>
                <a:latin typeface="Calibri" panose="020F0502020204030204" pitchFamily="34" charset="0"/>
              </a:rPr>
              <a:pPr eaLnBrk="1" hangingPunct="1"/>
              <a:t>15</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01735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E72CE8-EE99-443E-8711-5129130B9068}" type="slidenum">
              <a:rPr lang="en-US" altLang="en-US">
                <a:solidFill>
                  <a:srgbClr val="000000"/>
                </a:solidFill>
                <a:latin typeface="Calibri" panose="020F0502020204030204" pitchFamily="34" charset="0"/>
              </a:rPr>
              <a:pPr eaLnBrk="1" hangingPunct="1"/>
              <a:t>16</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96779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7822E2-6069-4694-B6EC-C45122F197F3}"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326848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7822E2-6069-4694-B6EC-C45122F197F3}"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312539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7822E2-6069-4694-B6EC-C45122F197F3}"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147494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6" name="Rectangle 6"/>
          <p:cNvSpPr>
            <a:spLocks noGrp="1" noChangeArrowheads="1"/>
          </p:cNvSpPr>
          <p:nvPr>
            <p:ph type="sldNum" sz="quarter" idx="11"/>
          </p:nvPr>
        </p:nvSpPr>
        <p:spPr>
          <a:ln/>
        </p:spPr>
        <p:txBody>
          <a:bodyPr/>
          <a:lstStyle>
            <a:lvl1pPr>
              <a:defRPr/>
            </a:lvl1pPr>
          </a:lstStyle>
          <a:p>
            <a:pPr>
              <a:defRPr/>
            </a:pPr>
            <a:fld id="{88E20396-2B9B-42EE-B9FB-368FC95DF54E}" type="slidenum">
              <a:rPr lang="en-US" altLang="en-US"/>
              <a:pPr>
                <a:defRPr/>
              </a:pPr>
              <a:t>‹#›</a:t>
            </a:fld>
            <a:endParaRPr lang="en-US" altLang="en-US"/>
          </a:p>
        </p:txBody>
      </p:sp>
    </p:spTree>
    <p:extLst>
      <p:ext uri="{BB962C8B-B14F-4D97-AF65-F5344CB8AC3E}">
        <p14:creationId xmlns:p14="http://schemas.microsoft.com/office/powerpoint/2010/main" val="112710547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6197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6197600" y="4000501"/>
            <a:ext cx="5384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fld id="{F3EE14DF-5ED8-4C8F-974B-FD5BF00BB1B6}" type="slidenum">
              <a:rPr lang="en-US" altLang="en-US"/>
              <a:pPr/>
              <a:t>‹#›</a:t>
            </a:fld>
            <a:endParaRPr lang="en-US" altLang="en-US"/>
          </a:p>
        </p:txBody>
      </p:sp>
    </p:spTree>
    <p:extLst>
      <p:ext uri="{BB962C8B-B14F-4D97-AF65-F5344CB8AC3E}">
        <p14:creationId xmlns:p14="http://schemas.microsoft.com/office/powerpoint/2010/main" val="40493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7822E2-6069-4694-B6EC-C45122F197F3}"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1115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822E2-6069-4694-B6EC-C45122F197F3}"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343346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7822E2-6069-4694-B6EC-C45122F197F3}"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2077251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7822E2-6069-4694-B6EC-C45122F197F3}" type="datetimeFigureOut">
              <a:rPr lang="en-IN" smtClean="0"/>
              <a:t>12-05-2024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53079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7822E2-6069-4694-B6EC-C45122F197F3}" type="datetimeFigureOut">
              <a:rPr lang="en-IN" smtClean="0"/>
              <a:t>12-05-2024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310744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7822E2-6069-4694-B6EC-C45122F197F3}" type="datetimeFigureOut">
              <a:rPr lang="en-IN" smtClean="0"/>
              <a:t>12-05-2024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167383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822E2-6069-4694-B6EC-C45122F197F3}"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315487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7822E2-6069-4694-B6EC-C45122F197F3}"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6B2E-15CE-4444-88A6-6A4111B266EB}" type="slidenum">
              <a:rPr lang="en-IN" smtClean="0"/>
              <a:t>‹#›</a:t>
            </a:fld>
            <a:endParaRPr lang="en-IN"/>
          </a:p>
        </p:txBody>
      </p:sp>
    </p:spTree>
    <p:extLst>
      <p:ext uri="{BB962C8B-B14F-4D97-AF65-F5344CB8AC3E}">
        <p14:creationId xmlns:p14="http://schemas.microsoft.com/office/powerpoint/2010/main" val="343605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822E2-6069-4694-B6EC-C45122F197F3}" type="datetimeFigureOut">
              <a:rPr lang="en-IN" smtClean="0"/>
              <a:t>12-05-2024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B6B2E-15CE-4444-88A6-6A4111B266EB}" type="slidenum">
              <a:rPr lang="en-IN" smtClean="0"/>
              <a:t>‹#›</a:t>
            </a:fld>
            <a:endParaRPr lang="en-IN"/>
          </a:p>
        </p:txBody>
      </p:sp>
    </p:spTree>
    <p:extLst>
      <p:ext uri="{BB962C8B-B14F-4D97-AF65-F5344CB8AC3E}">
        <p14:creationId xmlns:p14="http://schemas.microsoft.com/office/powerpoint/2010/main" val="303228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5.emf"/><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57.png"/><Relationship Id="rId4" Type="http://schemas.openxmlformats.org/officeDocument/2006/relationships/image" Target="../media/image56.wmf"/></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archive.ics.uci.edu/ml/datasets/Optical+Recognition+of+Handwritten+Digit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emf"/><Relationship Id="rId1" Type="http://schemas.openxmlformats.org/officeDocument/2006/relationships/slideLayout" Target="../slideLayouts/slideLayout13.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82.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oleObject" Target="../embeddings/oleObject3.bin"/><Relationship Id="rId1" Type="http://schemas.openxmlformats.org/officeDocument/2006/relationships/slideLayout" Target="../slideLayouts/slideLayout12.xml"/><Relationship Id="rId4" Type="http://schemas.openxmlformats.org/officeDocument/2006/relationships/image" Target="../media/image86.png"/></Relationships>
</file>

<file path=ppt/slides/_rels/slide8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emf"/><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Essential Concepts in ML</a:t>
            </a:r>
          </a:p>
        </p:txBody>
      </p:sp>
      <p:sp>
        <p:nvSpPr>
          <p:cNvPr id="3" name="Subtitle 2"/>
          <p:cNvSpPr>
            <a:spLocks noGrp="1"/>
          </p:cNvSpPr>
          <p:nvPr>
            <p:ph type="subTitle" idx="1"/>
          </p:nvPr>
        </p:nvSpPr>
        <p:spPr/>
        <p:txBody>
          <a:body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8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a:t>The perfect classification algorithm</a:t>
            </a:r>
          </a:p>
        </p:txBody>
      </p:sp>
      <p:sp>
        <p:nvSpPr>
          <p:cNvPr id="14339" name="Content Placeholder 2"/>
          <p:cNvSpPr>
            <a:spLocks noGrp="1"/>
          </p:cNvSpPr>
          <p:nvPr>
            <p:ph idx="1"/>
          </p:nvPr>
        </p:nvSpPr>
        <p:spPr>
          <a:xfrm>
            <a:off x="1981200" y="990600"/>
            <a:ext cx="8229600" cy="5638800"/>
          </a:xfrm>
        </p:spPr>
        <p:txBody>
          <a:bodyPr>
            <a:normAutofit fontScale="92500" lnSpcReduction="10000"/>
          </a:bodyPr>
          <a:lstStyle/>
          <a:p>
            <a:pPr>
              <a:defRPr/>
            </a:pPr>
            <a:endParaRPr lang="en-US" dirty="0"/>
          </a:p>
          <a:p>
            <a:pPr>
              <a:defRPr/>
            </a:pPr>
            <a:r>
              <a:rPr lang="en-US" dirty="0"/>
              <a:t>Objective function: encodes the right loss for the problem</a:t>
            </a:r>
          </a:p>
          <a:p>
            <a:pPr>
              <a:defRPr/>
            </a:pPr>
            <a:endParaRPr lang="en-US" dirty="0"/>
          </a:p>
          <a:p>
            <a:pPr>
              <a:defRPr/>
            </a:pPr>
            <a:r>
              <a:rPr lang="en-US" dirty="0"/>
              <a:t>Parameterization: makes assumptions that fit the problem</a:t>
            </a:r>
          </a:p>
          <a:p>
            <a:pPr>
              <a:defRPr/>
            </a:pPr>
            <a:endParaRPr lang="en-US" dirty="0"/>
          </a:p>
          <a:p>
            <a:pPr>
              <a:defRPr/>
            </a:pPr>
            <a:r>
              <a:rPr lang="en-US" dirty="0"/>
              <a:t>Regularization: right level of regularization for amount of training data</a:t>
            </a:r>
          </a:p>
          <a:p>
            <a:pPr>
              <a:defRPr/>
            </a:pPr>
            <a:endParaRPr lang="en-US" dirty="0"/>
          </a:p>
          <a:p>
            <a:pPr>
              <a:defRPr/>
            </a:pPr>
            <a:r>
              <a:rPr lang="en-US" dirty="0"/>
              <a:t>Training algorithm: can find parameters that maximize objective on training set</a:t>
            </a:r>
          </a:p>
          <a:p>
            <a:pPr>
              <a:defRPr/>
            </a:pPr>
            <a:endParaRPr lang="en-US" dirty="0"/>
          </a:p>
          <a:p>
            <a:pPr>
              <a:defRPr/>
            </a:pPr>
            <a:r>
              <a:rPr lang="en-US" dirty="0"/>
              <a:t>Inference algorithm: can solve for objective function in evaluation</a:t>
            </a:r>
          </a:p>
        </p:txBody>
      </p:sp>
      <p:sp>
        <p:nvSpPr>
          <p:cNvPr id="4" name="TextBox 3"/>
          <p:cNvSpPr txBox="1"/>
          <p:nvPr/>
        </p:nvSpPr>
        <p:spPr>
          <a:xfrm>
            <a:off x="8999538" y="6581776"/>
            <a:ext cx="1668462" cy="276225"/>
          </a:xfrm>
          <a:prstGeom prst="rect">
            <a:avLst/>
          </a:prstGeom>
          <a:noFill/>
        </p:spPr>
        <p:txBody>
          <a:bodyPr wrap="none">
            <a:spAutoFit/>
          </a:bodyPr>
          <a:lstStyle/>
          <a:p>
            <a:pPr>
              <a:defRPr/>
            </a:pPr>
            <a:r>
              <a:rPr lang="en-US" sz="1200" dirty="0">
                <a:solidFill>
                  <a:prstClr val="white">
                    <a:lumMod val="65000"/>
                  </a:prstClr>
                </a:solidFill>
                <a:latin typeface="Arial" charset="0"/>
              </a:rPr>
              <a:t>Slide credit: D. </a:t>
            </a:r>
            <a:r>
              <a:rPr lang="en-US" sz="1200" dirty="0" err="1">
                <a:solidFill>
                  <a:prstClr val="white">
                    <a:lumMod val="65000"/>
                  </a:prstClr>
                </a:solidFill>
                <a:latin typeface="Arial" charset="0"/>
              </a:rPr>
              <a:t>Hoiem</a:t>
            </a:r>
            <a:endParaRPr lang="en-US" sz="1200" dirty="0">
              <a:solidFill>
                <a:prstClr val="white">
                  <a:lumMod val="65000"/>
                </a:prstClr>
              </a:solidFill>
              <a:latin typeface="Arial" charset="0"/>
            </a:endParaRPr>
          </a:p>
        </p:txBody>
      </p:sp>
    </p:spTree>
    <p:extLst>
      <p:ext uri="{BB962C8B-B14F-4D97-AF65-F5344CB8AC3E}">
        <p14:creationId xmlns:p14="http://schemas.microsoft.com/office/powerpoint/2010/main" val="17777769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79"/>
            <a:ext cx="10515600" cy="464022"/>
          </a:xfrm>
        </p:spPr>
        <p:txBody>
          <a:bodyPr>
            <a:normAutofit fontScale="90000"/>
          </a:bodyPr>
          <a:lstStyle/>
          <a:p>
            <a:endParaRPr lang="en-IN" dirty="0"/>
          </a:p>
        </p:txBody>
      </p:sp>
      <p:sp>
        <p:nvSpPr>
          <p:cNvPr id="3" name="Content Placeholder 2"/>
          <p:cNvSpPr>
            <a:spLocks noGrp="1"/>
          </p:cNvSpPr>
          <p:nvPr>
            <p:ph idx="1"/>
          </p:nvPr>
        </p:nvSpPr>
        <p:spPr>
          <a:xfrm>
            <a:off x="838200" y="777922"/>
            <a:ext cx="10515600" cy="5399041"/>
          </a:xfrm>
        </p:spPr>
        <p:txBody>
          <a:bodyPr/>
          <a:lstStyle/>
          <a:p>
            <a:pPr fontAlgn="base"/>
            <a:r>
              <a:rPr lang="en-IN" dirty="0"/>
              <a:t>There is no escaping the relationship between bias and variance in machine learning.</a:t>
            </a:r>
          </a:p>
          <a:p>
            <a:pPr fontAlgn="base"/>
            <a:r>
              <a:rPr lang="en-IN" dirty="0"/>
              <a:t>Increasing the bias will decrease the variance.</a:t>
            </a:r>
          </a:p>
          <a:p>
            <a:pPr fontAlgn="base"/>
            <a:r>
              <a:rPr lang="en-IN" dirty="0"/>
              <a:t>Increasing the variance will decrease the bias.</a:t>
            </a:r>
          </a:p>
          <a:p>
            <a:endParaRPr lang="en-IN" dirty="0"/>
          </a:p>
        </p:txBody>
      </p:sp>
      <p:pic>
        <p:nvPicPr>
          <p:cNvPr id="4" name="Picture 3"/>
          <p:cNvPicPr>
            <a:picLocks noChangeAspect="1"/>
          </p:cNvPicPr>
          <p:nvPr/>
        </p:nvPicPr>
        <p:blipFill>
          <a:blip r:embed="rId2"/>
          <a:stretch>
            <a:fillRect/>
          </a:stretch>
        </p:blipFill>
        <p:spPr>
          <a:xfrm>
            <a:off x="2183641" y="2593075"/>
            <a:ext cx="8038532" cy="3944203"/>
          </a:xfrm>
          <a:prstGeom prst="rect">
            <a:avLst/>
          </a:prstGeom>
        </p:spPr>
      </p:pic>
    </p:spTree>
    <p:extLst>
      <p:ext uri="{BB962C8B-B14F-4D97-AF65-F5344CB8AC3E}">
        <p14:creationId xmlns:p14="http://schemas.microsoft.com/office/powerpoint/2010/main" val="120919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a:t>How to reduce variance &amp; bias?</a:t>
            </a:r>
          </a:p>
        </p:txBody>
      </p:sp>
      <p:sp>
        <p:nvSpPr>
          <p:cNvPr id="71683" name="Content Placeholder 2"/>
          <p:cNvSpPr>
            <a:spLocks noGrp="1"/>
          </p:cNvSpPr>
          <p:nvPr>
            <p:ph idx="1"/>
          </p:nvPr>
        </p:nvSpPr>
        <p:spPr/>
        <p:txBody>
          <a:bodyPr/>
          <a:lstStyle/>
          <a:p>
            <a:r>
              <a:rPr lang="en-US" altLang="en-US" dirty="0"/>
              <a:t>Variance:</a:t>
            </a:r>
          </a:p>
          <a:p>
            <a:pPr lvl="1"/>
            <a:r>
              <a:rPr lang="en-US" altLang="en-US" dirty="0"/>
              <a:t>Choose a simpler classifier</a:t>
            </a:r>
          </a:p>
          <a:p>
            <a:endParaRPr lang="en-US" altLang="en-US" dirty="0"/>
          </a:p>
          <a:p>
            <a:pPr lvl="1"/>
            <a:r>
              <a:rPr lang="en-US" altLang="en-US" dirty="0"/>
              <a:t>Regularize the parameters</a:t>
            </a:r>
          </a:p>
          <a:p>
            <a:endParaRPr lang="en-US" altLang="en-US" dirty="0"/>
          </a:p>
          <a:p>
            <a:pPr lvl="1"/>
            <a:r>
              <a:rPr lang="en-US" altLang="en-US" dirty="0"/>
              <a:t>Get more training data</a:t>
            </a:r>
          </a:p>
          <a:p>
            <a:r>
              <a:rPr lang="en-US" altLang="en-US" dirty="0"/>
              <a:t>Bias:</a:t>
            </a:r>
          </a:p>
          <a:p>
            <a:pPr lvl="1"/>
            <a:r>
              <a:rPr lang="en-IN" dirty="0"/>
              <a:t>Try a larger set of features.</a:t>
            </a:r>
          </a:p>
          <a:p>
            <a:pPr lvl="1"/>
            <a:endParaRPr lang="en-US" altLang="en-US" dirty="0"/>
          </a:p>
        </p:txBody>
      </p:sp>
      <p:sp>
        <p:nvSpPr>
          <p:cNvPr id="4" name="TextBox 3"/>
          <p:cNvSpPr txBox="1"/>
          <p:nvPr/>
        </p:nvSpPr>
        <p:spPr>
          <a:xfrm>
            <a:off x="8999538" y="6581776"/>
            <a:ext cx="1668462" cy="276225"/>
          </a:xfrm>
          <a:prstGeom prst="rect">
            <a:avLst/>
          </a:prstGeom>
          <a:noFill/>
        </p:spPr>
        <p:txBody>
          <a:bodyPr wrap="none">
            <a:spAutoFit/>
          </a:bodyPr>
          <a:lstStyle/>
          <a:p>
            <a:pPr>
              <a:defRPr/>
            </a:pPr>
            <a:r>
              <a:rPr lang="en-US" sz="1200" dirty="0">
                <a:solidFill>
                  <a:prstClr val="white">
                    <a:lumMod val="65000"/>
                  </a:prstClr>
                </a:solidFill>
                <a:latin typeface="Arial" charset="0"/>
              </a:rPr>
              <a:t>Slide credit: D. </a:t>
            </a:r>
            <a:r>
              <a:rPr lang="en-US" sz="1200" dirty="0" err="1">
                <a:solidFill>
                  <a:prstClr val="white">
                    <a:lumMod val="65000"/>
                  </a:prstClr>
                </a:solidFill>
                <a:latin typeface="Arial" charset="0"/>
              </a:rPr>
              <a:t>Hoiem</a:t>
            </a:r>
            <a:endParaRPr lang="en-US" sz="1200" dirty="0">
              <a:solidFill>
                <a:prstClr val="white">
                  <a:lumMod val="65000"/>
                </a:prstClr>
              </a:solidFill>
              <a:latin typeface="Arial" charset="0"/>
            </a:endParaRPr>
          </a:p>
        </p:txBody>
      </p:sp>
    </p:spTree>
    <p:extLst>
      <p:ext uri="{BB962C8B-B14F-4D97-AF65-F5344CB8AC3E}">
        <p14:creationId xmlns:p14="http://schemas.microsoft.com/office/powerpoint/2010/main" val="231431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endParaRPr lang="en-US" altLang="en-US"/>
          </a:p>
        </p:txBody>
      </p:sp>
      <p:sp>
        <p:nvSpPr>
          <p:cNvPr id="51203" name="Content Placeholder 2"/>
          <p:cNvSpPr>
            <a:spLocks noGrp="1"/>
          </p:cNvSpPr>
          <p:nvPr>
            <p:ph idx="1"/>
          </p:nvPr>
        </p:nvSpPr>
        <p:spPr/>
        <p:txBody>
          <a:bodyPr/>
          <a:lstStyle/>
          <a:p>
            <a:pPr eaLnBrk="1" hangingPunct="1"/>
            <a:endParaRPr lang="en-US" altLang="en-US"/>
          </a:p>
        </p:txBody>
      </p:sp>
      <p:pic>
        <p:nvPicPr>
          <p:cNvPr id="51204" name="Picture 2" descr="C:\Users\hays\Desktop\143 Computer Vision\slides\07\machine_learning_spectru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081" y="228600"/>
            <a:ext cx="11532358" cy="648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rame 1"/>
          <p:cNvSpPr/>
          <p:nvPr/>
        </p:nvSpPr>
        <p:spPr>
          <a:xfrm>
            <a:off x="2320120" y="2585113"/>
            <a:ext cx="3274326"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extLst>
      <p:ext uri="{BB962C8B-B14F-4D97-AF65-F5344CB8AC3E}">
        <p14:creationId xmlns:p14="http://schemas.microsoft.com/office/powerpoint/2010/main" val="35351841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t>The machine learning framework</a:t>
            </a:r>
          </a:p>
        </p:txBody>
      </p:sp>
      <p:sp>
        <p:nvSpPr>
          <p:cNvPr id="52227" name="Content Placeholder 2"/>
          <p:cNvSpPr>
            <a:spLocks noGrp="1"/>
          </p:cNvSpPr>
          <p:nvPr>
            <p:ph idx="1"/>
          </p:nvPr>
        </p:nvSpPr>
        <p:spPr>
          <a:xfrm>
            <a:off x="1981200" y="1981201"/>
            <a:ext cx="8229600" cy="4144963"/>
          </a:xfrm>
        </p:spPr>
        <p:txBody>
          <a:bodyPr/>
          <a:lstStyle/>
          <a:p>
            <a:r>
              <a:rPr lang="en-US" altLang="en-US" sz="2400"/>
              <a:t>Apply a prediction function to a feature representation of the image to get the desired output:</a:t>
            </a:r>
            <a:br>
              <a:rPr lang="en-US" altLang="en-US" sz="2400"/>
            </a:br>
            <a:endParaRPr lang="en-US" altLang="en-US" sz="2400"/>
          </a:p>
          <a:p>
            <a:pPr>
              <a:buFontTx/>
              <a:buNone/>
            </a:pPr>
            <a:r>
              <a:rPr lang="en-US" altLang="en-US" sz="2400">
                <a:solidFill>
                  <a:srgbClr val="0000FF"/>
                </a:solidFill>
              </a:rPr>
              <a:t>			</a:t>
            </a:r>
            <a:r>
              <a:rPr lang="en-US" altLang="en-US" sz="6000">
                <a:solidFill>
                  <a:srgbClr val="0000FF"/>
                </a:solidFill>
              </a:rPr>
              <a:t>f(    ) = “apple”</a:t>
            </a:r>
          </a:p>
          <a:p>
            <a:pPr>
              <a:buFontTx/>
              <a:buNone/>
            </a:pPr>
            <a:r>
              <a:rPr lang="en-US" altLang="en-US" sz="6000">
                <a:solidFill>
                  <a:srgbClr val="0000FF"/>
                </a:solidFill>
              </a:rPr>
              <a:t>			f(    ) = “tomato”</a:t>
            </a:r>
          </a:p>
          <a:p>
            <a:pPr>
              <a:buFontTx/>
              <a:buNone/>
            </a:pPr>
            <a:r>
              <a:rPr lang="en-US" altLang="en-US" sz="6000">
                <a:solidFill>
                  <a:srgbClr val="0000FF"/>
                </a:solidFill>
              </a:rPr>
              <a:t>			f(    ) = “cow”</a:t>
            </a:r>
          </a:p>
          <a:p>
            <a:pPr>
              <a:buFontTx/>
              <a:buNone/>
            </a:pPr>
            <a:endParaRPr lang="en-US" altLang="en-US"/>
          </a:p>
          <a:p>
            <a:pPr>
              <a:buFontTx/>
              <a:buNone/>
            </a:pPr>
            <a:endParaRPr lang="en-US" altLang="en-US"/>
          </a:p>
          <a:p>
            <a:pPr>
              <a:buFontTx/>
              <a:buNone/>
            </a:pPr>
            <a:endParaRPr lang="en-US" altLang="en-US"/>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9231" y="3213894"/>
            <a:ext cx="7620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651" y="4108450"/>
            <a:ext cx="7747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0651" y="5110957"/>
            <a:ext cx="774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8839201" y="6581776"/>
            <a:ext cx="1812925"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L. </a:t>
            </a:r>
            <a:r>
              <a:rPr lang="en-US" sz="1200" dirty="0" err="1">
                <a:solidFill>
                  <a:srgbClr val="FFFFFF">
                    <a:lumMod val="65000"/>
                  </a:srgbClr>
                </a:solidFill>
                <a:latin typeface="Arial" charset="0"/>
              </a:rPr>
              <a:t>Lazebnik</a:t>
            </a:r>
            <a:endParaRPr lang="en-US" sz="1200" dirty="0">
              <a:solidFill>
                <a:srgbClr val="FFFFFF">
                  <a:lumMod val="65000"/>
                </a:srgbClr>
              </a:solidFill>
              <a:latin typeface="Arial" charset="0"/>
            </a:endParaRPr>
          </a:p>
        </p:txBody>
      </p:sp>
    </p:spTree>
    <p:extLst>
      <p:ext uri="{BB962C8B-B14F-4D97-AF65-F5344CB8AC3E}">
        <p14:creationId xmlns:p14="http://schemas.microsoft.com/office/powerpoint/2010/main" val="36911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t>The machine learning framework</a:t>
            </a:r>
          </a:p>
        </p:txBody>
      </p:sp>
      <p:sp>
        <p:nvSpPr>
          <p:cNvPr id="3" name="Content Placeholder 2"/>
          <p:cNvSpPr>
            <a:spLocks noGrp="1"/>
          </p:cNvSpPr>
          <p:nvPr>
            <p:ph idx="1"/>
          </p:nvPr>
        </p:nvSpPr>
        <p:spPr>
          <a:xfrm>
            <a:off x="1828800" y="1600201"/>
            <a:ext cx="8610600" cy="4525963"/>
          </a:xfrm>
        </p:spPr>
        <p:txBody>
          <a:bodyPr>
            <a:normAutofit lnSpcReduction="10000"/>
          </a:bodyPr>
          <a:lstStyle/>
          <a:p>
            <a:pPr algn="ctr">
              <a:buFontTx/>
              <a:buNone/>
            </a:pPr>
            <a:r>
              <a:rPr lang="en-US" altLang="en-US" sz="6000">
                <a:solidFill>
                  <a:srgbClr val="0000FF"/>
                </a:solidFill>
              </a:rPr>
              <a:t>y = f(</a:t>
            </a:r>
            <a:r>
              <a:rPr lang="en-US" altLang="en-US" sz="6000" b="1">
                <a:solidFill>
                  <a:srgbClr val="0000FF"/>
                </a:solidFill>
              </a:rPr>
              <a:t>x</a:t>
            </a:r>
            <a:r>
              <a:rPr lang="en-US" altLang="en-US" sz="6000">
                <a:solidFill>
                  <a:srgbClr val="0000FF"/>
                </a:solidFill>
              </a:rPr>
              <a:t>)</a:t>
            </a:r>
          </a:p>
          <a:p>
            <a:pPr>
              <a:buFontTx/>
              <a:buNone/>
            </a:pPr>
            <a:endParaRPr lang="en-US" altLang="en-US"/>
          </a:p>
          <a:p>
            <a:pPr>
              <a:buFontTx/>
              <a:buNone/>
            </a:pPr>
            <a:endParaRPr lang="en-US" altLang="en-US"/>
          </a:p>
          <a:p>
            <a:pPr>
              <a:buFontTx/>
              <a:buNone/>
            </a:pPr>
            <a:br>
              <a:rPr lang="en-US" altLang="en-US"/>
            </a:br>
            <a:endParaRPr lang="en-US" altLang="en-US"/>
          </a:p>
          <a:p>
            <a:r>
              <a:rPr lang="en-US" altLang="en-US" sz="2400" b="1"/>
              <a:t>Training: </a:t>
            </a:r>
            <a:r>
              <a:rPr lang="en-US" altLang="en-US" sz="2400"/>
              <a:t>given a </a:t>
            </a:r>
            <a:r>
              <a:rPr lang="en-US" altLang="en-US" sz="2400" i="1"/>
              <a:t>training set </a:t>
            </a:r>
            <a:r>
              <a:rPr lang="en-US" altLang="en-US" sz="2400"/>
              <a:t>of labeled examples</a:t>
            </a:r>
            <a:r>
              <a:rPr lang="en-US" altLang="en-US" sz="2400" i="1"/>
              <a:t> </a:t>
            </a:r>
            <a:r>
              <a:rPr lang="en-US" altLang="en-US" sz="2400">
                <a:solidFill>
                  <a:srgbClr val="0000FF"/>
                </a:solidFill>
              </a:rPr>
              <a:t>{(</a:t>
            </a:r>
            <a:r>
              <a:rPr lang="en-US" altLang="en-US" sz="2400" b="1">
                <a:solidFill>
                  <a:srgbClr val="0000FF"/>
                </a:solidFill>
              </a:rPr>
              <a:t>x</a:t>
            </a:r>
            <a:r>
              <a:rPr lang="en-US" altLang="en-US" sz="2400" baseline="-25000">
                <a:solidFill>
                  <a:srgbClr val="0000FF"/>
                </a:solidFill>
              </a:rPr>
              <a:t>1</a:t>
            </a:r>
            <a:r>
              <a:rPr lang="en-US" altLang="en-US" sz="2400">
                <a:solidFill>
                  <a:srgbClr val="0000FF"/>
                </a:solidFill>
              </a:rPr>
              <a:t>,y</a:t>
            </a:r>
            <a:r>
              <a:rPr lang="en-US" altLang="en-US" sz="2400" baseline="-25000">
                <a:solidFill>
                  <a:srgbClr val="0000FF"/>
                </a:solidFill>
              </a:rPr>
              <a:t>1</a:t>
            </a:r>
            <a:r>
              <a:rPr lang="en-US" altLang="en-US" sz="2400">
                <a:solidFill>
                  <a:srgbClr val="0000FF"/>
                </a:solidFill>
              </a:rPr>
              <a:t>), …, (</a:t>
            </a:r>
            <a:r>
              <a:rPr lang="en-US" altLang="en-US" sz="2400" b="1">
                <a:solidFill>
                  <a:srgbClr val="0000FF"/>
                </a:solidFill>
              </a:rPr>
              <a:t>x</a:t>
            </a:r>
            <a:r>
              <a:rPr lang="en-US" altLang="en-US" sz="2400" baseline="-25000">
                <a:solidFill>
                  <a:srgbClr val="0000FF"/>
                </a:solidFill>
              </a:rPr>
              <a:t>N</a:t>
            </a:r>
            <a:r>
              <a:rPr lang="en-US" altLang="en-US" sz="2400">
                <a:solidFill>
                  <a:srgbClr val="0000FF"/>
                </a:solidFill>
              </a:rPr>
              <a:t>,y</a:t>
            </a:r>
            <a:r>
              <a:rPr lang="en-US" altLang="en-US" sz="2400" baseline="-25000">
                <a:solidFill>
                  <a:srgbClr val="0000FF"/>
                </a:solidFill>
              </a:rPr>
              <a:t>N</a:t>
            </a:r>
            <a:r>
              <a:rPr lang="en-US" altLang="en-US" sz="2400">
                <a:solidFill>
                  <a:srgbClr val="0000FF"/>
                </a:solidFill>
              </a:rPr>
              <a:t>)}</a:t>
            </a:r>
            <a:r>
              <a:rPr lang="en-US" altLang="en-US" sz="2400"/>
              <a:t>, estimate the prediction function </a:t>
            </a:r>
            <a:r>
              <a:rPr lang="en-US" altLang="en-US" sz="2400">
                <a:solidFill>
                  <a:srgbClr val="0000FF"/>
                </a:solidFill>
              </a:rPr>
              <a:t>f </a:t>
            </a:r>
            <a:r>
              <a:rPr lang="en-US" altLang="en-US" sz="2400"/>
              <a:t>by minimizing the prediction error on the training set</a:t>
            </a:r>
          </a:p>
          <a:p>
            <a:r>
              <a:rPr lang="en-US" altLang="en-US" sz="2400" b="1"/>
              <a:t>Testing:</a:t>
            </a:r>
            <a:r>
              <a:rPr lang="en-US" altLang="en-US" sz="2400"/>
              <a:t> apply </a:t>
            </a:r>
            <a:r>
              <a:rPr lang="en-US" altLang="en-US" sz="2400">
                <a:solidFill>
                  <a:srgbClr val="0000FF"/>
                </a:solidFill>
              </a:rPr>
              <a:t>f</a:t>
            </a:r>
            <a:r>
              <a:rPr lang="en-US" altLang="en-US" sz="2400"/>
              <a:t> to a never before seen </a:t>
            </a:r>
            <a:r>
              <a:rPr lang="en-US" altLang="en-US" sz="2400" i="1"/>
              <a:t>test example</a:t>
            </a:r>
            <a:r>
              <a:rPr lang="en-US" altLang="en-US" sz="2400"/>
              <a:t> </a:t>
            </a:r>
            <a:r>
              <a:rPr lang="en-US" altLang="en-US" sz="2400" b="1">
                <a:solidFill>
                  <a:srgbClr val="0000FF"/>
                </a:solidFill>
              </a:rPr>
              <a:t>x</a:t>
            </a:r>
            <a:r>
              <a:rPr lang="en-US" altLang="en-US" sz="2400"/>
              <a:t> and output the predicted value </a:t>
            </a:r>
            <a:r>
              <a:rPr lang="en-US" altLang="en-US" sz="2400">
                <a:solidFill>
                  <a:srgbClr val="0000FF"/>
                </a:solidFill>
              </a:rPr>
              <a:t>y = f(</a:t>
            </a:r>
            <a:r>
              <a:rPr lang="en-US" altLang="en-US" sz="2400" b="1">
                <a:solidFill>
                  <a:srgbClr val="0000FF"/>
                </a:solidFill>
              </a:rPr>
              <a:t>x</a:t>
            </a:r>
            <a:r>
              <a:rPr lang="en-US" altLang="en-US" sz="2400">
                <a:solidFill>
                  <a:srgbClr val="0000FF"/>
                </a:solidFill>
              </a:rPr>
              <a:t>)</a:t>
            </a:r>
          </a:p>
        </p:txBody>
      </p:sp>
      <p:cxnSp>
        <p:nvCxnSpPr>
          <p:cNvPr id="5" name="Straight Arrow Connector 4"/>
          <p:cNvCxnSpPr/>
          <p:nvPr/>
        </p:nvCxnSpPr>
        <p:spPr>
          <a:xfrm rot="5400000" flipH="1" flipV="1">
            <a:off x="4764088" y="2933700"/>
            <a:ext cx="6842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5905501" y="2933701"/>
            <a:ext cx="6858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6858000" y="2590800"/>
            <a:ext cx="9144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5" name="TextBox 8"/>
          <p:cNvSpPr txBox="1">
            <a:spLocks noChangeArrowheads="1"/>
          </p:cNvSpPr>
          <p:nvPr/>
        </p:nvSpPr>
        <p:spPr bwMode="auto">
          <a:xfrm>
            <a:off x="4737100" y="32766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output</a:t>
            </a:r>
          </a:p>
        </p:txBody>
      </p:sp>
      <p:sp>
        <p:nvSpPr>
          <p:cNvPr id="53256" name="TextBox 9"/>
          <p:cNvSpPr txBox="1">
            <a:spLocks noChangeArrowheads="1"/>
          </p:cNvSpPr>
          <p:nvPr/>
        </p:nvSpPr>
        <p:spPr bwMode="auto">
          <a:xfrm>
            <a:off x="5346700" y="3276601"/>
            <a:ext cx="1892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000000"/>
                </a:solidFill>
              </a:rPr>
              <a:t>prediction function</a:t>
            </a:r>
          </a:p>
        </p:txBody>
      </p:sp>
      <p:sp>
        <p:nvSpPr>
          <p:cNvPr id="53257" name="TextBox 10"/>
          <p:cNvSpPr txBox="1">
            <a:spLocks noChangeArrowheads="1"/>
          </p:cNvSpPr>
          <p:nvPr/>
        </p:nvSpPr>
        <p:spPr bwMode="auto">
          <a:xfrm>
            <a:off x="7023100" y="3276601"/>
            <a:ext cx="15113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rgbClr val="000000"/>
                </a:solidFill>
              </a:rPr>
              <a:t>Image feature</a:t>
            </a:r>
          </a:p>
        </p:txBody>
      </p:sp>
      <p:sp>
        <p:nvSpPr>
          <p:cNvPr id="12" name="TextBox 11"/>
          <p:cNvSpPr txBox="1"/>
          <p:nvPr/>
        </p:nvSpPr>
        <p:spPr>
          <a:xfrm>
            <a:off x="8839201" y="6581776"/>
            <a:ext cx="1812925"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L. </a:t>
            </a:r>
            <a:r>
              <a:rPr lang="en-US" sz="1200" dirty="0" err="1">
                <a:solidFill>
                  <a:srgbClr val="FFFFFF">
                    <a:lumMod val="65000"/>
                  </a:srgbClr>
                </a:solidFill>
                <a:latin typeface="Arial" charset="0"/>
              </a:rPr>
              <a:t>Lazebnik</a:t>
            </a:r>
            <a:endParaRPr lang="en-US" sz="1200" dirty="0">
              <a:solidFill>
                <a:srgbClr val="FFFFFF">
                  <a:lumMod val="65000"/>
                </a:srgbClr>
              </a:solidFill>
              <a:latin typeface="Arial" charset="0"/>
            </a:endParaRPr>
          </a:p>
        </p:txBody>
      </p:sp>
    </p:spTree>
    <p:extLst>
      <p:ext uri="{BB962C8B-B14F-4D97-AF65-F5344CB8AC3E}">
        <p14:creationId xmlns:p14="http://schemas.microsoft.com/office/powerpoint/2010/main" val="3947964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88392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Prediction</a:t>
            </a:r>
          </a:p>
        </p:txBody>
      </p:sp>
      <p:sp>
        <p:nvSpPr>
          <p:cNvPr id="54275" name="Title 1"/>
          <p:cNvSpPr>
            <a:spLocks noGrp="1"/>
          </p:cNvSpPr>
          <p:nvPr>
            <p:ph type="title"/>
          </p:nvPr>
        </p:nvSpPr>
        <p:spPr>
          <a:xfrm>
            <a:off x="1981200" y="1"/>
            <a:ext cx="8229600" cy="792163"/>
          </a:xfrm>
        </p:spPr>
        <p:txBody>
          <a:bodyPr/>
          <a:lstStyle/>
          <a:p>
            <a:r>
              <a:rPr lang="en-US" altLang="en-US"/>
              <a:t>Steps</a:t>
            </a:r>
          </a:p>
        </p:txBody>
      </p:sp>
      <p:sp>
        <p:nvSpPr>
          <p:cNvPr id="10" name="Rounded Rectangle 9"/>
          <p:cNvSpPr/>
          <p:nvPr/>
        </p:nvSpPr>
        <p:spPr>
          <a:xfrm>
            <a:off x="6781800" y="990600"/>
            <a:ext cx="16002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Training Labels</a:t>
            </a:r>
          </a:p>
        </p:txBody>
      </p:sp>
      <p:grpSp>
        <p:nvGrpSpPr>
          <p:cNvPr id="54277" name="Group 12"/>
          <p:cNvGrpSpPr>
            <a:grpSpLocks/>
          </p:cNvGrpSpPr>
          <p:nvPr/>
        </p:nvGrpSpPr>
        <p:grpSpPr bwMode="auto">
          <a:xfrm>
            <a:off x="1600200" y="1570038"/>
            <a:ext cx="2438400" cy="3078162"/>
            <a:chOff x="228600" y="1417320"/>
            <a:chExt cx="2438400" cy="2849880"/>
          </a:xfrm>
        </p:grpSpPr>
        <p:sp>
          <p:nvSpPr>
            <p:cNvPr id="54296" name="TextBox 7"/>
            <p:cNvSpPr txBox="1">
              <a:spLocks noChangeArrowheads="1"/>
            </p:cNvSpPr>
            <p:nvPr/>
          </p:nvSpPr>
          <p:spPr bwMode="auto">
            <a:xfrm>
              <a:off x="533400" y="1417320"/>
              <a:ext cx="1828800" cy="76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rPr>
                <a:t>Training Images</a:t>
              </a:r>
            </a:p>
          </p:txBody>
        </p:sp>
        <p:sp>
          <p:nvSpPr>
            <p:cNvPr id="11" name="Rounded Rectangle 10"/>
            <p:cNvSpPr/>
            <p:nvPr/>
          </p:nvSpPr>
          <p:spPr>
            <a:xfrm>
              <a:off x="228600" y="1448185"/>
              <a:ext cx="2438400" cy="2819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srgbClr val="000000"/>
                </a:solidFill>
              </a:endParaRPr>
            </a:p>
          </p:txBody>
        </p:sp>
      </p:grpSp>
      <p:sp>
        <p:nvSpPr>
          <p:cNvPr id="12" name="Rounded Rectangle 11"/>
          <p:cNvSpPr/>
          <p:nvPr/>
        </p:nvSpPr>
        <p:spPr>
          <a:xfrm>
            <a:off x="6934200" y="2438400"/>
            <a:ext cx="1371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Training</a:t>
            </a:r>
          </a:p>
        </p:txBody>
      </p:sp>
      <p:sp>
        <p:nvSpPr>
          <p:cNvPr id="54279" name="TextBox 13"/>
          <p:cNvSpPr txBox="1">
            <a:spLocks noChangeArrowheads="1"/>
          </p:cNvSpPr>
          <p:nvPr/>
        </p:nvSpPr>
        <p:spPr bwMode="auto">
          <a:xfrm>
            <a:off x="2076450" y="838201"/>
            <a:ext cx="1581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solidFill>
                  <a:srgbClr val="000000"/>
                </a:solidFill>
              </a:rPr>
              <a:t>Training</a:t>
            </a:r>
          </a:p>
        </p:txBody>
      </p:sp>
      <p:sp>
        <p:nvSpPr>
          <p:cNvPr id="15" name="Rounded Rectangle 14"/>
          <p:cNvSpPr/>
          <p:nvPr/>
        </p:nvSpPr>
        <p:spPr>
          <a:xfrm>
            <a:off x="47244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Image Features</a:t>
            </a:r>
          </a:p>
        </p:txBody>
      </p:sp>
      <p:sp>
        <p:nvSpPr>
          <p:cNvPr id="16" name="Right Arrow 15"/>
          <p:cNvSpPr/>
          <p:nvPr/>
        </p:nvSpPr>
        <p:spPr>
          <a:xfrm>
            <a:off x="41148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ight Arrow 16"/>
          <p:cNvSpPr/>
          <p:nvPr/>
        </p:nvSpPr>
        <p:spPr>
          <a:xfrm>
            <a:off x="63246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Right Arrow 17"/>
          <p:cNvSpPr/>
          <p:nvPr/>
        </p:nvSpPr>
        <p:spPr>
          <a:xfrm rot="5400000">
            <a:off x="7345363"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9" name="Rounded Rectangle 18"/>
          <p:cNvSpPr/>
          <p:nvPr/>
        </p:nvSpPr>
        <p:spPr>
          <a:xfrm>
            <a:off x="42672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Image Features</a:t>
            </a:r>
          </a:p>
        </p:txBody>
      </p:sp>
      <p:sp>
        <p:nvSpPr>
          <p:cNvPr id="20" name="Right Arrow 19"/>
          <p:cNvSpPr/>
          <p:nvPr/>
        </p:nvSpPr>
        <p:spPr>
          <a:xfrm>
            <a:off x="36576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254" name="TextBox 20"/>
          <p:cNvSpPr txBox="1">
            <a:spLocks noChangeArrowheads="1"/>
          </p:cNvSpPr>
          <p:nvPr/>
        </p:nvSpPr>
        <p:spPr bwMode="auto">
          <a:xfrm>
            <a:off x="2144714" y="4800601"/>
            <a:ext cx="1436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a:solidFill>
                  <a:srgbClr val="000000"/>
                </a:solidFill>
              </a:rPr>
              <a:t>Testing</a:t>
            </a:r>
          </a:p>
        </p:txBody>
      </p:sp>
      <p:sp>
        <p:nvSpPr>
          <p:cNvPr id="10255" name="TextBox 21"/>
          <p:cNvSpPr txBox="1">
            <a:spLocks noChangeArrowheads="1"/>
          </p:cNvSpPr>
          <p:nvPr/>
        </p:nvSpPr>
        <p:spPr bwMode="auto">
          <a:xfrm>
            <a:off x="1981200" y="6396038"/>
            <a:ext cx="168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rPr>
              <a:t>Test Image</a:t>
            </a:r>
          </a:p>
        </p:txBody>
      </p:sp>
      <p:sp>
        <p:nvSpPr>
          <p:cNvPr id="23" name="Right Arrow 22"/>
          <p:cNvSpPr/>
          <p:nvPr/>
        </p:nvSpPr>
        <p:spPr>
          <a:xfrm>
            <a:off x="83820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4" name="Rounded Rectangle 23"/>
          <p:cNvSpPr/>
          <p:nvPr/>
        </p:nvSpPr>
        <p:spPr>
          <a:xfrm>
            <a:off x="90678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Learned model</a:t>
            </a:r>
          </a:p>
        </p:txBody>
      </p:sp>
      <p:sp>
        <p:nvSpPr>
          <p:cNvPr id="25" name="Rounded Rectangle 24"/>
          <p:cNvSpPr/>
          <p:nvPr/>
        </p:nvSpPr>
        <p:spPr>
          <a:xfrm>
            <a:off x="67056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Learned model</a:t>
            </a:r>
          </a:p>
        </p:txBody>
      </p:sp>
      <p:sp>
        <p:nvSpPr>
          <p:cNvPr id="26" name="Right Arrow 25"/>
          <p:cNvSpPr/>
          <p:nvPr/>
        </p:nvSpPr>
        <p:spPr>
          <a:xfrm>
            <a:off x="60960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1" name="TextBox 30"/>
          <p:cNvSpPr txBox="1"/>
          <p:nvPr/>
        </p:nvSpPr>
        <p:spPr>
          <a:xfrm>
            <a:off x="7848600" y="6581776"/>
            <a:ext cx="2819400" cy="276225"/>
          </a:xfrm>
          <a:prstGeom prst="rect">
            <a:avLst/>
          </a:prstGeom>
          <a:noFill/>
        </p:spPr>
        <p:txBody>
          <a:bodyPr>
            <a:spAutoFit/>
          </a:bodyPr>
          <a:lstStyle/>
          <a:p>
            <a:pPr>
              <a:defRPr/>
            </a:pPr>
            <a:r>
              <a:rPr lang="en-US" sz="1200" dirty="0">
                <a:solidFill>
                  <a:srgbClr val="FFFFFF">
                    <a:lumMod val="65000"/>
                  </a:srgbClr>
                </a:solidFill>
                <a:latin typeface="Arial" charset="0"/>
              </a:rPr>
              <a:t>Slide credit: D. </a:t>
            </a:r>
            <a:r>
              <a:rPr lang="en-US" sz="1200" dirty="0" err="1">
                <a:solidFill>
                  <a:srgbClr val="FFFFFF">
                    <a:lumMod val="65000"/>
                  </a:srgbClr>
                </a:solidFill>
                <a:latin typeface="Arial" charset="0"/>
              </a:rPr>
              <a:t>Hoiem</a:t>
            </a:r>
            <a:r>
              <a:rPr lang="en-US" sz="1200" dirty="0">
                <a:solidFill>
                  <a:srgbClr val="FFFFFF">
                    <a:lumMod val="65000"/>
                  </a:srgbClr>
                </a:solidFill>
                <a:latin typeface="Arial" charset="0"/>
              </a:rPr>
              <a:t> and L. </a:t>
            </a:r>
            <a:r>
              <a:rPr lang="en-US" sz="1200" dirty="0" err="1">
                <a:solidFill>
                  <a:srgbClr val="FFFFFF">
                    <a:lumMod val="65000"/>
                  </a:srgbClr>
                </a:solidFill>
                <a:latin typeface="Arial" charset="0"/>
              </a:rPr>
              <a:t>Lazebnik</a:t>
            </a:r>
            <a:endParaRPr lang="en-US" sz="1200" dirty="0">
              <a:solidFill>
                <a:srgbClr val="FFFFFF">
                  <a:lumMod val="65000"/>
                </a:srgbClr>
              </a:solidFill>
              <a:latin typeface="Arial" charset="0"/>
            </a:endParaRPr>
          </a:p>
        </p:txBody>
      </p:sp>
      <p:sp>
        <p:nvSpPr>
          <p:cNvPr id="32" name="Right Arrow 31"/>
          <p:cNvSpPr/>
          <p:nvPr/>
        </p:nvSpPr>
        <p:spPr>
          <a:xfrm>
            <a:off x="8458200" y="5867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54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2438400"/>
            <a:ext cx="22383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5638800"/>
            <a:ext cx="800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684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animBg="1"/>
      <p:bldP spid="12" grpId="0" animBg="1"/>
      <p:bldP spid="15" grpId="0" animBg="1"/>
      <p:bldP spid="16" grpId="0" animBg="1"/>
      <p:bldP spid="17" grpId="0" animBg="1"/>
      <p:bldP spid="18" grpId="0" animBg="1"/>
      <p:bldP spid="19" grpId="0" animBg="1"/>
      <p:bldP spid="20" grpId="0" animBg="1"/>
      <p:bldP spid="10254" grpId="0"/>
      <p:bldP spid="10255" grpId="0"/>
      <p:bldP spid="23" grpId="0" animBg="1"/>
      <p:bldP spid="24" grpId="0" animBg="1"/>
      <p:bldP spid="25" grpId="0" animBg="1"/>
      <p:bldP spid="26"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a:t>Many classifiers to choose from</a:t>
            </a:r>
          </a:p>
        </p:txBody>
      </p:sp>
      <p:sp>
        <p:nvSpPr>
          <p:cNvPr id="58371" name="Content Placeholder 2"/>
          <p:cNvSpPr>
            <a:spLocks noGrp="1"/>
          </p:cNvSpPr>
          <p:nvPr>
            <p:ph idx="1"/>
          </p:nvPr>
        </p:nvSpPr>
        <p:spPr/>
        <p:txBody>
          <a:bodyPr>
            <a:normAutofit fontScale="92500" lnSpcReduction="20000"/>
          </a:bodyPr>
          <a:lstStyle/>
          <a:p>
            <a:r>
              <a:rPr lang="en-US" altLang="en-US"/>
              <a:t>SVM</a:t>
            </a:r>
          </a:p>
          <a:p>
            <a:r>
              <a:rPr lang="en-US" altLang="en-US"/>
              <a:t>Neural networks</a:t>
            </a:r>
          </a:p>
          <a:p>
            <a:r>
              <a:rPr lang="en-US" altLang="en-US"/>
              <a:t>Naïve Bayes</a:t>
            </a:r>
          </a:p>
          <a:p>
            <a:r>
              <a:rPr lang="en-US" altLang="en-US"/>
              <a:t>Bayesian network</a:t>
            </a:r>
          </a:p>
          <a:p>
            <a:r>
              <a:rPr lang="en-US" altLang="en-US"/>
              <a:t>Logistic regression</a:t>
            </a:r>
          </a:p>
          <a:p>
            <a:r>
              <a:rPr lang="en-US" altLang="en-US"/>
              <a:t>Randomized Forests</a:t>
            </a:r>
          </a:p>
          <a:p>
            <a:r>
              <a:rPr lang="en-US" altLang="en-US"/>
              <a:t>Boosted Decision Trees</a:t>
            </a:r>
          </a:p>
          <a:p>
            <a:r>
              <a:rPr lang="en-US" altLang="en-US"/>
              <a:t>K-nearest neighbor</a:t>
            </a:r>
          </a:p>
          <a:p>
            <a:r>
              <a:rPr lang="en-US" altLang="en-US"/>
              <a:t>RBMs</a:t>
            </a:r>
          </a:p>
          <a:p>
            <a:r>
              <a:rPr lang="en-US" altLang="en-US"/>
              <a:t>Etc.</a:t>
            </a:r>
          </a:p>
          <a:p>
            <a:pPr>
              <a:buFont typeface="Arial" panose="020B0604020202020204" pitchFamily="34" charset="0"/>
              <a:buNone/>
            </a:pPr>
            <a:endParaRPr lang="en-US" altLang="en-US"/>
          </a:p>
          <a:p>
            <a:endParaRPr lang="en-US" altLang="en-US"/>
          </a:p>
          <a:p>
            <a:endParaRPr lang="en-US" altLang="en-US"/>
          </a:p>
          <a:p>
            <a:endParaRPr lang="en-US" altLang="en-US"/>
          </a:p>
        </p:txBody>
      </p:sp>
      <p:sp>
        <p:nvSpPr>
          <p:cNvPr id="4" name="TextBox 3"/>
          <p:cNvSpPr txBox="1">
            <a:spLocks noChangeArrowheads="1"/>
          </p:cNvSpPr>
          <p:nvPr/>
        </p:nvSpPr>
        <p:spPr bwMode="auto">
          <a:xfrm>
            <a:off x="6248401" y="1676401"/>
            <a:ext cx="3821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solidFill>
                  <a:srgbClr val="000000"/>
                </a:solidFill>
                <a:latin typeface="Arial" panose="020B0604020202020204" pitchFamily="34" charset="0"/>
              </a:rPr>
              <a:t>Which is the best one?</a:t>
            </a:r>
          </a:p>
        </p:txBody>
      </p:sp>
      <p:sp>
        <p:nvSpPr>
          <p:cNvPr id="5" name="TextBox 4"/>
          <p:cNvSpPr txBox="1"/>
          <p:nvPr/>
        </p:nvSpPr>
        <p:spPr>
          <a:xfrm>
            <a:off x="8839201" y="6581776"/>
            <a:ext cx="1668463" cy="276225"/>
          </a:xfrm>
          <a:prstGeom prst="rect">
            <a:avLst/>
          </a:prstGeom>
          <a:noFill/>
        </p:spPr>
        <p:txBody>
          <a:bodyPr wrap="none">
            <a:spAutoFit/>
          </a:bodyPr>
          <a:lstStyle/>
          <a:p>
            <a:pPr>
              <a:defRPr/>
            </a:pPr>
            <a:r>
              <a:rPr lang="en-US" sz="1200" dirty="0">
                <a:solidFill>
                  <a:prstClr val="white">
                    <a:lumMod val="65000"/>
                  </a:prstClr>
                </a:solidFill>
                <a:latin typeface="Arial" charset="0"/>
              </a:rPr>
              <a:t>Slide credit: D. </a:t>
            </a:r>
            <a:r>
              <a:rPr lang="en-US" sz="1200" dirty="0" err="1">
                <a:solidFill>
                  <a:prstClr val="white">
                    <a:lumMod val="65000"/>
                  </a:prstClr>
                </a:solidFill>
                <a:latin typeface="Arial" charset="0"/>
              </a:rPr>
              <a:t>Hoiem</a:t>
            </a:r>
            <a:endParaRPr lang="en-US" sz="1200" dirty="0">
              <a:solidFill>
                <a:prstClr val="white">
                  <a:lumMod val="65000"/>
                </a:prstClr>
              </a:solidFill>
              <a:latin typeface="Arial" charset="0"/>
            </a:endParaRPr>
          </a:p>
        </p:txBody>
      </p:sp>
    </p:spTree>
    <p:extLst>
      <p:ext uri="{BB962C8B-B14F-4D97-AF65-F5344CB8AC3E}">
        <p14:creationId xmlns:p14="http://schemas.microsoft.com/office/powerpoint/2010/main" val="693979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ltLang="en-US"/>
              <a:t>CS583, Bing Liu, UIC</a:t>
            </a:r>
          </a:p>
        </p:txBody>
      </p:sp>
      <p:sp>
        <p:nvSpPr>
          <p:cNvPr id="532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D496D4A-F35C-41A3-AD50-E78401ABFE7B}" type="slidenum">
              <a:rPr lang="en-US" altLang="en-US" sz="120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53252" name="Rectangle 2"/>
          <p:cNvSpPr>
            <a:spLocks noGrp="1" noChangeArrowheads="1"/>
          </p:cNvSpPr>
          <p:nvPr>
            <p:ph type="title"/>
          </p:nvPr>
        </p:nvSpPr>
        <p:spPr>
          <a:xfrm>
            <a:off x="1981200" y="201614"/>
            <a:ext cx="8229600" cy="1139825"/>
          </a:xfrm>
        </p:spPr>
        <p:txBody>
          <a:bodyPr/>
          <a:lstStyle/>
          <a:p>
            <a:pPr eaLnBrk="1" hangingPunct="1"/>
            <a:r>
              <a:rPr lang="en-US" altLang="en-US"/>
              <a:t>Classification measures</a:t>
            </a:r>
          </a:p>
        </p:txBody>
      </p:sp>
      <p:sp>
        <p:nvSpPr>
          <p:cNvPr id="53253" name="Rectangle 3"/>
          <p:cNvSpPr>
            <a:spLocks noGrp="1" noChangeArrowheads="1"/>
          </p:cNvSpPr>
          <p:nvPr>
            <p:ph type="body" idx="1"/>
          </p:nvPr>
        </p:nvSpPr>
        <p:spPr>
          <a:xfrm>
            <a:off x="1981200" y="981076"/>
            <a:ext cx="8229600" cy="5400675"/>
          </a:xfrm>
        </p:spPr>
        <p:txBody>
          <a:bodyPr/>
          <a:lstStyle/>
          <a:p>
            <a:pPr eaLnBrk="1" hangingPunct="1">
              <a:lnSpc>
                <a:spcPct val="90000"/>
              </a:lnSpc>
            </a:pPr>
            <a:r>
              <a:rPr lang="en-US" altLang="en-US" sz="2600" dirty="0">
                <a:solidFill>
                  <a:srgbClr val="3333CC"/>
                </a:solidFill>
              </a:rPr>
              <a:t>Accuracy is one of the measure (error = 1-accuracy).</a:t>
            </a:r>
          </a:p>
          <a:p>
            <a:pPr eaLnBrk="1" hangingPunct="1">
              <a:lnSpc>
                <a:spcPct val="90000"/>
              </a:lnSpc>
            </a:pPr>
            <a:r>
              <a:rPr lang="en-US" altLang="en-US" sz="2600" b="1" dirty="0">
                <a:solidFill>
                  <a:srgbClr val="FF0000"/>
                </a:solidFill>
              </a:rPr>
              <a:t>Accuracy is not suitable in some applications</a:t>
            </a:r>
            <a:r>
              <a:rPr lang="en-US" altLang="en-US" sz="2600" dirty="0"/>
              <a:t>. </a:t>
            </a:r>
          </a:p>
          <a:p>
            <a:pPr eaLnBrk="1" hangingPunct="1">
              <a:lnSpc>
                <a:spcPct val="90000"/>
              </a:lnSpc>
            </a:pPr>
            <a:r>
              <a:rPr lang="en-US" altLang="ja-JP" sz="2600" dirty="0">
                <a:ea typeface="ＭＳ Ｐゴシック" panose="020B0600070205080204" pitchFamily="34" charset="-128"/>
              </a:rPr>
              <a:t>In classification involving skewed or highly imbalanced data, e.g., network intrusion and financial fraud detections, </a:t>
            </a:r>
            <a:r>
              <a:rPr lang="en-US" altLang="ja-JP" sz="2600" dirty="0">
                <a:solidFill>
                  <a:srgbClr val="3333CC"/>
                </a:solidFill>
                <a:ea typeface="ＭＳ Ｐゴシック" panose="020B0600070205080204" pitchFamily="34" charset="-128"/>
              </a:rPr>
              <a:t>we are interested only in the minority class</a:t>
            </a:r>
            <a:r>
              <a:rPr lang="en-US" altLang="ja-JP" sz="2600" dirty="0">
                <a:ea typeface="ＭＳ Ｐゴシック" panose="020B0600070205080204" pitchFamily="34" charset="-128"/>
              </a:rPr>
              <a:t>. </a:t>
            </a:r>
          </a:p>
          <a:p>
            <a:pPr lvl="1" eaLnBrk="1" hangingPunct="1">
              <a:lnSpc>
                <a:spcPct val="90000"/>
              </a:lnSpc>
            </a:pPr>
            <a:r>
              <a:rPr lang="en-US" altLang="ja-JP" sz="2200" dirty="0">
                <a:ea typeface="ＭＳ Ｐゴシック" panose="020B0600070205080204" pitchFamily="34" charset="-128"/>
              </a:rPr>
              <a:t>High accuracy does not mean any intrusion is detected. </a:t>
            </a:r>
          </a:p>
          <a:p>
            <a:pPr lvl="1" eaLnBrk="1" hangingPunct="1">
              <a:lnSpc>
                <a:spcPct val="90000"/>
              </a:lnSpc>
            </a:pPr>
            <a:r>
              <a:rPr lang="en-US" altLang="ja-JP" sz="2200" dirty="0">
                <a:ea typeface="ＭＳ Ｐゴシック" panose="020B0600070205080204" pitchFamily="34" charset="-128"/>
              </a:rPr>
              <a:t>E.g., 1% intrusion. Achieve 99% accuracy by doing nothing. </a:t>
            </a:r>
          </a:p>
          <a:p>
            <a:pPr eaLnBrk="1" hangingPunct="1">
              <a:lnSpc>
                <a:spcPct val="90000"/>
              </a:lnSpc>
            </a:pPr>
            <a:r>
              <a:rPr lang="en-US" altLang="ja-JP" sz="2600" dirty="0">
                <a:ea typeface="ＭＳ Ｐゴシック" panose="020B0600070205080204" pitchFamily="34" charset="-128"/>
              </a:rPr>
              <a:t>The class of interest is commonly called the </a:t>
            </a:r>
            <a:r>
              <a:rPr lang="en-US" altLang="ja-JP" sz="2600" b="1" dirty="0">
                <a:solidFill>
                  <a:srgbClr val="3333CC"/>
                </a:solidFill>
                <a:ea typeface="ＭＳ Ｐゴシック" panose="020B0600070205080204" pitchFamily="34" charset="-128"/>
              </a:rPr>
              <a:t>positive class</a:t>
            </a:r>
            <a:r>
              <a:rPr lang="en-US" altLang="ja-JP" sz="2600" dirty="0">
                <a:ea typeface="ＭＳ Ｐゴシック" panose="020B0600070205080204" pitchFamily="34" charset="-128"/>
              </a:rPr>
              <a:t>, and the rest </a:t>
            </a:r>
            <a:r>
              <a:rPr lang="en-US" altLang="ja-JP" sz="2600" b="1" dirty="0">
                <a:solidFill>
                  <a:srgbClr val="3333CC"/>
                </a:solidFill>
                <a:ea typeface="ＭＳ Ｐゴシック" panose="020B0600070205080204" pitchFamily="34" charset="-128"/>
              </a:rPr>
              <a:t>negative classes</a:t>
            </a:r>
            <a:r>
              <a:rPr lang="en-US" altLang="ja-JP" sz="2600" b="1" dirty="0">
                <a:ea typeface="ＭＳ Ｐゴシック" panose="020B0600070205080204" pitchFamily="34" charset="-128"/>
              </a:rPr>
              <a:t>.</a:t>
            </a:r>
          </a:p>
          <a:p>
            <a:pPr eaLnBrk="1" hangingPunct="1">
              <a:lnSpc>
                <a:spcPct val="90000"/>
              </a:lnSpc>
            </a:pPr>
            <a:endParaRPr lang="en-US" altLang="en-US" sz="2600" dirty="0"/>
          </a:p>
        </p:txBody>
      </p:sp>
    </p:spTree>
    <p:extLst>
      <p:ext uri="{BB962C8B-B14F-4D97-AF65-F5344CB8AC3E}">
        <p14:creationId xmlns:p14="http://schemas.microsoft.com/office/powerpoint/2010/main" val="98019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en-US"/>
              <a:t>CS583, Bing Liu, UIC</a:t>
            </a:r>
          </a:p>
        </p:txBody>
      </p:sp>
      <p:sp>
        <p:nvSpPr>
          <p:cNvPr id="54275"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E1AA6B7-41BA-4755-8251-5BE2840FF35E}" type="slidenum">
              <a:rPr lang="en-US" altLang="en-US" sz="120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54276" name="Rectangle 2"/>
          <p:cNvSpPr>
            <a:spLocks noGrp="1" noChangeArrowheads="1"/>
          </p:cNvSpPr>
          <p:nvPr>
            <p:ph type="title"/>
          </p:nvPr>
        </p:nvSpPr>
        <p:spPr/>
        <p:txBody>
          <a:bodyPr/>
          <a:lstStyle/>
          <a:p>
            <a:pPr eaLnBrk="1" hangingPunct="1"/>
            <a:r>
              <a:rPr lang="en-US" altLang="en-US" b="1"/>
              <a:t>Precision</a:t>
            </a:r>
            <a:r>
              <a:rPr lang="en-US" altLang="en-US"/>
              <a:t> and </a:t>
            </a:r>
            <a:r>
              <a:rPr lang="en-US" altLang="en-US" b="1"/>
              <a:t>recall</a:t>
            </a:r>
            <a:r>
              <a:rPr lang="en-US" altLang="en-US"/>
              <a:t> measures</a:t>
            </a:r>
          </a:p>
        </p:txBody>
      </p:sp>
      <p:sp>
        <p:nvSpPr>
          <p:cNvPr id="54277" name="Rectangle 3"/>
          <p:cNvSpPr>
            <a:spLocks noGrp="1" noChangeArrowheads="1"/>
          </p:cNvSpPr>
          <p:nvPr>
            <p:ph type="body" sz="half" idx="1"/>
          </p:nvPr>
        </p:nvSpPr>
        <p:spPr>
          <a:xfrm>
            <a:off x="1981201" y="1233489"/>
            <a:ext cx="8328025" cy="4897437"/>
          </a:xfrm>
        </p:spPr>
        <p:txBody>
          <a:bodyPr/>
          <a:lstStyle/>
          <a:p>
            <a:pPr eaLnBrk="1" hangingPunct="1"/>
            <a:r>
              <a:rPr lang="en-US" altLang="en-US" sz="2600"/>
              <a:t>Used in information retrieval and text classification. </a:t>
            </a:r>
          </a:p>
          <a:p>
            <a:pPr eaLnBrk="1" hangingPunct="1"/>
            <a:r>
              <a:rPr lang="en-US" altLang="en-US" sz="2600"/>
              <a:t>We use a confusion matrix to introduce them. </a:t>
            </a:r>
          </a:p>
        </p:txBody>
      </p:sp>
      <p:pic>
        <p:nvPicPr>
          <p:cNvPr id="5427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8214" y="2276476"/>
            <a:ext cx="7489825" cy="3783013"/>
          </a:xfrm>
          <a:noFill/>
        </p:spPr>
      </p:pic>
    </p:spTree>
    <p:extLst>
      <p:ext uri="{BB962C8B-B14F-4D97-AF65-F5344CB8AC3E}">
        <p14:creationId xmlns:p14="http://schemas.microsoft.com/office/powerpoint/2010/main" val="10675549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ea typeface="ＭＳ Ｐゴシック" panose="020B0600070205080204" pitchFamily="34" charset="-128"/>
              </a:rPr>
              <a:t>Curse of dimensionality</a:t>
            </a:r>
          </a:p>
        </p:txBody>
      </p:sp>
      <p:sp>
        <p:nvSpPr>
          <p:cNvPr id="3" name="Content Placeholder 2"/>
          <p:cNvSpPr>
            <a:spLocks noGrp="1"/>
          </p:cNvSpPr>
          <p:nvPr>
            <p:ph idx="1"/>
          </p:nvPr>
        </p:nvSpPr>
        <p:spPr/>
        <p:txBody>
          <a:bodyPr>
            <a:normAutofit/>
          </a:bodyPr>
          <a:lstStyle/>
          <a:p>
            <a:pPr eaLnBrk="1" hangingPunct="1">
              <a:lnSpc>
                <a:spcPct val="80000"/>
              </a:lnSpc>
            </a:pPr>
            <a:r>
              <a:rPr lang="en-US" altLang="en-US" sz="2500" dirty="0">
                <a:ea typeface="ＭＳ Ｐゴシック" panose="020B0600070205080204" pitchFamily="34" charset="-128"/>
              </a:rPr>
              <a:t>Increasing dimensionality of features increases the data requirements </a:t>
            </a:r>
            <a:r>
              <a:rPr lang="en-US" altLang="en-US" sz="2500" b="1" dirty="0">
                <a:ea typeface="ＭＳ Ｐゴシック" panose="020B0600070205080204" pitchFamily="34" charset="-128"/>
              </a:rPr>
              <a:t>exponentially</a:t>
            </a:r>
            <a:r>
              <a:rPr lang="en-US" altLang="en-US" sz="2500" dirty="0">
                <a:ea typeface="ＭＳ Ｐゴシック" panose="020B0600070205080204" pitchFamily="34" charset="-128"/>
              </a:rPr>
              <a:t>.</a:t>
            </a:r>
          </a:p>
          <a:p>
            <a:pPr eaLnBrk="1" hangingPunct="1">
              <a:lnSpc>
                <a:spcPct val="80000"/>
              </a:lnSpc>
            </a:pPr>
            <a:r>
              <a:rPr lang="en-US" altLang="en-US" sz="2500" dirty="0">
                <a:ea typeface="ＭＳ Ｐゴシック" panose="020B0600070205080204" pitchFamily="34" charset="-128"/>
              </a:rPr>
              <a:t>For example, if a single feature can be accurately approximated with 100 data points, to optimize the joint over two features requires 100*100 data points.</a:t>
            </a:r>
          </a:p>
          <a:p>
            <a:pPr eaLnBrk="1" hangingPunct="1">
              <a:lnSpc>
                <a:spcPct val="80000"/>
              </a:lnSpc>
            </a:pPr>
            <a:r>
              <a:rPr lang="en-US" altLang="en-US" sz="2500" dirty="0">
                <a:ea typeface="ＭＳ Ｐゴシック" panose="020B0600070205080204" pitchFamily="34" charset="-128"/>
              </a:rPr>
              <a:t>Representation is also difficult</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9A48931-115F-40EB-9AB1-82E46370F6C8}" type="slidenum">
              <a:rPr lang="en-US" altLang="en-US" sz="1200">
                <a:solidFill>
                  <a:srgbClr val="898989"/>
                </a:solidFill>
              </a:rPr>
              <a:pPr eaLnBrk="1" hangingPunct="1"/>
              <a:t>2</a:t>
            </a:fld>
            <a:endParaRPr lang="en-US" altLang="en-US" sz="1200">
              <a:solidFill>
                <a:srgbClr val="898989"/>
              </a:solidFill>
            </a:endParaRPr>
          </a:p>
        </p:txBody>
      </p:sp>
    </p:spTree>
    <p:extLst>
      <p:ext uri="{BB962C8B-B14F-4D97-AF65-F5344CB8AC3E}">
        <p14:creationId xmlns:p14="http://schemas.microsoft.com/office/powerpoint/2010/main" val="2755103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pPr>
              <a:defRPr/>
            </a:pPr>
            <a:r>
              <a:rPr lang="en-US" altLang="en-US"/>
              <a:t>CS583, Bing Liu, UIC</a:t>
            </a:r>
          </a:p>
        </p:txBody>
      </p:sp>
      <p:sp>
        <p:nvSpPr>
          <p:cNvPr id="552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9FDDE73-BC40-4851-93C2-E74E78ED7FA5}" type="slidenum">
              <a:rPr lang="en-US" altLang="en-US" sz="120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55300" name="Rectangle 2"/>
          <p:cNvSpPr>
            <a:spLocks noGrp="1" noChangeArrowheads="1"/>
          </p:cNvSpPr>
          <p:nvPr>
            <p:ph type="title"/>
          </p:nvPr>
        </p:nvSpPr>
        <p:spPr>
          <a:xfrm>
            <a:off x="1981201" y="188914"/>
            <a:ext cx="8507413" cy="1139825"/>
          </a:xfrm>
        </p:spPr>
        <p:txBody>
          <a:bodyPr>
            <a:normAutofit fontScale="90000"/>
          </a:bodyPr>
          <a:lstStyle/>
          <a:p>
            <a:pPr eaLnBrk="1" hangingPunct="1"/>
            <a:r>
              <a:rPr lang="en-US" altLang="en-US" b="1"/>
              <a:t>Precision</a:t>
            </a:r>
            <a:r>
              <a:rPr lang="en-US" altLang="en-US"/>
              <a:t> and </a:t>
            </a:r>
            <a:r>
              <a:rPr lang="en-US" altLang="en-US" b="1"/>
              <a:t>recall</a:t>
            </a:r>
            <a:r>
              <a:rPr lang="en-US" altLang="en-US"/>
              <a:t> measures (cont…)</a:t>
            </a:r>
          </a:p>
        </p:txBody>
      </p:sp>
      <p:pic>
        <p:nvPicPr>
          <p:cNvPr id="55301"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71701" y="1125539"/>
            <a:ext cx="7669213" cy="1366837"/>
          </a:xfrm>
          <a:noFill/>
        </p:spPr>
      </p:pic>
      <p:sp>
        <p:nvSpPr>
          <p:cNvPr id="55302" name="Text Box 8"/>
          <p:cNvSpPr txBox="1">
            <a:spLocks noChangeArrowheads="1"/>
          </p:cNvSpPr>
          <p:nvPr/>
        </p:nvSpPr>
        <p:spPr bwMode="auto">
          <a:xfrm>
            <a:off x="1882775" y="3652838"/>
            <a:ext cx="8389938" cy="251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10000"/>
              </a:spcBef>
            </a:pPr>
            <a:r>
              <a:rPr lang="en-US" altLang="ja-JP" sz="2600">
                <a:solidFill>
                  <a:srgbClr val="FF0000"/>
                </a:solidFill>
                <a:ea typeface="ＭＳ Ｐゴシック" panose="020B0600070205080204" pitchFamily="34" charset="-128"/>
              </a:rPr>
              <a:t>Precision </a:t>
            </a:r>
            <a:r>
              <a:rPr lang="en-US" altLang="ja-JP" sz="2600" i="1">
                <a:solidFill>
                  <a:srgbClr val="FF0000"/>
                </a:solidFill>
                <a:ea typeface="ＭＳ Ｐゴシック" panose="020B0600070205080204" pitchFamily="34" charset="-128"/>
              </a:rPr>
              <a:t>p</a:t>
            </a:r>
            <a:r>
              <a:rPr lang="en-US" altLang="ja-JP" sz="2600">
                <a:ea typeface="ＭＳ Ｐゴシック" panose="020B0600070205080204" pitchFamily="34" charset="-128"/>
              </a:rPr>
              <a:t> is the number of </a:t>
            </a:r>
            <a:r>
              <a:rPr lang="en-US" altLang="ja-JP" sz="2600">
                <a:solidFill>
                  <a:srgbClr val="3333CC"/>
                </a:solidFill>
                <a:ea typeface="ＭＳ Ｐゴシック" panose="020B0600070205080204" pitchFamily="34" charset="-128"/>
              </a:rPr>
              <a:t>correctly classified positive examples</a:t>
            </a:r>
            <a:r>
              <a:rPr lang="en-US" altLang="ja-JP" sz="2600">
                <a:ea typeface="ＭＳ Ｐゴシック" panose="020B0600070205080204" pitchFamily="34" charset="-128"/>
              </a:rPr>
              <a:t> divided by the total number of examples that are classified as positive. </a:t>
            </a:r>
          </a:p>
          <a:p>
            <a:pPr eaLnBrk="1" hangingPunct="1">
              <a:spcBef>
                <a:spcPct val="10000"/>
              </a:spcBef>
            </a:pPr>
            <a:r>
              <a:rPr lang="en-US" altLang="ja-JP" sz="2600">
                <a:solidFill>
                  <a:srgbClr val="FF0000"/>
                </a:solidFill>
                <a:ea typeface="ＭＳ Ｐゴシック" panose="020B0600070205080204" pitchFamily="34" charset="-128"/>
              </a:rPr>
              <a:t>Recall </a:t>
            </a:r>
            <a:r>
              <a:rPr lang="en-US" altLang="ja-JP" sz="2600" i="1">
                <a:solidFill>
                  <a:srgbClr val="FF0000"/>
                </a:solidFill>
                <a:ea typeface="ＭＳ Ｐゴシック" panose="020B0600070205080204" pitchFamily="34" charset="-128"/>
              </a:rPr>
              <a:t>r</a:t>
            </a:r>
            <a:r>
              <a:rPr lang="en-US" altLang="ja-JP" sz="2600">
                <a:ea typeface="ＭＳ Ｐゴシック" panose="020B0600070205080204" pitchFamily="34" charset="-128"/>
              </a:rPr>
              <a:t> is the number of </a:t>
            </a:r>
            <a:r>
              <a:rPr lang="en-US" altLang="ja-JP" sz="2600">
                <a:solidFill>
                  <a:srgbClr val="3333CC"/>
                </a:solidFill>
                <a:ea typeface="ＭＳ Ｐゴシック" panose="020B0600070205080204" pitchFamily="34" charset="-128"/>
              </a:rPr>
              <a:t>correctly classified positive examples</a:t>
            </a:r>
            <a:r>
              <a:rPr lang="en-US" altLang="ja-JP" sz="2600">
                <a:ea typeface="ＭＳ Ｐゴシック" panose="020B0600070205080204" pitchFamily="34" charset="-128"/>
              </a:rPr>
              <a:t> divided by the total number of actual positive examples in the test set. </a:t>
            </a:r>
            <a:endParaRPr lang="en-US" altLang="en-US" sz="2600"/>
          </a:p>
        </p:txBody>
      </p:sp>
      <p:sp>
        <p:nvSpPr>
          <p:cNvPr id="55303" name="Rectangle 10"/>
          <p:cNvSpPr>
            <a:spLocks noChangeArrowheads="1"/>
          </p:cNvSpPr>
          <p:nvPr/>
        </p:nvSpPr>
        <p:spPr bwMode="auto">
          <a:xfrm>
            <a:off x="1524000" y="2966264"/>
            <a:ext cx="3706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a:p>
        </p:txBody>
      </p:sp>
      <p:graphicFrame>
        <p:nvGraphicFramePr>
          <p:cNvPr id="55304" name="Object 9"/>
          <p:cNvGraphicFramePr>
            <a:graphicFrameLocks noChangeAspect="1"/>
          </p:cNvGraphicFramePr>
          <p:nvPr/>
        </p:nvGraphicFramePr>
        <p:xfrm>
          <a:off x="3000376" y="2470150"/>
          <a:ext cx="5256213" cy="1066800"/>
        </p:xfrm>
        <a:graphic>
          <a:graphicData uri="http://schemas.openxmlformats.org/presentationml/2006/ole">
            <mc:AlternateContent xmlns:mc="http://schemas.openxmlformats.org/markup-compatibility/2006">
              <mc:Choice xmlns:v="urn:schemas-microsoft-com:vml" Requires="v">
                <p:oleObj name="Equation" r:id="rId3" imgW="1828800" imgH="368300" progId="Equation.3">
                  <p:embed/>
                </p:oleObj>
              </mc:Choice>
              <mc:Fallback>
                <p:oleObj name="Equation" r:id="rId3" imgW="1828800" imgH="368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2470150"/>
                        <a:ext cx="52562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117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en-US"/>
              <a:t>CS583, Bing Liu, UIC</a:t>
            </a:r>
          </a:p>
        </p:txBody>
      </p:sp>
      <p:sp>
        <p:nvSpPr>
          <p:cNvPr id="56323"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792B89E-B4CB-48DC-BE51-F60FC29A43FC}" type="slidenum">
              <a:rPr lang="en-US" altLang="en-US" sz="120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56324" name="Rectangle 2"/>
          <p:cNvSpPr>
            <a:spLocks noGrp="1" noChangeArrowheads="1"/>
          </p:cNvSpPr>
          <p:nvPr>
            <p:ph type="title"/>
          </p:nvPr>
        </p:nvSpPr>
        <p:spPr/>
        <p:txBody>
          <a:bodyPr/>
          <a:lstStyle/>
          <a:p>
            <a:pPr eaLnBrk="1" hangingPunct="1"/>
            <a:r>
              <a:rPr lang="en-US" altLang="en-US"/>
              <a:t>An example</a:t>
            </a:r>
          </a:p>
        </p:txBody>
      </p:sp>
      <p:sp>
        <p:nvSpPr>
          <p:cNvPr id="56325" name="Rectangle 3"/>
          <p:cNvSpPr>
            <a:spLocks noGrp="1" noChangeArrowheads="1"/>
          </p:cNvSpPr>
          <p:nvPr>
            <p:ph type="body" sz="half" idx="1"/>
          </p:nvPr>
        </p:nvSpPr>
        <p:spPr>
          <a:xfrm>
            <a:off x="2135189" y="2924176"/>
            <a:ext cx="8110537" cy="3095625"/>
          </a:xfrm>
        </p:spPr>
        <p:txBody>
          <a:bodyPr/>
          <a:lstStyle/>
          <a:p>
            <a:pPr eaLnBrk="1" hangingPunct="1"/>
            <a:r>
              <a:rPr lang="en-US" altLang="ja-JP" sz="2600">
                <a:solidFill>
                  <a:srgbClr val="FF0000"/>
                </a:solidFill>
                <a:ea typeface="ＭＳ Ｐゴシック" panose="020B0600070205080204" pitchFamily="34" charset="-128"/>
              </a:rPr>
              <a:t>This confusion matrix gives</a:t>
            </a:r>
            <a:r>
              <a:rPr lang="en-US" altLang="ja-JP" sz="2600">
                <a:ea typeface="ＭＳ Ｐゴシック" panose="020B0600070205080204" pitchFamily="34" charset="-128"/>
              </a:rPr>
              <a:t> </a:t>
            </a:r>
          </a:p>
          <a:p>
            <a:pPr lvl="1" eaLnBrk="1" hangingPunct="1"/>
            <a:r>
              <a:rPr lang="en-US" altLang="ja-JP" sz="2200">
                <a:solidFill>
                  <a:srgbClr val="3333CC"/>
                </a:solidFill>
                <a:ea typeface="ＭＳ Ｐゴシック" panose="020B0600070205080204" pitchFamily="34" charset="-128"/>
              </a:rPr>
              <a:t>precision </a:t>
            </a:r>
            <a:r>
              <a:rPr lang="en-US" altLang="ja-JP" sz="2200" i="1">
                <a:solidFill>
                  <a:srgbClr val="3333CC"/>
                </a:solidFill>
                <a:ea typeface="ＭＳ Ｐゴシック" panose="020B0600070205080204" pitchFamily="34" charset="-128"/>
              </a:rPr>
              <a:t>p</a:t>
            </a:r>
            <a:r>
              <a:rPr lang="en-US" altLang="ja-JP" sz="2200">
                <a:solidFill>
                  <a:srgbClr val="3333CC"/>
                </a:solidFill>
                <a:ea typeface="ＭＳ Ｐゴシック" panose="020B0600070205080204" pitchFamily="34" charset="-128"/>
              </a:rPr>
              <a:t> = 100% and </a:t>
            </a:r>
          </a:p>
          <a:p>
            <a:pPr lvl="1" eaLnBrk="1" hangingPunct="1"/>
            <a:r>
              <a:rPr lang="en-US" altLang="ja-JP" sz="2200">
                <a:solidFill>
                  <a:srgbClr val="3333CC"/>
                </a:solidFill>
                <a:ea typeface="ＭＳ Ｐゴシック" panose="020B0600070205080204" pitchFamily="34" charset="-128"/>
              </a:rPr>
              <a:t>recall </a:t>
            </a:r>
            <a:r>
              <a:rPr lang="en-US" altLang="ja-JP" sz="2200" i="1">
                <a:solidFill>
                  <a:srgbClr val="3333CC"/>
                </a:solidFill>
                <a:ea typeface="ＭＳ Ｐゴシック" panose="020B0600070205080204" pitchFamily="34" charset="-128"/>
              </a:rPr>
              <a:t>r</a:t>
            </a:r>
            <a:r>
              <a:rPr lang="en-US" altLang="ja-JP" sz="2200">
                <a:solidFill>
                  <a:srgbClr val="3333CC"/>
                </a:solidFill>
                <a:ea typeface="ＭＳ Ｐゴシック" panose="020B0600070205080204" pitchFamily="34" charset="-128"/>
              </a:rPr>
              <a:t> = 1% </a:t>
            </a:r>
          </a:p>
          <a:p>
            <a:pPr lvl="1" eaLnBrk="1" hangingPunct="1">
              <a:buFont typeface="Wingdings" panose="05000000000000000000" pitchFamily="2" charset="2"/>
              <a:buNone/>
            </a:pPr>
            <a:r>
              <a:rPr lang="en-US" altLang="ja-JP" sz="2200">
                <a:ea typeface="ＭＳ Ｐゴシック" panose="020B0600070205080204" pitchFamily="34" charset="-128"/>
              </a:rPr>
              <a:t>	because we only classified one positive example correctly and no negative examples wrongly. </a:t>
            </a:r>
          </a:p>
          <a:p>
            <a:pPr eaLnBrk="1" hangingPunct="1"/>
            <a:r>
              <a:rPr lang="en-US" altLang="en-US" sz="2600">
                <a:solidFill>
                  <a:srgbClr val="3333CC"/>
                </a:solidFill>
              </a:rPr>
              <a:t>Note: </a:t>
            </a:r>
            <a:r>
              <a:rPr lang="en-US" altLang="en-US" sz="2600"/>
              <a:t>precision and recall only measure classification on the positive class. </a:t>
            </a:r>
          </a:p>
        </p:txBody>
      </p:sp>
      <p:pic>
        <p:nvPicPr>
          <p:cNvPr id="5632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92313" y="1341439"/>
            <a:ext cx="8064500" cy="1220787"/>
          </a:xfrm>
          <a:noFill/>
        </p:spPr>
      </p:pic>
    </p:spTree>
    <p:extLst>
      <p:ext uri="{BB962C8B-B14F-4D97-AF65-F5344CB8AC3E}">
        <p14:creationId xmlns:p14="http://schemas.microsoft.com/office/powerpoint/2010/main" val="153883868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Title 1"/>
          <p:cNvSpPr>
            <a:spLocks noGrp="1"/>
          </p:cNvSpPr>
          <p:nvPr>
            <p:ph type="title"/>
          </p:nvPr>
        </p:nvSpPr>
        <p:spPr>
          <a:xfrm>
            <a:off x="1981201" y="277814"/>
            <a:ext cx="8507413" cy="1139825"/>
          </a:xfrm>
        </p:spPr>
        <p:txBody>
          <a:bodyPr>
            <a:normAutofit fontScale="90000"/>
          </a:bodyPr>
          <a:lstStyle/>
          <a:p>
            <a:pPr eaLnBrk="1" hangingPunct="1"/>
            <a:r>
              <a:rPr lang="en-US" altLang="en-US"/>
              <a:t>Receive operating characteristics curve</a:t>
            </a:r>
          </a:p>
        </p:txBody>
      </p:sp>
      <p:sp>
        <p:nvSpPr>
          <p:cNvPr id="58371" name="Content Placeholder 2"/>
          <p:cNvSpPr>
            <a:spLocks noGrp="1"/>
          </p:cNvSpPr>
          <p:nvPr>
            <p:ph idx="1"/>
          </p:nvPr>
        </p:nvSpPr>
        <p:spPr/>
        <p:txBody>
          <a:bodyPr/>
          <a:lstStyle/>
          <a:p>
            <a:pPr eaLnBrk="1" hangingPunct="1"/>
            <a:r>
              <a:rPr lang="en-US" altLang="en-US"/>
              <a:t>It is commonly called the </a:t>
            </a:r>
            <a:r>
              <a:rPr lang="en-US" altLang="en-US">
                <a:solidFill>
                  <a:srgbClr val="FF0000"/>
                </a:solidFill>
              </a:rPr>
              <a:t>ROC curve.</a:t>
            </a:r>
          </a:p>
          <a:p>
            <a:pPr eaLnBrk="1" hangingPunct="1"/>
            <a:r>
              <a:rPr lang="en-US" altLang="en-US"/>
              <a:t>It is a plot of the </a:t>
            </a:r>
            <a:r>
              <a:rPr lang="en-US" altLang="en-US">
                <a:solidFill>
                  <a:srgbClr val="3333CC"/>
                </a:solidFill>
              </a:rPr>
              <a:t>true positive rate (TPR) </a:t>
            </a:r>
            <a:r>
              <a:rPr lang="en-US" altLang="en-US"/>
              <a:t>against the </a:t>
            </a:r>
            <a:r>
              <a:rPr lang="en-US" altLang="en-US">
                <a:solidFill>
                  <a:srgbClr val="3333CC"/>
                </a:solidFill>
              </a:rPr>
              <a:t>false positive rate (FPR).</a:t>
            </a:r>
          </a:p>
          <a:p>
            <a:pPr eaLnBrk="1" hangingPunct="1"/>
            <a:r>
              <a:rPr lang="en-US" altLang="en-US">
                <a:solidFill>
                  <a:srgbClr val="3333CC"/>
                </a:solidFill>
              </a:rPr>
              <a:t>True positive rate:</a:t>
            </a:r>
          </a:p>
          <a:p>
            <a:pPr eaLnBrk="1" hangingPunct="1"/>
            <a:endParaRPr lang="en-US" altLang="en-US">
              <a:solidFill>
                <a:srgbClr val="FF0000"/>
              </a:solidFill>
            </a:endParaRPr>
          </a:p>
          <a:p>
            <a:pPr eaLnBrk="1" hangingPunct="1"/>
            <a:endParaRPr lang="en-US" altLang="en-US">
              <a:solidFill>
                <a:srgbClr val="FF0000"/>
              </a:solidFill>
            </a:endParaRPr>
          </a:p>
          <a:p>
            <a:pPr eaLnBrk="1" hangingPunct="1"/>
            <a:r>
              <a:rPr lang="en-US" altLang="en-US">
                <a:solidFill>
                  <a:srgbClr val="3333CC"/>
                </a:solidFill>
              </a:rPr>
              <a:t>False positive rate:</a:t>
            </a:r>
          </a:p>
        </p:txBody>
      </p:sp>
      <p:sp>
        <p:nvSpPr>
          <p:cNvPr id="4" name="Footer Placeholder 3"/>
          <p:cNvSpPr>
            <a:spLocks noGrp="1"/>
          </p:cNvSpPr>
          <p:nvPr>
            <p:ph type="ftr" sz="quarter" idx="10"/>
          </p:nvPr>
        </p:nvSpPr>
        <p:spPr/>
        <p:txBody>
          <a:bodyPr/>
          <a:lstStyle/>
          <a:p>
            <a:pPr>
              <a:defRPr/>
            </a:pPr>
            <a:r>
              <a:rPr lang="en-US" altLang="en-US"/>
              <a:t>CS583, Bing Liu, UIC</a:t>
            </a:r>
          </a:p>
        </p:txBody>
      </p:sp>
      <p:sp>
        <p:nvSpPr>
          <p:cNvPr id="5837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7312216-8849-4AE5-A761-A0D5747863F2}" type="slidenum">
              <a:rPr lang="en-US" altLang="en-US" sz="120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pic>
        <p:nvPicPr>
          <p:cNvPr id="583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3" y="3321051"/>
            <a:ext cx="25273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83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6" y="4905376"/>
            <a:ext cx="2676525"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9869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altLang="en-US"/>
              <a:t>CS583, Bing Liu, UIC</a:t>
            </a:r>
          </a:p>
        </p:txBody>
      </p:sp>
      <p:sp>
        <p:nvSpPr>
          <p:cNvPr id="57347"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1D1DFA4-8AB0-4BAB-9655-D1846357ADC8}" type="slidenum">
              <a:rPr lang="en-US" altLang="en-US" sz="120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57348" name="Rectangle 2"/>
          <p:cNvSpPr>
            <a:spLocks noGrp="1" noChangeArrowheads="1"/>
          </p:cNvSpPr>
          <p:nvPr>
            <p:ph type="title"/>
          </p:nvPr>
        </p:nvSpPr>
        <p:spPr/>
        <p:txBody>
          <a:bodyPr/>
          <a:lstStyle/>
          <a:p>
            <a:pPr eaLnBrk="1" hangingPunct="1"/>
            <a:r>
              <a:rPr lang="en-US" altLang="en-US"/>
              <a:t>F</a:t>
            </a:r>
            <a:r>
              <a:rPr lang="en-US" altLang="en-US" baseline="-25000"/>
              <a:t>1</a:t>
            </a:r>
            <a:r>
              <a:rPr lang="en-US" altLang="en-US"/>
              <a:t>-value (also called F</a:t>
            </a:r>
            <a:r>
              <a:rPr lang="en-US" altLang="en-US" baseline="-25000"/>
              <a:t>1</a:t>
            </a:r>
            <a:r>
              <a:rPr lang="en-US" altLang="en-US"/>
              <a:t>-score)</a:t>
            </a:r>
          </a:p>
        </p:txBody>
      </p:sp>
      <p:sp>
        <p:nvSpPr>
          <p:cNvPr id="57349" name="Rectangle 3"/>
          <p:cNvSpPr>
            <a:spLocks noGrp="1" noChangeArrowheads="1"/>
          </p:cNvSpPr>
          <p:nvPr>
            <p:ph type="body" sz="half" idx="1"/>
          </p:nvPr>
        </p:nvSpPr>
        <p:spPr>
          <a:xfrm>
            <a:off x="1981200" y="1196976"/>
            <a:ext cx="8147050" cy="4860925"/>
          </a:xfrm>
        </p:spPr>
        <p:txBody>
          <a:bodyPr/>
          <a:lstStyle/>
          <a:p>
            <a:pPr eaLnBrk="1" hangingPunct="1"/>
            <a:r>
              <a:rPr lang="en-US" altLang="en-US" sz="2200"/>
              <a:t>It is hard to compare two classifiers using two measures. F</a:t>
            </a:r>
            <a:r>
              <a:rPr lang="en-US" altLang="en-US" sz="2200" baseline="-25000">
                <a:ea typeface="ＭＳ Ｐゴシック" panose="020B0600070205080204" pitchFamily="34" charset="-128"/>
              </a:rPr>
              <a:t>1</a:t>
            </a:r>
            <a:r>
              <a:rPr lang="en-US" altLang="en-US" sz="2200"/>
              <a:t> score combines precision and recall into one measure</a:t>
            </a:r>
          </a:p>
          <a:p>
            <a:pPr eaLnBrk="1" hangingPunct="1"/>
            <a:endParaRPr lang="en-US" altLang="en-US" sz="2200"/>
          </a:p>
          <a:p>
            <a:pPr eaLnBrk="1" hangingPunct="1"/>
            <a:endParaRPr lang="en-US" altLang="en-US" sz="2200"/>
          </a:p>
          <a:p>
            <a:pPr eaLnBrk="1" hangingPunct="1"/>
            <a:endParaRPr lang="en-US" altLang="en-US" sz="2200"/>
          </a:p>
          <a:p>
            <a:pPr eaLnBrk="1" hangingPunct="1"/>
            <a:endParaRPr lang="en-US" altLang="en-US" sz="2200"/>
          </a:p>
          <a:p>
            <a:pPr eaLnBrk="1" hangingPunct="1"/>
            <a:endParaRPr lang="en-US" altLang="en-US" sz="2200"/>
          </a:p>
          <a:p>
            <a:pPr eaLnBrk="1" hangingPunct="1"/>
            <a:endParaRPr lang="en-US" altLang="ja-JP" sz="2200">
              <a:ea typeface="ＭＳ Ｐゴシック" panose="020B0600070205080204" pitchFamily="34" charset="-128"/>
            </a:endParaRPr>
          </a:p>
          <a:p>
            <a:pPr eaLnBrk="1" hangingPunct="1"/>
            <a:endParaRPr lang="en-US" altLang="ja-JP" sz="2200">
              <a:ea typeface="ＭＳ Ｐゴシック" panose="020B0600070205080204" pitchFamily="34" charset="-128"/>
            </a:endParaRPr>
          </a:p>
          <a:p>
            <a:pPr eaLnBrk="1" hangingPunct="1"/>
            <a:r>
              <a:rPr lang="en-US" altLang="ja-JP" sz="2200">
                <a:ea typeface="ＭＳ Ｐゴシック" panose="020B0600070205080204" pitchFamily="34" charset="-128"/>
              </a:rPr>
              <a:t>The harmonic mean of two numbers tends to be closer to the smaller of the two. </a:t>
            </a:r>
          </a:p>
          <a:p>
            <a:pPr eaLnBrk="1" hangingPunct="1"/>
            <a:r>
              <a:rPr lang="en-US" altLang="ja-JP" sz="2200">
                <a:ea typeface="ＭＳ Ｐゴシック" panose="020B0600070205080204" pitchFamily="34" charset="-128"/>
              </a:rPr>
              <a:t>For F</a:t>
            </a:r>
            <a:r>
              <a:rPr lang="en-US" altLang="ja-JP" sz="2200" baseline="-25000">
                <a:ea typeface="ＭＳ Ｐゴシック" panose="020B0600070205080204" pitchFamily="34" charset="-128"/>
              </a:rPr>
              <a:t>1</a:t>
            </a:r>
            <a:r>
              <a:rPr lang="en-US" altLang="ja-JP" sz="2200">
                <a:ea typeface="ＭＳ Ｐゴシック" panose="020B0600070205080204" pitchFamily="34" charset="-128"/>
              </a:rPr>
              <a:t>-value to be large, both </a:t>
            </a:r>
            <a:r>
              <a:rPr lang="en-US" altLang="ja-JP" sz="2200" i="1">
                <a:ea typeface="ＭＳ Ｐゴシック" panose="020B0600070205080204" pitchFamily="34" charset="-128"/>
              </a:rPr>
              <a:t>p</a:t>
            </a:r>
            <a:r>
              <a:rPr lang="en-US" altLang="ja-JP" sz="2200">
                <a:ea typeface="ＭＳ Ｐゴシック" panose="020B0600070205080204" pitchFamily="34" charset="-128"/>
              </a:rPr>
              <a:t> and </a:t>
            </a:r>
            <a:r>
              <a:rPr lang="en-US" altLang="ja-JP" sz="2200" i="1">
                <a:ea typeface="ＭＳ Ｐゴシック" panose="020B0600070205080204" pitchFamily="34" charset="-128"/>
              </a:rPr>
              <a:t>r</a:t>
            </a:r>
            <a:r>
              <a:rPr lang="en-US" altLang="ja-JP" sz="2200">
                <a:ea typeface="ＭＳ Ｐゴシック" panose="020B0600070205080204" pitchFamily="34" charset="-128"/>
              </a:rPr>
              <a:t> much be large. </a:t>
            </a:r>
            <a:endParaRPr lang="en-US" altLang="en-US" sz="2200"/>
          </a:p>
        </p:txBody>
      </p:sp>
      <p:pic>
        <p:nvPicPr>
          <p:cNvPr id="5735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316163" y="2133600"/>
            <a:ext cx="6337300" cy="2541588"/>
          </a:xfrm>
          <a:noFill/>
        </p:spPr>
      </p:pic>
    </p:spTree>
    <p:extLst>
      <p:ext uri="{BB962C8B-B14F-4D97-AF65-F5344CB8AC3E}">
        <p14:creationId xmlns:p14="http://schemas.microsoft.com/office/powerpoint/2010/main" val="22298975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a:t>Sensitivity and Specificity</a:t>
            </a:r>
          </a:p>
        </p:txBody>
      </p:sp>
      <p:sp>
        <p:nvSpPr>
          <p:cNvPr id="59395" name="Content Placeholder 2"/>
          <p:cNvSpPr>
            <a:spLocks noGrp="1"/>
          </p:cNvSpPr>
          <p:nvPr>
            <p:ph idx="1"/>
          </p:nvPr>
        </p:nvSpPr>
        <p:spPr/>
        <p:txBody>
          <a:bodyPr/>
          <a:lstStyle/>
          <a:p>
            <a:pPr eaLnBrk="1" hangingPunct="1"/>
            <a:r>
              <a:rPr lang="en-US" altLang="en-US"/>
              <a:t>In statistics, there are two other evaluation measures:</a:t>
            </a:r>
          </a:p>
          <a:p>
            <a:pPr lvl="1" eaLnBrk="1" hangingPunct="1"/>
            <a:r>
              <a:rPr lang="en-US" altLang="en-US">
                <a:solidFill>
                  <a:srgbClr val="3333CC"/>
                </a:solidFill>
              </a:rPr>
              <a:t>Sensitivity</a:t>
            </a:r>
            <a:r>
              <a:rPr lang="en-US" altLang="en-US"/>
              <a:t>: Same as TPR</a:t>
            </a:r>
          </a:p>
          <a:p>
            <a:pPr lvl="1" eaLnBrk="1" hangingPunct="1"/>
            <a:r>
              <a:rPr lang="en-US" altLang="en-US">
                <a:solidFill>
                  <a:srgbClr val="3333CC"/>
                </a:solidFill>
              </a:rPr>
              <a:t>Specificity</a:t>
            </a:r>
            <a:r>
              <a:rPr lang="en-US" altLang="en-US"/>
              <a:t>: Also called </a:t>
            </a:r>
            <a:r>
              <a:rPr lang="en-US" altLang="en-US">
                <a:solidFill>
                  <a:srgbClr val="3333CC"/>
                </a:solidFill>
              </a:rPr>
              <a:t>True Negative Rate </a:t>
            </a:r>
            <a:r>
              <a:rPr lang="en-US" altLang="en-US"/>
              <a:t>(TNR)</a:t>
            </a:r>
          </a:p>
          <a:p>
            <a:pPr eaLnBrk="1" hangingPunct="1"/>
            <a:endParaRPr lang="en-US" altLang="en-US"/>
          </a:p>
          <a:p>
            <a:pPr eaLnBrk="1" hangingPunct="1"/>
            <a:endParaRPr lang="en-US" altLang="en-US"/>
          </a:p>
          <a:p>
            <a:pPr eaLnBrk="1" hangingPunct="1"/>
            <a:r>
              <a:rPr lang="en-US" altLang="en-US"/>
              <a:t>Then we have</a:t>
            </a:r>
          </a:p>
        </p:txBody>
      </p:sp>
      <p:sp>
        <p:nvSpPr>
          <p:cNvPr id="4" name="Footer Placeholder 3"/>
          <p:cNvSpPr>
            <a:spLocks noGrp="1"/>
          </p:cNvSpPr>
          <p:nvPr>
            <p:ph type="ftr" sz="quarter" idx="10"/>
          </p:nvPr>
        </p:nvSpPr>
        <p:spPr/>
        <p:txBody>
          <a:bodyPr/>
          <a:lstStyle/>
          <a:p>
            <a:pPr>
              <a:defRPr/>
            </a:pPr>
            <a:r>
              <a:rPr lang="en-US" altLang="en-US"/>
              <a:t>CS583, Bing Liu, UIC</a:t>
            </a:r>
          </a:p>
        </p:txBody>
      </p:sp>
      <p:sp>
        <p:nvSpPr>
          <p:cNvPr id="5939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4C87C8-D428-43C0-9503-A9218F995864}" type="slidenum">
              <a:rPr lang="en-US" altLang="en-US" sz="120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pic>
        <p:nvPicPr>
          <p:cNvPr id="593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939" y="3608388"/>
            <a:ext cx="2695575"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93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7938" y="5265738"/>
            <a:ext cx="360521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1992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Linear Regression</a:t>
            </a:r>
          </a:p>
        </p:txBody>
      </p:sp>
      <p:sp>
        <p:nvSpPr>
          <p:cNvPr id="3" name="Subtitle 2"/>
          <p:cNvSpPr>
            <a:spLocks noGrp="1"/>
          </p:cNvSpPr>
          <p:nvPr>
            <p:ph type="subTitle" idx="1"/>
          </p:nvPr>
        </p:nvSpPr>
        <p:spPr/>
        <p:txBody>
          <a:bodyPr>
            <a:normAutofit/>
          </a:bodyPr>
          <a:lstStyle/>
          <a:p>
            <a:r>
              <a:rPr lang="en-IN" dirty="0"/>
              <a:t>Sumanth Reddy Kaliki</a:t>
            </a:r>
          </a:p>
          <a:p>
            <a:r>
              <a:rPr lang="en-IN" dirty="0"/>
              <a:t>AI Tech Lead</a:t>
            </a:r>
          </a:p>
          <a:p>
            <a:r>
              <a:rPr lang="en-IN"/>
              <a:t>Renoworks - Canada</a:t>
            </a:r>
            <a:endParaRPr lang="en-IN" dirty="0"/>
          </a:p>
        </p:txBody>
      </p:sp>
    </p:spTree>
    <p:extLst>
      <p:ext uri="{BB962C8B-B14F-4D97-AF65-F5344CB8AC3E}">
        <p14:creationId xmlns:p14="http://schemas.microsoft.com/office/powerpoint/2010/main" val="3394325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38" y="93900"/>
            <a:ext cx="10515600" cy="1325563"/>
          </a:xfrm>
        </p:spPr>
        <p:txBody>
          <a:bodyPr/>
          <a:lstStyle/>
          <a:p>
            <a:r>
              <a:rPr lang="en-IN" dirty="0"/>
              <a:t>Definition</a:t>
            </a:r>
          </a:p>
        </p:txBody>
      </p:sp>
      <p:sp>
        <p:nvSpPr>
          <p:cNvPr id="3" name="Content Placeholder 2"/>
          <p:cNvSpPr>
            <a:spLocks noGrp="1"/>
          </p:cNvSpPr>
          <p:nvPr>
            <p:ph idx="1"/>
          </p:nvPr>
        </p:nvSpPr>
        <p:spPr>
          <a:xfrm>
            <a:off x="495603" y="1214651"/>
            <a:ext cx="11496443" cy="12032674"/>
          </a:xfrm>
        </p:spPr>
        <p:txBody>
          <a:bodyPr/>
          <a:lstStyle/>
          <a:p>
            <a:r>
              <a:rPr lang="en-IN" dirty="0"/>
              <a:t>Output is Linear Combination of input variables, </a:t>
            </a:r>
          </a:p>
          <a:p>
            <a:endParaRPr lang="en-IN" dirty="0"/>
          </a:p>
          <a:p>
            <a:endParaRPr lang="en-IN" dirty="0"/>
          </a:p>
          <a:p>
            <a:r>
              <a:rPr lang="en-IN" dirty="0"/>
              <a:t>W1, w2…..</a:t>
            </a:r>
            <a:r>
              <a:rPr lang="en-IN" dirty="0" err="1"/>
              <a:t>wp</a:t>
            </a:r>
            <a:r>
              <a:rPr lang="en-IN" dirty="0"/>
              <a:t>=coefficients</a:t>
            </a:r>
          </a:p>
          <a:p>
            <a:r>
              <a:rPr lang="en-IN" dirty="0"/>
              <a:t>W0=bias or intercept</a:t>
            </a:r>
          </a:p>
          <a:p>
            <a:r>
              <a:rPr lang="en-IN" dirty="0"/>
              <a:t>Linear Regression is used for Continuous output</a:t>
            </a:r>
          </a:p>
          <a:p>
            <a:pPr marL="0" indent="0">
              <a:buNone/>
            </a:pPr>
            <a:r>
              <a:rPr lang="en-IN" dirty="0"/>
              <a:t>    values</a:t>
            </a:r>
          </a:p>
          <a:p>
            <a:r>
              <a:rPr lang="en-IN" dirty="0"/>
              <a:t>In the figure shown, we need to fit a line passing </a:t>
            </a:r>
          </a:p>
          <a:p>
            <a:pPr marL="0" indent="0">
              <a:buNone/>
            </a:pPr>
            <a:r>
              <a:rPr lang="en-IN" dirty="0"/>
              <a:t>   through the points</a:t>
            </a:r>
          </a:p>
        </p:txBody>
      </p:sp>
      <p:pic>
        <p:nvPicPr>
          <p:cNvPr id="2056" name="Picture 8" descr="\hat{y}(w, x) = w_0 + w_1 x_1 + ... + w_p x_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841" y="1873157"/>
            <a:ext cx="6706268" cy="5016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7765576" y="2381816"/>
            <a:ext cx="4526721" cy="3619500"/>
          </a:xfrm>
          <a:prstGeom prst="rect">
            <a:avLst/>
          </a:prstGeom>
        </p:spPr>
      </p:pic>
    </p:spTree>
    <p:extLst>
      <p:ext uri="{BB962C8B-B14F-4D97-AF65-F5344CB8AC3E}">
        <p14:creationId xmlns:p14="http://schemas.microsoft.com/office/powerpoint/2010/main" val="113507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515600" cy="5571651"/>
          </a:xfrm>
          <a:prstGeom prst="rect">
            <a:avLst/>
          </a:prstGeom>
        </p:spPr>
      </p:pic>
    </p:spTree>
    <p:extLst>
      <p:ext uri="{BB962C8B-B14F-4D97-AF65-F5344CB8AC3E}">
        <p14:creationId xmlns:p14="http://schemas.microsoft.com/office/powerpoint/2010/main" val="1188559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10515600" cy="5811837"/>
          </a:xfrm>
          <a:prstGeom prst="rect">
            <a:avLst/>
          </a:prstGeom>
        </p:spPr>
      </p:pic>
    </p:spTree>
    <p:extLst>
      <p:ext uri="{BB962C8B-B14F-4D97-AF65-F5344CB8AC3E}">
        <p14:creationId xmlns:p14="http://schemas.microsoft.com/office/powerpoint/2010/main" val="4012557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36979" y="365125"/>
            <a:ext cx="10616821" cy="5811838"/>
          </a:xfrm>
          <a:prstGeom prst="rect">
            <a:avLst/>
          </a:prstGeom>
        </p:spPr>
      </p:pic>
    </p:spTree>
    <p:extLst>
      <p:ext uri="{BB962C8B-B14F-4D97-AF65-F5344CB8AC3E}">
        <p14:creationId xmlns:p14="http://schemas.microsoft.com/office/powerpoint/2010/main" val="83899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4"/>
          <p:cNvSpPr>
            <a:spLocks noGrp="1"/>
          </p:cNvSpPr>
          <p:nvPr>
            <p:ph type="title"/>
          </p:nvPr>
        </p:nvSpPr>
        <p:spPr>
          <a:xfrm>
            <a:off x="1981200" y="76201"/>
            <a:ext cx="8229600" cy="639763"/>
          </a:xfrm>
        </p:spPr>
        <p:txBody>
          <a:bodyPr>
            <a:normAutofit fontScale="90000"/>
          </a:bodyPr>
          <a:lstStyle/>
          <a:p>
            <a:pPr eaLnBrk="1" hangingPunct="1"/>
            <a:r>
              <a:rPr lang="en-US" altLang="en-US"/>
              <a:t>Generalization</a:t>
            </a:r>
          </a:p>
        </p:txBody>
      </p:sp>
      <p:sp>
        <p:nvSpPr>
          <p:cNvPr id="13315" name="Content Placeholder 5"/>
          <p:cNvSpPr>
            <a:spLocks noGrp="1"/>
          </p:cNvSpPr>
          <p:nvPr>
            <p:ph idx="1"/>
          </p:nvPr>
        </p:nvSpPr>
        <p:spPr>
          <a:xfrm>
            <a:off x="1981200" y="838201"/>
            <a:ext cx="8305800" cy="5287963"/>
          </a:xfrm>
        </p:spPr>
        <p:txBody>
          <a:bodyPr/>
          <a:lstStyle/>
          <a:p>
            <a:pPr eaLnBrk="1" hangingPunct="1"/>
            <a:r>
              <a:rPr lang="en-US" altLang="en-US" sz="2400"/>
              <a:t>Components of generalization error </a:t>
            </a:r>
          </a:p>
          <a:p>
            <a:pPr lvl="1" eaLnBrk="1" hangingPunct="1"/>
            <a:r>
              <a:rPr lang="en-US" altLang="en-US" sz="2000" b="1"/>
              <a:t>Bias:</a:t>
            </a:r>
            <a:r>
              <a:rPr lang="en-US" altLang="en-US" sz="2000"/>
              <a:t> how much the average model over all training sets differ from the true model?</a:t>
            </a:r>
          </a:p>
          <a:p>
            <a:pPr lvl="2" eaLnBrk="1" hangingPunct="1"/>
            <a:r>
              <a:rPr lang="en-US" altLang="en-US"/>
              <a:t>Error due to inaccurate assumptions/simplifications made by the model</a:t>
            </a:r>
          </a:p>
          <a:p>
            <a:pPr lvl="1" eaLnBrk="1" hangingPunct="1"/>
            <a:r>
              <a:rPr lang="en-US" altLang="en-US" sz="2000" b="1"/>
              <a:t>Variance:</a:t>
            </a:r>
            <a:r>
              <a:rPr lang="en-US" altLang="en-US" sz="2000"/>
              <a:t> how much models estimated from different training sets differ from each other</a:t>
            </a:r>
          </a:p>
          <a:p>
            <a:pPr eaLnBrk="1" hangingPunct="1"/>
            <a:r>
              <a:rPr lang="en-US" altLang="en-US" sz="2400" b="1"/>
              <a:t>Underfitting:</a:t>
            </a:r>
            <a:r>
              <a:rPr lang="en-US" altLang="en-US" sz="2400"/>
              <a:t> model is too “simple” to represent all the relevant class characteristics</a:t>
            </a:r>
          </a:p>
          <a:p>
            <a:pPr lvl="1" eaLnBrk="1" hangingPunct="1"/>
            <a:r>
              <a:rPr lang="en-US" altLang="en-US" sz="2000"/>
              <a:t>High bias and low variance</a:t>
            </a:r>
          </a:p>
          <a:p>
            <a:pPr lvl="1" eaLnBrk="1" hangingPunct="1"/>
            <a:r>
              <a:rPr lang="en-US" altLang="en-US" sz="2000"/>
              <a:t>High training error and high test error</a:t>
            </a:r>
          </a:p>
          <a:p>
            <a:pPr eaLnBrk="1" hangingPunct="1"/>
            <a:r>
              <a:rPr lang="en-US" altLang="en-US" sz="2400" b="1"/>
              <a:t>Overfitting:</a:t>
            </a:r>
            <a:r>
              <a:rPr lang="en-US" altLang="en-US" sz="2400"/>
              <a:t> model is too “complex” and fits irrelevant characteristics (noise) in the data</a:t>
            </a:r>
          </a:p>
          <a:p>
            <a:pPr lvl="1" eaLnBrk="1" hangingPunct="1"/>
            <a:r>
              <a:rPr lang="en-US" altLang="en-US" sz="2000"/>
              <a:t>Low bias and high variance</a:t>
            </a:r>
          </a:p>
          <a:p>
            <a:pPr lvl="1" eaLnBrk="1" hangingPunct="1"/>
            <a:r>
              <a:rPr lang="en-US" altLang="en-US" sz="2000"/>
              <a:t>Low training error and high test error</a:t>
            </a:r>
          </a:p>
        </p:txBody>
      </p:sp>
      <p:sp>
        <p:nvSpPr>
          <p:cNvPr id="4" name="TextBox 3"/>
          <p:cNvSpPr txBox="1"/>
          <p:nvPr/>
        </p:nvSpPr>
        <p:spPr>
          <a:xfrm>
            <a:off x="8839201" y="6581776"/>
            <a:ext cx="1812925"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L. </a:t>
            </a:r>
            <a:r>
              <a:rPr lang="en-US" sz="1200" dirty="0" err="1">
                <a:solidFill>
                  <a:srgbClr val="FFFFFF">
                    <a:lumMod val="65000"/>
                  </a:srgbClr>
                </a:solidFill>
                <a:latin typeface="Arial" charset="0"/>
              </a:rPr>
              <a:t>Lazebnik</a:t>
            </a:r>
            <a:endParaRPr lang="en-US" sz="1200" dirty="0">
              <a:solidFill>
                <a:srgbClr val="FFFFFF">
                  <a:lumMod val="65000"/>
                </a:srgbClr>
              </a:solidFill>
              <a:latin typeface="Arial" charset="0"/>
            </a:endParaRPr>
          </a:p>
        </p:txBody>
      </p:sp>
    </p:spTree>
    <p:extLst>
      <p:ext uri="{BB962C8B-B14F-4D97-AF65-F5344CB8AC3E}">
        <p14:creationId xmlns:p14="http://schemas.microsoft.com/office/powerpoint/2010/main" val="413680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Least Mean Square(LMS) regression Model</a:t>
            </a:r>
          </a:p>
        </p:txBody>
      </p:sp>
      <p:pic>
        <p:nvPicPr>
          <p:cNvPr id="4" name="Content Placeholder 3"/>
          <p:cNvPicPr>
            <a:picLocks noGrp="1" noChangeAspect="1"/>
          </p:cNvPicPr>
          <p:nvPr>
            <p:ph idx="1"/>
          </p:nvPr>
        </p:nvPicPr>
        <p:blipFill>
          <a:blip r:embed="rId2"/>
          <a:stretch>
            <a:fillRect/>
          </a:stretch>
        </p:blipFill>
        <p:spPr>
          <a:xfrm>
            <a:off x="1009934" y="1883391"/>
            <a:ext cx="9840036" cy="4107976"/>
          </a:xfrm>
          <a:prstGeom prst="rect">
            <a:avLst/>
          </a:prstGeom>
        </p:spPr>
      </p:pic>
    </p:spTree>
    <p:extLst>
      <p:ext uri="{BB962C8B-B14F-4D97-AF65-F5344CB8AC3E}">
        <p14:creationId xmlns:p14="http://schemas.microsoft.com/office/powerpoint/2010/main" val="1872975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947"/>
          </a:xfrm>
        </p:spPr>
        <p:txBody>
          <a:bodyPr/>
          <a:lstStyle/>
          <a:p>
            <a:r>
              <a:rPr lang="en-IN" dirty="0"/>
              <a:t>Least Mean Square(LMS) regression Model</a:t>
            </a:r>
          </a:p>
        </p:txBody>
      </p:sp>
      <p:pic>
        <p:nvPicPr>
          <p:cNvPr id="4" name="Content Placeholder 3"/>
          <p:cNvPicPr>
            <a:picLocks noGrp="1" noChangeAspect="1"/>
          </p:cNvPicPr>
          <p:nvPr>
            <p:ph idx="1"/>
          </p:nvPr>
        </p:nvPicPr>
        <p:blipFill>
          <a:blip r:embed="rId2"/>
          <a:stretch>
            <a:fillRect/>
          </a:stretch>
        </p:blipFill>
        <p:spPr>
          <a:xfrm>
            <a:off x="838199" y="1501254"/>
            <a:ext cx="10189191" cy="4694830"/>
          </a:xfrm>
          <a:prstGeom prst="rect">
            <a:avLst/>
          </a:prstGeom>
        </p:spPr>
      </p:pic>
    </p:spTree>
    <p:extLst>
      <p:ext uri="{BB962C8B-B14F-4D97-AF65-F5344CB8AC3E}">
        <p14:creationId xmlns:p14="http://schemas.microsoft.com/office/powerpoint/2010/main" val="3648439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072"/>
          </a:xfrm>
        </p:spPr>
        <p:txBody>
          <a:bodyPr/>
          <a:lstStyle/>
          <a:p>
            <a:r>
              <a:rPr lang="en-IN" dirty="0"/>
              <a:t>Least Mean Square(LMS) regression Model</a:t>
            </a:r>
          </a:p>
        </p:txBody>
      </p:sp>
      <p:pic>
        <p:nvPicPr>
          <p:cNvPr id="4" name="Content Placeholder 3"/>
          <p:cNvPicPr>
            <a:picLocks noGrp="1" noChangeAspect="1"/>
          </p:cNvPicPr>
          <p:nvPr>
            <p:ph idx="1"/>
          </p:nvPr>
        </p:nvPicPr>
        <p:blipFill>
          <a:blip r:embed="rId2"/>
          <a:stretch>
            <a:fillRect/>
          </a:stretch>
        </p:blipFill>
        <p:spPr>
          <a:xfrm>
            <a:off x="838200" y="1542198"/>
            <a:ext cx="10407555" cy="4967784"/>
          </a:xfrm>
          <a:prstGeom prst="rect">
            <a:avLst/>
          </a:prstGeom>
        </p:spPr>
      </p:pic>
    </p:spTree>
    <p:extLst>
      <p:ext uri="{BB962C8B-B14F-4D97-AF65-F5344CB8AC3E}">
        <p14:creationId xmlns:p14="http://schemas.microsoft.com/office/powerpoint/2010/main" val="12060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838200" y="477672"/>
            <a:ext cx="10612272" cy="5699291"/>
          </a:xfrm>
          <a:prstGeom prst="rect">
            <a:avLst/>
          </a:prstGeom>
        </p:spPr>
      </p:pic>
    </p:spTree>
    <p:extLst>
      <p:ext uri="{BB962C8B-B14F-4D97-AF65-F5344CB8AC3E}">
        <p14:creationId xmlns:p14="http://schemas.microsoft.com/office/powerpoint/2010/main" val="705897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Convex Optimization using gradient descent</a:t>
            </a:r>
          </a:p>
        </p:txBody>
      </p:sp>
      <p:pic>
        <p:nvPicPr>
          <p:cNvPr id="4" name="Content Placeholder 3"/>
          <p:cNvPicPr>
            <a:picLocks noGrp="1" noChangeAspect="1"/>
          </p:cNvPicPr>
          <p:nvPr>
            <p:ph idx="1"/>
          </p:nvPr>
        </p:nvPicPr>
        <p:blipFill>
          <a:blip r:embed="rId2"/>
          <a:stretch>
            <a:fillRect/>
          </a:stretch>
        </p:blipFill>
        <p:spPr>
          <a:xfrm>
            <a:off x="6987655" y="1664210"/>
            <a:ext cx="4137545" cy="3787205"/>
          </a:xfrm>
          <a:prstGeom prst="rect">
            <a:avLst/>
          </a:prstGeom>
        </p:spPr>
      </p:pic>
      <p:pic>
        <p:nvPicPr>
          <p:cNvPr id="8" name="Picture 7"/>
          <p:cNvPicPr>
            <a:picLocks noChangeAspect="1"/>
          </p:cNvPicPr>
          <p:nvPr/>
        </p:nvPicPr>
        <p:blipFill>
          <a:blip r:embed="rId3"/>
          <a:stretch>
            <a:fillRect/>
          </a:stretch>
        </p:blipFill>
        <p:spPr>
          <a:xfrm>
            <a:off x="1701422" y="1664210"/>
            <a:ext cx="4271749" cy="3603008"/>
          </a:xfrm>
          <a:prstGeom prst="rect">
            <a:avLst/>
          </a:prstGeom>
        </p:spPr>
      </p:pic>
      <p:pic>
        <p:nvPicPr>
          <p:cNvPr id="9" name="Picture 8"/>
          <p:cNvPicPr>
            <a:picLocks noChangeAspect="1"/>
          </p:cNvPicPr>
          <p:nvPr/>
        </p:nvPicPr>
        <p:blipFill>
          <a:blip r:embed="rId4"/>
          <a:stretch>
            <a:fillRect/>
          </a:stretch>
        </p:blipFill>
        <p:spPr>
          <a:xfrm>
            <a:off x="1269242" y="5554639"/>
            <a:ext cx="9855958" cy="1011664"/>
          </a:xfrm>
          <a:prstGeom prst="rect">
            <a:avLst/>
          </a:prstGeom>
        </p:spPr>
      </p:pic>
    </p:spTree>
    <p:extLst>
      <p:ext uri="{BB962C8B-B14F-4D97-AF65-F5344CB8AC3E}">
        <p14:creationId xmlns:p14="http://schemas.microsoft.com/office/powerpoint/2010/main" val="1455648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4"/>
            <a:ext cx="10515600" cy="2814803"/>
          </a:xfrm>
        </p:spPr>
        <p:txBody>
          <a:bodyPr>
            <a:normAutofit/>
          </a:bodyPr>
          <a:lstStyle/>
          <a:p>
            <a:pPr algn="ctr"/>
            <a:r>
              <a:rPr lang="en-US" sz="8000" b="1" dirty="0">
                <a:solidFill>
                  <a:srgbClr val="268FDE"/>
                </a:solidFill>
                <a:latin typeface="Centaur" panose="02030504050205020304" pitchFamily="18" charset="0"/>
              </a:rPr>
              <a:t>Make a guess?</a:t>
            </a:r>
            <a:br>
              <a:rPr lang="en-US" sz="8000" b="1" dirty="0">
                <a:solidFill>
                  <a:srgbClr val="268FDE"/>
                </a:solidFill>
                <a:latin typeface="Centaur" panose="02030504050205020304" pitchFamily="18" charset="0"/>
              </a:rPr>
            </a:br>
            <a:r>
              <a:rPr lang="en-US" sz="5400" b="1" dirty="0">
                <a:solidFill>
                  <a:srgbClr val="268FDE"/>
                </a:solidFill>
                <a:latin typeface="Centaur" panose="02030504050205020304" pitchFamily="18" charset="0"/>
              </a:rPr>
              <a:t>What does it mean?...</a:t>
            </a:r>
            <a:endParaRPr lang="ru-RU" sz="5400" b="1" dirty="0">
              <a:solidFill>
                <a:srgbClr val="268FDE"/>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887" y="4085437"/>
            <a:ext cx="10154571" cy="946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063887" y="3260916"/>
            <a:ext cx="3910045" cy="707886"/>
          </a:xfrm>
          <a:prstGeom prst="rect">
            <a:avLst/>
          </a:prstGeom>
          <a:noFill/>
        </p:spPr>
        <p:txBody>
          <a:bodyPr wrap="none" rtlCol="0">
            <a:spAutoFit/>
          </a:bodyPr>
          <a:lstStyle/>
          <a:p>
            <a:r>
              <a:rPr lang="en-US" sz="4000" b="1" dirty="0">
                <a:solidFill>
                  <a:srgbClr val="268FDE"/>
                </a:solidFill>
                <a:latin typeface="Centaur" panose="02030504050205020304" pitchFamily="18" charset="0"/>
              </a:rPr>
              <a:t>Hypothesis /guess :</a:t>
            </a:r>
          </a:p>
        </p:txBody>
      </p:sp>
      <p:cxnSp>
        <p:nvCxnSpPr>
          <p:cNvPr id="7" name="Straight Arrow Connector 6"/>
          <p:cNvCxnSpPr/>
          <p:nvPr/>
        </p:nvCxnSpPr>
        <p:spPr>
          <a:xfrm flipV="1">
            <a:off x="3513509" y="4847639"/>
            <a:ext cx="982745"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13509" y="4847639"/>
            <a:ext cx="2486274"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13509" y="4847639"/>
            <a:ext cx="3973879"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513509" y="4847639"/>
            <a:ext cx="6676136" cy="753061"/>
          </a:xfrm>
          <a:prstGeom prst="straightConnector1">
            <a:avLst/>
          </a:prstGeom>
          <a:ln>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944682" y="5224169"/>
            <a:ext cx="1568827" cy="707886"/>
          </a:xfrm>
          <a:prstGeom prst="rect">
            <a:avLst/>
          </a:prstGeom>
          <a:noFill/>
        </p:spPr>
        <p:txBody>
          <a:bodyPr wrap="none" rtlCol="0">
            <a:spAutoFit/>
          </a:bodyPr>
          <a:lstStyle/>
          <a:p>
            <a:r>
              <a:rPr lang="en-US" sz="4000" b="1" dirty="0">
                <a:solidFill>
                  <a:srgbClr val="268FDE"/>
                </a:solidFill>
                <a:latin typeface="Centaur" panose="02030504050205020304" pitchFamily="18" charset="0"/>
              </a:rPr>
              <a:t>weights</a:t>
            </a:r>
          </a:p>
        </p:txBody>
      </p:sp>
    </p:spTree>
    <p:extLst>
      <p:ext uri="{BB962C8B-B14F-4D97-AF65-F5344CB8AC3E}">
        <p14:creationId xmlns:p14="http://schemas.microsoft.com/office/powerpoint/2010/main" val="3430299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65125"/>
            <a:ext cx="10918209" cy="1325563"/>
          </a:xfrm>
        </p:spPr>
        <p:txBody>
          <a:bodyPr>
            <a:normAutofit/>
          </a:bodyPr>
          <a:lstStyle/>
          <a:p>
            <a:pPr algn="ctr"/>
            <a:r>
              <a:rPr lang="en-US" sz="7200" b="1" dirty="0">
                <a:solidFill>
                  <a:srgbClr val="268FDE"/>
                </a:solidFill>
                <a:latin typeface="Centaur" panose="02030504050205020304" pitchFamily="18" charset="0"/>
              </a:rPr>
              <a:t>Find out our mistake…</a:t>
            </a:r>
            <a:endParaRPr lang="ru-RU" sz="7200" b="1" dirty="0">
              <a:solidFill>
                <a:srgbClr val="268FDE"/>
              </a:solidFill>
            </a:endParaRPr>
          </a:p>
        </p:txBody>
      </p:sp>
      <p:pic>
        <p:nvPicPr>
          <p:cNvPr id="2050" name="Picture 2" descr="https://git.gitbook.com/raw/lenadroid/my-conference-talks/master/CostFunctionMLR.png?token=bGVuYWRyb2lkOjg3YzAzMWY2LThjMzktNGQ5Ny1hNmJmLTEwNTEyZGYzZmM5OQ%3D%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499" y="2193627"/>
            <a:ext cx="9868256" cy="19384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18443" y="1769494"/>
            <a:ext cx="6466963" cy="707886"/>
          </a:xfrm>
          <a:prstGeom prst="rect">
            <a:avLst/>
          </a:prstGeom>
          <a:noFill/>
        </p:spPr>
        <p:txBody>
          <a:bodyPr wrap="none" rtlCol="0">
            <a:spAutoFit/>
          </a:bodyPr>
          <a:lstStyle/>
          <a:p>
            <a:r>
              <a:rPr lang="en-US" sz="4000" b="1" dirty="0">
                <a:solidFill>
                  <a:srgbClr val="268FDE"/>
                </a:solidFill>
                <a:latin typeface="Centaur" panose="02030504050205020304" pitchFamily="18" charset="0"/>
              </a:rPr>
              <a:t>Cost function/ Mistake function:</a:t>
            </a:r>
          </a:p>
        </p:txBody>
      </p:sp>
      <p:sp>
        <p:nvSpPr>
          <p:cNvPr id="7" name="Title 1"/>
          <p:cNvSpPr txBox="1">
            <a:spLocks/>
          </p:cNvSpPr>
          <p:nvPr/>
        </p:nvSpPr>
        <p:spPr>
          <a:xfrm>
            <a:off x="5" y="4090003"/>
            <a:ext cx="959437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solidFill>
                  <a:srgbClr val="268FDE"/>
                </a:solidFill>
                <a:latin typeface="Centaur" panose="02030504050205020304" pitchFamily="18" charset="0"/>
              </a:rPr>
              <a:t>… and minimize it:</a:t>
            </a:r>
            <a:endParaRPr lang="ru-RU" sz="7200" b="1" dirty="0">
              <a:solidFill>
                <a:srgbClr val="268FDE"/>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924" y="5319065"/>
            <a:ext cx="2391560" cy="107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2435" y="4450653"/>
            <a:ext cx="2630488"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9321421" y="4132037"/>
            <a:ext cx="791570" cy="480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0208525" y="3534770"/>
            <a:ext cx="1828800" cy="923330"/>
          </a:xfrm>
          <a:prstGeom prst="rect">
            <a:avLst/>
          </a:prstGeom>
          <a:noFill/>
        </p:spPr>
        <p:txBody>
          <a:bodyPr wrap="square" rtlCol="0">
            <a:spAutoFit/>
          </a:bodyPr>
          <a:lstStyle/>
          <a:p>
            <a:r>
              <a:rPr lang="en-IN" dirty="0"/>
              <a:t>Gradient Descent to find the global minimum.</a:t>
            </a:r>
          </a:p>
        </p:txBody>
      </p:sp>
    </p:spTree>
    <p:extLst>
      <p:ext uri="{BB962C8B-B14F-4D97-AF65-F5344CB8AC3E}">
        <p14:creationId xmlns:p14="http://schemas.microsoft.com/office/powerpoint/2010/main" val="2935331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365125"/>
            <a:ext cx="12192000" cy="1325563"/>
          </a:xfrm>
        </p:spPr>
        <p:txBody>
          <a:bodyPr>
            <a:normAutofit/>
          </a:bodyPr>
          <a:lstStyle/>
          <a:p>
            <a:pPr algn="ctr"/>
            <a:r>
              <a:rPr lang="en-US" sz="7200" b="1" dirty="0">
                <a:solidFill>
                  <a:srgbClr val="268FDE"/>
                </a:solidFill>
                <a:latin typeface="Centaur" panose="02030504050205020304" pitchFamily="18" charset="0"/>
              </a:rPr>
              <a:t>How to reduce the mistake?</a:t>
            </a:r>
            <a:endParaRPr lang="ru-RU" sz="7200" b="1" dirty="0">
              <a:solidFill>
                <a:srgbClr val="268FDE"/>
              </a:solidFill>
            </a:endParaRP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229" y="2997341"/>
            <a:ext cx="2766804" cy="2962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446660" y="1610430"/>
            <a:ext cx="9237627" cy="1200329"/>
          </a:xfrm>
          <a:prstGeom prst="rect">
            <a:avLst/>
          </a:prstGeom>
          <a:noFill/>
        </p:spPr>
        <p:txBody>
          <a:bodyPr wrap="square" rtlCol="0">
            <a:spAutoFit/>
          </a:bodyPr>
          <a:lstStyle/>
          <a:p>
            <a:r>
              <a:rPr lang="en-US" sz="3600" b="1" dirty="0">
                <a:solidFill>
                  <a:schemeClr val="tx1">
                    <a:lumMod val="75000"/>
                    <a:lumOff val="25000"/>
                  </a:schemeClr>
                </a:solidFill>
                <a:latin typeface="Centaur" panose="02030504050205020304" pitchFamily="18" charset="0"/>
              </a:rPr>
              <a:t>Update each slope parameter</a:t>
            </a:r>
            <a:r>
              <a:rPr lang="en-US" sz="2800" b="1" dirty="0">
                <a:solidFill>
                  <a:schemeClr val="tx1">
                    <a:lumMod val="75000"/>
                    <a:lumOff val="25000"/>
                  </a:schemeClr>
                </a:solidFill>
                <a:latin typeface="Centaur" panose="02030504050205020304" pitchFamily="18" charset="0"/>
              </a:rPr>
              <a:t>  </a:t>
            </a:r>
            <a:r>
              <a:rPr lang="en-US" sz="3600" b="1" dirty="0">
                <a:solidFill>
                  <a:schemeClr val="tx1">
                    <a:lumMod val="75000"/>
                    <a:lumOff val="25000"/>
                  </a:schemeClr>
                </a:solidFill>
                <a:latin typeface="Centaur" panose="02030504050205020304" pitchFamily="18" charset="0"/>
              </a:rPr>
              <a:t>until  Mistake Function</a:t>
            </a:r>
          </a:p>
          <a:p>
            <a:r>
              <a:rPr lang="en-US" sz="3600" b="1" dirty="0">
                <a:solidFill>
                  <a:schemeClr val="tx1">
                    <a:lumMod val="75000"/>
                    <a:lumOff val="25000"/>
                  </a:schemeClr>
                </a:solidFill>
                <a:latin typeface="Centaur" panose="02030504050205020304" pitchFamily="18" charset="0"/>
              </a:rPr>
              <a:t>minimum is reached:</a:t>
            </a:r>
          </a:p>
        </p:txBody>
      </p:sp>
      <p:sp>
        <p:nvSpPr>
          <p:cNvPr id="26" name="Rectangle 25"/>
          <p:cNvSpPr/>
          <p:nvPr/>
        </p:nvSpPr>
        <p:spPr>
          <a:xfrm>
            <a:off x="5582945" y="4056064"/>
            <a:ext cx="2427124" cy="584775"/>
          </a:xfrm>
          <a:prstGeom prst="rect">
            <a:avLst/>
          </a:prstGeom>
        </p:spPr>
        <p:txBody>
          <a:bodyPr wrap="square">
            <a:spAutoFit/>
          </a:bodyPr>
          <a:lstStyle/>
          <a:p>
            <a:r>
              <a:rPr lang="en-US" sz="3200" b="1" dirty="0">
                <a:solidFill>
                  <a:srgbClr val="268FDE"/>
                </a:solidFill>
                <a:latin typeface="Centaur" panose="02030504050205020304" pitchFamily="18" charset="0"/>
              </a:rPr>
              <a:t>Simultaneously </a:t>
            </a:r>
            <a:endParaRPr lang="en-US" sz="3200" dirty="0">
              <a:solidFill>
                <a:srgbClr val="268FDE"/>
              </a:solidFill>
            </a:endParaRPr>
          </a:p>
        </p:txBody>
      </p:sp>
      <p:cxnSp>
        <p:nvCxnSpPr>
          <p:cNvPr id="28" name="Straight Arrow Connector 27"/>
          <p:cNvCxnSpPr/>
          <p:nvPr/>
        </p:nvCxnSpPr>
        <p:spPr>
          <a:xfrm flipH="1" flipV="1">
            <a:off x="4666397" y="3511887"/>
            <a:ext cx="865676" cy="8365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666397" y="4389397"/>
            <a:ext cx="8656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666397" y="4389397"/>
            <a:ext cx="865676" cy="1103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1" name="TextBox 2060"/>
          <p:cNvSpPr txBox="1"/>
          <p:nvPr/>
        </p:nvSpPr>
        <p:spPr>
          <a:xfrm>
            <a:off x="8201167" y="2971698"/>
            <a:ext cx="3193576" cy="2677656"/>
          </a:xfrm>
          <a:prstGeom prst="rect">
            <a:avLst/>
          </a:prstGeom>
          <a:noFill/>
        </p:spPr>
        <p:txBody>
          <a:bodyPr wrap="square" rtlCol="0">
            <a:spAutoFit/>
          </a:bodyPr>
          <a:lstStyle/>
          <a:p>
            <a:r>
              <a:rPr lang="en-US" sz="2800" b="1" dirty="0">
                <a:solidFill>
                  <a:srgbClr val="268FDE"/>
                </a:solidFill>
                <a:latin typeface="Centaur" panose="02030504050205020304" pitchFamily="18" charset="0"/>
              </a:rPr>
              <a:t>  Alpha</a:t>
            </a:r>
          </a:p>
          <a:p>
            <a:r>
              <a:rPr lang="en-US" sz="2800" dirty="0">
                <a:latin typeface="Centaur" panose="02030504050205020304" pitchFamily="18" charset="0"/>
              </a:rPr>
              <a:t>  Learning rate</a:t>
            </a:r>
          </a:p>
          <a:p>
            <a:endParaRPr lang="en-US" sz="2800" dirty="0">
              <a:latin typeface="Centaur" panose="02030504050205020304" pitchFamily="18" charset="0"/>
            </a:endParaRPr>
          </a:p>
          <a:p>
            <a:endParaRPr lang="en-US" sz="2800" dirty="0">
              <a:latin typeface="Centaur" panose="02030504050205020304" pitchFamily="18" charset="0"/>
            </a:endParaRPr>
          </a:p>
          <a:p>
            <a:r>
              <a:rPr lang="en-US" sz="2800" b="1" dirty="0">
                <a:solidFill>
                  <a:srgbClr val="268FDE"/>
                </a:solidFill>
                <a:latin typeface="Centaur" panose="02030504050205020304" pitchFamily="18" charset="0"/>
              </a:rPr>
              <a:t>  Derivative</a:t>
            </a:r>
          </a:p>
          <a:p>
            <a:r>
              <a:rPr lang="en-US" sz="2800" dirty="0">
                <a:latin typeface="Centaur" panose="02030504050205020304" pitchFamily="18" charset="0"/>
              </a:rPr>
              <a:t>  Direction of moving</a:t>
            </a:r>
          </a:p>
        </p:txBody>
      </p:sp>
    </p:spTree>
    <p:extLst>
      <p:ext uri="{BB962C8B-B14F-4D97-AF65-F5344CB8AC3E}">
        <p14:creationId xmlns:p14="http://schemas.microsoft.com/office/powerpoint/2010/main" val="1226303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a:xfrm>
            <a:off x="1981200" y="228600"/>
            <a:ext cx="8229600" cy="1143000"/>
          </a:xfrm>
        </p:spPr>
        <p:txBody>
          <a:bodyPr/>
          <a:lstStyle/>
          <a:p>
            <a:pPr eaLnBrk="1" hangingPunct="1"/>
            <a:r>
              <a:rPr lang="en-US" altLang="en-US"/>
              <a:t>A Note on Stochastic GD</a:t>
            </a:r>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l="31679"/>
          <a:stretch>
            <a:fillRect/>
          </a:stretch>
        </p:blipFill>
        <p:spPr bwMode="auto">
          <a:xfrm>
            <a:off x="7369790" y="1676401"/>
            <a:ext cx="3575713" cy="308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Box 7"/>
          <p:cNvSpPr txBox="1">
            <a:spLocks noChangeArrowheads="1"/>
          </p:cNvSpPr>
          <p:nvPr/>
        </p:nvSpPr>
        <p:spPr bwMode="auto">
          <a:xfrm>
            <a:off x="941697" y="1676401"/>
            <a:ext cx="789591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Arial" panose="020B0604020202020204" pitchFamily="34" charset="0"/>
              <a:buChar char="•"/>
            </a:pPr>
            <a:r>
              <a:rPr lang="en-US" altLang="en-US" dirty="0"/>
              <a:t> For very large problems it is more efficient to </a:t>
            </a:r>
          </a:p>
          <a:p>
            <a:pPr eaLnBrk="1" hangingPunct="1"/>
            <a:r>
              <a:rPr lang="en-US" altLang="en-US" dirty="0"/>
              <a:t>  compute the gradient using a small (random)</a:t>
            </a:r>
          </a:p>
          <a:p>
            <a:pPr eaLnBrk="1" hangingPunct="1"/>
            <a:r>
              <a:rPr lang="en-US" altLang="en-US" dirty="0"/>
              <a:t>  subset of the data.</a:t>
            </a:r>
          </a:p>
          <a:p>
            <a:pPr eaLnBrk="1" hangingPunct="1"/>
            <a:endParaRPr lang="en-US" altLang="en-US" dirty="0"/>
          </a:p>
          <a:p>
            <a:pPr eaLnBrk="1" hangingPunct="1">
              <a:buFont typeface="Arial" panose="020B0604020202020204" pitchFamily="34" charset="0"/>
              <a:buChar char="•"/>
            </a:pPr>
            <a:r>
              <a:rPr lang="en-US" altLang="en-US" dirty="0"/>
              <a:t> For every new update you pick a new random subset.</a:t>
            </a:r>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r>
              <a:rPr lang="en-US" altLang="en-US" dirty="0"/>
              <a:t> Towards convergence, you decrease the </a:t>
            </a:r>
            <a:r>
              <a:rPr lang="en-US" altLang="en-US" dirty="0" err="1"/>
              <a:t>stepsize</a:t>
            </a:r>
            <a:r>
              <a:rPr lang="en-US" altLang="en-US" dirty="0"/>
              <a:t>.</a:t>
            </a:r>
          </a:p>
          <a:p>
            <a:pPr eaLnBrk="1" hangingPunct="1">
              <a:buFont typeface="Arial" panose="020B0604020202020204" pitchFamily="34" charset="0"/>
              <a:buChar char="•"/>
            </a:pPr>
            <a:endParaRPr lang="en-US" altLang="en-US" dirty="0"/>
          </a:p>
          <a:p>
            <a:pPr eaLnBrk="1" hangingPunct="1">
              <a:buFont typeface="Arial" panose="020B0604020202020204" pitchFamily="34" charset="0"/>
              <a:buChar char="•"/>
            </a:pPr>
            <a:r>
              <a:rPr lang="en-US" altLang="en-US" dirty="0"/>
              <a:t> Why is this more efficient?</a:t>
            </a:r>
          </a:p>
          <a:p>
            <a:pPr eaLnBrk="1" hangingPunct="1">
              <a:buFont typeface="Wingdings" panose="05000000000000000000" pitchFamily="2" charset="2"/>
              <a:buChar char="à"/>
            </a:pPr>
            <a:r>
              <a:rPr lang="en-US" altLang="en-US" dirty="0">
                <a:sym typeface="Wingdings" panose="05000000000000000000" pitchFamily="2" charset="2"/>
              </a:rPr>
              <a:t>The gradient is an average over many data-points.</a:t>
            </a:r>
          </a:p>
          <a:p>
            <a:pPr eaLnBrk="1" hangingPunct="1">
              <a:buFont typeface="Wingdings" panose="05000000000000000000" pitchFamily="2" charset="2"/>
              <a:buChar char="à"/>
            </a:pPr>
            <a:r>
              <a:rPr lang="en-US" altLang="en-US" dirty="0">
                <a:sym typeface="Wingdings" panose="05000000000000000000" pitchFamily="2" charset="2"/>
              </a:rPr>
              <a:t> If your parameters are very “bad”, every data-point will </a:t>
            </a:r>
          </a:p>
          <a:p>
            <a:pPr eaLnBrk="1" hangingPunct="1"/>
            <a:r>
              <a:rPr lang="en-US" altLang="en-US" dirty="0">
                <a:sym typeface="Wingdings" panose="05000000000000000000" pitchFamily="2" charset="2"/>
              </a:rPr>
              <a:t>     tell you to move in the same direction, so you need only a </a:t>
            </a:r>
          </a:p>
          <a:p>
            <a:pPr eaLnBrk="1" hangingPunct="1"/>
            <a:r>
              <a:rPr lang="en-US" altLang="en-US" dirty="0">
                <a:sym typeface="Wingdings" panose="05000000000000000000" pitchFamily="2" charset="2"/>
              </a:rPr>
              <a:t>     few data-points to find that direction.</a:t>
            </a:r>
          </a:p>
          <a:p>
            <a:pPr eaLnBrk="1" hangingPunct="1">
              <a:buFont typeface="Wingdings" panose="05000000000000000000" pitchFamily="2" charset="2"/>
              <a:buChar char="à"/>
            </a:pPr>
            <a:r>
              <a:rPr lang="en-US" altLang="en-US" dirty="0">
                <a:sym typeface="Wingdings" panose="05000000000000000000" pitchFamily="2" charset="2"/>
              </a:rPr>
              <a:t>Towards convergence you need all the data-points.</a:t>
            </a:r>
          </a:p>
          <a:p>
            <a:pPr eaLnBrk="1" hangingPunct="1">
              <a:buFont typeface="Wingdings" panose="05000000000000000000" pitchFamily="2" charset="2"/>
              <a:buChar char="à"/>
            </a:pPr>
            <a:r>
              <a:rPr lang="en-US" altLang="en-US" dirty="0">
                <a:sym typeface="Wingdings" panose="05000000000000000000" pitchFamily="2" charset="2"/>
              </a:rPr>
              <a:t> A small step-size effectively averages over many data-points.</a:t>
            </a:r>
          </a:p>
        </p:txBody>
      </p:sp>
      <p:sp>
        <p:nvSpPr>
          <p:cNvPr id="2" name="Down Arrow 1"/>
          <p:cNvSpPr/>
          <p:nvPr/>
        </p:nvSpPr>
        <p:spPr>
          <a:xfrm>
            <a:off x="9477523" y="1371600"/>
            <a:ext cx="276024" cy="1760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753547" y="1275898"/>
            <a:ext cx="1621809" cy="646331"/>
          </a:xfrm>
          <a:prstGeom prst="rect">
            <a:avLst/>
          </a:prstGeom>
          <a:noFill/>
        </p:spPr>
        <p:txBody>
          <a:bodyPr wrap="square" rtlCol="0">
            <a:spAutoFit/>
          </a:bodyPr>
          <a:lstStyle/>
          <a:p>
            <a:r>
              <a:rPr lang="en-IN" dirty="0"/>
              <a:t>Global Minimum</a:t>
            </a:r>
          </a:p>
        </p:txBody>
      </p:sp>
    </p:spTree>
    <p:extLst>
      <p:ext uri="{BB962C8B-B14F-4D97-AF65-F5344CB8AC3E}">
        <p14:creationId xmlns:p14="http://schemas.microsoft.com/office/powerpoint/2010/main" val="212070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791" y="3823801"/>
            <a:ext cx="3740353" cy="3034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341" y="867539"/>
            <a:ext cx="4457274" cy="3390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101" y="1778123"/>
            <a:ext cx="5152599" cy="4230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0" y="296885"/>
            <a:ext cx="12192000" cy="1325563"/>
          </a:xfrm>
        </p:spPr>
        <p:txBody>
          <a:bodyPr>
            <a:normAutofit/>
          </a:bodyPr>
          <a:lstStyle/>
          <a:p>
            <a:pPr algn="ctr"/>
            <a:r>
              <a:rPr lang="en-US" sz="7200" b="1" dirty="0">
                <a:solidFill>
                  <a:srgbClr val="268FDE"/>
                </a:solidFill>
                <a:latin typeface="Centaur" panose="02030504050205020304" pitchFamily="18" charset="0"/>
              </a:rPr>
              <a:t>Mistake function looks like…</a:t>
            </a:r>
            <a:endParaRPr lang="ru-RU" sz="7200" b="1" dirty="0">
              <a:solidFill>
                <a:srgbClr val="268FDE"/>
              </a:solidFill>
            </a:endParaRPr>
          </a:p>
        </p:txBody>
      </p:sp>
      <p:cxnSp>
        <p:nvCxnSpPr>
          <p:cNvPr id="4" name="Straight Arrow Connector 3"/>
          <p:cNvCxnSpPr/>
          <p:nvPr/>
        </p:nvCxnSpPr>
        <p:spPr>
          <a:xfrm flipV="1">
            <a:off x="3098042" y="3425590"/>
            <a:ext cx="1000344" cy="968991"/>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098042" y="3643952"/>
            <a:ext cx="5779326" cy="75063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098042" y="4394581"/>
            <a:ext cx="2113625" cy="1022520"/>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28057" y="4163749"/>
            <a:ext cx="2292824" cy="461665"/>
          </a:xfrm>
          <a:prstGeom prst="rect">
            <a:avLst/>
          </a:prstGeom>
          <a:noFill/>
        </p:spPr>
        <p:txBody>
          <a:bodyPr wrap="square" rtlCol="0">
            <a:spAutoFit/>
          </a:bodyPr>
          <a:lstStyle/>
          <a:p>
            <a:r>
              <a:rPr lang="en-US" sz="2400" b="1" dirty="0">
                <a:solidFill>
                  <a:srgbClr val="268FDE"/>
                </a:solidFill>
                <a:latin typeface="Centaur" panose="02030504050205020304" pitchFamily="18" charset="0"/>
              </a:rPr>
              <a:t>Global minimums</a:t>
            </a:r>
          </a:p>
        </p:txBody>
      </p:sp>
    </p:spTree>
    <p:extLst>
      <p:ext uri="{BB962C8B-B14F-4D97-AF65-F5344CB8AC3E}">
        <p14:creationId xmlns:p14="http://schemas.microsoft.com/office/powerpoint/2010/main" val="421916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a:t>Bias-Variance Trade-off</a:t>
            </a:r>
          </a:p>
        </p:txBody>
      </p:sp>
      <p:sp>
        <p:nvSpPr>
          <p:cNvPr id="3" name="Content Placeholder 2"/>
          <p:cNvSpPr>
            <a:spLocks noGrp="1"/>
          </p:cNvSpPr>
          <p:nvPr>
            <p:ph idx="1"/>
          </p:nvPr>
        </p:nvSpPr>
        <p:spPr>
          <a:xfrm>
            <a:off x="5715000" y="1524000"/>
            <a:ext cx="4572000" cy="4495800"/>
          </a:xfrm>
        </p:spPr>
        <p:txBody>
          <a:bodyPr>
            <a:normAutofit/>
          </a:bodyPr>
          <a:lstStyle/>
          <a:p>
            <a:pPr>
              <a:buFont typeface="Arial" charset="0"/>
              <a:buChar char="•"/>
              <a:defRPr/>
            </a:pPr>
            <a:r>
              <a:rPr lang="en-US" dirty="0"/>
              <a:t>Models with too few parameters are inaccurate because of a large bias (not enough flexibility).</a:t>
            </a:r>
          </a:p>
          <a:p>
            <a:pPr>
              <a:buFont typeface="Arial" charset="0"/>
              <a:buChar char="•"/>
              <a:defRPr/>
            </a:pPr>
            <a:endParaRPr lang="en-US" dirty="0"/>
          </a:p>
          <a:p>
            <a:pPr>
              <a:buFont typeface="Arial" charset="0"/>
              <a:buChar char="•"/>
              <a:defRPr/>
            </a:pPr>
            <a:r>
              <a:rPr lang="en-US" dirty="0"/>
              <a:t>Models with too many parameters are inaccurate because of a large variance (too much sensitivity to the sample).</a:t>
            </a:r>
          </a:p>
        </p:txBody>
      </p:sp>
      <p:pic>
        <p:nvPicPr>
          <p:cNvPr id="64516" name="Picture 2" descr="C:\Users\hays\Desktop\143 Computer Vision\slides\09\bias_variance_bias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485900"/>
            <a:ext cx="3571875"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7" name="Picture 3" descr="C:\Users\hays\Desktop\143 Computer Vision\slides\09\bias_variance_var_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3840164"/>
            <a:ext cx="3571875" cy="217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839201" y="6581776"/>
            <a:ext cx="1668463" cy="276225"/>
          </a:xfrm>
          <a:prstGeom prst="rect">
            <a:avLst/>
          </a:prstGeom>
          <a:noFill/>
        </p:spPr>
        <p:txBody>
          <a:bodyPr wrap="none">
            <a:spAutoFit/>
          </a:bodyPr>
          <a:lstStyle/>
          <a:p>
            <a:pPr>
              <a:defRPr/>
            </a:pPr>
            <a:r>
              <a:rPr lang="en-US" sz="1200" dirty="0">
                <a:solidFill>
                  <a:prstClr val="white">
                    <a:lumMod val="65000"/>
                  </a:prstClr>
                </a:solidFill>
                <a:latin typeface="Arial" charset="0"/>
              </a:rPr>
              <a:t>Slide credit: D. </a:t>
            </a:r>
            <a:r>
              <a:rPr lang="en-US" sz="1200" dirty="0" err="1">
                <a:solidFill>
                  <a:prstClr val="white">
                    <a:lumMod val="65000"/>
                  </a:prstClr>
                </a:solidFill>
                <a:latin typeface="Arial" charset="0"/>
              </a:rPr>
              <a:t>Hoiem</a:t>
            </a:r>
            <a:endParaRPr lang="en-US" sz="1200" dirty="0">
              <a:solidFill>
                <a:prstClr val="white">
                  <a:lumMod val="65000"/>
                </a:prstClr>
              </a:solidFill>
              <a:latin typeface="Arial" charset="0"/>
            </a:endParaRPr>
          </a:p>
        </p:txBody>
      </p:sp>
    </p:spTree>
    <p:extLst>
      <p:ext uri="{BB962C8B-B14F-4D97-AF65-F5344CB8AC3E}">
        <p14:creationId xmlns:p14="http://schemas.microsoft.com/office/powerpoint/2010/main" val="3156197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Regression for data shown initially</a:t>
            </a:r>
          </a:p>
        </p:txBody>
      </p:sp>
      <p:pic>
        <p:nvPicPr>
          <p:cNvPr id="4" name="Content Placeholder 3"/>
          <p:cNvPicPr>
            <a:picLocks noGrp="1" noChangeAspect="1"/>
          </p:cNvPicPr>
          <p:nvPr>
            <p:ph idx="1"/>
          </p:nvPr>
        </p:nvPicPr>
        <p:blipFill>
          <a:blip r:embed="rId2"/>
          <a:stretch>
            <a:fillRect/>
          </a:stretch>
        </p:blipFill>
        <p:spPr>
          <a:xfrm>
            <a:off x="1146412" y="1883391"/>
            <a:ext cx="10099344" cy="4652252"/>
          </a:xfrm>
          <a:prstGeom prst="rect">
            <a:avLst/>
          </a:prstGeom>
        </p:spPr>
      </p:pic>
    </p:spTree>
    <p:extLst>
      <p:ext uri="{BB962C8B-B14F-4D97-AF65-F5344CB8AC3E}">
        <p14:creationId xmlns:p14="http://schemas.microsoft.com/office/powerpoint/2010/main" val="2875087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Under-fitting, Optimum, Overfitting </a:t>
            </a:r>
          </a:p>
        </p:txBody>
      </p:sp>
      <p:pic>
        <p:nvPicPr>
          <p:cNvPr id="4" name="Picture 3"/>
          <p:cNvPicPr>
            <a:picLocks noChangeAspect="1"/>
          </p:cNvPicPr>
          <p:nvPr/>
        </p:nvPicPr>
        <p:blipFill>
          <a:blip r:embed="rId2"/>
          <a:stretch>
            <a:fillRect/>
          </a:stretch>
        </p:blipFill>
        <p:spPr>
          <a:xfrm>
            <a:off x="1605886" y="1473958"/>
            <a:ext cx="8980227" cy="2333767"/>
          </a:xfrm>
          <a:prstGeom prst="rect">
            <a:avLst/>
          </a:prstGeom>
        </p:spPr>
      </p:pic>
      <p:pic>
        <p:nvPicPr>
          <p:cNvPr id="5" name="Picture 6" descr="http://blog.fliptop.com/wp-content/uploads/2015/03/goodfit_overfitt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74461" y="3807726"/>
            <a:ext cx="7615450" cy="271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41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Effects of Under-fitting(High Bias) &amp; Overfitting(High Variance)</a:t>
            </a:r>
          </a:p>
        </p:txBody>
      </p:sp>
      <p:pic>
        <p:nvPicPr>
          <p:cNvPr id="4" name="Content Placeholder 3"/>
          <p:cNvPicPr>
            <a:picLocks noGrp="1" noChangeAspect="1"/>
          </p:cNvPicPr>
          <p:nvPr>
            <p:ph idx="1"/>
          </p:nvPr>
        </p:nvPicPr>
        <p:blipFill>
          <a:blip r:embed="rId2"/>
          <a:stretch>
            <a:fillRect/>
          </a:stretch>
        </p:blipFill>
        <p:spPr>
          <a:xfrm>
            <a:off x="2101755" y="1690688"/>
            <a:ext cx="8175009" cy="4778351"/>
          </a:xfrm>
          <a:prstGeom prst="rect">
            <a:avLst/>
          </a:prstGeom>
        </p:spPr>
      </p:pic>
    </p:spTree>
    <p:extLst>
      <p:ext uri="{BB962C8B-B14F-4D97-AF65-F5344CB8AC3E}">
        <p14:creationId xmlns:p14="http://schemas.microsoft.com/office/powerpoint/2010/main" val="525061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573" y="1491372"/>
            <a:ext cx="8311486" cy="3107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838200" y="365125"/>
            <a:ext cx="10885227" cy="1325563"/>
          </a:xfrm>
        </p:spPr>
        <p:txBody>
          <a:bodyPr>
            <a:normAutofit/>
          </a:bodyPr>
          <a:lstStyle/>
          <a:p>
            <a:pPr algn="ctr"/>
            <a:r>
              <a:rPr lang="en-US" sz="8000" b="1" dirty="0">
                <a:solidFill>
                  <a:srgbClr val="268FDE"/>
                </a:solidFill>
                <a:latin typeface="Centaur" panose="02030504050205020304" pitchFamily="18" charset="0"/>
              </a:rPr>
              <a:t>Logistic Regression</a:t>
            </a:r>
            <a:endParaRPr lang="ru-RU" sz="8000" b="1" dirty="0">
              <a:solidFill>
                <a:srgbClr val="268FDE"/>
              </a:solidFill>
            </a:endParaRPr>
          </a:p>
        </p:txBody>
      </p:sp>
      <p:sp>
        <p:nvSpPr>
          <p:cNvPr id="2" name="TextBox 1"/>
          <p:cNvSpPr txBox="1"/>
          <p:nvPr/>
        </p:nvSpPr>
        <p:spPr>
          <a:xfrm>
            <a:off x="1241945" y="4995081"/>
            <a:ext cx="1011299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Output is not a number from some continuous</a:t>
            </a:r>
            <a:r>
              <a:rPr lang="en-US" baseline="0" dirty="0"/>
              <a:t> range – output is the category (black or white, yes or no)</a:t>
            </a:r>
          </a:p>
          <a:p>
            <a:pPr marL="285750" indent="-285750">
              <a:buFont typeface="Arial" panose="020B0604020202020204" pitchFamily="34" charset="0"/>
              <a:buChar char="•"/>
            </a:pPr>
            <a:r>
              <a:rPr lang="en-US" baseline="0" dirty="0"/>
              <a:t>Logistic regression is a classification algorithm that may have only two categories on the output, so it’s binary classification</a:t>
            </a:r>
          </a:p>
          <a:p>
            <a:pPr marL="285750" indent="-285750">
              <a:buFont typeface="Arial" panose="020B0604020202020204" pitchFamily="34" charset="0"/>
              <a:buChar char="•"/>
            </a:pPr>
            <a:r>
              <a:rPr lang="en-IN" dirty="0"/>
              <a:t>Name is somewhat misleading. Really a technique for classification, not regression. “Regression” comes from fact that we fit a linear model to the feature space</a:t>
            </a:r>
            <a:r>
              <a:rPr lang="en-IN"/>
              <a:t>. </a:t>
            </a:r>
            <a:br>
              <a:rPr lang="en-IN" dirty="0"/>
            </a:br>
            <a:br>
              <a:rPr lang="en-IN" dirty="0"/>
            </a:br>
            <a:endParaRPr lang="ru-RU" dirty="0"/>
          </a:p>
          <a:p>
            <a:endParaRPr lang="en-IN" dirty="0"/>
          </a:p>
        </p:txBody>
      </p:sp>
    </p:spTree>
    <p:extLst>
      <p:ext uri="{BB962C8B-B14F-4D97-AF65-F5344CB8AC3E}">
        <p14:creationId xmlns:p14="http://schemas.microsoft.com/office/powerpoint/2010/main" val="26170138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Different ways of expressing probability</a:t>
            </a:r>
            <a:endParaRPr lang="en-IN" dirty="0"/>
          </a:p>
        </p:txBody>
      </p:sp>
      <p:sp>
        <p:nvSpPr>
          <p:cNvPr id="3" name="Content Placeholder 2"/>
          <p:cNvSpPr>
            <a:spLocks noGrp="1"/>
          </p:cNvSpPr>
          <p:nvPr>
            <p:ph idx="1"/>
          </p:nvPr>
        </p:nvSpPr>
        <p:spPr/>
        <p:txBody>
          <a:bodyPr/>
          <a:lstStyle/>
          <a:p>
            <a:br>
              <a:rPr lang="en-IN" dirty="0"/>
            </a:br>
            <a:br>
              <a:rPr lang="en-IN" dirty="0"/>
            </a:br>
            <a:endParaRPr lang="en-IN" dirty="0"/>
          </a:p>
        </p:txBody>
      </p:sp>
      <p:pic>
        <p:nvPicPr>
          <p:cNvPr id="4" name="Picture 3"/>
          <p:cNvPicPr>
            <a:picLocks noChangeAspect="1"/>
          </p:cNvPicPr>
          <p:nvPr/>
        </p:nvPicPr>
        <p:blipFill>
          <a:blip r:embed="rId3"/>
          <a:stretch>
            <a:fillRect/>
          </a:stretch>
        </p:blipFill>
        <p:spPr>
          <a:xfrm>
            <a:off x="1292841" y="1991519"/>
            <a:ext cx="7886700" cy="4019550"/>
          </a:xfrm>
          <a:prstGeom prst="rect">
            <a:avLst/>
          </a:prstGeom>
        </p:spPr>
      </p:pic>
    </p:spTree>
    <p:extLst>
      <p:ext uri="{BB962C8B-B14F-4D97-AF65-F5344CB8AC3E}">
        <p14:creationId xmlns:p14="http://schemas.microsoft.com/office/powerpoint/2010/main" val="2846439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 odds</a:t>
            </a:r>
          </a:p>
        </p:txBody>
      </p:sp>
      <p:pic>
        <p:nvPicPr>
          <p:cNvPr id="4" name="Content Placeholder 3"/>
          <p:cNvPicPr>
            <a:picLocks noGrp="1" noChangeAspect="1"/>
          </p:cNvPicPr>
          <p:nvPr>
            <p:ph idx="1"/>
          </p:nvPr>
        </p:nvPicPr>
        <p:blipFill>
          <a:blip r:embed="rId2"/>
          <a:stretch>
            <a:fillRect/>
          </a:stretch>
        </p:blipFill>
        <p:spPr>
          <a:xfrm>
            <a:off x="1078173" y="1825625"/>
            <a:ext cx="10167582" cy="4351338"/>
          </a:xfrm>
          <a:prstGeom prst="rect">
            <a:avLst/>
          </a:prstGeom>
        </p:spPr>
      </p:pic>
    </p:spTree>
    <p:extLst>
      <p:ext uri="{BB962C8B-B14F-4D97-AF65-F5344CB8AC3E}">
        <p14:creationId xmlns:p14="http://schemas.microsoft.com/office/powerpoint/2010/main" val="2162068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910"/>
            <a:ext cx="10515600" cy="846162"/>
          </a:xfrm>
        </p:spPr>
        <p:txBody>
          <a:bodyPr>
            <a:normAutofit fontScale="90000"/>
          </a:bodyPr>
          <a:lstStyle/>
          <a:p>
            <a:r>
              <a:rPr lang="en-IN" b="1" dirty="0"/>
              <a:t>From probability to log odds (and back again)</a:t>
            </a:r>
            <a:br>
              <a:rPr lang="en-IN" dirty="0"/>
            </a:b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028950" y="2329656"/>
            <a:ext cx="6134100" cy="3343275"/>
          </a:xfrm>
          <a:prstGeom prst="rect">
            <a:avLst/>
          </a:prstGeom>
        </p:spPr>
      </p:pic>
    </p:spTree>
    <p:extLst>
      <p:ext uri="{BB962C8B-B14F-4D97-AF65-F5344CB8AC3E}">
        <p14:creationId xmlns:p14="http://schemas.microsoft.com/office/powerpoint/2010/main" val="3123785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p:pic>
        <p:nvPicPr>
          <p:cNvPr id="4" name="Content Placeholder 3"/>
          <p:cNvPicPr>
            <a:picLocks noGrp="1" noChangeAspect="1"/>
          </p:cNvPicPr>
          <p:nvPr>
            <p:ph idx="1"/>
          </p:nvPr>
        </p:nvPicPr>
        <p:blipFill>
          <a:blip r:embed="rId2"/>
          <a:stretch>
            <a:fillRect/>
          </a:stretch>
        </p:blipFill>
        <p:spPr>
          <a:xfrm>
            <a:off x="1173707" y="1555845"/>
            <a:ext cx="9608024" cy="4899546"/>
          </a:xfrm>
          <a:prstGeom prst="rect">
            <a:avLst/>
          </a:prstGeom>
        </p:spPr>
      </p:pic>
    </p:spTree>
    <p:extLst>
      <p:ext uri="{BB962C8B-B14F-4D97-AF65-F5344CB8AC3E}">
        <p14:creationId xmlns:p14="http://schemas.microsoft.com/office/powerpoint/2010/main" val="2511485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716"/>
            <a:ext cx="10515600" cy="753461"/>
          </a:xfrm>
        </p:spPr>
        <p:txBody>
          <a:bodyPr/>
          <a:lstStyle/>
          <a:p>
            <a:r>
              <a:rPr lang="en-IN" dirty="0"/>
              <a:t>Using Logistic Regression Model</a:t>
            </a:r>
          </a:p>
        </p:txBody>
      </p:sp>
      <p:pic>
        <p:nvPicPr>
          <p:cNvPr id="4" name="Content Placeholder 3"/>
          <p:cNvPicPr>
            <a:picLocks noGrp="1" noChangeAspect="1"/>
          </p:cNvPicPr>
          <p:nvPr>
            <p:ph idx="1"/>
          </p:nvPr>
        </p:nvPicPr>
        <p:blipFill>
          <a:blip r:embed="rId2"/>
          <a:stretch>
            <a:fillRect/>
          </a:stretch>
        </p:blipFill>
        <p:spPr>
          <a:xfrm>
            <a:off x="1433016" y="1083076"/>
            <a:ext cx="9021170" cy="3489055"/>
          </a:xfrm>
          <a:prstGeom prst="rect">
            <a:avLst/>
          </a:prstGeom>
        </p:spPr>
      </p:pic>
      <p:pic>
        <p:nvPicPr>
          <p:cNvPr id="5" name="Picture 4"/>
          <p:cNvPicPr>
            <a:picLocks noChangeAspect="1"/>
          </p:cNvPicPr>
          <p:nvPr/>
        </p:nvPicPr>
        <p:blipFill>
          <a:blip r:embed="rId3"/>
          <a:stretch>
            <a:fillRect/>
          </a:stretch>
        </p:blipFill>
        <p:spPr>
          <a:xfrm>
            <a:off x="1573153" y="4572132"/>
            <a:ext cx="9045694" cy="2098296"/>
          </a:xfrm>
          <a:prstGeom prst="rect">
            <a:avLst/>
          </a:prstGeom>
        </p:spPr>
      </p:pic>
    </p:spTree>
    <p:extLst>
      <p:ext uri="{BB962C8B-B14F-4D97-AF65-F5344CB8AC3E}">
        <p14:creationId xmlns:p14="http://schemas.microsoft.com/office/powerpoint/2010/main" val="2443887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 Regression</a:t>
            </a:r>
          </a:p>
        </p:txBody>
      </p:sp>
      <p:pic>
        <p:nvPicPr>
          <p:cNvPr id="4" name="Content Placeholder 3"/>
          <p:cNvPicPr>
            <a:picLocks noGrp="1" noChangeAspect="1"/>
          </p:cNvPicPr>
          <p:nvPr>
            <p:ph idx="1"/>
          </p:nvPr>
        </p:nvPicPr>
        <p:blipFill>
          <a:blip r:embed="rId2"/>
          <a:stretch>
            <a:fillRect/>
          </a:stretch>
        </p:blipFill>
        <p:spPr>
          <a:xfrm>
            <a:off x="1201002" y="1405719"/>
            <a:ext cx="10152797" cy="4926842"/>
          </a:xfrm>
          <a:prstGeom prst="rect">
            <a:avLst/>
          </a:prstGeom>
        </p:spPr>
      </p:pic>
    </p:spTree>
    <p:extLst>
      <p:ext uri="{BB962C8B-B14F-4D97-AF65-F5344CB8AC3E}">
        <p14:creationId xmlns:p14="http://schemas.microsoft.com/office/powerpoint/2010/main" val="363505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http://blog.fliptop.com/wp-content/uploads/2015/03/1degree_4deg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49" y="198852"/>
            <a:ext cx="10739651" cy="29836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fliptop.com/wp-content/uploads/2015/03/goodfit_overfittin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6233" y="3047349"/>
            <a:ext cx="9239533" cy="329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36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s://encrypted-tbn3.gstatic.com/images?q=tbn:ANd9GcR5-dpTaFP9GUbdBBs1WLbjgyHKnqd7mwyEXDb09d7EdmR4zTj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231" y="2505128"/>
            <a:ext cx="3977439" cy="99832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787" y="1898815"/>
            <a:ext cx="60579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p:cNvSpPr>
            <a:spLocks noGrp="1"/>
          </p:cNvSpPr>
          <p:nvPr>
            <p:ph type="title"/>
          </p:nvPr>
        </p:nvSpPr>
        <p:spPr>
          <a:xfrm>
            <a:off x="838200" y="365125"/>
            <a:ext cx="10885227" cy="1325563"/>
          </a:xfrm>
        </p:spPr>
        <p:txBody>
          <a:bodyPr>
            <a:normAutofit/>
          </a:bodyPr>
          <a:lstStyle/>
          <a:p>
            <a:pPr algn="ctr"/>
            <a:r>
              <a:rPr lang="en-US" sz="8000" b="1" dirty="0">
                <a:solidFill>
                  <a:srgbClr val="268FDE"/>
                </a:solidFill>
                <a:latin typeface="Centaur" panose="02030504050205020304" pitchFamily="18" charset="0"/>
              </a:rPr>
              <a:t>Hypothesis function</a:t>
            </a:r>
            <a:endParaRPr lang="ru-RU" sz="8000" b="1" dirty="0">
              <a:solidFill>
                <a:srgbClr val="268FDE"/>
              </a:solidFill>
            </a:endParaRPr>
          </a:p>
        </p:txBody>
      </p:sp>
      <p:sp>
        <p:nvSpPr>
          <p:cNvPr id="3" name="TextBox 2"/>
          <p:cNvSpPr txBox="1"/>
          <p:nvPr/>
        </p:nvSpPr>
        <p:spPr>
          <a:xfrm>
            <a:off x="668738" y="3509599"/>
            <a:ext cx="4050444" cy="1200329"/>
          </a:xfrm>
          <a:prstGeom prst="rect">
            <a:avLst/>
          </a:prstGeom>
          <a:noFill/>
        </p:spPr>
        <p:txBody>
          <a:bodyPr wrap="square" rtlCol="0">
            <a:spAutoFit/>
          </a:bodyPr>
          <a:lstStyle/>
          <a:p>
            <a:r>
              <a:rPr lang="en-US" sz="3600" b="1" dirty="0">
                <a:solidFill>
                  <a:srgbClr val="268FDE"/>
                </a:solidFill>
                <a:latin typeface="Centaur" panose="02030504050205020304" pitchFamily="18" charset="0"/>
              </a:rPr>
              <a:t>Estimated probability that Y = </a:t>
            </a:r>
            <a:r>
              <a:rPr lang="en-US" sz="3600" dirty="0">
                <a:solidFill>
                  <a:srgbClr val="268FDE"/>
                </a:solidFill>
              </a:rPr>
              <a:t>1</a:t>
            </a:r>
            <a:r>
              <a:rPr lang="en-US" sz="3600" b="1" dirty="0">
                <a:solidFill>
                  <a:srgbClr val="268FDE"/>
                </a:solidFill>
                <a:latin typeface="Centaur" panose="02030504050205020304" pitchFamily="18" charset="0"/>
              </a:rPr>
              <a:t> on input  X</a:t>
            </a:r>
          </a:p>
        </p:txBody>
      </p:sp>
      <p:cxnSp>
        <p:nvCxnSpPr>
          <p:cNvPr id="5" name="Straight Arrow Connector 4"/>
          <p:cNvCxnSpPr/>
          <p:nvPr/>
        </p:nvCxnSpPr>
        <p:spPr>
          <a:xfrm flipH="1" flipV="1">
            <a:off x="1460312" y="3224280"/>
            <a:ext cx="382136" cy="279171"/>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8738" y="4844955"/>
            <a:ext cx="4337049" cy="923330"/>
          </a:xfrm>
          <a:prstGeom prst="rect">
            <a:avLst/>
          </a:prstGeom>
          <a:noFill/>
        </p:spPr>
        <p:txBody>
          <a:bodyPr wrap="square" rtlCol="0">
            <a:spAutoFit/>
          </a:bodyPr>
          <a:lstStyle/>
          <a:p>
            <a:pPr marL="285750" indent="-285750">
              <a:buFont typeface="Arial" panose="020B0604020202020204" pitchFamily="34" charset="0"/>
              <a:buChar char="•"/>
            </a:pPr>
            <a:r>
              <a:rPr lang="en-US" altLang="en-US" dirty="0">
                <a:ea typeface="ＭＳ Ｐゴシック" panose="020B0600070205080204" pitchFamily="34" charset="-128"/>
              </a:rPr>
              <a:t>Squashing function to map the reals to a finite domain.</a:t>
            </a:r>
          </a:p>
          <a:p>
            <a:pPr marL="285750" indent="-285750">
              <a:buFont typeface="Arial" panose="020B0604020202020204" pitchFamily="34" charset="0"/>
              <a:buChar char="•"/>
            </a:pPr>
            <a:endParaRPr lang="en-IN" dirty="0"/>
          </a:p>
        </p:txBody>
      </p:sp>
      <p:pic>
        <p:nvPicPr>
          <p:cNvPr id="11"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19185" y="5693762"/>
            <a:ext cx="2362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129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en-US"/>
              <a:t>The logit / sigmoid</a:t>
            </a:r>
          </a:p>
        </p:txBody>
      </p:sp>
      <p:graphicFrame>
        <p:nvGraphicFramePr>
          <p:cNvPr id="3074" name="Object 3"/>
          <p:cNvGraphicFramePr>
            <a:graphicFrameLocks noGrp="1" noChangeAspect="1"/>
          </p:cNvGraphicFramePr>
          <p:nvPr>
            <p:ph sz="half" idx="2"/>
          </p:nvPr>
        </p:nvGraphicFramePr>
        <p:xfrm>
          <a:off x="7010400" y="2819400"/>
          <a:ext cx="3189288" cy="685800"/>
        </p:xfrm>
        <a:graphic>
          <a:graphicData uri="http://schemas.openxmlformats.org/presentationml/2006/ole">
            <mc:AlternateContent xmlns:mc="http://schemas.openxmlformats.org/markup-compatibility/2006">
              <mc:Choice xmlns:v="urn:schemas-microsoft-com:vml" Requires="v">
                <p:oleObj name="Equation" r:id="rId3" imgW="2006280" imgH="431640" progId="Equation.DSMT4">
                  <p:embed/>
                </p:oleObj>
              </mc:Choice>
              <mc:Fallback>
                <p:oleObj name="Equation" r:id="rId3" imgW="2006280" imgH="431640" progId="Equation.DSMT4">
                  <p:embed/>
                  <p:pic>
                    <p:nvPicPr>
                      <p:cNvPr id="307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819400"/>
                        <a:ext cx="31892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 name="Line 4"/>
          <p:cNvSpPr>
            <a:spLocks noChangeShapeType="1"/>
          </p:cNvSpPr>
          <p:nvPr/>
        </p:nvSpPr>
        <p:spPr bwMode="auto">
          <a:xfrm flipV="1">
            <a:off x="8001000" y="3429000"/>
            <a:ext cx="17526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7" name="Text Box 5"/>
          <p:cNvSpPr txBox="1">
            <a:spLocks noChangeArrowheads="1"/>
          </p:cNvSpPr>
          <p:nvPr/>
        </p:nvSpPr>
        <p:spPr bwMode="auto">
          <a:xfrm>
            <a:off x="6400800" y="4114801"/>
            <a:ext cx="235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Determines the offset</a:t>
            </a:r>
          </a:p>
        </p:txBody>
      </p:sp>
      <p:sp>
        <p:nvSpPr>
          <p:cNvPr id="3078" name="Line 6"/>
          <p:cNvSpPr>
            <a:spLocks noChangeShapeType="1"/>
          </p:cNvSpPr>
          <p:nvPr/>
        </p:nvSpPr>
        <p:spPr bwMode="auto">
          <a:xfrm flipV="1">
            <a:off x="9067800" y="3505200"/>
            <a:ext cx="76200" cy="205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9" name="Text Box 7"/>
          <p:cNvSpPr txBox="1">
            <a:spLocks noChangeArrowheads="1"/>
          </p:cNvSpPr>
          <p:nvPr/>
        </p:nvSpPr>
        <p:spPr bwMode="auto">
          <a:xfrm>
            <a:off x="8137525" y="5522913"/>
            <a:ext cx="235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Determines the angle</a:t>
            </a:r>
          </a:p>
          <a:p>
            <a:pPr eaLnBrk="1" hangingPunct="1"/>
            <a:r>
              <a:rPr lang="en-US" altLang="en-US"/>
              <a:t>and the steepness. </a:t>
            </a:r>
          </a:p>
        </p:txBody>
      </p:sp>
      <p:pic>
        <p:nvPicPr>
          <p:cNvPr id="3080" name="Picture 8" descr="imp-377b"/>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l="6557" b="8545"/>
          <a:stretch>
            <a:fillRect/>
          </a:stretch>
        </p:blipFill>
        <p:spPr>
          <a:xfrm>
            <a:off x="1524000" y="2668589"/>
            <a:ext cx="4800600" cy="2840037"/>
          </a:xfrm>
          <a:noFill/>
        </p:spPr>
      </p:pic>
      <p:sp>
        <p:nvSpPr>
          <p:cNvPr id="3081" name="Line 9"/>
          <p:cNvSpPr>
            <a:spLocks noChangeShapeType="1"/>
          </p:cNvSpPr>
          <p:nvPr/>
        </p:nvSpPr>
        <p:spPr bwMode="auto">
          <a:xfrm flipH="1">
            <a:off x="3124200" y="4343400"/>
            <a:ext cx="3124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48739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365125"/>
            <a:ext cx="10885227" cy="1325563"/>
          </a:xfrm>
        </p:spPr>
        <p:txBody>
          <a:bodyPr>
            <a:normAutofit/>
          </a:bodyPr>
          <a:lstStyle/>
          <a:p>
            <a:pPr algn="ctr"/>
            <a:r>
              <a:rPr lang="en-US" sz="8000" b="1" dirty="0">
                <a:solidFill>
                  <a:srgbClr val="268FDE"/>
                </a:solidFill>
                <a:latin typeface="Centaur" panose="02030504050205020304" pitchFamily="18" charset="0"/>
              </a:rPr>
              <a:t>Mistake function</a:t>
            </a:r>
            <a:endParaRPr lang="ru-RU" sz="8000" b="1" dirty="0">
              <a:solidFill>
                <a:srgbClr val="268FDE"/>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226" y="1829055"/>
            <a:ext cx="6653309" cy="421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24" y="2010192"/>
            <a:ext cx="2858575" cy="1285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97799" y="3936890"/>
            <a:ext cx="3663003" cy="830997"/>
          </a:xfrm>
          <a:prstGeom prst="rect">
            <a:avLst/>
          </a:prstGeom>
          <a:noFill/>
        </p:spPr>
        <p:txBody>
          <a:bodyPr wrap="square" rtlCol="0">
            <a:spAutoFit/>
          </a:bodyPr>
          <a:lstStyle/>
          <a:p>
            <a:r>
              <a:rPr lang="en-US" sz="2400" b="1" dirty="0">
                <a:solidFill>
                  <a:srgbClr val="268FDE"/>
                </a:solidFill>
                <a:latin typeface="Centaur" panose="02030504050205020304" pitchFamily="18" charset="0"/>
              </a:rPr>
              <a:t>Mistake function is the cost for a single training data example</a:t>
            </a:r>
          </a:p>
        </p:txBody>
      </p:sp>
      <p:cxnSp>
        <p:nvCxnSpPr>
          <p:cNvPr id="11" name="Straight Arrow Connector 10"/>
          <p:cNvCxnSpPr/>
          <p:nvPr/>
        </p:nvCxnSpPr>
        <p:spPr>
          <a:xfrm flipH="1" flipV="1">
            <a:off x="2056770" y="3295444"/>
            <a:ext cx="289281" cy="641446"/>
          </a:xfrm>
          <a:prstGeom prst="straightConnector1">
            <a:avLst/>
          </a:prstGeom>
          <a:ln>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60763" y="5921482"/>
            <a:ext cx="748233" cy="523220"/>
          </a:xfrm>
          <a:prstGeom prst="rect">
            <a:avLst/>
          </a:prstGeom>
          <a:noFill/>
        </p:spPr>
        <p:txBody>
          <a:bodyPr wrap="square" rtlCol="0">
            <a:spAutoFit/>
          </a:bodyPr>
          <a:lstStyle/>
          <a:p>
            <a:r>
              <a:rPr lang="en-US" sz="2800" b="1" dirty="0">
                <a:solidFill>
                  <a:srgbClr val="268FDE"/>
                </a:solidFill>
                <a:latin typeface="Centaur" panose="02030504050205020304" pitchFamily="18" charset="0"/>
              </a:rPr>
              <a:t>h(x)</a:t>
            </a:r>
          </a:p>
        </p:txBody>
      </p:sp>
    </p:spTree>
    <p:extLst>
      <p:ext uri="{BB962C8B-B14F-4D97-AF65-F5344CB8AC3E}">
        <p14:creationId xmlns:p14="http://schemas.microsoft.com/office/powerpoint/2010/main" val="1904873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K-Nearest Neighbours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4724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K-Nearest Neighbours</a:t>
            </a:r>
          </a:p>
        </p:txBody>
      </p:sp>
      <p:sp>
        <p:nvSpPr>
          <p:cNvPr id="3" name="Content Placeholder 2"/>
          <p:cNvSpPr>
            <a:spLocks noGrp="1"/>
          </p:cNvSpPr>
          <p:nvPr>
            <p:ph idx="1"/>
          </p:nvPr>
        </p:nvSpPr>
        <p:spPr/>
        <p:txBody>
          <a:bodyPr/>
          <a:lstStyle/>
          <a:p>
            <a:r>
              <a:rPr lang="en-IN" dirty="0"/>
              <a:t>Also called </a:t>
            </a:r>
            <a:r>
              <a:rPr lang="en-IN" dirty="0">
                <a:solidFill>
                  <a:srgbClr val="7030A0"/>
                </a:solidFill>
              </a:rPr>
              <a:t>Lazy Learning </a:t>
            </a:r>
            <a:r>
              <a:rPr lang="en-IN" dirty="0"/>
              <a:t>or </a:t>
            </a:r>
            <a:r>
              <a:rPr lang="en-IN" dirty="0">
                <a:solidFill>
                  <a:srgbClr val="7030A0"/>
                </a:solidFill>
              </a:rPr>
              <a:t>Instance Based Learning</a:t>
            </a:r>
          </a:p>
          <a:p>
            <a:r>
              <a:rPr lang="en-IN" dirty="0"/>
              <a:t>Neighbours-based classification is a type of </a:t>
            </a:r>
            <a:r>
              <a:rPr lang="en-IN" i="1" dirty="0"/>
              <a:t>instance-based learning</a:t>
            </a:r>
            <a:r>
              <a:rPr lang="en-IN" dirty="0"/>
              <a:t> or </a:t>
            </a:r>
            <a:r>
              <a:rPr lang="en-IN" i="1" dirty="0"/>
              <a:t>non-generalizing learning</a:t>
            </a:r>
            <a:r>
              <a:rPr lang="en-IN" dirty="0"/>
              <a:t>: it does not attempt to construct a general internal model, but simply stores instances of the training data. Classification is computed from a simple majority vote of the nearest neighbours of each point: a query point is assigned the data class which has the most representatives within the nearest neighbours of the point.</a:t>
            </a:r>
          </a:p>
        </p:txBody>
      </p:sp>
    </p:spTree>
    <p:extLst>
      <p:ext uri="{BB962C8B-B14F-4D97-AF65-F5344CB8AC3E}">
        <p14:creationId xmlns:p14="http://schemas.microsoft.com/office/powerpoint/2010/main" val="38782282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K-Nearest Neighbours</a:t>
            </a:r>
          </a:p>
        </p:txBody>
      </p:sp>
      <p:sp>
        <p:nvSpPr>
          <p:cNvPr id="3" name="Content Placeholder 2"/>
          <p:cNvSpPr>
            <a:spLocks noGrp="1"/>
          </p:cNvSpPr>
          <p:nvPr>
            <p:ph idx="1"/>
          </p:nvPr>
        </p:nvSpPr>
        <p:spPr>
          <a:xfrm>
            <a:off x="409433" y="1825625"/>
            <a:ext cx="10944367" cy="4351338"/>
          </a:xfrm>
        </p:spPr>
        <p:txBody>
          <a:bodyPr>
            <a:normAutofit fontScale="92500" lnSpcReduction="20000"/>
          </a:bodyPr>
          <a:lstStyle/>
          <a:p>
            <a:pPr marL="0" indent="0">
              <a:buNone/>
            </a:pPr>
            <a:r>
              <a:rPr lang="en-IN" dirty="0"/>
              <a:t>To demonstrate a </a:t>
            </a:r>
            <a:r>
              <a:rPr lang="en-IN" i="1" dirty="0"/>
              <a:t>k</a:t>
            </a:r>
            <a:r>
              <a:rPr lang="en-IN" dirty="0"/>
              <a:t>-nearest neighbour analysis,</a:t>
            </a:r>
          </a:p>
          <a:p>
            <a:pPr marL="0" indent="0">
              <a:buNone/>
            </a:pPr>
            <a:r>
              <a:rPr lang="en-IN" dirty="0"/>
              <a:t>let's consider the task of classifying a new object </a:t>
            </a:r>
          </a:p>
          <a:p>
            <a:pPr marL="0" indent="0">
              <a:buNone/>
            </a:pPr>
            <a:r>
              <a:rPr lang="en-IN" dirty="0"/>
              <a:t>(query point) among a number of known examples. </a:t>
            </a:r>
          </a:p>
          <a:p>
            <a:pPr marL="0" indent="0">
              <a:buNone/>
            </a:pPr>
            <a:r>
              <a:rPr lang="en-IN" dirty="0"/>
              <a:t>This is shown in the figure below, which depicts the </a:t>
            </a:r>
          </a:p>
          <a:p>
            <a:pPr marL="0" indent="0">
              <a:buNone/>
            </a:pPr>
            <a:r>
              <a:rPr lang="en-IN" dirty="0"/>
              <a:t>examples (instances) with the plus and minus signs </a:t>
            </a:r>
          </a:p>
          <a:p>
            <a:pPr marL="0" indent="0">
              <a:buNone/>
            </a:pPr>
            <a:r>
              <a:rPr lang="en-IN" dirty="0"/>
              <a:t>and the query point with a red circle. Our task is to </a:t>
            </a:r>
          </a:p>
          <a:p>
            <a:pPr marL="0" indent="0">
              <a:buNone/>
            </a:pPr>
            <a:r>
              <a:rPr lang="en-IN" dirty="0"/>
              <a:t>estimate (classify) the outcome of the query point </a:t>
            </a:r>
          </a:p>
          <a:p>
            <a:pPr marL="0" indent="0">
              <a:buNone/>
            </a:pPr>
            <a:r>
              <a:rPr lang="en-IN" dirty="0"/>
              <a:t>based on a selected number of its nearest neighbours. </a:t>
            </a:r>
          </a:p>
          <a:p>
            <a:pPr marL="0" indent="0">
              <a:buNone/>
            </a:pPr>
            <a:r>
              <a:rPr lang="en-IN" dirty="0"/>
              <a:t>In other words, we want to know whether the query </a:t>
            </a:r>
          </a:p>
          <a:p>
            <a:pPr marL="0" indent="0">
              <a:buNone/>
            </a:pPr>
            <a:r>
              <a:rPr lang="en-IN" dirty="0"/>
              <a:t>point can be classified as a plus or a minus sign.</a:t>
            </a:r>
          </a:p>
        </p:txBody>
      </p:sp>
      <p:pic>
        <p:nvPicPr>
          <p:cNvPr id="4" name="Content Placeholder 3"/>
          <p:cNvPicPr>
            <a:picLocks noChangeAspect="1"/>
          </p:cNvPicPr>
          <p:nvPr/>
        </p:nvPicPr>
        <p:blipFill>
          <a:blip r:embed="rId2"/>
          <a:stretch>
            <a:fillRect/>
          </a:stretch>
        </p:blipFill>
        <p:spPr>
          <a:xfrm>
            <a:off x="7753350" y="1825624"/>
            <a:ext cx="4243032" cy="4486275"/>
          </a:xfrm>
          <a:prstGeom prst="rect">
            <a:avLst/>
          </a:prstGeom>
        </p:spPr>
      </p:pic>
    </p:spTree>
    <p:extLst>
      <p:ext uri="{BB962C8B-B14F-4D97-AF65-F5344CB8AC3E}">
        <p14:creationId xmlns:p14="http://schemas.microsoft.com/office/powerpoint/2010/main" val="3029108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125"/>
            <a:ext cx="10515600" cy="313899"/>
          </a:xfrm>
        </p:spPr>
        <p:txBody>
          <a:bodyPr>
            <a:normAutofit fontScale="90000"/>
          </a:bodyPr>
          <a:lstStyle/>
          <a:p>
            <a:endParaRPr lang="en-IN" dirty="0"/>
          </a:p>
        </p:txBody>
      </p:sp>
      <p:sp>
        <p:nvSpPr>
          <p:cNvPr id="5" name="Content Placeholder 4"/>
          <p:cNvSpPr>
            <a:spLocks noGrp="1"/>
          </p:cNvSpPr>
          <p:nvPr>
            <p:ph idx="1"/>
          </p:nvPr>
        </p:nvSpPr>
        <p:spPr>
          <a:xfrm>
            <a:off x="838200" y="696036"/>
            <a:ext cx="10515600" cy="5827594"/>
          </a:xfrm>
        </p:spPr>
        <p:txBody>
          <a:bodyPr/>
          <a:lstStyle/>
          <a:p>
            <a:r>
              <a:rPr lang="en-IN" sz="2000" dirty="0"/>
              <a:t>A case is classified by a majority vote of its neighbours, with the case being assigned to the class most common amongst its K nearest neighbours measured by a distance function. If K = 1, then the case is simply assigned to the class of its nearest neighbour. </a:t>
            </a:r>
          </a:p>
          <a:p>
            <a:r>
              <a:rPr lang="en-IN" sz="2000" dirty="0"/>
              <a:t>It should also be noted that all three distance measures are only valid for continuous variables. In the instance of categorical variables the Hamming distance must be used. It also brings up the issue of standardization of the numerical variables between 0 and 1 when there is a mixture of numerical and categorical variables in the dataset.</a:t>
            </a:r>
          </a:p>
          <a:p>
            <a:endParaRPr lang="en-IN" dirty="0"/>
          </a:p>
          <a:p>
            <a:endParaRPr lang="en-IN" dirty="0"/>
          </a:p>
          <a:p>
            <a:pPr marL="0" indent="0">
              <a:buNone/>
            </a:pPr>
            <a:endParaRPr lang="en-IN" dirty="0"/>
          </a:p>
          <a:p>
            <a:endParaRPr lang="en-IN" dirty="0"/>
          </a:p>
        </p:txBody>
      </p:sp>
      <p:pic>
        <p:nvPicPr>
          <p:cNvPr id="8" name="Picture 7"/>
          <p:cNvPicPr>
            <a:picLocks noChangeAspect="1"/>
          </p:cNvPicPr>
          <p:nvPr/>
        </p:nvPicPr>
        <p:blipFill>
          <a:blip r:embed="rId2"/>
          <a:stretch>
            <a:fillRect/>
          </a:stretch>
        </p:blipFill>
        <p:spPr>
          <a:xfrm>
            <a:off x="1371742" y="2920621"/>
            <a:ext cx="4005476" cy="3603009"/>
          </a:xfrm>
          <a:prstGeom prst="rect">
            <a:avLst/>
          </a:prstGeom>
        </p:spPr>
      </p:pic>
      <p:pic>
        <p:nvPicPr>
          <p:cNvPr id="9" name="Picture 8"/>
          <p:cNvPicPr>
            <a:picLocks noChangeAspect="1"/>
          </p:cNvPicPr>
          <p:nvPr/>
        </p:nvPicPr>
        <p:blipFill>
          <a:blip r:embed="rId3"/>
          <a:stretch>
            <a:fillRect/>
          </a:stretch>
        </p:blipFill>
        <p:spPr>
          <a:xfrm>
            <a:off x="5732060" y="2920621"/>
            <a:ext cx="4135271" cy="3603009"/>
          </a:xfrm>
          <a:prstGeom prst="rect">
            <a:avLst/>
          </a:prstGeom>
        </p:spPr>
      </p:pic>
    </p:spTree>
    <p:extLst>
      <p:ext uri="{BB962C8B-B14F-4D97-AF65-F5344CB8AC3E}">
        <p14:creationId xmlns:p14="http://schemas.microsoft.com/office/powerpoint/2010/main" val="4193930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r>
              <a:rPr lang="en-IN" dirty="0"/>
              <a:t>Choice of K</a:t>
            </a:r>
          </a:p>
        </p:txBody>
      </p:sp>
      <p:sp>
        <p:nvSpPr>
          <p:cNvPr id="3" name="Content Placeholder 2"/>
          <p:cNvSpPr>
            <a:spLocks noGrp="1"/>
          </p:cNvSpPr>
          <p:nvPr>
            <p:ph idx="1"/>
          </p:nvPr>
        </p:nvSpPr>
        <p:spPr>
          <a:xfrm>
            <a:off x="838200" y="1201003"/>
            <a:ext cx="10515600" cy="4975960"/>
          </a:xfrm>
        </p:spPr>
        <p:txBody>
          <a:bodyPr>
            <a:normAutofit fontScale="92500" lnSpcReduction="20000"/>
          </a:bodyPr>
          <a:lstStyle/>
          <a:p>
            <a:r>
              <a:rPr lang="en-IN" dirty="0"/>
              <a:t>The choice of </a:t>
            </a:r>
            <a:r>
              <a:rPr lang="en-IN" i="1" dirty="0"/>
              <a:t>K</a:t>
            </a:r>
            <a:r>
              <a:rPr lang="en-IN" dirty="0"/>
              <a:t> is essential in building the </a:t>
            </a:r>
            <a:r>
              <a:rPr lang="en-IN" i="1" dirty="0"/>
              <a:t>KNN</a:t>
            </a:r>
            <a:r>
              <a:rPr lang="en-IN" dirty="0"/>
              <a:t> model. In fact, </a:t>
            </a:r>
            <a:r>
              <a:rPr lang="en-IN" i="1" dirty="0"/>
              <a:t>k</a:t>
            </a:r>
            <a:r>
              <a:rPr lang="en-IN" dirty="0"/>
              <a:t> can be regarded as one of the most important factors of the model that can strongly influence the quality of predictions. </a:t>
            </a:r>
          </a:p>
          <a:p>
            <a:r>
              <a:rPr lang="en-IN" dirty="0"/>
              <a:t>One appropriate way to look at the number of nearest neighbours </a:t>
            </a:r>
            <a:r>
              <a:rPr lang="en-IN" i="1" dirty="0"/>
              <a:t>k</a:t>
            </a:r>
            <a:r>
              <a:rPr lang="en-IN" dirty="0"/>
              <a:t> is to think of it as a smoothing parameter. For any given problem, a small value of </a:t>
            </a:r>
            <a:r>
              <a:rPr lang="en-IN" i="1" dirty="0"/>
              <a:t>k</a:t>
            </a:r>
            <a:r>
              <a:rPr lang="en-IN" dirty="0"/>
              <a:t> will lead to a large variance in predictions. Alternatively, setting </a:t>
            </a:r>
            <a:r>
              <a:rPr lang="en-IN" i="1" dirty="0"/>
              <a:t>k</a:t>
            </a:r>
            <a:r>
              <a:rPr lang="en-IN" dirty="0"/>
              <a:t> to a large value may lead to a large model bias. </a:t>
            </a:r>
          </a:p>
          <a:p>
            <a:r>
              <a:rPr lang="en-IN" dirty="0"/>
              <a:t>Thus, </a:t>
            </a:r>
            <a:r>
              <a:rPr lang="en-IN" i="1" dirty="0"/>
              <a:t>k</a:t>
            </a:r>
            <a:r>
              <a:rPr lang="en-IN" dirty="0"/>
              <a:t> should be set to a value large enough to minimize the probability of misclassification and small enough (with respect to the number of cases in the example sample) so that the </a:t>
            </a:r>
            <a:r>
              <a:rPr lang="en-IN" i="1" dirty="0"/>
              <a:t>K</a:t>
            </a:r>
            <a:r>
              <a:rPr lang="en-IN" dirty="0"/>
              <a:t> nearest points are close enough to the query point. Thus, like any smoothing parameter, there is an optimal value for </a:t>
            </a:r>
            <a:r>
              <a:rPr lang="en-IN" i="1" dirty="0"/>
              <a:t>k</a:t>
            </a:r>
            <a:r>
              <a:rPr lang="en-IN" dirty="0"/>
              <a:t> that achieves the right trade off between the bias and the variance of the model.</a:t>
            </a:r>
          </a:p>
          <a:p>
            <a:r>
              <a:rPr lang="en-IN" dirty="0"/>
              <a:t>Historically, the optimal K for most datasets has been between </a:t>
            </a:r>
            <a:r>
              <a:rPr lang="en-IN" b="1" dirty="0">
                <a:solidFill>
                  <a:srgbClr val="00B050"/>
                </a:solidFill>
              </a:rPr>
              <a:t>3-10</a:t>
            </a:r>
            <a:r>
              <a:rPr lang="en-IN" dirty="0"/>
              <a:t>. That produces much better results than 1NN.</a:t>
            </a:r>
          </a:p>
        </p:txBody>
      </p:sp>
    </p:spTree>
    <p:extLst>
      <p:ext uri="{BB962C8B-B14F-4D97-AF65-F5344CB8AC3E}">
        <p14:creationId xmlns:p14="http://schemas.microsoft.com/office/powerpoint/2010/main" val="2178619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Cross Validation To Choose Optimal K</a:t>
            </a:r>
          </a:p>
        </p:txBody>
      </p:sp>
      <p:sp>
        <p:nvSpPr>
          <p:cNvPr id="3" name="Content Placeholder 2"/>
          <p:cNvSpPr>
            <a:spLocks noGrp="1"/>
          </p:cNvSpPr>
          <p:nvPr>
            <p:ph idx="1"/>
          </p:nvPr>
        </p:nvSpPr>
        <p:spPr/>
        <p:txBody>
          <a:bodyPr>
            <a:normAutofit fontScale="77500" lnSpcReduction="20000"/>
          </a:bodyPr>
          <a:lstStyle/>
          <a:p>
            <a:r>
              <a:rPr lang="en-IN" dirty="0"/>
              <a:t>The general idea of this method is to divide the data sample into a number of </a:t>
            </a:r>
            <a:r>
              <a:rPr lang="en-IN" i="1" dirty="0"/>
              <a:t>v</a:t>
            </a:r>
            <a:r>
              <a:rPr lang="en-IN" dirty="0"/>
              <a:t> folds (randomly drawn, disjointed sub-samples or segments). For a fixed value of </a:t>
            </a:r>
            <a:r>
              <a:rPr lang="en-IN" i="1" dirty="0"/>
              <a:t>k</a:t>
            </a:r>
            <a:r>
              <a:rPr lang="en-IN" dirty="0"/>
              <a:t>, we apply the </a:t>
            </a:r>
            <a:r>
              <a:rPr lang="en-IN" i="1" dirty="0"/>
              <a:t>KNN</a:t>
            </a:r>
            <a:r>
              <a:rPr lang="en-IN" dirty="0"/>
              <a:t> model to make predictions on the </a:t>
            </a:r>
            <a:r>
              <a:rPr lang="en-IN" i="1" dirty="0" err="1"/>
              <a:t>v</a:t>
            </a:r>
            <a:r>
              <a:rPr lang="en-IN" dirty="0" err="1"/>
              <a:t>th</a:t>
            </a:r>
            <a:r>
              <a:rPr lang="en-IN" dirty="0"/>
              <a:t> segment (i.e., use the </a:t>
            </a:r>
            <a:r>
              <a:rPr lang="en-IN" i="1" dirty="0"/>
              <a:t>v-1</a:t>
            </a:r>
            <a:r>
              <a:rPr lang="en-IN" dirty="0"/>
              <a:t> segments as the examples) and evaluate the error. </a:t>
            </a:r>
          </a:p>
          <a:p>
            <a:r>
              <a:rPr lang="en-IN" dirty="0"/>
              <a:t>The most common choice for this error for </a:t>
            </a:r>
            <a:r>
              <a:rPr lang="en-IN" dirty="0">
                <a:solidFill>
                  <a:srgbClr val="7030A0"/>
                </a:solidFill>
              </a:rPr>
              <a:t>regression</a:t>
            </a:r>
            <a:r>
              <a:rPr lang="en-IN" dirty="0"/>
              <a:t> is </a:t>
            </a:r>
            <a:r>
              <a:rPr lang="en-IN" dirty="0">
                <a:solidFill>
                  <a:srgbClr val="7030A0"/>
                </a:solidFill>
              </a:rPr>
              <a:t>sum-of-squared </a:t>
            </a:r>
            <a:r>
              <a:rPr lang="en-IN" dirty="0"/>
              <a:t>and for </a:t>
            </a:r>
            <a:r>
              <a:rPr lang="en-IN" dirty="0">
                <a:solidFill>
                  <a:srgbClr val="7030A0"/>
                </a:solidFill>
              </a:rPr>
              <a:t>classification</a:t>
            </a:r>
            <a:r>
              <a:rPr lang="en-IN" dirty="0"/>
              <a:t> it is most conveniently defined as the </a:t>
            </a:r>
            <a:r>
              <a:rPr lang="en-IN" dirty="0">
                <a:solidFill>
                  <a:srgbClr val="7030A0"/>
                </a:solidFill>
              </a:rPr>
              <a:t>accuracy </a:t>
            </a:r>
            <a:r>
              <a:rPr lang="en-IN" dirty="0"/>
              <a:t>(the percentage of correctly classified cases). This process is then successively applied to all possible choices of </a:t>
            </a:r>
            <a:r>
              <a:rPr lang="en-IN" i="1" dirty="0"/>
              <a:t>v</a:t>
            </a:r>
            <a:r>
              <a:rPr lang="en-IN" dirty="0"/>
              <a:t>. </a:t>
            </a:r>
          </a:p>
          <a:p>
            <a:r>
              <a:rPr lang="en-IN" dirty="0"/>
              <a:t>At the end of the v folds (cycles), the computed errors are averaged to yield a measure of the stability of the model (how well the model predicts query points). </a:t>
            </a:r>
          </a:p>
          <a:p>
            <a:r>
              <a:rPr lang="en-IN" dirty="0"/>
              <a:t>The above steps are then repeated for various </a:t>
            </a:r>
            <a:r>
              <a:rPr lang="en-IN" i="1" dirty="0"/>
              <a:t>k</a:t>
            </a:r>
            <a:r>
              <a:rPr lang="en-IN" dirty="0"/>
              <a:t> and the value achieving the lowest error (or the highest classification accuracy) is then selected as the optimal value for </a:t>
            </a:r>
            <a:r>
              <a:rPr lang="en-IN" i="1" dirty="0"/>
              <a:t>k</a:t>
            </a:r>
            <a:r>
              <a:rPr lang="en-IN" dirty="0"/>
              <a:t> (optimal in a cross-validation sense). Note that cross-validation is computationally expensive and you should be prepared to let the algorithm run for some time especially when the size of the examples sample is large. Alternatively, you can specify </a:t>
            </a:r>
            <a:r>
              <a:rPr lang="en-IN" i="1" dirty="0"/>
              <a:t>k</a:t>
            </a:r>
            <a:r>
              <a:rPr lang="en-IN" dirty="0"/>
              <a:t>. </a:t>
            </a:r>
          </a:p>
        </p:txBody>
      </p:sp>
    </p:spTree>
    <p:extLst>
      <p:ext uri="{BB962C8B-B14F-4D97-AF65-F5344CB8AC3E}">
        <p14:creationId xmlns:p14="http://schemas.microsoft.com/office/powerpoint/2010/main" val="4121480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7410" name="Picture 2" descr="https://www.analyticsvidhya.com/wp-content/uploads/2014/10/training-erro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389" y="1419367"/>
            <a:ext cx="10768083" cy="25794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82389" y="3998794"/>
            <a:ext cx="10671412" cy="2470245"/>
          </a:xfrm>
          <a:prstGeom prst="rect">
            <a:avLst/>
          </a:prstGeom>
        </p:spPr>
      </p:pic>
      <p:sp>
        <p:nvSpPr>
          <p:cNvPr id="3" name="TextBox 2"/>
          <p:cNvSpPr txBox="1"/>
          <p:nvPr/>
        </p:nvSpPr>
        <p:spPr>
          <a:xfrm>
            <a:off x="1201003" y="118363"/>
            <a:ext cx="1705970" cy="646331"/>
          </a:xfrm>
          <a:prstGeom prst="rect">
            <a:avLst/>
          </a:prstGeom>
          <a:noFill/>
        </p:spPr>
        <p:txBody>
          <a:bodyPr wrap="square" rtlCol="0">
            <a:spAutoFit/>
          </a:bodyPr>
          <a:lstStyle/>
          <a:p>
            <a:r>
              <a:rPr lang="en-IN" dirty="0"/>
              <a:t>High Variance</a:t>
            </a:r>
          </a:p>
          <a:p>
            <a:r>
              <a:rPr lang="en-IN" dirty="0"/>
              <a:t>Over fitting</a:t>
            </a:r>
          </a:p>
        </p:txBody>
      </p:sp>
      <p:sp>
        <p:nvSpPr>
          <p:cNvPr id="5" name="Down Arrow 4"/>
          <p:cNvSpPr/>
          <p:nvPr/>
        </p:nvSpPr>
        <p:spPr>
          <a:xfrm>
            <a:off x="1610436" y="832513"/>
            <a:ext cx="204716" cy="1119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810233" y="245660"/>
            <a:ext cx="1760561" cy="646331"/>
          </a:xfrm>
          <a:prstGeom prst="rect">
            <a:avLst/>
          </a:prstGeom>
          <a:noFill/>
        </p:spPr>
        <p:txBody>
          <a:bodyPr wrap="square" rtlCol="0">
            <a:spAutoFit/>
          </a:bodyPr>
          <a:lstStyle/>
          <a:p>
            <a:r>
              <a:rPr lang="en-IN" dirty="0"/>
              <a:t>High Bias</a:t>
            </a:r>
          </a:p>
          <a:p>
            <a:r>
              <a:rPr lang="en-IN" dirty="0"/>
              <a:t>Under Fitting</a:t>
            </a:r>
          </a:p>
        </p:txBody>
      </p:sp>
      <p:sp>
        <p:nvSpPr>
          <p:cNvPr id="7" name="Down Arrow 6"/>
          <p:cNvSpPr/>
          <p:nvPr/>
        </p:nvSpPr>
        <p:spPr>
          <a:xfrm>
            <a:off x="7690513" y="842751"/>
            <a:ext cx="197893" cy="703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4545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 we know when we are overfitting the data?</a:t>
            </a:r>
            <a:endParaRPr lang="en-IN" dirty="0"/>
          </a:p>
        </p:txBody>
      </p:sp>
      <p:sp>
        <p:nvSpPr>
          <p:cNvPr id="3" name="Content Placeholder 2"/>
          <p:cNvSpPr>
            <a:spLocks noGrp="1"/>
          </p:cNvSpPr>
          <p:nvPr>
            <p:ph idx="1"/>
          </p:nvPr>
        </p:nvSpPr>
        <p:spPr/>
        <p:txBody>
          <a:bodyPr/>
          <a:lstStyle/>
          <a:p>
            <a:pPr fontAlgn="base"/>
            <a:r>
              <a:rPr lang="en-IN" b="1" dirty="0" err="1"/>
              <a:t>Underfitting</a:t>
            </a:r>
            <a:r>
              <a:rPr lang="en-IN" dirty="0"/>
              <a:t> – Both validation error and training error are high</a:t>
            </a:r>
          </a:p>
          <a:p>
            <a:pPr fontAlgn="base"/>
            <a:r>
              <a:rPr lang="en-IN" b="1" dirty="0"/>
              <a:t>Overfitting</a:t>
            </a:r>
            <a:r>
              <a:rPr lang="en-IN" dirty="0"/>
              <a:t> – Validation error is high while training error is low</a:t>
            </a:r>
          </a:p>
          <a:p>
            <a:pPr fontAlgn="base"/>
            <a:r>
              <a:rPr lang="en-IN" b="1" dirty="0"/>
              <a:t>Good fit</a:t>
            </a:r>
            <a:r>
              <a:rPr lang="en-IN" dirty="0"/>
              <a:t> – Validation error is low, and only slightly higher than the training error</a:t>
            </a:r>
          </a:p>
          <a:p>
            <a:endParaRPr lang="en-IN" dirty="0"/>
          </a:p>
        </p:txBody>
      </p:sp>
      <p:pic>
        <p:nvPicPr>
          <p:cNvPr id="4" name="Picture 3"/>
          <p:cNvPicPr>
            <a:picLocks noChangeAspect="1"/>
          </p:cNvPicPr>
          <p:nvPr/>
        </p:nvPicPr>
        <p:blipFill>
          <a:blip r:embed="rId2"/>
          <a:stretch>
            <a:fillRect/>
          </a:stretch>
        </p:blipFill>
        <p:spPr>
          <a:xfrm>
            <a:off x="3889612" y="3411941"/>
            <a:ext cx="5595582" cy="3089868"/>
          </a:xfrm>
          <a:prstGeom prst="rect">
            <a:avLst/>
          </a:prstGeom>
        </p:spPr>
      </p:pic>
    </p:spTree>
    <p:extLst>
      <p:ext uri="{BB962C8B-B14F-4D97-AF65-F5344CB8AC3E}">
        <p14:creationId xmlns:p14="http://schemas.microsoft.com/office/powerpoint/2010/main" val="1207315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7751929" y="1214652"/>
            <a:ext cx="4190360" cy="4776716"/>
          </a:xfrm>
          <a:prstGeom prst="rect">
            <a:avLst/>
          </a:prstGeom>
        </p:spPr>
      </p:pic>
      <p:pic>
        <p:nvPicPr>
          <p:cNvPr id="4" name="Picture 3"/>
          <p:cNvPicPr>
            <a:picLocks noChangeAspect="1"/>
          </p:cNvPicPr>
          <p:nvPr/>
        </p:nvPicPr>
        <p:blipFill>
          <a:blip r:embed="rId3"/>
          <a:stretch>
            <a:fillRect/>
          </a:stretch>
        </p:blipFill>
        <p:spPr>
          <a:xfrm>
            <a:off x="237698" y="1214651"/>
            <a:ext cx="7828129" cy="4776716"/>
          </a:xfrm>
          <a:prstGeom prst="rect">
            <a:avLst/>
          </a:prstGeom>
        </p:spPr>
      </p:pic>
    </p:spTree>
    <p:extLst>
      <p:ext uri="{BB962C8B-B14F-4D97-AF65-F5344CB8AC3E}">
        <p14:creationId xmlns:p14="http://schemas.microsoft.com/office/powerpoint/2010/main" val="32621277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09684" y="365125"/>
            <a:ext cx="10781731" cy="5811838"/>
          </a:xfrm>
          <a:prstGeom prst="rect">
            <a:avLst/>
          </a:prstGeom>
        </p:spPr>
      </p:pic>
    </p:spTree>
    <p:extLst>
      <p:ext uri="{BB962C8B-B14F-4D97-AF65-F5344CB8AC3E}">
        <p14:creationId xmlns:p14="http://schemas.microsoft.com/office/powerpoint/2010/main" val="2031637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Handwritten digit recognition</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Consider the following dataset, available from </a:t>
            </a:r>
            <a:r>
              <a:rPr lang="en-IN" b="1" dirty="0">
                <a:hlinkClick r:id="rId2"/>
              </a:rPr>
              <a:t>UCI</a:t>
            </a:r>
            <a:r>
              <a:rPr lang="en-IN" dirty="0"/>
              <a:t>. Thirty people wrote 3823 digits (0-9), which were then scanned as images and translated into 64 features. Specifically, each digit was scanned into a 32x32 pixel black-and-white image, which was divided into 4x4 pixel blocks (64 of them); the number of black pixels in each 4x4 block was counted. These counts constitute the 64 features.</a:t>
            </a:r>
          </a:p>
          <a:p>
            <a:r>
              <a:rPr lang="en-IN" dirty="0"/>
              <a:t>The plot below shows each of the 3823 entities in the testing set. Because the feature vector of each entity has 64 dimensions, we cannot simply plot the feature vectors themselves. Instead, I reduced the dimensionality to 2D using “multidimensional scaling.” This technique calculates the distance from each entity to each other entity, creating a 3823x3823 matrix of distances. Then these distances are reduced to two dimensions by finding an </a:t>
            </a:r>
            <a:r>
              <a:rPr lang="en-IN" dirty="0" err="1"/>
              <a:t>x,y</a:t>
            </a:r>
            <a:r>
              <a:rPr lang="en-IN" dirty="0"/>
              <a:t> pair for each entity that respects its distances to the other entities. The scaling is not perfect, but generally serves as a good approximation of how “different” each entity is from each other entity.</a:t>
            </a:r>
          </a:p>
          <a:p>
            <a:endParaRPr lang="en-IN" dirty="0"/>
          </a:p>
        </p:txBody>
      </p:sp>
    </p:spTree>
    <p:extLst>
      <p:ext uri="{BB962C8B-B14F-4D97-AF65-F5344CB8AC3E}">
        <p14:creationId xmlns:p14="http://schemas.microsoft.com/office/powerpoint/2010/main" val="42036340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337481" y="1119116"/>
            <a:ext cx="6550925" cy="4831308"/>
          </a:xfrm>
          <a:prstGeom prst="rect">
            <a:avLst/>
          </a:prstGeom>
        </p:spPr>
      </p:pic>
      <p:pic>
        <p:nvPicPr>
          <p:cNvPr id="5" name="Picture 4"/>
          <p:cNvPicPr>
            <a:picLocks noChangeAspect="1"/>
          </p:cNvPicPr>
          <p:nvPr/>
        </p:nvPicPr>
        <p:blipFill>
          <a:blip r:embed="rId3"/>
          <a:stretch>
            <a:fillRect/>
          </a:stretch>
        </p:blipFill>
        <p:spPr>
          <a:xfrm>
            <a:off x="8387687" y="1119116"/>
            <a:ext cx="2625985" cy="4667534"/>
          </a:xfrm>
          <a:prstGeom prst="rect">
            <a:avLst/>
          </a:prstGeom>
        </p:spPr>
      </p:pic>
      <p:sp>
        <p:nvSpPr>
          <p:cNvPr id="6" name="TextBox 5"/>
          <p:cNvSpPr txBox="1"/>
          <p:nvPr/>
        </p:nvSpPr>
        <p:spPr>
          <a:xfrm>
            <a:off x="838200" y="230188"/>
            <a:ext cx="9343030" cy="646331"/>
          </a:xfrm>
          <a:prstGeom prst="rect">
            <a:avLst/>
          </a:prstGeom>
          <a:noFill/>
        </p:spPr>
        <p:txBody>
          <a:bodyPr wrap="square" rtlCol="0">
            <a:spAutoFit/>
          </a:bodyPr>
          <a:lstStyle/>
          <a:p>
            <a:r>
              <a:rPr lang="en-IN" dirty="0"/>
              <a:t>Never choose even values of K. Your algorithm in will be in the state of confusion when there is equal voting for all classes. </a:t>
            </a:r>
          </a:p>
        </p:txBody>
      </p:sp>
    </p:spTree>
    <p:extLst>
      <p:ext uri="{BB962C8B-B14F-4D97-AF65-F5344CB8AC3E}">
        <p14:creationId xmlns:p14="http://schemas.microsoft.com/office/powerpoint/2010/main" val="982021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lstStyle/>
          <a:p>
            <a:r>
              <a:rPr lang="en-IN" dirty="0"/>
              <a:t>KNN Example Problem</a:t>
            </a:r>
          </a:p>
        </p:txBody>
      </p:sp>
      <p:pic>
        <p:nvPicPr>
          <p:cNvPr id="4" name="Content Placeholder 3"/>
          <p:cNvPicPr>
            <a:picLocks noGrp="1" noChangeAspect="1"/>
          </p:cNvPicPr>
          <p:nvPr>
            <p:ph idx="1"/>
          </p:nvPr>
        </p:nvPicPr>
        <p:blipFill>
          <a:blip r:embed="rId2"/>
          <a:stretch>
            <a:fillRect/>
          </a:stretch>
        </p:blipFill>
        <p:spPr>
          <a:xfrm>
            <a:off x="1056564" y="1337481"/>
            <a:ext cx="10297236" cy="4804012"/>
          </a:xfrm>
          <a:prstGeom prst="rect">
            <a:avLst/>
          </a:prstGeom>
        </p:spPr>
      </p:pic>
    </p:spTree>
    <p:extLst>
      <p:ext uri="{BB962C8B-B14F-4D97-AF65-F5344CB8AC3E}">
        <p14:creationId xmlns:p14="http://schemas.microsoft.com/office/powerpoint/2010/main" val="3175812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365125"/>
            <a:ext cx="10707805" cy="6103914"/>
          </a:xfrm>
          <a:prstGeom prst="rect">
            <a:avLst/>
          </a:prstGeom>
        </p:spPr>
      </p:pic>
    </p:spTree>
    <p:extLst>
      <p:ext uri="{BB962C8B-B14F-4D97-AF65-F5344CB8AC3E}">
        <p14:creationId xmlns:p14="http://schemas.microsoft.com/office/powerpoint/2010/main" val="845076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586855"/>
            <a:ext cx="10967113" cy="5650172"/>
          </a:xfrm>
          <a:prstGeom prst="rect">
            <a:avLst/>
          </a:prstGeom>
        </p:spPr>
      </p:pic>
    </p:spTree>
    <p:extLst>
      <p:ext uri="{BB962C8B-B14F-4D97-AF65-F5344CB8AC3E}">
        <p14:creationId xmlns:p14="http://schemas.microsoft.com/office/powerpoint/2010/main" val="27455537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96036" y="365124"/>
            <a:ext cx="10986447" cy="6049323"/>
          </a:xfrm>
          <a:prstGeom prst="rect">
            <a:avLst/>
          </a:prstGeom>
        </p:spPr>
      </p:pic>
    </p:spTree>
    <p:extLst>
      <p:ext uri="{BB962C8B-B14F-4D97-AF65-F5344CB8AC3E}">
        <p14:creationId xmlns:p14="http://schemas.microsoft.com/office/powerpoint/2010/main" val="226432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rosettacode.org/mw/images/a/a2/GoOri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27" y="651728"/>
            <a:ext cx="10692156" cy="566718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838200" y="365125"/>
            <a:ext cx="10885227" cy="1325563"/>
          </a:xfrm>
        </p:spPr>
        <p:txBody>
          <a:bodyPr>
            <a:noAutofit/>
          </a:bodyPr>
          <a:lstStyle/>
          <a:p>
            <a:pPr algn="ctr"/>
            <a:r>
              <a:rPr lang="en-US" sz="9600" b="1" dirty="0">
                <a:solidFill>
                  <a:srgbClr val="268FDE"/>
                </a:solidFill>
                <a:effectLst>
                  <a:outerShdw blurRad="38100" dist="38100" dir="2700000" algn="tl">
                    <a:srgbClr val="000000">
                      <a:alpha val="43137"/>
                    </a:srgbClr>
                  </a:outerShdw>
                </a:effectLst>
                <a:latin typeface="Centaur" panose="02030504050205020304" pitchFamily="18" charset="0"/>
              </a:rPr>
              <a:t>K-Means</a:t>
            </a:r>
            <a:endParaRPr lang="ru-RU" sz="9600" b="1" dirty="0">
              <a:solidFill>
                <a:srgbClr val="268FD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11238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9FC2913C-CB66-4EF1-829C-DFB005C177B2}" type="slidenum">
              <a:rPr lang="en-US" altLang="en-US"/>
              <a:pPr/>
              <a:t>69</a:t>
            </a:fld>
            <a:endParaRPr lang="en-US" altLang="en-US"/>
          </a:p>
        </p:txBody>
      </p:sp>
      <p:sp>
        <p:nvSpPr>
          <p:cNvPr id="754690" name="Rectangle 2"/>
          <p:cNvSpPr>
            <a:spLocks noGrp="1" noChangeArrowheads="1"/>
          </p:cNvSpPr>
          <p:nvPr>
            <p:ph type="title"/>
          </p:nvPr>
        </p:nvSpPr>
        <p:spPr>
          <a:xfrm>
            <a:off x="1882776" y="115888"/>
            <a:ext cx="8435975" cy="1530350"/>
          </a:xfrm>
        </p:spPr>
        <p:txBody>
          <a:bodyPr/>
          <a:lstStyle/>
          <a:p>
            <a:r>
              <a:rPr lang="en-US" altLang="en-US"/>
              <a:t>Supervised learning vs. unsupervised learning</a:t>
            </a:r>
          </a:p>
        </p:txBody>
      </p:sp>
      <p:sp>
        <p:nvSpPr>
          <p:cNvPr id="754691" name="Rectangle 3"/>
          <p:cNvSpPr>
            <a:spLocks noGrp="1" noChangeArrowheads="1"/>
          </p:cNvSpPr>
          <p:nvPr>
            <p:ph type="body" idx="1"/>
          </p:nvPr>
        </p:nvSpPr>
        <p:spPr>
          <a:xfrm>
            <a:off x="1981201" y="1520826"/>
            <a:ext cx="8183563" cy="4708525"/>
          </a:xfrm>
        </p:spPr>
        <p:txBody>
          <a:bodyPr/>
          <a:lstStyle/>
          <a:p>
            <a:r>
              <a:rPr lang="en-US" altLang="ja-JP">
                <a:solidFill>
                  <a:srgbClr val="FF0000"/>
                </a:solidFill>
                <a:ea typeface="ＭＳ Ｐゴシック" panose="020B0600070205080204" pitchFamily="34" charset="-128"/>
              </a:rPr>
              <a:t>Supervised learning</a:t>
            </a:r>
            <a:r>
              <a:rPr lang="en-US" altLang="ja-JP">
                <a:solidFill>
                  <a:srgbClr val="FF5050"/>
                </a:solidFill>
                <a:ea typeface="ＭＳ Ｐゴシック" panose="020B0600070205080204" pitchFamily="34" charset="-128"/>
              </a:rPr>
              <a:t>:</a:t>
            </a:r>
            <a:r>
              <a:rPr lang="en-US" altLang="ja-JP">
                <a:ea typeface="ＭＳ Ｐゴシック" panose="020B0600070205080204" pitchFamily="34" charset="-128"/>
              </a:rPr>
              <a:t> discover patterns in the data that relate data attributes with a target (class) attribute. </a:t>
            </a:r>
          </a:p>
          <a:p>
            <a:pPr lvl="1"/>
            <a:r>
              <a:rPr lang="en-US" altLang="ja-JP">
                <a:ea typeface="ＭＳ Ｐゴシック" panose="020B0600070205080204" pitchFamily="34" charset="-128"/>
              </a:rPr>
              <a:t>These patterns are then utilized to predict the values of the target attribute in future data instances. </a:t>
            </a:r>
          </a:p>
          <a:p>
            <a:r>
              <a:rPr lang="en-US" altLang="ja-JP">
                <a:solidFill>
                  <a:srgbClr val="FF0000"/>
                </a:solidFill>
                <a:ea typeface="ＭＳ Ｐゴシック" panose="020B0600070205080204" pitchFamily="34" charset="-128"/>
              </a:rPr>
              <a:t>Unsupervised learning</a:t>
            </a:r>
            <a:r>
              <a:rPr lang="en-US" altLang="ja-JP">
                <a:ea typeface="ＭＳ Ｐゴシック" panose="020B0600070205080204" pitchFamily="34" charset="-128"/>
              </a:rPr>
              <a:t>: The data have no target attribute. </a:t>
            </a:r>
          </a:p>
          <a:p>
            <a:pPr lvl="1"/>
            <a:r>
              <a:rPr lang="en-US" altLang="ja-JP">
                <a:ea typeface="ＭＳ Ｐゴシック" panose="020B0600070205080204" pitchFamily="34" charset="-128"/>
              </a:rPr>
              <a:t>We want to explore the data to find some intrinsic structures in them. </a:t>
            </a:r>
            <a:endParaRPr lang="en-US" altLang="en-US"/>
          </a:p>
        </p:txBody>
      </p:sp>
    </p:spTree>
    <p:extLst>
      <p:ext uri="{BB962C8B-B14F-4D97-AF65-F5344CB8AC3E}">
        <p14:creationId xmlns:p14="http://schemas.microsoft.com/office/powerpoint/2010/main" val="15433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a:t>Bias-variance tradeoff</a:t>
            </a:r>
          </a:p>
        </p:txBody>
      </p:sp>
      <p:sp>
        <p:nvSpPr>
          <p:cNvPr id="6" name="TextBox 5"/>
          <p:cNvSpPr txBox="1">
            <a:spLocks noChangeArrowheads="1"/>
          </p:cNvSpPr>
          <p:nvPr/>
        </p:nvSpPr>
        <p:spPr bwMode="auto">
          <a:xfrm>
            <a:off x="6934201" y="5410200"/>
            <a:ext cx="168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0000FF"/>
                </a:solidFill>
              </a:rPr>
              <a:t>Training error</a:t>
            </a:r>
          </a:p>
        </p:txBody>
      </p:sp>
      <p:sp>
        <p:nvSpPr>
          <p:cNvPr id="7" name="TextBox 6"/>
          <p:cNvSpPr txBox="1">
            <a:spLocks noChangeArrowheads="1"/>
          </p:cNvSpPr>
          <p:nvPr/>
        </p:nvSpPr>
        <p:spPr bwMode="auto">
          <a:xfrm>
            <a:off x="7010400" y="4343400"/>
            <a:ext cx="124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Test error</a:t>
            </a:r>
          </a:p>
        </p:txBody>
      </p:sp>
      <p:sp>
        <p:nvSpPr>
          <p:cNvPr id="18" name="Freeform 17"/>
          <p:cNvSpPr/>
          <p:nvPr/>
        </p:nvSpPr>
        <p:spPr>
          <a:xfrm>
            <a:off x="3340101" y="4791075"/>
            <a:ext cx="4284663" cy="1155700"/>
          </a:xfrm>
          <a:custGeom>
            <a:avLst/>
            <a:gdLst>
              <a:gd name="connsiteX0" fmla="*/ 0 w 4283901"/>
              <a:gd name="connsiteY0" fmla="*/ 0 h 1156249"/>
              <a:gd name="connsiteX1" fmla="*/ 313151 w 4283901"/>
              <a:gd name="connsiteY1" fmla="*/ 162839 h 1156249"/>
              <a:gd name="connsiteX2" fmla="*/ 375781 w 4283901"/>
              <a:gd name="connsiteY2" fmla="*/ 200417 h 1156249"/>
              <a:gd name="connsiteX3" fmla="*/ 413359 w 4283901"/>
              <a:gd name="connsiteY3" fmla="*/ 212943 h 1156249"/>
              <a:gd name="connsiteX4" fmla="*/ 488515 w 4283901"/>
              <a:gd name="connsiteY4" fmla="*/ 263047 h 1156249"/>
              <a:gd name="connsiteX5" fmla="*/ 563671 w 4283901"/>
              <a:gd name="connsiteY5" fmla="*/ 300625 h 1156249"/>
              <a:gd name="connsiteX6" fmla="*/ 601249 w 4283901"/>
              <a:gd name="connsiteY6" fmla="*/ 325677 h 1156249"/>
              <a:gd name="connsiteX7" fmla="*/ 701458 w 4283901"/>
              <a:gd name="connsiteY7" fmla="*/ 363255 h 1156249"/>
              <a:gd name="connsiteX8" fmla="*/ 751562 w 4283901"/>
              <a:gd name="connsiteY8" fmla="*/ 375781 h 1156249"/>
              <a:gd name="connsiteX9" fmla="*/ 789140 w 4283901"/>
              <a:gd name="connsiteY9" fmla="*/ 388307 h 1156249"/>
              <a:gd name="connsiteX10" fmla="*/ 1027134 w 4283901"/>
              <a:gd name="connsiteY10" fmla="*/ 413359 h 1156249"/>
              <a:gd name="connsiteX11" fmla="*/ 1114816 w 4283901"/>
              <a:gd name="connsiteY11" fmla="*/ 450937 h 1156249"/>
              <a:gd name="connsiteX12" fmla="*/ 1189973 w 4283901"/>
              <a:gd name="connsiteY12" fmla="*/ 501042 h 1156249"/>
              <a:gd name="connsiteX13" fmla="*/ 1227551 w 4283901"/>
              <a:gd name="connsiteY13" fmla="*/ 526094 h 1156249"/>
              <a:gd name="connsiteX14" fmla="*/ 1265129 w 4283901"/>
              <a:gd name="connsiteY14" fmla="*/ 538620 h 1156249"/>
              <a:gd name="connsiteX15" fmla="*/ 1302707 w 4283901"/>
              <a:gd name="connsiteY15" fmla="*/ 563672 h 1156249"/>
              <a:gd name="connsiteX16" fmla="*/ 1427967 w 4283901"/>
              <a:gd name="connsiteY16" fmla="*/ 601250 h 1156249"/>
              <a:gd name="connsiteX17" fmla="*/ 1515649 w 4283901"/>
              <a:gd name="connsiteY17" fmla="*/ 613776 h 1156249"/>
              <a:gd name="connsiteX18" fmla="*/ 1590805 w 4283901"/>
              <a:gd name="connsiteY18" fmla="*/ 626302 h 1156249"/>
              <a:gd name="connsiteX19" fmla="*/ 1703540 w 4283901"/>
              <a:gd name="connsiteY19" fmla="*/ 651354 h 1156249"/>
              <a:gd name="connsiteX20" fmla="*/ 1816274 w 4283901"/>
              <a:gd name="connsiteY20" fmla="*/ 688932 h 1156249"/>
              <a:gd name="connsiteX21" fmla="*/ 1903956 w 4283901"/>
              <a:gd name="connsiteY21" fmla="*/ 713984 h 1156249"/>
              <a:gd name="connsiteX22" fmla="*/ 1929008 w 4283901"/>
              <a:gd name="connsiteY22" fmla="*/ 751562 h 1156249"/>
              <a:gd name="connsiteX23" fmla="*/ 2016690 w 4283901"/>
              <a:gd name="connsiteY23" fmla="*/ 789140 h 1156249"/>
              <a:gd name="connsiteX24" fmla="*/ 2066794 w 4283901"/>
              <a:gd name="connsiteY24" fmla="*/ 801666 h 1156249"/>
              <a:gd name="connsiteX25" fmla="*/ 2104373 w 4283901"/>
              <a:gd name="connsiteY25" fmla="*/ 814192 h 1156249"/>
              <a:gd name="connsiteX26" fmla="*/ 2229633 w 4283901"/>
              <a:gd name="connsiteY26" fmla="*/ 826718 h 1156249"/>
              <a:gd name="connsiteX27" fmla="*/ 2342367 w 4283901"/>
              <a:gd name="connsiteY27" fmla="*/ 839244 h 1156249"/>
              <a:gd name="connsiteX28" fmla="*/ 2430049 w 4283901"/>
              <a:gd name="connsiteY28" fmla="*/ 864296 h 1156249"/>
              <a:gd name="connsiteX29" fmla="*/ 2505205 w 4283901"/>
              <a:gd name="connsiteY29" fmla="*/ 889348 h 1156249"/>
              <a:gd name="connsiteX30" fmla="*/ 2580362 w 4283901"/>
              <a:gd name="connsiteY30" fmla="*/ 914400 h 1156249"/>
              <a:gd name="connsiteX31" fmla="*/ 2617940 w 4283901"/>
              <a:gd name="connsiteY31" fmla="*/ 926927 h 1156249"/>
              <a:gd name="connsiteX32" fmla="*/ 2668044 w 4283901"/>
              <a:gd name="connsiteY32" fmla="*/ 939453 h 1156249"/>
              <a:gd name="connsiteX33" fmla="*/ 2743200 w 4283901"/>
              <a:gd name="connsiteY33" fmla="*/ 964505 h 1156249"/>
              <a:gd name="connsiteX34" fmla="*/ 2793304 w 4283901"/>
              <a:gd name="connsiteY34" fmla="*/ 977031 h 1156249"/>
              <a:gd name="connsiteX35" fmla="*/ 2830882 w 4283901"/>
              <a:gd name="connsiteY35" fmla="*/ 1002083 h 1156249"/>
              <a:gd name="connsiteX36" fmla="*/ 2956142 w 4283901"/>
              <a:gd name="connsiteY36" fmla="*/ 1039661 h 1156249"/>
              <a:gd name="connsiteX37" fmla="*/ 3031299 w 4283901"/>
              <a:gd name="connsiteY37" fmla="*/ 1052187 h 1156249"/>
              <a:gd name="connsiteX38" fmla="*/ 3219189 w 4283901"/>
              <a:gd name="connsiteY38" fmla="*/ 1114817 h 1156249"/>
              <a:gd name="connsiteX39" fmla="*/ 3306871 w 4283901"/>
              <a:gd name="connsiteY39" fmla="*/ 1139869 h 1156249"/>
              <a:gd name="connsiteX40" fmla="*/ 3382027 w 4283901"/>
              <a:gd name="connsiteY40" fmla="*/ 1152395 h 1156249"/>
              <a:gd name="connsiteX41" fmla="*/ 4283901 w 4283901"/>
              <a:gd name="connsiteY41" fmla="*/ 1152395 h 115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83901" h="1156249">
                <a:moveTo>
                  <a:pt x="0" y="0"/>
                </a:moveTo>
                <a:cubicBezTo>
                  <a:pt x="135194" y="45068"/>
                  <a:pt x="39042" y="10556"/>
                  <a:pt x="313151" y="162839"/>
                </a:cubicBezTo>
                <a:cubicBezTo>
                  <a:pt x="334433" y="174663"/>
                  <a:pt x="354005" y="189529"/>
                  <a:pt x="375781" y="200417"/>
                </a:cubicBezTo>
                <a:cubicBezTo>
                  <a:pt x="387591" y="206322"/>
                  <a:pt x="401817" y="206531"/>
                  <a:pt x="413359" y="212943"/>
                </a:cubicBezTo>
                <a:cubicBezTo>
                  <a:pt x="439679" y="227565"/>
                  <a:pt x="461585" y="249582"/>
                  <a:pt x="488515" y="263047"/>
                </a:cubicBezTo>
                <a:cubicBezTo>
                  <a:pt x="513567" y="275573"/>
                  <a:pt x="539187" y="287023"/>
                  <a:pt x="563671" y="300625"/>
                </a:cubicBezTo>
                <a:cubicBezTo>
                  <a:pt x="576831" y="307936"/>
                  <a:pt x="587784" y="318944"/>
                  <a:pt x="601249" y="325677"/>
                </a:cubicBezTo>
                <a:cubicBezTo>
                  <a:pt x="618901" y="334503"/>
                  <a:pt x="676160" y="356027"/>
                  <a:pt x="701458" y="363255"/>
                </a:cubicBezTo>
                <a:cubicBezTo>
                  <a:pt x="718011" y="367984"/>
                  <a:pt x="735009" y="371052"/>
                  <a:pt x="751562" y="375781"/>
                </a:cubicBezTo>
                <a:cubicBezTo>
                  <a:pt x="764258" y="379408"/>
                  <a:pt x="776193" y="385718"/>
                  <a:pt x="789140" y="388307"/>
                </a:cubicBezTo>
                <a:cubicBezTo>
                  <a:pt x="859270" y="402333"/>
                  <a:pt x="962050" y="407935"/>
                  <a:pt x="1027134" y="413359"/>
                </a:cubicBezTo>
                <a:cubicBezTo>
                  <a:pt x="1066009" y="426317"/>
                  <a:pt x="1076120" y="427720"/>
                  <a:pt x="1114816" y="450937"/>
                </a:cubicBezTo>
                <a:cubicBezTo>
                  <a:pt x="1140634" y="466428"/>
                  <a:pt x="1164921" y="484340"/>
                  <a:pt x="1189973" y="501042"/>
                </a:cubicBezTo>
                <a:cubicBezTo>
                  <a:pt x="1202499" y="509393"/>
                  <a:pt x="1213269" y="521333"/>
                  <a:pt x="1227551" y="526094"/>
                </a:cubicBezTo>
                <a:cubicBezTo>
                  <a:pt x="1240077" y="530269"/>
                  <a:pt x="1253319" y="532715"/>
                  <a:pt x="1265129" y="538620"/>
                </a:cubicBezTo>
                <a:cubicBezTo>
                  <a:pt x="1278594" y="545353"/>
                  <a:pt x="1288950" y="557558"/>
                  <a:pt x="1302707" y="563672"/>
                </a:cubicBezTo>
                <a:cubicBezTo>
                  <a:pt x="1325333" y="573728"/>
                  <a:pt x="1397137" y="595644"/>
                  <a:pt x="1427967" y="601250"/>
                </a:cubicBezTo>
                <a:cubicBezTo>
                  <a:pt x="1457015" y="606531"/>
                  <a:pt x="1486468" y="609287"/>
                  <a:pt x="1515649" y="613776"/>
                </a:cubicBezTo>
                <a:cubicBezTo>
                  <a:pt x="1540751" y="617638"/>
                  <a:pt x="1565817" y="621759"/>
                  <a:pt x="1590805" y="626302"/>
                </a:cubicBezTo>
                <a:cubicBezTo>
                  <a:pt x="1618726" y="631378"/>
                  <a:pt x="1674498" y="642418"/>
                  <a:pt x="1703540" y="651354"/>
                </a:cubicBezTo>
                <a:cubicBezTo>
                  <a:pt x="1741399" y="663003"/>
                  <a:pt x="1777846" y="679325"/>
                  <a:pt x="1816274" y="688932"/>
                </a:cubicBezTo>
                <a:cubicBezTo>
                  <a:pt x="1879187" y="704660"/>
                  <a:pt x="1850046" y="696014"/>
                  <a:pt x="1903956" y="713984"/>
                </a:cubicBezTo>
                <a:cubicBezTo>
                  <a:pt x="1912307" y="726510"/>
                  <a:pt x="1917443" y="741924"/>
                  <a:pt x="1929008" y="751562"/>
                </a:cubicBezTo>
                <a:cubicBezTo>
                  <a:pt x="1946435" y="766085"/>
                  <a:pt x="1992854" y="782330"/>
                  <a:pt x="2016690" y="789140"/>
                </a:cubicBezTo>
                <a:cubicBezTo>
                  <a:pt x="2033243" y="793869"/>
                  <a:pt x="2050241" y="796937"/>
                  <a:pt x="2066794" y="801666"/>
                </a:cubicBezTo>
                <a:cubicBezTo>
                  <a:pt x="2079490" y="805293"/>
                  <a:pt x="2091323" y="812184"/>
                  <a:pt x="2104373" y="814192"/>
                </a:cubicBezTo>
                <a:cubicBezTo>
                  <a:pt x="2145847" y="820573"/>
                  <a:pt x="2187902" y="822325"/>
                  <a:pt x="2229633" y="826718"/>
                </a:cubicBezTo>
                <a:lnTo>
                  <a:pt x="2342367" y="839244"/>
                </a:lnTo>
                <a:cubicBezTo>
                  <a:pt x="2468655" y="881340"/>
                  <a:pt x="2272766" y="817111"/>
                  <a:pt x="2430049" y="864296"/>
                </a:cubicBezTo>
                <a:cubicBezTo>
                  <a:pt x="2455342" y="871884"/>
                  <a:pt x="2480153" y="880997"/>
                  <a:pt x="2505205" y="889348"/>
                </a:cubicBezTo>
                <a:lnTo>
                  <a:pt x="2580362" y="914400"/>
                </a:lnTo>
                <a:cubicBezTo>
                  <a:pt x="2592888" y="918576"/>
                  <a:pt x="2605131" y="923725"/>
                  <a:pt x="2617940" y="926927"/>
                </a:cubicBezTo>
                <a:cubicBezTo>
                  <a:pt x="2634641" y="931102"/>
                  <a:pt x="2651555" y="934506"/>
                  <a:pt x="2668044" y="939453"/>
                </a:cubicBezTo>
                <a:cubicBezTo>
                  <a:pt x="2693337" y="947041"/>
                  <a:pt x="2717581" y="958100"/>
                  <a:pt x="2743200" y="964505"/>
                </a:cubicBezTo>
                <a:lnTo>
                  <a:pt x="2793304" y="977031"/>
                </a:lnTo>
                <a:cubicBezTo>
                  <a:pt x="2805830" y="985382"/>
                  <a:pt x="2817125" y="995969"/>
                  <a:pt x="2830882" y="1002083"/>
                </a:cubicBezTo>
                <a:cubicBezTo>
                  <a:pt x="2857026" y="1013702"/>
                  <a:pt x="2923019" y="1033036"/>
                  <a:pt x="2956142" y="1039661"/>
                </a:cubicBezTo>
                <a:cubicBezTo>
                  <a:pt x="2981047" y="1044642"/>
                  <a:pt x="3006247" y="1048012"/>
                  <a:pt x="3031299" y="1052187"/>
                </a:cubicBezTo>
                <a:lnTo>
                  <a:pt x="3219189" y="1114817"/>
                </a:lnTo>
                <a:cubicBezTo>
                  <a:pt x="3255004" y="1126755"/>
                  <a:pt x="3267550" y="1132005"/>
                  <a:pt x="3306871" y="1139869"/>
                </a:cubicBezTo>
                <a:cubicBezTo>
                  <a:pt x="3331775" y="1144850"/>
                  <a:pt x="3356632" y="1152069"/>
                  <a:pt x="3382027" y="1152395"/>
                </a:cubicBezTo>
                <a:cubicBezTo>
                  <a:pt x="3682627" y="1156249"/>
                  <a:pt x="3983276" y="1152395"/>
                  <a:pt x="4283901" y="1152395"/>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FF"/>
              </a:solidFill>
            </a:endParaRPr>
          </a:p>
        </p:txBody>
      </p:sp>
      <p:sp>
        <p:nvSpPr>
          <p:cNvPr id="20" name="Freeform 19"/>
          <p:cNvSpPr/>
          <p:nvPr/>
        </p:nvSpPr>
        <p:spPr>
          <a:xfrm>
            <a:off x="3352801" y="2987675"/>
            <a:ext cx="4422775" cy="1252538"/>
          </a:xfrm>
          <a:custGeom>
            <a:avLst/>
            <a:gdLst>
              <a:gd name="connsiteX0" fmla="*/ 0 w 4423249"/>
              <a:gd name="connsiteY0" fmla="*/ 0 h 1252602"/>
              <a:gd name="connsiteX1" fmla="*/ 62630 w 4423249"/>
              <a:gd name="connsiteY1" fmla="*/ 12526 h 1252602"/>
              <a:gd name="connsiteX2" fmla="*/ 162838 w 4423249"/>
              <a:gd name="connsiteY2" fmla="*/ 25052 h 1252602"/>
              <a:gd name="connsiteX3" fmla="*/ 237995 w 4423249"/>
              <a:gd name="connsiteY3" fmla="*/ 50104 h 1252602"/>
              <a:gd name="connsiteX4" fmla="*/ 275573 w 4423249"/>
              <a:gd name="connsiteY4" fmla="*/ 75156 h 1252602"/>
              <a:gd name="connsiteX5" fmla="*/ 313151 w 4423249"/>
              <a:gd name="connsiteY5" fmla="*/ 87682 h 1252602"/>
              <a:gd name="connsiteX6" fmla="*/ 713984 w 4423249"/>
              <a:gd name="connsiteY6" fmla="*/ 100208 h 1252602"/>
              <a:gd name="connsiteX7" fmla="*/ 789140 w 4423249"/>
              <a:gd name="connsiteY7" fmla="*/ 125260 h 1252602"/>
              <a:gd name="connsiteX8" fmla="*/ 926926 w 4423249"/>
              <a:gd name="connsiteY8" fmla="*/ 150312 h 1252602"/>
              <a:gd name="connsiteX9" fmla="*/ 989556 w 4423249"/>
              <a:gd name="connsiteY9" fmla="*/ 187890 h 1252602"/>
              <a:gd name="connsiteX10" fmla="*/ 1027134 w 4423249"/>
              <a:gd name="connsiteY10" fmla="*/ 200416 h 1252602"/>
              <a:gd name="connsiteX11" fmla="*/ 1102290 w 4423249"/>
              <a:gd name="connsiteY11" fmla="*/ 237994 h 1252602"/>
              <a:gd name="connsiteX12" fmla="*/ 1277655 w 4423249"/>
              <a:gd name="connsiteY12" fmla="*/ 250520 h 1252602"/>
              <a:gd name="connsiteX13" fmla="*/ 1352811 w 4423249"/>
              <a:gd name="connsiteY13" fmla="*/ 275572 h 1252602"/>
              <a:gd name="connsiteX14" fmla="*/ 1427967 w 4423249"/>
              <a:gd name="connsiteY14" fmla="*/ 350728 h 1252602"/>
              <a:gd name="connsiteX15" fmla="*/ 1503123 w 4423249"/>
              <a:gd name="connsiteY15" fmla="*/ 413358 h 1252602"/>
              <a:gd name="connsiteX16" fmla="*/ 1678488 w 4423249"/>
              <a:gd name="connsiteY16" fmla="*/ 450937 h 1252602"/>
              <a:gd name="connsiteX17" fmla="*/ 1778696 w 4423249"/>
              <a:gd name="connsiteY17" fmla="*/ 463463 h 1252602"/>
              <a:gd name="connsiteX18" fmla="*/ 1954060 w 4423249"/>
              <a:gd name="connsiteY18" fmla="*/ 488515 h 1252602"/>
              <a:gd name="connsiteX19" fmla="*/ 2029216 w 4423249"/>
              <a:gd name="connsiteY19" fmla="*/ 526093 h 1252602"/>
              <a:gd name="connsiteX20" fmla="*/ 2054268 w 4423249"/>
              <a:gd name="connsiteY20" fmla="*/ 563671 h 1252602"/>
              <a:gd name="connsiteX21" fmla="*/ 2091847 w 4423249"/>
              <a:gd name="connsiteY21" fmla="*/ 588723 h 1252602"/>
              <a:gd name="connsiteX22" fmla="*/ 2141951 w 4423249"/>
              <a:gd name="connsiteY22" fmla="*/ 626301 h 1252602"/>
              <a:gd name="connsiteX23" fmla="*/ 2179529 w 4423249"/>
              <a:gd name="connsiteY23" fmla="*/ 651353 h 1252602"/>
              <a:gd name="connsiteX24" fmla="*/ 2217107 w 4423249"/>
              <a:gd name="connsiteY24" fmla="*/ 688931 h 1252602"/>
              <a:gd name="connsiteX25" fmla="*/ 2292263 w 4423249"/>
              <a:gd name="connsiteY25" fmla="*/ 713983 h 1252602"/>
              <a:gd name="connsiteX26" fmla="*/ 2329841 w 4423249"/>
              <a:gd name="connsiteY26" fmla="*/ 739035 h 1252602"/>
              <a:gd name="connsiteX27" fmla="*/ 2505205 w 4423249"/>
              <a:gd name="connsiteY27" fmla="*/ 764087 h 1252602"/>
              <a:gd name="connsiteX28" fmla="*/ 2605414 w 4423249"/>
              <a:gd name="connsiteY28" fmla="*/ 814191 h 1252602"/>
              <a:gd name="connsiteX29" fmla="*/ 2655518 w 4423249"/>
              <a:gd name="connsiteY29" fmla="*/ 826717 h 1252602"/>
              <a:gd name="connsiteX30" fmla="*/ 2730674 w 4423249"/>
              <a:gd name="connsiteY30" fmla="*/ 851769 h 1252602"/>
              <a:gd name="connsiteX31" fmla="*/ 2793304 w 4423249"/>
              <a:gd name="connsiteY31" fmla="*/ 864295 h 1252602"/>
              <a:gd name="connsiteX32" fmla="*/ 2830882 w 4423249"/>
              <a:gd name="connsiteY32" fmla="*/ 889347 h 1252602"/>
              <a:gd name="connsiteX33" fmla="*/ 2880986 w 4423249"/>
              <a:gd name="connsiteY33" fmla="*/ 901874 h 1252602"/>
              <a:gd name="connsiteX34" fmla="*/ 2918564 w 4423249"/>
              <a:gd name="connsiteY34" fmla="*/ 914400 h 1252602"/>
              <a:gd name="connsiteX35" fmla="*/ 3006247 w 4423249"/>
              <a:gd name="connsiteY35" fmla="*/ 939452 h 1252602"/>
              <a:gd name="connsiteX36" fmla="*/ 3118981 w 4423249"/>
              <a:gd name="connsiteY36" fmla="*/ 989556 h 1252602"/>
              <a:gd name="connsiteX37" fmla="*/ 3156559 w 4423249"/>
              <a:gd name="connsiteY37" fmla="*/ 1002082 h 1252602"/>
              <a:gd name="connsiteX38" fmla="*/ 3194137 w 4423249"/>
              <a:gd name="connsiteY38" fmla="*/ 1014608 h 1252602"/>
              <a:gd name="connsiteX39" fmla="*/ 3231715 w 4423249"/>
              <a:gd name="connsiteY39" fmla="*/ 1039660 h 1252602"/>
              <a:gd name="connsiteX40" fmla="*/ 3306871 w 4423249"/>
              <a:gd name="connsiteY40" fmla="*/ 1064712 h 1252602"/>
              <a:gd name="connsiteX41" fmla="*/ 3294345 w 4423249"/>
              <a:gd name="connsiteY41" fmla="*/ 1027134 h 1252602"/>
              <a:gd name="connsiteX42" fmla="*/ 3344449 w 4423249"/>
              <a:gd name="connsiteY42" fmla="*/ 1039660 h 1252602"/>
              <a:gd name="connsiteX43" fmla="*/ 3419605 w 4423249"/>
              <a:gd name="connsiteY43" fmla="*/ 1052186 h 1252602"/>
              <a:gd name="connsiteX44" fmla="*/ 3544866 w 4423249"/>
              <a:gd name="connsiteY44" fmla="*/ 1152394 h 1252602"/>
              <a:gd name="connsiteX45" fmla="*/ 3582444 w 4423249"/>
              <a:gd name="connsiteY45" fmla="*/ 1177446 h 1252602"/>
              <a:gd name="connsiteX46" fmla="*/ 3695178 w 4423249"/>
              <a:gd name="connsiteY46" fmla="*/ 1215024 h 1252602"/>
              <a:gd name="connsiteX47" fmla="*/ 3732756 w 4423249"/>
              <a:gd name="connsiteY47" fmla="*/ 1227550 h 1252602"/>
              <a:gd name="connsiteX48" fmla="*/ 3770334 w 4423249"/>
              <a:gd name="connsiteY48" fmla="*/ 1252602 h 1252602"/>
              <a:gd name="connsiteX49" fmla="*/ 4058433 w 4423249"/>
              <a:gd name="connsiteY49" fmla="*/ 1240076 h 1252602"/>
              <a:gd name="connsiteX50" fmla="*/ 4096011 w 4423249"/>
              <a:gd name="connsiteY50" fmla="*/ 1215024 h 1252602"/>
              <a:gd name="connsiteX51" fmla="*/ 4171167 w 4423249"/>
              <a:gd name="connsiteY51" fmla="*/ 1189972 h 1252602"/>
              <a:gd name="connsiteX52" fmla="*/ 4271375 w 4423249"/>
              <a:gd name="connsiteY52" fmla="*/ 1152394 h 1252602"/>
              <a:gd name="connsiteX53" fmla="*/ 4296427 w 4423249"/>
              <a:gd name="connsiteY53" fmla="*/ 1114816 h 1252602"/>
              <a:gd name="connsiteX54" fmla="*/ 4334005 w 4423249"/>
              <a:gd name="connsiteY54" fmla="*/ 1089764 h 1252602"/>
              <a:gd name="connsiteX55" fmla="*/ 4396636 w 4423249"/>
              <a:gd name="connsiteY55" fmla="*/ 1039660 h 1252602"/>
              <a:gd name="connsiteX56" fmla="*/ 4421688 w 4423249"/>
              <a:gd name="connsiteY56" fmla="*/ 1002082 h 125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423249" h="1252602">
                <a:moveTo>
                  <a:pt x="0" y="0"/>
                </a:moveTo>
                <a:cubicBezTo>
                  <a:pt x="20877" y="4175"/>
                  <a:pt x="41587" y="9289"/>
                  <a:pt x="62630" y="12526"/>
                </a:cubicBezTo>
                <a:cubicBezTo>
                  <a:pt x="95901" y="17645"/>
                  <a:pt x="129923" y="17999"/>
                  <a:pt x="162838" y="25052"/>
                </a:cubicBezTo>
                <a:cubicBezTo>
                  <a:pt x="188659" y="30585"/>
                  <a:pt x="237995" y="50104"/>
                  <a:pt x="237995" y="50104"/>
                </a:cubicBezTo>
                <a:cubicBezTo>
                  <a:pt x="250521" y="58455"/>
                  <a:pt x="262108" y="68423"/>
                  <a:pt x="275573" y="75156"/>
                </a:cubicBezTo>
                <a:cubicBezTo>
                  <a:pt x="287383" y="81061"/>
                  <a:pt x="299969" y="86929"/>
                  <a:pt x="313151" y="87682"/>
                </a:cubicBezTo>
                <a:cubicBezTo>
                  <a:pt x="446610" y="95308"/>
                  <a:pt x="580373" y="96033"/>
                  <a:pt x="713984" y="100208"/>
                </a:cubicBezTo>
                <a:cubicBezTo>
                  <a:pt x="739036" y="108559"/>
                  <a:pt x="763092" y="120919"/>
                  <a:pt x="789140" y="125260"/>
                </a:cubicBezTo>
                <a:cubicBezTo>
                  <a:pt x="885296" y="141286"/>
                  <a:pt x="839392" y="132805"/>
                  <a:pt x="926926" y="150312"/>
                </a:cubicBezTo>
                <a:cubicBezTo>
                  <a:pt x="947803" y="162838"/>
                  <a:pt x="967780" y="177002"/>
                  <a:pt x="989556" y="187890"/>
                </a:cubicBezTo>
                <a:cubicBezTo>
                  <a:pt x="1001366" y="193795"/>
                  <a:pt x="1015324" y="194511"/>
                  <a:pt x="1027134" y="200416"/>
                </a:cubicBezTo>
                <a:cubicBezTo>
                  <a:pt x="1063512" y="218605"/>
                  <a:pt x="1061118" y="233150"/>
                  <a:pt x="1102290" y="237994"/>
                </a:cubicBezTo>
                <a:cubicBezTo>
                  <a:pt x="1160493" y="244841"/>
                  <a:pt x="1219200" y="246345"/>
                  <a:pt x="1277655" y="250520"/>
                </a:cubicBezTo>
                <a:cubicBezTo>
                  <a:pt x="1302707" y="258871"/>
                  <a:pt x="1334138" y="256899"/>
                  <a:pt x="1352811" y="275572"/>
                </a:cubicBezTo>
                <a:lnTo>
                  <a:pt x="1427967" y="350728"/>
                </a:lnTo>
                <a:cubicBezTo>
                  <a:pt x="1446875" y="369636"/>
                  <a:pt x="1475719" y="403393"/>
                  <a:pt x="1503123" y="413358"/>
                </a:cubicBezTo>
                <a:cubicBezTo>
                  <a:pt x="1547750" y="429586"/>
                  <a:pt x="1628544" y="443802"/>
                  <a:pt x="1678488" y="450937"/>
                </a:cubicBezTo>
                <a:cubicBezTo>
                  <a:pt x="1711812" y="455698"/>
                  <a:pt x="1745342" y="458915"/>
                  <a:pt x="1778696" y="463463"/>
                </a:cubicBezTo>
                <a:lnTo>
                  <a:pt x="1954060" y="488515"/>
                </a:lnTo>
                <a:cubicBezTo>
                  <a:pt x="1984623" y="498703"/>
                  <a:pt x="2004934" y="501811"/>
                  <a:pt x="2029216" y="526093"/>
                </a:cubicBezTo>
                <a:cubicBezTo>
                  <a:pt x="2039861" y="536738"/>
                  <a:pt x="2043623" y="553026"/>
                  <a:pt x="2054268" y="563671"/>
                </a:cubicBezTo>
                <a:cubicBezTo>
                  <a:pt x="2064913" y="574316"/>
                  <a:pt x="2079596" y="579973"/>
                  <a:pt x="2091847" y="588723"/>
                </a:cubicBezTo>
                <a:cubicBezTo>
                  <a:pt x="2108835" y="600857"/>
                  <a:pt x="2124963" y="614167"/>
                  <a:pt x="2141951" y="626301"/>
                </a:cubicBezTo>
                <a:cubicBezTo>
                  <a:pt x="2154201" y="635051"/>
                  <a:pt x="2167964" y="641715"/>
                  <a:pt x="2179529" y="651353"/>
                </a:cubicBezTo>
                <a:cubicBezTo>
                  <a:pt x="2193138" y="662694"/>
                  <a:pt x="2201622" y="680328"/>
                  <a:pt x="2217107" y="688931"/>
                </a:cubicBezTo>
                <a:cubicBezTo>
                  <a:pt x="2240191" y="701755"/>
                  <a:pt x="2270291" y="699335"/>
                  <a:pt x="2292263" y="713983"/>
                </a:cubicBezTo>
                <a:cubicBezTo>
                  <a:pt x="2304789" y="722334"/>
                  <a:pt x="2316376" y="732302"/>
                  <a:pt x="2329841" y="739035"/>
                </a:cubicBezTo>
                <a:cubicBezTo>
                  <a:pt x="2378036" y="763133"/>
                  <a:pt x="2470002" y="760887"/>
                  <a:pt x="2505205" y="764087"/>
                </a:cubicBezTo>
                <a:cubicBezTo>
                  <a:pt x="2538608" y="780788"/>
                  <a:pt x="2569183" y="805133"/>
                  <a:pt x="2605414" y="814191"/>
                </a:cubicBezTo>
                <a:cubicBezTo>
                  <a:pt x="2622115" y="818366"/>
                  <a:pt x="2639029" y="821770"/>
                  <a:pt x="2655518" y="826717"/>
                </a:cubicBezTo>
                <a:cubicBezTo>
                  <a:pt x="2680811" y="834305"/>
                  <a:pt x="2704780" y="846590"/>
                  <a:pt x="2730674" y="851769"/>
                </a:cubicBezTo>
                <a:lnTo>
                  <a:pt x="2793304" y="864295"/>
                </a:lnTo>
                <a:cubicBezTo>
                  <a:pt x="2805830" y="872646"/>
                  <a:pt x="2817045" y="883417"/>
                  <a:pt x="2830882" y="889347"/>
                </a:cubicBezTo>
                <a:cubicBezTo>
                  <a:pt x="2846705" y="896129"/>
                  <a:pt x="2864433" y="897144"/>
                  <a:pt x="2880986" y="901874"/>
                </a:cubicBezTo>
                <a:cubicBezTo>
                  <a:pt x="2893682" y="905501"/>
                  <a:pt x="2905868" y="910773"/>
                  <a:pt x="2918564" y="914400"/>
                </a:cubicBezTo>
                <a:cubicBezTo>
                  <a:pt x="3028672" y="945859"/>
                  <a:pt x="2916139" y="909417"/>
                  <a:pt x="3006247" y="939452"/>
                </a:cubicBezTo>
                <a:cubicBezTo>
                  <a:pt x="3065797" y="979152"/>
                  <a:pt x="3029543" y="959743"/>
                  <a:pt x="3118981" y="989556"/>
                </a:cubicBezTo>
                <a:lnTo>
                  <a:pt x="3156559" y="1002082"/>
                </a:lnTo>
                <a:cubicBezTo>
                  <a:pt x="3169085" y="1006257"/>
                  <a:pt x="3183151" y="1007284"/>
                  <a:pt x="3194137" y="1014608"/>
                </a:cubicBezTo>
                <a:cubicBezTo>
                  <a:pt x="3206663" y="1022959"/>
                  <a:pt x="3217958" y="1033546"/>
                  <a:pt x="3231715" y="1039660"/>
                </a:cubicBezTo>
                <a:cubicBezTo>
                  <a:pt x="3255846" y="1050385"/>
                  <a:pt x="3306871" y="1064712"/>
                  <a:pt x="3306871" y="1064712"/>
                </a:cubicBezTo>
                <a:cubicBezTo>
                  <a:pt x="3302696" y="1052186"/>
                  <a:pt x="3283359" y="1034458"/>
                  <a:pt x="3294345" y="1027134"/>
                </a:cubicBezTo>
                <a:cubicBezTo>
                  <a:pt x="3308669" y="1017585"/>
                  <a:pt x="3327568" y="1036284"/>
                  <a:pt x="3344449" y="1039660"/>
                </a:cubicBezTo>
                <a:cubicBezTo>
                  <a:pt x="3369353" y="1044641"/>
                  <a:pt x="3394553" y="1048011"/>
                  <a:pt x="3419605" y="1052186"/>
                </a:cubicBezTo>
                <a:cubicBezTo>
                  <a:pt x="3491000" y="1123580"/>
                  <a:pt x="3450057" y="1089188"/>
                  <a:pt x="3544866" y="1152394"/>
                </a:cubicBezTo>
                <a:cubicBezTo>
                  <a:pt x="3557392" y="1160745"/>
                  <a:pt x="3568162" y="1172685"/>
                  <a:pt x="3582444" y="1177446"/>
                </a:cubicBezTo>
                <a:lnTo>
                  <a:pt x="3695178" y="1215024"/>
                </a:lnTo>
                <a:cubicBezTo>
                  <a:pt x="3707704" y="1219199"/>
                  <a:pt x="3721770" y="1220226"/>
                  <a:pt x="3732756" y="1227550"/>
                </a:cubicBezTo>
                <a:lnTo>
                  <a:pt x="3770334" y="1252602"/>
                </a:lnTo>
                <a:cubicBezTo>
                  <a:pt x="3866367" y="1248427"/>
                  <a:pt x="3962943" y="1251094"/>
                  <a:pt x="4058433" y="1240076"/>
                </a:cubicBezTo>
                <a:cubicBezTo>
                  <a:pt x="4073388" y="1238350"/>
                  <a:pt x="4082254" y="1221138"/>
                  <a:pt x="4096011" y="1215024"/>
                </a:cubicBezTo>
                <a:cubicBezTo>
                  <a:pt x="4120142" y="1204299"/>
                  <a:pt x="4149195" y="1204620"/>
                  <a:pt x="4171167" y="1189972"/>
                </a:cubicBezTo>
                <a:cubicBezTo>
                  <a:pt x="4226459" y="1153110"/>
                  <a:pt x="4193983" y="1167872"/>
                  <a:pt x="4271375" y="1152394"/>
                </a:cubicBezTo>
                <a:cubicBezTo>
                  <a:pt x="4279726" y="1139868"/>
                  <a:pt x="4285782" y="1125461"/>
                  <a:pt x="4296427" y="1114816"/>
                </a:cubicBezTo>
                <a:cubicBezTo>
                  <a:pt x="4307072" y="1104171"/>
                  <a:pt x="4322249" y="1099168"/>
                  <a:pt x="4334005" y="1089764"/>
                </a:cubicBezTo>
                <a:cubicBezTo>
                  <a:pt x="4423249" y="1018370"/>
                  <a:pt x="4280976" y="1116767"/>
                  <a:pt x="4396636" y="1039660"/>
                </a:cubicBezTo>
                <a:lnTo>
                  <a:pt x="4421688" y="1002082"/>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21" name="TextBox 20"/>
          <p:cNvSpPr txBox="1">
            <a:spLocks noChangeArrowheads="1"/>
          </p:cNvSpPr>
          <p:nvPr/>
        </p:nvSpPr>
        <p:spPr bwMode="auto">
          <a:xfrm>
            <a:off x="3124200" y="2133600"/>
            <a:ext cx="149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Underfitting</a:t>
            </a:r>
          </a:p>
        </p:txBody>
      </p:sp>
      <p:sp>
        <p:nvSpPr>
          <p:cNvPr id="22" name="TextBox 21"/>
          <p:cNvSpPr txBox="1">
            <a:spLocks noChangeArrowheads="1"/>
          </p:cNvSpPr>
          <p:nvPr/>
        </p:nvSpPr>
        <p:spPr bwMode="auto">
          <a:xfrm>
            <a:off x="7086601" y="2133600"/>
            <a:ext cx="1350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Overfitting</a:t>
            </a:r>
          </a:p>
        </p:txBody>
      </p:sp>
      <p:cxnSp>
        <p:nvCxnSpPr>
          <p:cNvPr id="26" name="Straight Arrow Connector 25"/>
          <p:cNvCxnSpPr/>
          <p:nvPr/>
        </p:nvCxnSpPr>
        <p:spPr>
          <a:xfrm rot="5400000">
            <a:off x="3620294" y="2780506"/>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123907" y="3239295"/>
            <a:ext cx="12954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200400" y="2514600"/>
            <a:ext cx="53340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p:nvSpPr>
        <p:spPr>
          <a:xfrm>
            <a:off x="3276600" y="4038600"/>
            <a:ext cx="57531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66573" name="Group 12"/>
          <p:cNvGrpSpPr>
            <a:grpSpLocks/>
          </p:cNvGrpSpPr>
          <p:nvPr/>
        </p:nvGrpSpPr>
        <p:grpSpPr bwMode="auto">
          <a:xfrm>
            <a:off x="2944814" y="2771776"/>
            <a:ext cx="5329237" cy="3629025"/>
            <a:chOff x="1535668" y="2667794"/>
            <a:chExt cx="5328262" cy="3630493"/>
          </a:xfrm>
        </p:grpSpPr>
        <p:cxnSp>
          <p:nvCxnSpPr>
            <p:cNvPr id="11" name="Straight Arrow Connector 10"/>
            <p:cNvCxnSpPr/>
            <p:nvPr/>
          </p:nvCxnSpPr>
          <p:spPr>
            <a:xfrm rot="5400000" flipH="1" flipV="1">
              <a:off x="304640" y="4267054"/>
              <a:ext cx="320010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05487" y="5867901"/>
              <a:ext cx="441879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577" name="TextBox 7"/>
            <p:cNvSpPr txBox="1">
              <a:spLocks noChangeArrowheads="1"/>
            </p:cNvSpPr>
            <p:nvPr/>
          </p:nvSpPr>
          <p:spPr bwMode="auto">
            <a:xfrm>
              <a:off x="3550796" y="5867400"/>
              <a:ext cx="1326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Complexity</a:t>
              </a:r>
            </a:p>
          </p:txBody>
        </p:sp>
        <p:sp>
          <p:nvSpPr>
            <p:cNvPr id="66578" name="TextBox 8"/>
            <p:cNvSpPr txBox="1">
              <a:spLocks noChangeArrowheads="1"/>
            </p:cNvSpPr>
            <p:nvPr/>
          </p:nvSpPr>
          <p:spPr bwMode="auto">
            <a:xfrm>
              <a:off x="5791200" y="5867400"/>
              <a:ext cx="10727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0000"/>
                  </a:solidFill>
                </a:rPr>
                <a:t>Low Bias</a:t>
              </a:r>
            </a:p>
            <a:p>
              <a:pPr eaLnBrk="1" hangingPunct="1">
                <a:spcBef>
                  <a:spcPct val="0"/>
                </a:spcBef>
                <a:buFontTx/>
                <a:buNone/>
              </a:pPr>
              <a:r>
                <a:rPr lang="en-US" altLang="en-US" sz="1100">
                  <a:solidFill>
                    <a:srgbClr val="000000"/>
                  </a:solidFill>
                </a:rPr>
                <a:t>High Variance</a:t>
              </a:r>
            </a:p>
          </p:txBody>
        </p:sp>
        <p:sp>
          <p:nvSpPr>
            <p:cNvPr id="66579" name="TextBox 9"/>
            <p:cNvSpPr txBox="1">
              <a:spLocks noChangeArrowheads="1"/>
            </p:cNvSpPr>
            <p:nvPr/>
          </p:nvSpPr>
          <p:spPr bwMode="auto">
            <a:xfrm>
              <a:off x="1676400" y="5867400"/>
              <a:ext cx="10406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0000"/>
                  </a:solidFill>
                </a:rPr>
                <a:t>High Bias</a:t>
              </a:r>
            </a:p>
            <a:p>
              <a:pPr eaLnBrk="1" hangingPunct="1">
                <a:spcBef>
                  <a:spcPct val="0"/>
                </a:spcBef>
                <a:buFontTx/>
                <a:buNone/>
              </a:pPr>
              <a:r>
                <a:rPr lang="en-US" altLang="en-US" sz="1100">
                  <a:solidFill>
                    <a:srgbClr val="000000"/>
                  </a:solidFill>
                </a:rPr>
                <a:t>Low Variance</a:t>
              </a:r>
            </a:p>
          </p:txBody>
        </p:sp>
        <p:sp>
          <p:nvSpPr>
            <p:cNvPr id="66580" name="TextBox 10"/>
            <p:cNvSpPr txBox="1">
              <a:spLocks noChangeArrowheads="1"/>
            </p:cNvSpPr>
            <p:nvPr/>
          </p:nvSpPr>
          <p:spPr bwMode="auto">
            <a:xfrm rot="-5400000">
              <a:off x="1371520" y="414163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Error</a:t>
              </a:r>
            </a:p>
          </p:txBody>
        </p:sp>
      </p:grpSp>
      <p:sp>
        <p:nvSpPr>
          <p:cNvPr id="23" name="TextBox 22"/>
          <p:cNvSpPr txBox="1"/>
          <p:nvPr/>
        </p:nvSpPr>
        <p:spPr>
          <a:xfrm>
            <a:off x="8999538" y="6581776"/>
            <a:ext cx="1668462"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D. </a:t>
            </a:r>
            <a:r>
              <a:rPr lang="en-US" sz="1200" dirty="0" err="1">
                <a:solidFill>
                  <a:srgbClr val="FFFFFF">
                    <a:lumMod val="65000"/>
                  </a:srgbClr>
                </a:solidFill>
                <a:latin typeface="Arial" charset="0"/>
              </a:rPr>
              <a:t>Hoiem</a:t>
            </a:r>
            <a:endParaRPr lang="en-US" sz="1200" dirty="0">
              <a:solidFill>
                <a:srgbClr val="FFFFFF">
                  <a:lumMod val="65000"/>
                </a:srgbClr>
              </a:solidFill>
              <a:latin typeface="Arial" charset="0"/>
            </a:endParaRPr>
          </a:p>
        </p:txBody>
      </p:sp>
    </p:spTree>
    <p:extLst>
      <p:ext uri="{BB962C8B-B14F-4D97-AF65-F5344CB8AC3E}">
        <p14:creationId xmlns:p14="http://schemas.microsoft.com/office/powerpoint/2010/main" val="688282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 presetClass="exit" presetSubtype="2" fill="hold" grpId="0" nodeType="withEffect">
                                  <p:stCondLst>
                                    <p:cond delay="0"/>
                                  </p:stCondLst>
                                  <p:childTnLst>
                                    <p:anim calcmode="lin" valueType="num">
                                      <p:cBhvr additive="base">
                                        <p:cTn id="8" dur="1000"/>
                                        <p:tgtEl>
                                          <p:spTgt spid="9"/>
                                        </p:tgtEl>
                                        <p:attrNameLst>
                                          <p:attrName>ppt_x</p:attrName>
                                        </p:attrNameLst>
                                      </p:cBhvr>
                                      <p:tavLst>
                                        <p:tav tm="0">
                                          <p:val>
                                            <p:strVal val="ppt_x"/>
                                          </p:val>
                                        </p:tav>
                                        <p:tav tm="100000">
                                          <p:val>
                                            <p:strVal val="1+ppt_w/2"/>
                                          </p:val>
                                        </p:tav>
                                      </p:tavLst>
                                    </p:anim>
                                    <p:anim calcmode="lin" valueType="num">
                                      <p:cBhvr additive="base">
                                        <p:cTn id="9" dur="1000"/>
                                        <p:tgtEl>
                                          <p:spTgt spid="9"/>
                                        </p:tgtEl>
                                        <p:attrNameLst>
                                          <p:attrName>ppt_y</p:attrName>
                                        </p:attrNameLst>
                                      </p:cBhvr>
                                      <p:tavLst>
                                        <p:tav tm="0">
                                          <p:val>
                                            <p:strVal val="ppt_y"/>
                                          </p:val>
                                        </p:tav>
                                        <p:tav tm="100000">
                                          <p:val>
                                            <p:strVal val="ppt_y"/>
                                          </p:val>
                                        </p:tav>
                                      </p:tavLst>
                                    </p:anim>
                                    <p:set>
                                      <p:cBhvr>
                                        <p:cTn id="10" dur="1" fill="hold">
                                          <p:stCondLst>
                                            <p:cond delay="999"/>
                                          </p:stCondLst>
                                        </p:cTn>
                                        <p:tgtEl>
                                          <p:spTgt spid="9"/>
                                        </p:tgtEl>
                                        <p:attrNameLst>
                                          <p:attrName>style.visibility</p:attrName>
                                        </p:attrNameLst>
                                      </p:cBhvr>
                                      <p:to>
                                        <p:strVal val="hidden"/>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2" presetClass="exit" presetSubtype="2" fill="hold" grpId="0" nodeType="withEffect">
                                  <p:stCondLst>
                                    <p:cond delay="0"/>
                                  </p:stCondLst>
                                  <p:childTnLst>
                                    <p:anim calcmode="lin" valueType="num">
                                      <p:cBhvr additive="base">
                                        <p:cTn id="19" dur="1000"/>
                                        <p:tgtEl>
                                          <p:spTgt spid="8"/>
                                        </p:tgtEl>
                                        <p:attrNameLst>
                                          <p:attrName>ppt_x</p:attrName>
                                        </p:attrNameLst>
                                      </p:cBhvr>
                                      <p:tavLst>
                                        <p:tav tm="0">
                                          <p:val>
                                            <p:strVal val="ppt_x"/>
                                          </p:val>
                                        </p:tav>
                                        <p:tav tm="100000">
                                          <p:val>
                                            <p:strVal val="1+ppt_w/2"/>
                                          </p:val>
                                        </p:tav>
                                      </p:tavLst>
                                    </p:anim>
                                    <p:anim calcmode="lin" valueType="num">
                                      <p:cBhvr additive="base">
                                        <p:cTn id="20" dur="1000"/>
                                        <p:tgtEl>
                                          <p:spTgt spid="8"/>
                                        </p:tgtEl>
                                        <p:attrNameLst>
                                          <p:attrName>ppt_y</p:attrName>
                                        </p:attrNameLst>
                                      </p:cBhvr>
                                      <p:tavLst>
                                        <p:tav tm="0">
                                          <p:val>
                                            <p:strVal val="ppt_y"/>
                                          </p:val>
                                        </p:tav>
                                        <p:tav tm="100000">
                                          <p:val>
                                            <p:strVal val="ppt_y"/>
                                          </p:val>
                                        </p:tav>
                                      </p:tavLst>
                                    </p:anim>
                                    <p:set>
                                      <p:cBhvr>
                                        <p:cTn id="21" dur="1" fill="hold">
                                          <p:stCondLst>
                                            <p:cond delay="999"/>
                                          </p:stCondLst>
                                        </p:cTn>
                                        <p:tgtEl>
                                          <p:spTgt spid="8"/>
                                        </p:tgtEl>
                                        <p:attrNameLst>
                                          <p:attrName>style.visibility</p:attrName>
                                        </p:attrNameLst>
                                      </p:cBhvr>
                                      <p:to>
                                        <p:strVal val="hidden"/>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P spid="22" grpId="0"/>
      <p:bldP spid="8" grpId="0" animBg="1"/>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3CDB5931-1E06-49FD-8684-A1F5996AAE01}" type="slidenum">
              <a:rPr lang="en-US" altLang="en-US"/>
              <a:pPr/>
              <a:t>70</a:t>
            </a:fld>
            <a:endParaRPr lang="en-US" altLang="en-US"/>
          </a:p>
        </p:txBody>
      </p:sp>
      <p:sp>
        <p:nvSpPr>
          <p:cNvPr id="706562" name="Rectangle 2"/>
          <p:cNvSpPr>
            <a:spLocks noGrp="1" noChangeArrowheads="1"/>
          </p:cNvSpPr>
          <p:nvPr>
            <p:ph type="title"/>
          </p:nvPr>
        </p:nvSpPr>
        <p:spPr/>
        <p:txBody>
          <a:bodyPr/>
          <a:lstStyle/>
          <a:p>
            <a:r>
              <a:rPr lang="en-US" altLang="en-US"/>
              <a:t>Clustering</a:t>
            </a:r>
          </a:p>
        </p:txBody>
      </p:sp>
      <p:sp>
        <p:nvSpPr>
          <p:cNvPr id="706563" name="Rectangle 3"/>
          <p:cNvSpPr>
            <a:spLocks noGrp="1" noChangeArrowheads="1"/>
          </p:cNvSpPr>
          <p:nvPr>
            <p:ph type="body" idx="1"/>
          </p:nvPr>
        </p:nvSpPr>
        <p:spPr>
          <a:xfrm>
            <a:off x="655093" y="1160463"/>
            <a:ext cx="10698707" cy="5014912"/>
          </a:xfrm>
        </p:spPr>
        <p:txBody>
          <a:bodyPr/>
          <a:lstStyle/>
          <a:p>
            <a:pPr>
              <a:lnSpc>
                <a:spcPct val="90000"/>
              </a:lnSpc>
            </a:pPr>
            <a:r>
              <a:rPr lang="en-US" altLang="ja-JP" sz="2600" dirty="0">
                <a:ea typeface="ＭＳ Ｐゴシック" panose="020B0600070205080204" pitchFamily="34" charset="-128"/>
              </a:rPr>
              <a:t>Clustering is a technique for finding </a:t>
            </a:r>
            <a:r>
              <a:rPr lang="en-US" altLang="ja-JP" sz="2600" dirty="0">
                <a:solidFill>
                  <a:srgbClr val="FF0000"/>
                </a:solidFill>
                <a:ea typeface="ＭＳ Ｐゴシック" panose="020B0600070205080204" pitchFamily="34" charset="-128"/>
              </a:rPr>
              <a:t>similarity groups</a:t>
            </a:r>
            <a:r>
              <a:rPr lang="en-US" altLang="ja-JP" sz="2600" b="1" dirty="0">
                <a:ea typeface="ＭＳ Ｐゴシック" panose="020B0600070205080204" pitchFamily="34" charset="-128"/>
              </a:rPr>
              <a:t> </a:t>
            </a:r>
            <a:r>
              <a:rPr lang="en-US" altLang="ja-JP" sz="2600" dirty="0">
                <a:ea typeface="ＭＳ Ｐゴシック" panose="020B0600070205080204" pitchFamily="34" charset="-128"/>
              </a:rPr>
              <a:t>in data, called </a:t>
            </a:r>
            <a:r>
              <a:rPr lang="en-US" altLang="ja-JP" sz="2600" b="1" dirty="0">
                <a:solidFill>
                  <a:srgbClr val="FF0000"/>
                </a:solidFill>
                <a:ea typeface="ＭＳ Ｐゴシック" panose="020B0600070205080204" pitchFamily="34" charset="-128"/>
              </a:rPr>
              <a:t>clusters</a:t>
            </a:r>
            <a:r>
              <a:rPr lang="en-US" altLang="ja-JP" sz="2600" dirty="0">
                <a:ea typeface="ＭＳ Ｐゴシック" panose="020B0600070205080204" pitchFamily="34" charset="-128"/>
              </a:rPr>
              <a:t>. I.e., </a:t>
            </a:r>
          </a:p>
          <a:p>
            <a:pPr marL="742950" lvl="1" indent="-285750"/>
            <a:r>
              <a:rPr lang="en-US" altLang="ja-JP" sz="2200" dirty="0">
                <a:ea typeface="ＭＳ Ｐゴシック" panose="020B0600070205080204" pitchFamily="34" charset="-128"/>
              </a:rPr>
              <a:t>it groups data instances that are similar to (near) each other in one cluster and data instances that are very different (far away) from each other into different clusters. </a:t>
            </a:r>
          </a:p>
          <a:p>
            <a:pPr>
              <a:lnSpc>
                <a:spcPct val="90000"/>
              </a:lnSpc>
            </a:pPr>
            <a:r>
              <a:rPr lang="en-US" altLang="ja-JP" sz="2600" dirty="0">
                <a:ea typeface="ＭＳ Ｐゴシック" panose="020B0600070205080204" pitchFamily="34" charset="-128"/>
              </a:rPr>
              <a:t>Clustering is often called an </a:t>
            </a:r>
            <a:r>
              <a:rPr lang="en-US" altLang="ja-JP" sz="2600" b="1" dirty="0">
                <a:solidFill>
                  <a:srgbClr val="3333CC"/>
                </a:solidFill>
                <a:ea typeface="ＭＳ Ｐゴシック" panose="020B0600070205080204" pitchFamily="34" charset="-128"/>
              </a:rPr>
              <a:t>unsupervised learning</a:t>
            </a:r>
            <a:r>
              <a:rPr lang="en-US" altLang="ja-JP" sz="2600" b="1" dirty="0">
                <a:ea typeface="ＭＳ Ｐゴシック" panose="020B0600070205080204" pitchFamily="34" charset="-128"/>
              </a:rPr>
              <a:t> </a:t>
            </a:r>
            <a:r>
              <a:rPr lang="en-US" altLang="ja-JP" sz="2600" dirty="0">
                <a:ea typeface="ＭＳ Ｐゴシック" panose="020B0600070205080204" pitchFamily="34" charset="-128"/>
              </a:rPr>
              <a:t>task,</a:t>
            </a:r>
            <a:r>
              <a:rPr lang="en-US" altLang="ja-JP" sz="2600" b="1" dirty="0">
                <a:ea typeface="ＭＳ Ｐゴシック" panose="020B0600070205080204" pitchFamily="34" charset="-128"/>
              </a:rPr>
              <a:t> </a:t>
            </a:r>
            <a:r>
              <a:rPr lang="en-US" altLang="ja-JP" sz="2600" dirty="0">
                <a:ea typeface="ＭＳ Ｐゴシック" panose="020B0600070205080204" pitchFamily="34" charset="-128"/>
              </a:rPr>
              <a:t>as no class values denoting an </a:t>
            </a:r>
            <a:r>
              <a:rPr lang="en-US" altLang="ja-JP" sz="2600" i="1" dirty="0">
                <a:ea typeface="ＭＳ Ｐゴシック" panose="020B0600070205080204" pitchFamily="34" charset="-128"/>
              </a:rPr>
              <a:t>a priori</a:t>
            </a:r>
            <a:r>
              <a:rPr lang="en-US" altLang="ja-JP" sz="2600" dirty="0">
                <a:ea typeface="ＭＳ Ｐゴシック" panose="020B0600070205080204" pitchFamily="34" charset="-128"/>
              </a:rPr>
              <a:t> grouping of the data instances are given, which is the case in supervised learning. </a:t>
            </a:r>
          </a:p>
          <a:p>
            <a:r>
              <a:rPr lang="en-US" altLang="en-US" sz="2400" b="1" dirty="0"/>
              <a:t>Clustering</a:t>
            </a:r>
            <a:r>
              <a:rPr lang="en-US" altLang="en-US" sz="2400" dirty="0"/>
              <a:t> is the </a:t>
            </a:r>
            <a:r>
              <a:rPr lang="en-US" altLang="en-US" sz="2400" dirty="0">
                <a:hlinkClick r:id="rId2" tooltip="Statistical classification"/>
              </a:rPr>
              <a:t>classification</a:t>
            </a:r>
            <a:r>
              <a:rPr lang="en-US" altLang="en-US" sz="2400" dirty="0"/>
              <a:t> of objects into different groups, or more precisely, the </a:t>
            </a:r>
            <a:r>
              <a:rPr lang="en-US" altLang="en-US" sz="2400" dirty="0">
                <a:hlinkClick r:id="rId3" tooltip="Partition of a set"/>
              </a:rPr>
              <a:t>partitioning</a:t>
            </a:r>
            <a:r>
              <a:rPr lang="en-US" altLang="en-US" sz="2400" dirty="0"/>
              <a:t> of a </a:t>
            </a:r>
            <a:r>
              <a:rPr lang="en-US" altLang="en-US" sz="2400" dirty="0">
                <a:hlinkClick r:id="rId4" tooltip="Data set"/>
              </a:rPr>
              <a:t>data set</a:t>
            </a:r>
            <a:r>
              <a:rPr lang="en-US" altLang="en-US" sz="2400" dirty="0"/>
              <a:t> into </a:t>
            </a:r>
            <a:r>
              <a:rPr lang="en-US" altLang="en-US" sz="2400" dirty="0">
                <a:hlinkClick r:id="rId5" tooltip="Subset"/>
              </a:rPr>
              <a:t>subsets</a:t>
            </a:r>
            <a:r>
              <a:rPr lang="en-US" altLang="en-US" sz="2400" dirty="0"/>
              <a:t> (clusters), so that the data in each subset (ideally) share some common trait - often according to some defined </a:t>
            </a:r>
            <a:r>
              <a:rPr lang="en-US" altLang="en-US" sz="2400" dirty="0">
                <a:hlinkClick r:id="rId6" tooltip="Metric (mathematics)"/>
              </a:rPr>
              <a:t>distance measure</a:t>
            </a:r>
            <a:r>
              <a:rPr lang="en-US" altLang="en-US" sz="2400" dirty="0"/>
              <a:t>. </a:t>
            </a:r>
          </a:p>
          <a:p>
            <a:pPr>
              <a:lnSpc>
                <a:spcPct val="90000"/>
              </a:lnSpc>
            </a:pPr>
            <a:endParaRPr lang="en-US" altLang="ja-JP" sz="2600" dirty="0">
              <a:ea typeface="ＭＳ Ｐゴシック" panose="020B0600070205080204" pitchFamily="34" charset="-128"/>
            </a:endParaRPr>
          </a:p>
        </p:txBody>
      </p:sp>
    </p:spTree>
    <p:extLst>
      <p:ext uri="{BB962C8B-B14F-4D97-AF65-F5344CB8AC3E}">
        <p14:creationId xmlns:p14="http://schemas.microsoft.com/office/powerpoint/2010/main" val="1042992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F951ED0B-639A-4AD6-961C-B1A8B35DAFBA}" type="slidenum">
              <a:rPr lang="en-US" altLang="en-US"/>
              <a:pPr/>
              <a:t>71</a:t>
            </a:fld>
            <a:endParaRPr lang="en-US" altLang="en-US"/>
          </a:p>
        </p:txBody>
      </p:sp>
      <p:sp>
        <p:nvSpPr>
          <p:cNvPr id="755714" name="Rectangle 2"/>
          <p:cNvSpPr>
            <a:spLocks noGrp="1" noChangeArrowheads="1"/>
          </p:cNvSpPr>
          <p:nvPr>
            <p:ph type="title"/>
          </p:nvPr>
        </p:nvSpPr>
        <p:spPr/>
        <p:txBody>
          <a:bodyPr/>
          <a:lstStyle/>
          <a:p>
            <a:r>
              <a:rPr lang="en-US" altLang="en-US"/>
              <a:t>An illustration</a:t>
            </a:r>
          </a:p>
        </p:txBody>
      </p:sp>
      <p:sp>
        <p:nvSpPr>
          <p:cNvPr id="755715" name="Rectangle 3"/>
          <p:cNvSpPr>
            <a:spLocks noGrp="1" noChangeArrowheads="1"/>
          </p:cNvSpPr>
          <p:nvPr>
            <p:ph type="body" sz="half" idx="1"/>
          </p:nvPr>
        </p:nvSpPr>
        <p:spPr>
          <a:xfrm>
            <a:off x="1981201" y="1196975"/>
            <a:ext cx="8291513" cy="4933950"/>
          </a:xfrm>
        </p:spPr>
        <p:txBody>
          <a:bodyPr/>
          <a:lstStyle/>
          <a:p>
            <a:r>
              <a:rPr lang="en-US" altLang="en-US" sz="2600"/>
              <a:t>The data set has three natural groups of data points, i.e., 3 natural clusters. </a:t>
            </a:r>
          </a:p>
        </p:txBody>
      </p:sp>
      <p:pic>
        <p:nvPicPr>
          <p:cNvPr id="75571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16275" y="2276476"/>
            <a:ext cx="4427538" cy="36925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03287668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490E692-4799-4020-9D55-1D00A69AC95A}" type="slidenum">
              <a:rPr lang="en-US" altLang="en-US"/>
              <a:pPr/>
              <a:t>72</a:t>
            </a:fld>
            <a:endParaRPr lang="en-US" altLang="en-US"/>
          </a:p>
        </p:txBody>
      </p:sp>
      <p:sp>
        <p:nvSpPr>
          <p:cNvPr id="757762" name="Rectangle 2"/>
          <p:cNvSpPr>
            <a:spLocks noGrp="1" noChangeArrowheads="1"/>
          </p:cNvSpPr>
          <p:nvPr>
            <p:ph type="title"/>
          </p:nvPr>
        </p:nvSpPr>
        <p:spPr/>
        <p:txBody>
          <a:bodyPr/>
          <a:lstStyle/>
          <a:p>
            <a:r>
              <a:rPr lang="en-US" altLang="en-US"/>
              <a:t>What is clustering for? </a:t>
            </a:r>
          </a:p>
        </p:txBody>
      </p:sp>
      <p:sp>
        <p:nvSpPr>
          <p:cNvPr id="757763" name="Rectangle 3"/>
          <p:cNvSpPr>
            <a:spLocks noGrp="1" noChangeArrowheads="1"/>
          </p:cNvSpPr>
          <p:nvPr>
            <p:ph type="body" idx="1"/>
          </p:nvPr>
        </p:nvSpPr>
        <p:spPr>
          <a:xfrm>
            <a:off x="1981200" y="1341439"/>
            <a:ext cx="8229600" cy="4789487"/>
          </a:xfrm>
        </p:spPr>
        <p:txBody>
          <a:bodyPr/>
          <a:lstStyle/>
          <a:p>
            <a:r>
              <a:rPr lang="en-US" altLang="en-US"/>
              <a:t>Let us see some real-life examples</a:t>
            </a:r>
          </a:p>
          <a:p>
            <a:r>
              <a:rPr lang="en-US" altLang="en-US">
                <a:solidFill>
                  <a:srgbClr val="3333CC"/>
                </a:solidFill>
              </a:rPr>
              <a:t>Example 1</a:t>
            </a:r>
            <a:r>
              <a:rPr lang="en-US" altLang="en-US"/>
              <a:t>: groups people of similar sizes together to make “small”, “medium” and “large” T-Shirts.</a:t>
            </a:r>
          </a:p>
          <a:p>
            <a:pPr lvl="1"/>
            <a:r>
              <a:rPr lang="en-US" altLang="en-US"/>
              <a:t>Tailor-made for each person: too expensive</a:t>
            </a:r>
          </a:p>
          <a:p>
            <a:pPr lvl="1"/>
            <a:r>
              <a:rPr lang="en-US" altLang="en-US"/>
              <a:t>One-size-fits-all: does not fit all. </a:t>
            </a:r>
          </a:p>
          <a:p>
            <a:r>
              <a:rPr lang="en-US" altLang="en-US">
                <a:solidFill>
                  <a:srgbClr val="3333CC"/>
                </a:solidFill>
              </a:rPr>
              <a:t>Example 2</a:t>
            </a:r>
            <a:r>
              <a:rPr lang="en-US" altLang="en-US"/>
              <a:t>: In marketing, segment customers according to their similarities</a:t>
            </a:r>
          </a:p>
          <a:p>
            <a:pPr lvl="1"/>
            <a:r>
              <a:rPr lang="en-US" altLang="en-US"/>
              <a:t>To do targeted marketing. </a:t>
            </a:r>
          </a:p>
        </p:txBody>
      </p:sp>
    </p:spTree>
    <p:extLst>
      <p:ext uri="{BB962C8B-B14F-4D97-AF65-F5344CB8AC3E}">
        <p14:creationId xmlns:p14="http://schemas.microsoft.com/office/powerpoint/2010/main" val="30313281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3D439883-DAA8-44AF-A6C9-8CBEB9F8AC66}" type="slidenum">
              <a:rPr lang="en-US" altLang="en-US"/>
              <a:pPr/>
              <a:t>73</a:t>
            </a:fld>
            <a:endParaRPr lang="en-US" altLang="en-US"/>
          </a:p>
        </p:txBody>
      </p:sp>
      <p:sp>
        <p:nvSpPr>
          <p:cNvPr id="758786" name="Rectangle 2"/>
          <p:cNvSpPr>
            <a:spLocks noGrp="1" noChangeArrowheads="1"/>
          </p:cNvSpPr>
          <p:nvPr>
            <p:ph type="title"/>
          </p:nvPr>
        </p:nvSpPr>
        <p:spPr/>
        <p:txBody>
          <a:bodyPr/>
          <a:lstStyle/>
          <a:p>
            <a:r>
              <a:rPr lang="en-US" altLang="en-US"/>
              <a:t>What is clustering for? (cont…)</a:t>
            </a:r>
          </a:p>
        </p:txBody>
      </p:sp>
      <p:sp>
        <p:nvSpPr>
          <p:cNvPr id="758787" name="Rectangle 3"/>
          <p:cNvSpPr>
            <a:spLocks noGrp="1" noChangeArrowheads="1"/>
          </p:cNvSpPr>
          <p:nvPr>
            <p:ph type="body" idx="1"/>
          </p:nvPr>
        </p:nvSpPr>
        <p:spPr>
          <a:xfrm>
            <a:off x="1981200" y="1196975"/>
            <a:ext cx="8229600" cy="5111750"/>
          </a:xfrm>
        </p:spPr>
        <p:txBody>
          <a:bodyPr/>
          <a:lstStyle/>
          <a:p>
            <a:pPr>
              <a:lnSpc>
                <a:spcPct val="90000"/>
              </a:lnSpc>
            </a:pPr>
            <a:r>
              <a:rPr lang="en-US" altLang="en-US">
                <a:solidFill>
                  <a:srgbClr val="3333CC"/>
                </a:solidFill>
              </a:rPr>
              <a:t>Example 3</a:t>
            </a:r>
            <a:r>
              <a:rPr lang="en-US" altLang="en-US"/>
              <a:t>: Given a collection of text documents, we want to organize them according to their content similarities,</a:t>
            </a:r>
          </a:p>
          <a:p>
            <a:pPr lvl="1">
              <a:lnSpc>
                <a:spcPct val="90000"/>
              </a:lnSpc>
            </a:pPr>
            <a:r>
              <a:rPr lang="en-US" altLang="en-US"/>
              <a:t>To produce a topic hierarchy</a:t>
            </a:r>
          </a:p>
          <a:p>
            <a:pPr>
              <a:lnSpc>
                <a:spcPct val="90000"/>
              </a:lnSpc>
            </a:pPr>
            <a:r>
              <a:rPr lang="en-US" altLang="en-US">
                <a:solidFill>
                  <a:srgbClr val="FF0000"/>
                </a:solidFill>
              </a:rPr>
              <a:t>In fact, clustering is one of the most utilized data mining techniques</a:t>
            </a:r>
            <a:r>
              <a:rPr lang="en-US" altLang="en-US"/>
              <a:t>. </a:t>
            </a:r>
          </a:p>
          <a:p>
            <a:pPr lvl="1">
              <a:lnSpc>
                <a:spcPct val="90000"/>
              </a:lnSpc>
            </a:pPr>
            <a:r>
              <a:rPr lang="en-US" altLang="ja-JP">
                <a:ea typeface="ＭＳ Ｐゴシック" panose="020B0600070205080204" pitchFamily="34" charset="-128"/>
              </a:rPr>
              <a:t>It has a long history, and used in almost every field, e.g., medicine</a:t>
            </a:r>
            <a:r>
              <a:rPr lang="en-US" altLang="zh-CN">
                <a:ea typeface="宋体" panose="02010600030101010101" pitchFamily="2" charset="-122"/>
              </a:rPr>
              <a:t>, psychology, botany, sociology, biology, </a:t>
            </a:r>
            <a:r>
              <a:rPr lang="en-US" altLang="ja-JP">
                <a:ea typeface="ＭＳ Ｐゴシック" panose="020B0600070205080204" pitchFamily="34" charset="-128"/>
              </a:rPr>
              <a:t>archeology</a:t>
            </a:r>
            <a:r>
              <a:rPr lang="en-US" altLang="zh-CN">
                <a:ea typeface="宋体" panose="02010600030101010101" pitchFamily="2" charset="-122"/>
              </a:rPr>
              <a:t>, marketing, insurance, libraries, etc.</a:t>
            </a:r>
            <a:r>
              <a:rPr lang="en-US" altLang="ja-JP">
                <a:ea typeface="ＭＳ Ｐゴシック" panose="020B0600070205080204" pitchFamily="34" charset="-128"/>
              </a:rPr>
              <a:t> </a:t>
            </a:r>
          </a:p>
          <a:p>
            <a:pPr lvl="1">
              <a:lnSpc>
                <a:spcPct val="90000"/>
              </a:lnSpc>
            </a:pPr>
            <a:r>
              <a:rPr lang="en-US" altLang="ja-JP">
                <a:ea typeface="ＭＳ Ｐゴシック" panose="020B0600070205080204" pitchFamily="34" charset="-128"/>
              </a:rPr>
              <a:t>In recent years, due to the rapid increase of online documents, text clustering becomes important. </a:t>
            </a:r>
            <a:endParaRPr lang="en-US" altLang="en-US"/>
          </a:p>
        </p:txBody>
      </p:sp>
    </p:spTree>
    <p:extLst>
      <p:ext uri="{BB962C8B-B14F-4D97-AF65-F5344CB8AC3E}">
        <p14:creationId xmlns:p14="http://schemas.microsoft.com/office/powerpoint/2010/main" val="1775330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5DBAD37A-0985-4BF3-8845-B7BEBBE8B624}" type="slidenum">
              <a:rPr lang="en-US" altLang="en-US"/>
              <a:pPr/>
              <a:t>74</a:t>
            </a:fld>
            <a:endParaRPr lang="en-US" altLang="en-US"/>
          </a:p>
        </p:txBody>
      </p:sp>
      <p:sp>
        <p:nvSpPr>
          <p:cNvPr id="759810" name="Rectangle 2"/>
          <p:cNvSpPr>
            <a:spLocks noGrp="1" noChangeArrowheads="1"/>
          </p:cNvSpPr>
          <p:nvPr>
            <p:ph type="title"/>
          </p:nvPr>
        </p:nvSpPr>
        <p:spPr/>
        <p:txBody>
          <a:bodyPr/>
          <a:lstStyle/>
          <a:p>
            <a:r>
              <a:rPr lang="en-US" altLang="en-US"/>
              <a:t>Aspects of clustering</a:t>
            </a:r>
          </a:p>
        </p:txBody>
      </p:sp>
      <p:sp>
        <p:nvSpPr>
          <p:cNvPr id="759811" name="Rectangle 3"/>
          <p:cNvSpPr>
            <a:spLocks noGrp="1" noChangeArrowheads="1"/>
          </p:cNvSpPr>
          <p:nvPr>
            <p:ph type="body" idx="1"/>
          </p:nvPr>
        </p:nvSpPr>
        <p:spPr>
          <a:xfrm>
            <a:off x="1981200" y="1160463"/>
            <a:ext cx="8229600" cy="5148262"/>
          </a:xfrm>
        </p:spPr>
        <p:txBody>
          <a:bodyPr/>
          <a:lstStyle/>
          <a:p>
            <a:pPr>
              <a:lnSpc>
                <a:spcPct val="90000"/>
              </a:lnSpc>
            </a:pPr>
            <a:r>
              <a:rPr lang="en-US" altLang="en-US">
                <a:solidFill>
                  <a:srgbClr val="FF0000"/>
                </a:solidFill>
              </a:rPr>
              <a:t>A clustering algorithm</a:t>
            </a:r>
          </a:p>
          <a:p>
            <a:pPr lvl="1">
              <a:lnSpc>
                <a:spcPct val="90000"/>
              </a:lnSpc>
            </a:pPr>
            <a:r>
              <a:rPr lang="en-US" altLang="en-US"/>
              <a:t>Partitional clustering</a:t>
            </a:r>
          </a:p>
          <a:p>
            <a:pPr lvl="1">
              <a:lnSpc>
                <a:spcPct val="90000"/>
              </a:lnSpc>
            </a:pPr>
            <a:r>
              <a:rPr lang="en-US" altLang="en-US"/>
              <a:t>Hierarchical clustering</a:t>
            </a:r>
          </a:p>
          <a:p>
            <a:pPr lvl="1">
              <a:lnSpc>
                <a:spcPct val="90000"/>
              </a:lnSpc>
            </a:pPr>
            <a:r>
              <a:rPr lang="en-US" altLang="en-US"/>
              <a:t>…</a:t>
            </a:r>
          </a:p>
          <a:p>
            <a:pPr>
              <a:lnSpc>
                <a:spcPct val="90000"/>
              </a:lnSpc>
            </a:pPr>
            <a:r>
              <a:rPr lang="en-US" altLang="en-US">
                <a:solidFill>
                  <a:srgbClr val="FF0000"/>
                </a:solidFill>
              </a:rPr>
              <a:t>A distance (similarity, or dissimilarity) function</a:t>
            </a:r>
          </a:p>
          <a:p>
            <a:pPr>
              <a:lnSpc>
                <a:spcPct val="90000"/>
              </a:lnSpc>
            </a:pPr>
            <a:r>
              <a:rPr lang="en-US" altLang="en-US">
                <a:solidFill>
                  <a:srgbClr val="FF0000"/>
                </a:solidFill>
              </a:rPr>
              <a:t>Clustering quality</a:t>
            </a:r>
          </a:p>
          <a:p>
            <a:pPr lvl="1">
              <a:lnSpc>
                <a:spcPct val="90000"/>
              </a:lnSpc>
            </a:pPr>
            <a:r>
              <a:rPr lang="en-US" altLang="en-US">
                <a:latin typeface="Times New Roman" panose="02020603050405020304" pitchFamily="18" charset="0"/>
              </a:rPr>
              <a:t>Inter-clusters distance </a:t>
            </a:r>
            <a:r>
              <a:rPr lang="en-US" altLang="en-US">
                <a:latin typeface="Times New Roman" panose="02020603050405020304" pitchFamily="18" charset="0"/>
                <a:sym typeface="Symbol" panose="05050102010706020507" pitchFamily="18" charset="2"/>
              </a:rPr>
              <a:t> maximized</a:t>
            </a:r>
          </a:p>
          <a:p>
            <a:pPr lvl="1">
              <a:lnSpc>
                <a:spcPct val="90000"/>
              </a:lnSpc>
            </a:pPr>
            <a:r>
              <a:rPr lang="en-US" altLang="en-US">
                <a:latin typeface="Times New Roman" panose="02020603050405020304" pitchFamily="18" charset="0"/>
              </a:rPr>
              <a:t>Intra-clusters distance </a:t>
            </a:r>
            <a:r>
              <a:rPr lang="en-US" altLang="en-US">
                <a:latin typeface="Times New Roman" panose="02020603050405020304" pitchFamily="18" charset="0"/>
                <a:sym typeface="Symbol" panose="05050102010706020507" pitchFamily="18" charset="2"/>
              </a:rPr>
              <a:t> minimized</a:t>
            </a:r>
          </a:p>
          <a:p>
            <a:pPr>
              <a:lnSpc>
                <a:spcPct val="90000"/>
              </a:lnSpc>
            </a:pPr>
            <a:r>
              <a:rPr lang="en-US" altLang="en-US"/>
              <a:t>The </a:t>
            </a:r>
            <a:r>
              <a:rPr lang="en-US" altLang="en-US">
                <a:solidFill>
                  <a:srgbClr val="FF0000"/>
                </a:solidFill>
              </a:rPr>
              <a:t>quality</a:t>
            </a:r>
            <a:r>
              <a:rPr lang="en-US" altLang="en-US"/>
              <a:t> of a clustering result depends on the algorithm, the distance function, and the application.</a:t>
            </a:r>
          </a:p>
          <a:p>
            <a:pPr>
              <a:lnSpc>
                <a:spcPct val="90000"/>
              </a:lnSpc>
            </a:pPr>
            <a:endParaRPr lang="en-US" altLang="en-US"/>
          </a:p>
        </p:txBody>
      </p:sp>
    </p:spTree>
    <p:extLst>
      <p:ext uri="{BB962C8B-B14F-4D97-AF65-F5344CB8AC3E}">
        <p14:creationId xmlns:p14="http://schemas.microsoft.com/office/powerpoint/2010/main" val="2148786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39776864-FF97-4401-9397-EFF2A670BDB0}" type="slidenum">
              <a:rPr lang="en-US" altLang="en-US"/>
              <a:pPr/>
              <a:t>75</a:t>
            </a:fld>
            <a:endParaRPr lang="en-US" altLang="en-US"/>
          </a:p>
        </p:txBody>
      </p:sp>
      <p:sp>
        <p:nvSpPr>
          <p:cNvPr id="772098" name="Rectangle 2"/>
          <p:cNvSpPr>
            <a:spLocks noGrp="1" noChangeArrowheads="1"/>
          </p:cNvSpPr>
          <p:nvPr>
            <p:ph type="title"/>
          </p:nvPr>
        </p:nvSpPr>
        <p:spPr/>
        <p:txBody>
          <a:bodyPr/>
          <a:lstStyle/>
          <a:p>
            <a:r>
              <a:rPr lang="en-US" altLang="en-US"/>
              <a:t>K-means clustering</a:t>
            </a:r>
          </a:p>
        </p:txBody>
      </p:sp>
      <p:sp>
        <p:nvSpPr>
          <p:cNvPr id="772099" name="Rectangle 3"/>
          <p:cNvSpPr>
            <a:spLocks noGrp="1" noChangeArrowheads="1"/>
          </p:cNvSpPr>
          <p:nvPr>
            <p:ph type="body" idx="1"/>
          </p:nvPr>
        </p:nvSpPr>
        <p:spPr>
          <a:xfrm>
            <a:off x="838199" y="1196975"/>
            <a:ext cx="10284725" cy="4933950"/>
          </a:xfrm>
        </p:spPr>
        <p:txBody>
          <a:bodyPr/>
          <a:lstStyle/>
          <a:p>
            <a:r>
              <a:rPr lang="en-US" altLang="en-US" dirty="0"/>
              <a:t>K-means is a </a:t>
            </a:r>
            <a:r>
              <a:rPr lang="en-US" altLang="en-US" dirty="0" err="1">
                <a:solidFill>
                  <a:srgbClr val="7030A0"/>
                </a:solidFill>
              </a:rPr>
              <a:t>partitional</a:t>
            </a:r>
            <a:r>
              <a:rPr lang="en-US" altLang="en-US" dirty="0">
                <a:solidFill>
                  <a:srgbClr val="7030A0"/>
                </a:solidFill>
              </a:rPr>
              <a:t> clustering </a:t>
            </a:r>
            <a:r>
              <a:rPr lang="en-US" altLang="en-US" dirty="0"/>
              <a:t>algorithm</a:t>
            </a:r>
          </a:p>
          <a:p>
            <a:r>
              <a:rPr lang="en-US" altLang="en-US" dirty="0" err="1"/>
              <a:t>Partitional</a:t>
            </a:r>
            <a:r>
              <a:rPr lang="en-US" altLang="en-US" dirty="0"/>
              <a:t> algorithms determine all clusters at once.</a:t>
            </a:r>
          </a:p>
          <a:p>
            <a:r>
              <a:rPr lang="en-US" altLang="ja-JP" dirty="0">
                <a:ea typeface="ＭＳ Ｐゴシック" panose="020B0600070205080204" pitchFamily="34" charset="-128"/>
              </a:rPr>
              <a:t>Let the set of data points (or instances) </a:t>
            </a:r>
            <a:r>
              <a:rPr lang="en-US" altLang="ja-JP" i="1" dirty="0">
                <a:ea typeface="ＭＳ Ｐゴシック" panose="020B0600070205080204" pitchFamily="34" charset="-128"/>
              </a:rPr>
              <a:t>D</a:t>
            </a:r>
            <a:r>
              <a:rPr lang="en-US" altLang="ja-JP" dirty="0">
                <a:ea typeface="ＭＳ Ｐゴシック" panose="020B0600070205080204" pitchFamily="34" charset="-128"/>
              </a:rPr>
              <a:t> be </a:t>
            </a:r>
          </a:p>
          <a:p>
            <a:pPr>
              <a:buFont typeface="Wingdings" panose="05000000000000000000" pitchFamily="2" charset="2"/>
              <a:buNone/>
            </a:pPr>
            <a:r>
              <a:rPr lang="en-US" altLang="ja-JP" dirty="0">
                <a:ea typeface="ＭＳ Ｐゴシック" panose="020B0600070205080204" pitchFamily="34" charset="-128"/>
              </a:rPr>
              <a:t>		{</a:t>
            </a:r>
            <a:r>
              <a:rPr lang="en-US" altLang="ja-JP" b="1" dirty="0">
                <a:ea typeface="ＭＳ Ｐゴシック" panose="020B0600070205080204" pitchFamily="34" charset="-128"/>
              </a:rPr>
              <a:t>x</a:t>
            </a:r>
            <a:r>
              <a:rPr lang="en-US" altLang="ja-JP" baseline="-25000" dirty="0">
                <a:ea typeface="ＭＳ Ｐゴシック" panose="020B0600070205080204" pitchFamily="34" charset="-128"/>
              </a:rPr>
              <a:t>1</a:t>
            </a:r>
            <a:r>
              <a:rPr lang="en-US" altLang="ja-JP" dirty="0">
                <a:ea typeface="ＭＳ Ｐゴシック" panose="020B0600070205080204" pitchFamily="34" charset="-128"/>
              </a:rPr>
              <a:t>, </a:t>
            </a:r>
            <a:r>
              <a:rPr lang="en-US" altLang="ja-JP" b="1" dirty="0">
                <a:ea typeface="ＭＳ Ｐゴシック" panose="020B0600070205080204" pitchFamily="34" charset="-128"/>
              </a:rPr>
              <a:t>x</a:t>
            </a:r>
            <a:r>
              <a:rPr lang="en-US" altLang="ja-JP" baseline="-25000" dirty="0">
                <a:ea typeface="ＭＳ Ｐゴシック" panose="020B0600070205080204" pitchFamily="34" charset="-128"/>
              </a:rPr>
              <a:t>2</a:t>
            </a:r>
            <a:r>
              <a:rPr lang="en-US" altLang="ja-JP" dirty="0">
                <a:ea typeface="ＭＳ Ｐゴシック" panose="020B0600070205080204" pitchFamily="34" charset="-128"/>
              </a:rPr>
              <a:t>, …, </a:t>
            </a:r>
            <a:r>
              <a:rPr lang="en-US" altLang="ja-JP" b="1" dirty="0" err="1">
                <a:ea typeface="ＭＳ Ｐゴシック" panose="020B0600070205080204" pitchFamily="34" charset="-128"/>
              </a:rPr>
              <a:t>x</a:t>
            </a:r>
            <a:r>
              <a:rPr lang="en-US" altLang="ja-JP" baseline="-25000" dirty="0" err="1">
                <a:ea typeface="ＭＳ Ｐゴシック" panose="020B0600070205080204" pitchFamily="34" charset="-128"/>
              </a:rPr>
              <a:t>n</a:t>
            </a:r>
            <a:r>
              <a:rPr lang="en-US" altLang="ja-JP" dirty="0">
                <a:ea typeface="ＭＳ Ｐゴシック" panose="020B0600070205080204" pitchFamily="34" charset="-128"/>
              </a:rPr>
              <a:t>}, </a:t>
            </a:r>
          </a:p>
          <a:p>
            <a:pPr lvl="1">
              <a:buFont typeface="Wingdings" panose="05000000000000000000" pitchFamily="2" charset="2"/>
              <a:buNone/>
            </a:pPr>
            <a:r>
              <a:rPr lang="en-US" altLang="ja-JP" dirty="0">
                <a:ea typeface="ＭＳ Ｐゴシック" panose="020B0600070205080204" pitchFamily="34" charset="-128"/>
              </a:rPr>
              <a:t>	where </a:t>
            </a:r>
            <a:r>
              <a:rPr lang="en-US" altLang="ja-JP" b="1" dirty="0">
                <a:ea typeface="ＭＳ Ｐゴシック" panose="020B0600070205080204" pitchFamily="34" charset="-128"/>
              </a:rPr>
              <a:t>x</a:t>
            </a:r>
            <a:r>
              <a:rPr lang="en-US" altLang="ja-JP" i="1" baseline="-25000" dirty="0">
                <a:ea typeface="ＭＳ Ｐゴシック" panose="020B0600070205080204" pitchFamily="34" charset="-128"/>
              </a:rPr>
              <a:t>i</a:t>
            </a:r>
            <a:r>
              <a:rPr lang="en-US" altLang="ja-JP" dirty="0">
                <a:ea typeface="ＭＳ Ｐゴシック" panose="020B0600070205080204" pitchFamily="34" charset="-128"/>
              </a:rPr>
              <a:t> = (</a:t>
            </a:r>
            <a:r>
              <a:rPr lang="en-US" altLang="ja-JP" i="1" dirty="0">
                <a:ea typeface="ＭＳ Ｐゴシック" panose="020B0600070205080204" pitchFamily="34" charset="-128"/>
              </a:rPr>
              <a:t>x</a:t>
            </a:r>
            <a:r>
              <a:rPr lang="en-US" altLang="ja-JP" i="1" baseline="-25000" dirty="0">
                <a:ea typeface="ＭＳ Ｐゴシック" panose="020B0600070205080204" pitchFamily="34" charset="-128"/>
              </a:rPr>
              <a:t>i</a:t>
            </a:r>
            <a:r>
              <a:rPr lang="en-US" altLang="ja-JP" baseline="-25000" dirty="0">
                <a:ea typeface="ＭＳ Ｐゴシック" panose="020B0600070205080204" pitchFamily="34" charset="-128"/>
              </a:rPr>
              <a:t>1</a:t>
            </a:r>
            <a:r>
              <a:rPr lang="en-US" altLang="ja-JP" dirty="0">
                <a:ea typeface="ＭＳ Ｐゴシック" panose="020B0600070205080204" pitchFamily="34" charset="-128"/>
              </a:rPr>
              <a:t>, </a:t>
            </a:r>
            <a:r>
              <a:rPr lang="en-US" altLang="ja-JP" i="1" dirty="0">
                <a:ea typeface="ＭＳ Ｐゴシック" panose="020B0600070205080204" pitchFamily="34" charset="-128"/>
              </a:rPr>
              <a:t>x</a:t>
            </a:r>
            <a:r>
              <a:rPr lang="en-US" altLang="ja-JP" i="1" baseline="-25000" dirty="0">
                <a:ea typeface="ＭＳ Ｐゴシック" panose="020B0600070205080204" pitchFamily="34" charset="-128"/>
              </a:rPr>
              <a:t>i</a:t>
            </a:r>
            <a:r>
              <a:rPr lang="en-US" altLang="ja-JP" baseline="-25000" dirty="0">
                <a:ea typeface="ＭＳ Ｐゴシック" panose="020B0600070205080204" pitchFamily="34" charset="-128"/>
              </a:rPr>
              <a:t>2</a:t>
            </a:r>
            <a:r>
              <a:rPr lang="en-US" altLang="ja-JP" dirty="0">
                <a:ea typeface="ＭＳ Ｐゴシック" panose="020B0600070205080204" pitchFamily="34" charset="-128"/>
              </a:rPr>
              <a:t>, …, </a:t>
            </a:r>
            <a:r>
              <a:rPr lang="en-US" altLang="ja-JP" i="1" dirty="0" err="1">
                <a:ea typeface="ＭＳ Ｐゴシック" panose="020B0600070205080204" pitchFamily="34" charset="-128"/>
              </a:rPr>
              <a:t>x</a:t>
            </a:r>
            <a:r>
              <a:rPr lang="en-US" altLang="ja-JP" i="1" baseline="-25000" dirty="0" err="1">
                <a:ea typeface="ＭＳ Ｐゴシック" panose="020B0600070205080204" pitchFamily="34" charset="-128"/>
              </a:rPr>
              <a:t>ir</a:t>
            </a:r>
            <a:r>
              <a:rPr lang="en-US" altLang="ja-JP" dirty="0">
                <a:ea typeface="ＭＳ Ｐゴシック" panose="020B0600070205080204" pitchFamily="34" charset="-128"/>
              </a:rPr>
              <a:t>) is a </a:t>
            </a:r>
            <a:r>
              <a:rPr lang="en-US" altLang="ja-JP" dirty="0">
                <a:solidFill>
                  <a:srgbClr val="3333CC"/>
                </a:solidFill>
                <a:ea typeface="ＭＳ Ｐゴシック" panose="020B0600070205080204" pitchFamily="34" charset="-128"/>
              </a:rPr>
              <a:t>vector</a:t>
            </a:r>
            <a:r>
              <a:rPr lang="en-US" altLang="ja-JP" dirty="0">
                <a:ea typeface="ＭＳ Ｐゴシック" panose="020B0600070205080204" pitchFamily="34" charset="-128"/>
              </a:rPr>
              <a:t> in a real-valued space </a:t>
            </a:r>
            <a:r>
              <a:rPr lang="en-US" altLang="ja-JP" i="1" dirty="0">
                <a:ea typeface="ＭＳ Ｐゴシック" panose="020B0600070205080204" pitchFamily="34" charset="-128"/>
              </a:rPr>
              <a:t>X</a:t>
            </a:r>
            <a:r>
              <a:rPr lang="en-US" altLang="ja-JP" dirty="0">
                <a:ea typeface="ＭＳ Ｐゴシック" panose="020B0600070205080204" pitchFamily="34" charset="-128"/>
              </a:rPr>
              <a:t> </a:t>
            </a:r>
            <a:r>
              <a:rPr lang="en-US" altLang="ja-JP" dirty="0">
                <a:ea typeface="ＭＳ Ｐゴシック" panose="020B0600070205080204" pitchFamily="34" charset="-128"/>
                <a:sym typeface="Symbol" panose="05050102010706020507" pitchFamily="18" charset="2"/>
              </a:rPr>
              <a:t></a:t>
            </a:r>
            <a:r>
              <a:rPr lang="en-US" altLang="ja-JP" dirty="0">
                <a:ea typeface="ＭＳ Ｐゴシック" panose="020B0600070205080204" pitchFamily="34" charset="-128"/>
              </a:rPr>
              <a:t> </a:t>
            </a:r>
            <a:r>
              <a:rPr lang="en-US" altLang="ja-JP" i="1" dirty="0">
                <a:ea typeface="ＭＳ Ｐゴシック" panose="020B0600070205080204" pitchFamily="34" charset="-128"/>
              </a:rPr>
              <a:t>R</a:t>
            </a:r>
            <a:r>
              <a:rPr lang="en-US" altLang="ja-JP" i="1" baseline="30000" dirty="0">
                <a:ea typeface="ＭＳ Ｐゴシック" panose="020B0600070205080204" pitchFamily="34" charset="-128"/>
              </a:rPr>
              <a:t>r</a:t>
            </a:r>
            <a:r>
              <a:rPr lang="en-US" altLang="ja-JP" dirty="0">
                <a:ea typeface="ＭＳ Ｐゴシック" panose="020B0600070205080204" pitchFamily="34" charset="-128"/>
              </a:rPr>
              <a:t>, and </a:t>
            </a:r>
            <a:r>
              <a:rPr lang="en-US" altLang="ja-JP" i="1" dirty="0">
                <a:ea typeface="ＭＳ Ｐゴシック" panose="020B0600070205080204" pitchFamily="34" charset="-128"/>
              </a:rPr>
              <a:t>r</a:t>
            </a:r>
            <a:r>
              <a:rPr lang="en-US" altLang="ja-JP" dirty="0">
                <a:ea typeface="ＭＳ Ｐゴシック" panose="020B0600070205080204" pitchFamily="34" charset="-128"/>
              </a:rPr>
              <a:t> is the number of attributes (dimensions) in the data. </a:t>
            </a:r>
          </a:p>
          <a:p>
            <a:r>
              <a:rPr lang="en-US" altLang="ja-JP" dirty="0">
                <a:ea typeface="ＭＳ Ｐゴシック" panose="020B0600070205080204" pitchFamily="34" charset="-128"/>
              </a:rPr>
              <a:t>The </a:t>
            </a:r>
            <a:r>
              <a:rPr lang="en-US" altLang="ja-JP" i="1" dirty="0">
                <a:ea typeface="ＭＳ Ｐゴシック" panose="020B0600070205080204" pitchFamily="34" charset="-128"/>
              </a:rPr>
              <a:t>k</a:t>
            </a:r>
            <a:r>
              <a:rPr lang="en-US" altLang="ja-JP" dirty="0">
                <a:ea typeface="ＭＳ Ｐゴシック" panose="020B0600070205080204" pitchFamily="34" charset="-128"/>
              </a:rPr>
              <a:t>-means algorithm partitions the given data into </a:t>
            </a:r>
            <a:r>
              <a:rPr lang="en-US" altLang="ja-JP" i="1" dirty="0">
                <a:ea typeface="ＭＳ Ｐゴシック" panose="020B0600070205080204" pitchFamily="34" charset="-128"/>
              </a:rPr>
              <a:t>k</a:t>
            </a:r>
            <a:r>
              <a:rPr lang="en-US" altLang="ja-JP" dirty="0">
                <a:ea typeface="ＭＳ Ｐゴシック" panose="020B0600070205080204" pitchFamily="34" charset="-128"/>
              </a:rPr>
              <a:t> clusters. </a:t>
            </a:r>
          </a:p>
          <a:p>
            <a:pPr lvl="1"/>
            <a:r>
              <a:rPr lang="en-US" altLang="ja-JP" dirty="0">
                <a:ea typeface="ＭＳ Ｐゴシック" panose="020B0600070205080204" pitchFamily="34" charset="-128"/>
              </a:rPr>
              <a:t>Each cluster has a cluster </a:t>
            </a:r>
            <a:r>
              <a:rPr lang="en-US" altLang="ja-JP" b="1" dirty="0">
                <a:ea typeface="ＭＳ Ｐゴシック" panose="020B0600070205080204" pitchFamily="34" charset="-128"/>
              </a:rPr>
              <a:t>center</a:t>
            </a:r>
            <a:r>
              <a:rPr lang="en-US" altLang="ja-JP" dirty="0">
                <a:ea typeface="ＭＳ Ｐゴシック" panose="020B0600070205080204" pitchFamily="34" charset="-128"/>
              </a:rPr>
              <a:t>, called </a:t>
            </a:r>
            <a:r>
              <a:rPr lang="en-US" altLang="ja-JP" b="1" dirty="0">
                <a:solidFill>
                  <a:srgbClr val="FF0000"/>
                </a:solidFill>
                <a:ea typeface="ＭＳ Ｐゴシック" panose="020B0600070205080204" pitchFamily="34" charset="-128"/>
              </a:rPr>
              <a:t>centroid</a:t>
            </a:r>
            <a:r>
              <a:rPr lang="en-US" altLang="ja-JP" dirty="0">
                <a:ea typeface="ＭＳ Ｐゴシック" panose="020B0600070205080204" pitchFamily="34" charset="-128"/>
              </a:rPr>
              <a:t>.</a:t>
            </a:r>
          </a:p>
          <a:p>
            <a:pPr lvl="1"/>
            <a:r>
              <a:rPr lang="en-US" altLang="ja-JP" i="1" dirty="0">
                <a:ea typeface="ＭＳ Ｐゴシック" panose="020B0600070205080204" pitchFamily="34" charset="-128"/>
              </a:rPr>
              <a:t>k</a:t>
            </a:r>
            <a:r>
              <a:rPr lang="en-US" altLang="ja-JP" dirty="0">
                <a:ea typeface="ＭＳ Ｐゴシック" panose="020B0600070205080204" pitchFamily="34" charset="-128"/>
              </a:rPr>
              <a:t> is specified by the user </a:t>
            </a:r>
            <a:endParaRPr lang="en-US" altLang="en-US" dirty="0"/>
          </a:p>
        </p:txBody>
      </p:sp>
    </p:spTree>
    <p:extLst>
      <p:ext uri="{BB962C8B-B14F-4D97-AF65-F5344CB8AC3E}">
        <p14:creationId xmlns:p14="http://schemas.microsoft.com/office/powerpoint/2010/main" val="547169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676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sz="2400"/>
          </a:p>
        </p:txBody>
      </p:sp>
      <p:sp>
        <p:nvSpPr>
          <p:cNvPr id="13315" name="Rectangle 9"/>
          <p:cNvSpPr>
            <a:spLocks noGrp="1" noChangeArrowheads="1"/>
          </p:cNvSpPr>
          <p:nvPr>
            <p:ph type="title"/>
          </p:nvPr>
        </p:nvSpPr>
        <p:spPr/>
        <p:txBody>
          <a:bodyPr/>
          <a:lstStyle/>
          <a:p>
            <a:r>
              <a:rPr lang="en-US" altLang="en-US" dirty="0"/>
              <a:t>K-means algorithm</a:t>
            </a:r>
          </a:p>
        </p:txBody>
      </p:sp>
      <p:sp>
        <p:nvSpPr>
          <p:cNvPr id="13316" name="Rectangle 10"/>
          <p:cNvSpPr>
            <a:spLocks noGrp="1" noChangeArrowheads="1"/>
          </p:cNvSpPr>
          <p:nvPr>
            <p:ph type="body" idx="1"/>
          </p:nvPr>
        </p:nvSpPr>
        <p:spPr/>
        <p:txBody>
          <a:bodyPr/>
          <a:lstStyle/>
          <a:p>
            <a:pPr eaLnBrk="1" hangingPunct="1">
              <a:lnSpc>
                <a:spcPct val="80000"/>
              </a:lnSpc>
            </a:pPr>
            <a:r>
              <a:rPr lang="en-US" altLang="en-US" sz="2600" b="1" u="sng" dirty="0"/>
              <a:t>Step 1:</a:t>
            </a:r>
            <a:r>
              <a:rPr lang="en-US" altLang="en-US" sz="2600" dirty="0"/>
              <a:t> Begin with a decision on the value of k =number of clusters .</a:t>
            </a:r>
          </a:p>
          <a:p>
            <a:pPr eaLnBrk="1" hangingPunct="1">
              <a:lnSpc>
                <a:spcPct val="80000"/>
              </a:lnSpc>
            </a:pPr>
            <a:r>
              <a:rPr lang="en-US" altLang="en-US" sz="2600" b="1" u="sng" dirty="0"/>
              <a:t>Step 2</a:t>
            </a:r>
            <a:r>
              <a:rPr lang="en-US" altLang="en-US" sz="2600" dirty="0"/>
              <a:t>: Put any initial partition that classifies the data into k  clusters. You may  assign the training samples randomly, or systematically as the following: </a:t>
            </a:r>
          </a:p>
          <a:p>
            <a:pPr eaLnBrk="1" hangingPunct="1">
              <a:lnSpc>
                <a:spcPct val="80000"/>
              </a:lnSpc>
              <a:buFont typeface="Wingdings" panose="05000000000000000000" pitchFamily="2" charset="2"/>
              <a:buNone/>
            </a:pPr>
            <a:r>
              <a:rPr lang="en-US" altLang="en-US" sz="2600" dirty="0"/>
              <a:t>       1.Take the first k training sample as single-	element clusters      </a:t>
            </a:r>
          </a:p>
          <a:p>
            <a:pPr eaLnBrk="1" hangingPunct="1">
              <a:lnSpc>
                <a:spcPct val="80000"/>
              </a:lnSpc>
              <a:buFont typeface="Wingdings" panose="05000000000000000000" pitchFamily="2" charset="2"/>
              <a:buNone/>
            </a:pPr>
            <a:r>
              <a:rPr lang="en-US" altLang="en-US" sz="2600" dirty="0"/>
              <a:t>       2. Assign each of the remaining (N-k) training sample to 	the cluster with the nearest centroid. After each  assignment, </a:t>
            </a:r>
            <a:r>
              <a:rPr lang="en-US" altLang="en-US" sz="2600" dirty="0" err="1"/>
              <a:t>recompute</a:t>
            </a:r>
            <a:r>
              <a:rPr lang="en-US" altLang="en-US" sz="2600" dirty="0"/>
              <a:t> the centroid of the gaining  cluster. </a:t>
            </a:r>
          </a:p>
          <a:p>
            <a:pPr eaLnBrk="1" hangingPunct="1">
              <a:lnSpc>
                <a:spcPct val="80000"/>
              </a:lnSpc>
              <a:buFont typeface="Wingdings" panose="05000000000000000000" pitchFamily="2" charset="2"/>
              <a:buNone/>
            </a:pPr>
            <a:endParaRPr lang="en-US" altLang="en-US" sz="2600" dirty="0"/>
          </a:p>
        </p:txBody>
      </p:sp>
    </p:spTree>
    <p:extLst>
      <p:ext uri="{BB962C8B-B14F-4D97-AF65-F5344CB8AC3E}">
        <p14:creationId xmlns:p14="http://schemas.microsoft.com/office/powerpoint/2010/main" val="880614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t>K-means algorithm</a:t>
            </a:r>
          </a:p>
        </p:txBody>
      </p:sp>
      <p:sp>
        <p:nvSpPr>
          <p:cNvPr id="14339" name="Rectangle 3"/>
          <p:cNvSpPr>
            <a:spLocks noGrp="1" noChangeArrowheads="1"/>
          </p:cNvSpPr>
          <p:nvPr>
            <p:ph type="body" idx="1"/>
          </p:nvPr>
        </p:nvSpPr>
        <p:spPr>
          <a:xfrm>
            <a:off x="838200" y="1690688"/>
            <a:ext cx="9829800" cy="4440238"/>
          </a:xfrm>
        </p:spPr>
        <p:txBody>
          <a:bodyPr>
            <a:normAutofit/>
          </a:bodyPr>
          <a:lstStyle/>
          <a:p>
            <a:pPr eaLnBrk="1" hangingPunct="1"/>
            <a:r>
              <a:rPr lang="en-US" altLang="en-US" sz="2600" b="1" u="sng" dirty="0"/>
              <a:t>Step 3:</a:t>
            </a:r>
            <a:r>
              <a:rPr lang="en-US" altLang="en-US" sz="2600" dirty="0"/>
              <a:t> Take each sample in sequence and compute its </a:t>
            </a:r>
            <a:r>
              <a:rPr lang="en-US" altLang="en-US" sz="2600" dirty="0">
                <a:hlinkClick r:id="rId2"/>
              </a:rPr>
              <a:t>distance</a:t>
            </a:r>
            <a:r>
              <a:rPr lang="en-US" altLang="en-US" sz="2600" dirty="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altLang="en-US" sz="2600" b="1" u="sng" dirty="0"/>
              <a:t>Step 4 .</a:t>
            </a:r>
            <a:r>
              <a:rPr lang="en-US" altLang="en-US" sz="2600" dirty="0"/>
              <a:t> Repeat step 3 until convergence is achieved, that is until a pass through the training sample causes no new assignments. </a:t>
            </a:r>
          </a:p>
          <a:p>
            <a:pPr eaLnBrk="1" hangingPunct="1"/>
            <a:endParaRPr lang="en-US" altLang="en-US" sz="2600" dirty="0"/>
          </a:p>
          <a:p>
            <a:pPr eaLnBrk="1" hangingPunct="1">
              <a:buFont typeface="Wingdings" panose="05000000000000000000" pitchFamily="2" charset="2"/>
              <a:buNone/>
            </a:pPr>
            <a:endParaRPr lang="en-US" altLang="en-US" sz="2600" dirty="0"/>
          </a:p>
        </p:txBody>
      </p:sp>
    </p:spTree>
    <p:extLst>
      <p:ext uri="{BB962C8B-B14F-4D97-AF65-F5344CB8AC3E}">
        <p14:creationId xmlns:p14="http://schemas.microsoft.com/office/powerpoint/2010/main" val="41528208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5" descr="K means clustering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69910" y="464024"/>
            <a:ext cx="8052179" cy="5554639"/>
          </a:xfrm>
          <a:noFill/>
        </p:spPr>
      </p:pic>
    </p:spTree>
    <p:extLst>
      <p:ext uri="{BB962C8B-B14F-4D97-AF65-F5344CB8AC3E}">
        <p14:creationId xmlns:p14="http://schemas.microsoft.com/office/powerpoint/2010/main" val="36107795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122238"/>
            <a:ext cx="9829800" cy="1477962"/>
          </a:xfrm>
        </p:spPr>
        <p:txBody>
          <a:bodyPr>
            <a:normAutofit fontScale="90000"/>
          </a:bodyPr>
          <a:lstStyle/>
          <a:p>
            <a:pPr eaLnBrk="1" hangingPunct="1"/>
            <a:br>
              <a:rPr lang="en-US" altLang="en-US" sz="3500" u="sng" dirty="0"/>
            </a:br>
            <a:r>
              <a:rPr lang="en-US" altLang="en-US" sz="3500" u="sng" dirty="0"/>
              <a:t>A Simple example showing the implementation of k-means algorithm </a:t>
            </a:r>
            <a:br>
              <a:rPr lang="en-US" altLang="en-US" sz="3500" dirty="0"/>
            </a:br>
            <a:r>
              <a:rPr lang="en-US" altLang="en-US" sz="3500" dirty="0"/>
              <a:t>(using K=2)</a:t>
            </a:r>
          </a:p>
        </p:txBody>
      </p:sp>
      <p:sp>
        <p:nvSpPr>
          <p:cNvPr id="15363" name="Rectangle 4"/>
          <p:cNvSpPr>
            <a:spLocks noGrp="1" noChangeArrowheads="1"/>
          </p:cNvSpPr>
          <p:nvPr>
            <p:ph idx="1"/>
          </p:nvPr>
        </p:nvSpPr>
        <p:spPr/>
        <p:txBody>
          <a:bodyPr/>
          <a:lstStyle/>
          <a:p>
            <a:pPr eaLnBrk="1" hangingPunct="1"/>
            <a:endParaRPr lang="en-US" altLang="en-US"/>
          </a:p>
        </p:txBody>
      </p:sp>
      <p:sp>
        <p:nvSpPr>
          <p:cNvPr id="15364"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481" y="1752600"/>
            <a:ext cx="903481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87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a:t>Bias-variance tradeoff</a:t>
            </a:r>
          </a:p>
        </p:txBody>
      </p:sp>
      <p:sp>
        <p:nvSpPr>
          <p:cNvPr id="10" name="Freeform 9"/>
          <p:cNvSpPr/>
          <p:nvPr/>
        </p:nvSpPr>
        <p:spPr>
          <a:xfrm>
            <a:off x="3465514" y="3957638"/>
            <a:ext cx="4359275" cy="1827212"/>
          </a:xfrm>
          <a:custGeom>
            <a:avLst/>
            <a:gdLst>
              <a:gd name="connsiteX0" fmla="*/ 0 w 4359058"/>
              <a:gd name="connsiteY0" fmla="*/ 0 h 1826490"/>
              <a:gd name="connsiteX1" fmla="*/ 413359 w 4359058"/>
              <a:gd name="connsiteY1" fmla="*/ 12526 h 1826490"/>
              <a:gd name="connsiteX2" fmla="*/ 450937 w 4359058"/>
              <a:gd name="connsiteY2" fmla="*/ 25052 h 1826490"/>
              <a:gd name="connsiteX3" fmla="*/ 488515 w 4359058"/>
              <a:gd name="connsiteY3" fmla="*/ 50104 h 1826490"/>
              <a:gd name="connsiteX4" fmla="*/ 551145 w 4359058"/>
              <a:gd name="connsiteY4" fmla="*/ 62630 h 1826490"/>
              <a:gd name="connsiteX5" fmla="*/ 601250 w 4359058"/>
              <a:gd name="connsiteY5" fmla="*/ 75156 h 1826490"/>
              <a:gd name="connsiteX6" fmla="*/ 676406 w 4359058"/>
              <a:gd name="connsiteY6" fmla="*/ 100208 h 1826490"/>
              <a:gd name="connsiteX7" fmla="*/ 713984 w 4359058"/>
              <a:gd name="connsiteY7" fmla="*/ 137786 h 1826490"/>
              <a:gd name="connsiteX8" fmla="*/ 764088 w 4359058"/>
              <a:gd name="connsiteY8" fmla="*/ 150312 h 1826490"/>
              <a:gd name="connsiteX9" fmla="*/ 876822 w 4359058"/>
              <a:gd name="connsiteY9" fmla="*/ 187890 h 1826490"/>
              <a:gd name="connsiteX10" fmla="*/ 914400 w 4359058"/>
              <a:gd name="connsiteY10" fmla="*/ 200416 h 1826490"/>
              <a:gd name="connsiteX11" fmla="*/ 977030 w 4359058"/>
              <a:gd name="connsiteY11" fmla="*/ 212942 h 1826490"/>
              <a:gd name="connsiteX12" fmla="*/ 1052187 w 4359058"/>
              <a:gd name="connsiteY12" fmla="*/ 237994 h 1826490"/>
              <a:gd name="connsiteX13" fmla="*/ 1089765 w 4359058"/>
              <a:gd name="connsiteY13" fmla="*/ 250520 h 1826490"/>
              <a:gd name="connsiteX14" fmla="*/ 1127343 w 4359058"/>
              <a:gd name="connsiteY14" fmla="*/ 288098 h 1826490"/>
              <a:gd name="connsiteX15" fmla="*/ 1164921 w 4359058"/>
              <a:gd name="connsiteY15" fmla="*/ 300624 h 1826490"/>
              <a:gd name="connsiteX16" fmla="*/ 1202499 w 4359058"/>
              <a:gd name="connsiteY16" fmla="*/ 325676 h 1826490"/>
              <a:gd name="connsiteX17" fmla="*/ 1215025 w 4359058"/>
              <a:gd name="connsiteY17" fmla="*/ 363254 h 1826490"/>
              <a:gd name="connsiteX18" fmla="*/ 1240077 w 4359058"/>
              <a:gd name="connsiteY18" fmla="*/ 388307 h 1826490"/>
              <a:gd name="connsiteX19" fmla="*/ 1277655 w 4359058"/>
              <a:gd name="connsiteY19" fmla="*/ 413359 h 1826490"/>
              <a:gd name="connsiteX20" fmla="*/ 1390389 w 4359058"/>
              <a:gd name="connsiteY20" fmla="*/ 438411 h 1826490"/>
              <a:gd name="connsiteX21" fmla="*/ 1465545 w 4359058"/>
              <a:gd name="connsiteY21" fmla="*/ 463463 h 1826490"/>
              <a:gd name="connsiteX22" fmla="*/ 1503124 w 4359058"/>
              <a:gd name="connsiteY22" fmla="*/ 475989 h 1826490"/>
              <a:gd name="connsiteX23" fmla="*/ 1590806 w 4359058"/>
              <a:gd name="connsiteY23" fmla="*/ 576197 h 1826490"/>
              <a:gd name="connsiteX24" fmla="*/ 1665962 w 4359058"/>
              <a:gd name="connsiteY24" fmla="*/ 663879 h 1826490"/>
              <a:gd name="connsiteX25" fmla="*/ 1703540 w 4359058"/>
              <a:gd name="connsiteY25" fmla="*/ 739035 h 1826490"/>
              <a:gd name="connsiteX26" fmla="*/ 1816274 w 4359058"/>
              <a:gd name="connsiteY26" fmla="*/ 801665 h 1826490"/>
              <a:gd name="connsiteX27" fmla="*/ 1891430 w 4359058"/>
              <a:gd name="connsiteY27" fmla="*/ 839243 h 1826490"/>
              <a:gd name="connsiteX28" fmla="*/ 1916482 w 4359058"/>
              <a:gd name="connsiteY28" fmla="*/ 864296 h 1826490"/>
              <a:gd name="connsiteX29" fmla="*/ 1954061 w 4359058"/>
              <a:gd name="connsiteY29" fmla="*/ 889348 h 1826490"/>
              <a:gd name="connsiteX30" fmla="*/ 1979113 w 4359058"/>
              <a:gd name="connsiteY30" fmla="*/ 926926 h 1826490"/>
              <a:gd name="connsiteX31" fmla="*/ 2016691 w 4359058"/>
              <a:gd name="connsiteY31" fmla="*/ 964504 h 1826490"/>
              <a:gd name="connsiteX32" fmla="*/ 2041743 w 4359058"/>
              <a:gd name="connsiteY32" fmla="*/ 1002082 h 1826490"/>
              <a:gd name="connsiteX33" fmla="*/ 2079321 w 4359058"/>
              <a:gd name="connsiteY33" fmla="*/ 1027134 h 1826490"/>
              <a:gd name="connsiteX34" fmla="*/ 2141951 w 4359058"/>
              <a:gd name="connsiteY34" fmla="*/ 1089764 h 1826490"/>
              <a:gd name="connsiteX35" fmla="*/ 2204581 w 4359058"/>
              <a:gd name="connsiteY35" fmla="*/ 1202498 h 1826490"/>
              <a:gd name="connsiteX36" fmla="*/ 2229633 w 4359058"/>
              <a:gd name="connsiteY36" fmla="*/ 1240076 h 1826490"/>
              <a:gd name="connsiteX37" fmla="*/ 2329841 w 4359058"/>
              <a:gd name="connsiteY37" fmla="*/ 1327759 h 1826490"/>
              <a:gd name="connsiteX38" fmla="*/ 2404998 w 4359058"/>
              <a:gd name="connsiteY38" fmla="*/ 1352811 h 1826490"/>
              <a:gd name="connsiteX39" fmla="*/ 2442576 w 4359058"/>
              <a:gd name="connsiteY39" fmla="*/ 1365337 h 1826490"/>
              <a:gd name="connsiteX40" fmla="*/ 2467628 w 4359058"/>
              <a:gd name="connsiteY40" fmla="*/ 1402915 h 1826490"/>
              <a:gd name="connsiteX41" fmla="*/ 2592888 w 4359058"/>
              <a:gd name="connsiteY41" fmla="*/ 1440493 h 1826490"/>
              <a:gd name="connsiteX42" fmla="*/ 2668044 w 4359058"/>
              <a:gd name="connsiteY42" fmla="*/ 1465545 h 1826490"/>
              <a:gd name="connsiteX43" fmla="*/ 2743200 w 4359058"/>
              <a:gd name="connsiteY43" fmla="*/ 1503123 h 1826490"/>
              <a:gd name="connsiteX44" fmla="*/ 2931091 w 4359058"/>
              <a:gd name="connsiteY44" fmla="*/ 1515649 h 1826490"/>
              <a:gd name="connsiteX45" fmla="*/ 3118981 w 4359058"/>
              <a:gd name="connsiteY45" fmla="*/ 1553227 h 1826490"/>
              <a:gd name="connsiteX46" fmla="*/ 3206663 w 4359058"/>
              <a:gd name="connsiteY46" fmla="*/ 1615857 h 1826490"/>
              <a:gd name="connsiteX47" fmla="*/ 3306871 w 4359058"/>
              <a:gd name="connsiteY47" fmla="*/ 1640909 h 1826490"/>
              <a:gd name="connsiteX48" fmla="*/ 3369502 w 4359058"/>
              <a:gd name="connsiteY48" fmla="*/ 1665961 h 1826490"/>
              <a:gd name="connsiteX49" fmla="*/ 3933173 w 4359058"/>
              <a:gd name="connsiteY49" fmla="*/ 1691013 h 1826490"/>
              <a:gd name="connsiteX50" fmla="*/ 4008329 w 4359058"/>
              <a:gd name="connsiteY50" fmla="*/ 1653435 h 1826490"/>
              <a:gd name="connsiteX51" fmla="*/ 4083485 w 4359058"/>
              <a:gd name="connsiteY51" fmla="*/ 1628383 h 1826490"/>
              <a:gd name="connsiteX52" fmla="*/ 4121063 w 4359058"/>
              <a:gd name="connsiteY52" fmla="*/ 1603331 h 1826490"/>
              <a:gd name="connsiteX53" fmla="*/ 4196219 w 4359058"/>
              <a:gd name="connsiteY53" fmla="*/ 1578279 h 1826490"/>
              <a:gd name="connsiteX54" fmla="*/ 4271376 w 4359058"/>
              <a:gd name="connsiteY54" fmla="*/ 1540701 h 1826490"/>
              <a:gd name="connsiteX55" fmla="*/ 4308954 w 4359058"/>
              <a:gd name="connsiteY55" fmla="*/ 1515649 h 1826490"/>
              <a:gd name="connsiteX56" fmla="*/ 4359058 w 4359058"/>
              <a:gd name="connsiteY56" fmla="*/ 1465545 h 182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59058" h="1826490">
                <a:moveTo>
                  <a:pt x="0" y="0"/>
                </a:moveTo>
                <a:cubicBezTo>
                  <a:pt x="137786" y="4175"/>
                  <a:pt x="275722" y="4879"/>
                  <a:pt x="413359" y="12526"/>
                </a:cubicBezTo>
                <a:cubicBezTo>
                  <a:pt x="426542" y="13258"/>
                  <a:pt x="439127" y="19147"/>
                  <a:pt x="450937" y="25052"/>
                </a:cubicBezTo>
                <a:cubicBezTo>
                  <a:pt x="464402" y="31785"/>
                  <a:pt x="474419" y="44818"/>
                  <a:pt x="488515" y="50104"/>
                </a:cubicBezTo>
                <a:cubicBezTo>
                  <a:pt x="508450" y="57579"/>
                  <a:pt x="530362" y="58012"/>
                  <a:pt x="551145" y="62630"/>
                </a:cubicBezTo>
                <a:cubicBezTo>
                  <a:pt x="567951" y="66365"/>
                  <a:pt x="584760" y="70209"/>
                  <a:pt x="601250" y="75156"/>
                </a:cubicBezTo>
                <a:cubicBezTo>
                  <a:pt x="626543" y="82744"/>
                  <a:pt x="676406" y="100208"/>
                  <a:pt x="676406" y="100208"/>
                </a:cubicBezTo>
                <a:cubicBezTo>
                  <a:pt x="688932" y="112734"/>
                  <a:pt x="698604" y="128997"/>
                  <a:pt x="713984" y="137786"/>
                </a:cubicBezTo>
                <a:cubicBezTo>
                  <a:pt x="728931" y="146327"/>
                  <a:pt x="747599" y="145365"/>
                  <a:pt x="764088" y="150312"/>
                </a:cubicBezTo>
                <a:lnTo>
                  <a:pt x="876822" y="187890"/>
                </a:lnTo>
                <a:cubicBezTo>
                  <a:pt x="889348" y="192065"/>
                  <a:pt x="901453" y="197827"/>
                  <a:pt x="914400" y="200416"/>
                </a:cubicBezTo>
                <a:cubicBezTo>
                  <a:pt x="935277" y="204591"/>
                  <a:pt x="956490" y="207340"/>
                  <a:pt x="977030" y="212942"/>
                </a:cubicBezTo>
                <a:cubicBezTo>
                  <a:pt x="1002507" y="219890"/>
                  <a:pt x="1027135" y="229643"/>
                  <a:pt x="1052187" y="237994"/>
                </a:cubicBezTo>
                <a:lnTo>
                  <a:pt x="1089765" y="250520"/>
                </a:lnTo>
                <a:cubicBezTo>
                  <a:pt x="1102291" y="263046"/>
                  <a:pt x="1112604" y="278272"/>
                  <a:pt x="1127343" y="288098"/>
                </a:cubicBezTo>
                <a:cubicBezTo>
                  <a:pt x="1138329" y="295422"/>
                  <a:pt x="1153111" y="294719"/>
                  <a:pt x="1164921" y="300624"/>
                </a:cubicBezTo>
                <a:cubicBezTo>
                  <a:pt x="1178386" y="307357"/>
                  <a:pt x="1189973" y="317325"/>
                  <a:pt x="1202499" y="325676"/>
                </a:cubicBezTo>
                <a:cubicBezTo>
                  <a:pt x="1206674" y="338202"/>
                  <a:pt x="1208232" y="351932"/>
                  <a:pt x="1215025" y="363254"/>
                </a:cubicBezTo>
                <a:cubicBezTo>
                  <a:pt x="1221101" y="373381"/>
                  <a:pt x="1230855" y="380929"/>
                  <a:pt x="1240077" y="388307"/>
                </a:cubicBezTo>
                <a:cubicBezTo>
                  <a:pt x="1251832" y="397712"/>
                  <a:pt x="1264190" y="406626"/>
                  <a:pt x="1277655" y="413359"/>
                </a:cubicBezTo>
                <a:cubicBezTo>
                  <a:pt x="1313493" y="431278"/>
                  <a:pt x="1351902" y="428789"/>
                  <a:pt x="1390389" y="438411"/>
                </a:cubicBezTo>
                <a:cubicBezTo>
                  <a:pt x="1416008" y="444816"/>
                  <a:pt x="1440493" y="455112"/>
                  <a:pt x="1465545" y="463463"/>
                </a:cubicBezTo>
                <a:lnTo>
                  <a:pt x="1503124" y="475989"/>
                </a:lnTo>
                <a:cubicBezTo>
                  <a:pt x="1609595" y="546970"/>
                  <a:pt x="1444669" y="430060"/>
                  <a:pt x="1590806" y="576197"/>
                </a:cubicBezTo>
                <a:cubicBezTo>
                  <a:pt x="1643146" y="628537"/>
                  <a:pt x="1617755" y="599603"/>
                  <a:pt x="1665962" y="663879"/>
                </a:cubicBezTo>
                <a:cubicBezTo>
                  <a:pt x="1674897" y="690684"/>
                  <a:pt x="1680686" y="719038"/>
                  <a:pt x="1703540" y="739035"/>
                </a:cubicBezTo>
                <a:cubicBezTo>
                  <a:pt x="1808859" y="831189"/>
                  <a:pt x="1741723" y="764389"/>
                  <a:pt x="1816274" y="801665"/>
                </a:cubicBezTo>
                <a:cubicBezTo>
                  <a:pt x="1913402" y="850229"/>
                  <a:pt x="1796977" y="807759"/>
                  <a:pt x="1891430" y="839243"/>
                </a:cubicBezTo>
                <a:cubicBezTo>
                  <a:pt x="1899781" y="847594"/>
                  <a:pt x="1907260" y="856918"/>
                  <a:pt x="1916482" y="864296"/>
                </a:cubicBezTo>
                <a:cubicBezTo>
                  <a:pt x="1928238" y="873701"/>
                  <a:pt x="1943416" y="878703"/>
                  <a:pt x="1954061" y="889348"/>
                </a:cubicBezTo>
                <a:cubicBezTo>
                  <a:pt x="1964706" y="899993"/>
                  <a:pt x="1969475" y="915361"/>
                  <a:pt x="1979113" y="926926"/>
                </a:cubicBezTo>
                <a:cubicBezTo>
                  <a:pt x="1990454" y="940535"/>
                  <a:pt x="2005350" y="950895"/>
                  <a:pt x="2016691" y="964504"/>
                </a:cubicBezTo>
                <a:cubicBezTo>
                  <a:pt x="2026329" y="976069"/>
                  <a:pt x="2031098" y="991437"/>
                  <a:pt x="2041743" y="1002082"/>
                </a:cubicBezTo>
                <a:cubicBezTo>
                  <a:pt x="2052388" y="1012727"/>
                  <a:pt x="2067991" y="1017221"/>
                  <a:pt x="2079321" y="1027134"/>
                </a:cubicBezTo>
                <a:cubicBezTo>
                  <a:pt x="2101540" y="1046576"/>
                  <a:pt x="2121074" y="1068887"/>
                  <a:pt x="2141951" y="1089764"/>
                </a:cubicBezTo>
                <a:cubicBezTo>
                  <a:pt x="2163998" y="1155906"/>
                  <a:pt x="2147153" y="1116356"/>
                  <a:pt x="2204581" y="1202498"/>
                </a:cubicBezTo>
                <a:lnTo>
                  <a:pt x="2229633" y="1240076"/>
                </a:lnTo>
                <a:cubicBezTo>
                  <a:pt x="2258860" y="1283916"/>
                  <a:pt x="2267212" y="1306883"/>
                  <a:pt x="2329841" y="1327759"/>
                </a:cubicBezTo>
                <a:lnTo>
                  <a:pt x="2404998" y="1352811"/>
                </a:lnTo>
                <a:lnTo>
                  <a:pt x="2442576" y="1365337"/>
                </a:lnTo>
                <a:cubicBezTo>
                  <a:pt x="2450927" y="1377863"/>
                  <a:pt x="2454862" y="1394936"/>
                  <a:pt x="2467628" y="1402915"/>
                </a:cubicBezTo>
                <a:cubicBezTo>
                  <a:pt x="2494881" y="1419948"/>
                  <a:pt x="2559041" y="1430339"/>
                  <a:pt x="2592888" y="1440493"/>
                </a:cubicBezTo>
                <a:cubicBezTo>
                  <a:pt x="2618181" y="1448081"/>
                  <a:pt x="2646072" y="1450897"/>
                  <a:pt x="2668044" y="1465545"/>
                </a:cubicBezTo>
                <a:cubicBezTo>
                  <a:pt x="2692956" y="1482153"/>
                  <a:pt x="2712084" y="1499666"/>
                  <a:pt x="2743200" y="1503123"/>
                </a:cubicBezTo>
                <a:cubicBezTo>
                  <a:pt x="2805585" y="1510055"/>
                  <a:pt x="2868461" y="1511474"/>
                  <a:pt x="2931091" y="1515649"/>
                </a:cubicBezTo>
                <a:cubicBezTo>
                  <a:pt x="3042116" y="1552657"/>
                  <a:pt x="2980001" y="1537785"/>
                  <a:pt x="3118981" y="1553227"/>
                </a:cubicBezTo>
                <a:cubicBezTo>
                  <a:pt x="3291986" y="1639730"/>
                  <a:pt x="3054318" y="1514294"/>
                  <a:pt x="3206663" y="1615857"/>
                </a:cubicBezTo>
                <a:cubicBezTo>
                  <a:pt x="3224698" y="1627881"/>
                  <a:pt x="3295373" y="1637460"/>
                  <a:pt x="3306871" y="1640909"/>
                </a:cubicBezTo>
                <a:cubicBezTo>
                  <a:pt x="3328408" y="1647370"/>
                  <a:pt x="3348625" y="1657610"/>
                  <a:pt x="3369502" y="1665961"/>
                </a:cubicBezTo>
                <a:cubicBezTo>
                  <a:pt x="3530031" y="1826490"/>
                  <a:pt x="3400114" y="1714704"/>
                  <a:pt x="3933173" y="1691013"/>
                </a:cubicBezTo>
                <a:cubicBezTo>
                  <a:pt x="3971242" y="1689321"/>
                  <a:pt x="3975489" y="1668030"/>
                  <a:pt x="4008329" y="1653435"/>
                </a:cubicBezTo>
                <a:cubicBezTo>
                  <a:pt x="4032460" y="1642710"/>
                  <a:pt x="4061513" y="1643031"/>
                  <a:pt x="4083485" y="1628383"/>
                </a:cubicBezTo>
                <a:cubicBezTo>
                  <a:pt x="4096011" y="1620032"/>
                  <a:pt x="4107306" y="1609445"/>
                  <a:pt x="4121063" y="1603331"/>
                </a:cubicBezTo>
                <a:cubicBezTo>
                  <a:pt x="4145194" y="1592606"/>
                  <a:pt x="4174247" y="1592927"/>
                  <a:pt x="4196219" y="1578279"/>
                </a:cubicBezTo>
                <a:cubicBezTo>
                  <a:pt x="4303921" y="1506480"/>
                  <a:pt x="4167650" y="1592564"/>
                  <a:pt x="4271376" y="1540701"/>
                </a:cubicBezTo>
                <a:cubicBezTo>
                  <a:pt x="4284841" y="1533968"/>
                  <a:pt x="4296428" y="1524000"/>
                  <a:pt x="4308954" y="1515649"/>
                </a:cubicBezTo>
                <a:cubicBezTo>
                  <a:pt x="4339185" y="1470303"/>
                  <a:pt x="4320541" y="1484804"/>
                  <a:pt x="4359058" y="1465545"/>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2" name="Freeform 11"/>
          <p:cNvSpPr/>
          <p:nvPr/>
        </p:nvSpPr>
        <p:spPr>
          <a:xfrm>
            <a:off x="3478214" y="2379663"/>
            <a:ext cx="4359275" cy="1257300"/>
          </a:xfrm>
          <a:custGeom>
            <a:avLst/>
            <a:gdLst>
              <a:gd name="connsiteX0" fmla="*/ 0 w 4359058"/>
              <a:gd name="connsiteY0" fmla="*/ 989556 h 1257062"/>
              <a:gd name="connsiteX1" fmla="*/ 100208 w 4359058"/>
              <a:gd name="connsiteY1" fmla="*/ 1039660 h 1257062"/>
              <a:gd name="connsiteX2" fmla="*/ 137787 w 4359058"/>
              <a:gd name="connsiteY2" fmla="*/ 1052187 h 1257062"/>
              <a:gd name="connsiteX3" fmla="*/ 338203 w 4359058"/>
              <a:gd name="connsiteY3" fmla="*/ 1077239 h 1257062"/>
              <a:gd name="connsiteX4" fmla="*/ 413359 w 4359058"/>
              <a:gd name="connsiteY4" fmla="*/ 1102291 h 1257062"/>
              <a:gd name="connsiteX5" fmla="*/ 450937 w 4359058"/>
              <a:gd name="connsiteY5" fmla="*/ 1114817 h 1257062"/>
              <a:gd name="connsiteX6" fmla="*/ 526093 w 4359058"/>
              <a:gd name="connsiteY6" fmla="*/ 1164921 h 1257062"/>
              <a:gd name="connsiteX7" fmla="*/ 739036 w 4359058"/>
              <a:gd name="connsiteY7" fmla="*/ 1215025 h 1257062"/>
              <a:gd name="connsiteX8" fmla="*/ 776614 w 4359058"/>
              <a:gd name="connsiteY8" fmla="*/ 1227551 h 1257062"/>
              <a:gd name="connsiteX9" fmla="*/ 876822 w 4359058"/>
              <a:gd name="connsiteY9" fmla="*/ 1252603 h 1257062"/>
              <a:gd name="connsiteX10" fmla="*/ 1252603 w 4359058"/>
              <a:gd name="connsiteY10" fmla="*/ 1240077 h 1257062"/>
              <a:gd name="connsiteX11" fmla="*/ 1327759 w 4359058"/>
              <a:gd name="connsiteY11" fmla="*/ 1177447 h 1257062"/>
              <a:gd name="connsiteX12" fmla="*/ 1402915 w 4359058"/>
              <a:gd name="connsiteY12" fmla="*/ 1152395 h 1257062"/>
              <a:gd name="connsiteX13" fmla="*/ 1453019 w 4359058"/>
              <a:gd name="connsiteY13" fmla="*/ 1139869 h 1257062"/>
              <a:gd name="connsiteX14" fmla="*/ 1565754 w 4359058"/>
              <a:gd name="connsiteY14" fmla="*/ 1127343 h 1257062"/>
              <a:gd name="connsiteX15" fmla="*/ 1653436 w 4359058"/>
              <a:gd name="connsiteY15" fmla="*/ 1114817 h 1257062"/>
              <a:gd name="connsiteX16" fmla="*/ 1766170 w 4359058"/>
              <a:gd name="connsiteY16" fmla="*/ 1077239 h 1257062"/>
              <a:gd name="connsiteX17" fmla="*/ 1803748 w 4359058"/>
              <a:gd name="connsiteY17" fmla="*/ 1064713 h 1257062"/>
              <a:gd name="connsiteX18" fmla="*/ 1891430 w 4359058"/>
              <a:gd name="connsiteY18" fmla="*/ 1052187 h 1257062"/>
              <a:gd name="connsiteX19" fmla="*/ 1916482 w 4359058"/>
              <a:gd name="connsiteY19" fmla="*/ 1027134 h 1257062"/>
              <a:gd name="connsiteX20" fmla="*/ 1979113 w 4359058"/>
              <a:gd name="connsiteY20" fmla="*/ 1014608 h 1257062"/>
              <a:gd name="connsiteX21" fmla="*/ 2091847 w 4359058"/>
              <a:gd name="connsiteY21" fmla="*/ 989556 h 1257062"/>
              <a:gd name="connsiteX22" fmla="*/ 2167003 w 4359058"/>
              <a:gd name="connsiteY22" fmla="*/ 939452 h 1257062"/>
              <a:gd name="connsiteX23" fmla="*/ 2204581 w 4359058"/>
              <a:gd name="connsiteY23" fmla="*/ 914400 h 1257062"/>
              <a:gd name="connsiteX24" fmla="*/ 2279737 w 4359058"/>
              <a:gd name="connsiteY24" fmla="*/ 889348 h 1257062"/>
              <a:gd name="connsiteX25" fmla="*/ 2317315 w 4359058"/>
              <a:gd name="connsiteY25" fmla="*/ 876822 h 1257062"/>
              <a:gd name="connsiteX26" fmla="*/ 2354893 w 4359058"/>
              <a:gd name="connsiteY26" fmla="*/ 851770 h 1257062"/>
              <a:gd name="connsiteX27" fmla="*/ 2480154 w 4359058"/>
              <a:gd name="connsiteY27" fmla="*/ 814192 h 1257062"/>
              <a:gd name="connsiteX28" fmla="*/ 2592888 w 4359058"/>
              <a:gd name="connsiteY28" fmla="*/ 789140 h 1257062"/>
              <a:gd name="connsiteX29" fmla="*/ 2668044 w 4359058"/>
              <a:gd name="connsiteY29" fmla="*/ 751562 h 1257062"/>
              <a:gd name="connsiteX30" fmla="*/ 2718148 w 4359058"/>
              <a:gd name="connsiteY30" fmla="*/ 739036 h 1257062"/>
              <a:gd name="connsiteX31" fmla="*/ 2768252 w 4359058"/>
              <a:gd name="connsiteY31" fmla="*/ 713984 h 1257062"/>
              <a:gd name="connsiteX32" fmla="*/ 2918565 w 4359058"/>
              <a:gd name="connsiteY32" fmla="*/ 688932 h 1257062"/>
              <a:gd name="connsiteX33" fmla="*/ 3043825 w 4359058"/>
              <a:gd name="connsiteY33" fmla="*/ 663880 h 1257062"/>
              <a:gd name="connsiteX34" fmla="*/ 3093929 w 4359058"/>
              <a:gd name="connsiteY34" fmla="*/ 651354 h 1257062"/>
              <a:gd name="connsiteX35" fmla="*/ 3169085 w 4359058"/>
              <a:gd name="connsiteY35" fmla="*/ 626302 h 1257062"/>
              <a:gd name="connsiteX36" fmla="*/ 3206663 w 4359058"/>
              <a:gd name="connsiteY36" fmla="*/ 613776 h 1257062"/>
              <a:gd name="connsiteX37" fmla="*/ 3256767 w 4359058"/>
              <a:gd name="connsiteY37" fmla="*/ 601250 h 1257062"/>
              <a:gd name="connsiteX38" fmla="*/ 3331924 w 4359058"/>
              <a:gd name="connsiteY38" fmla="*/ 576197 h 1257062"/>
              <a:gd name="connsiteX39" fmla="*/ 3369502 w 4359058"/>
              <a:gd name="connsiteY39" fmla="*/ 563671 h 1257062"/>
              <a:gd name="connsiteX40" fmla="*/ 3432132 w 4359058"/>
              <a:gd name="connsiteY40" fmla="*/ 551145 h 1257062"/>
              <a:gd name="connsiteX41" fmla="*/ 3507288 w 4359058"/>
              <a:gd name="connsiteY41" fmla="*/ 526093 h 1257062"/>
              <a:gd name="connsiteX42" fmla="*/ 3594970 w 4359058"/>
              <a:gd name="connsiteY42" fmla="*/ 501041 h 1257062"/>
              <a:gd name="connsiteX43" fmla="*/ 3645074 w 4359058"/>
              <a:gd name="connsiteY43" fmla="*/ 475989 h 1257062"/>
              <a:gd name="connsiteX44" fmla="*/ 3682652 w 4359058"/>
              <a:gd name="connsiteY44" fmla="*/ 463463 h 1257062"/>
              <a:gd name="connsiteX45" fmla="*/ 3770335 w 4359058"/>
              <a:gd name="connsiteY45" fmla="*/ 413359 h 1257062"/>
              <a:gd name="connsiteX46" fmla="*/ 3807913 w 4359058"/>
              <a:gd name="connsiteY46" fmla="*/ 400833 h 1257062"/>
              <a:gd name="connsiteX47" fmla="*/ 3983277 w 4359058"/>
              <a:gd name="connsiteY47" fmla="*/ 300625 h 1257062"/>
              <a:gd name="connsiteX48" fmla="*/ 4020855 w 4359058"/>
              <a:gd name="connsiteY48" fmla="*/ 275573 h 1257062"/>
              <a:gd name="connsiteX49" fmla="*/ 4058433 w 4359058"/>
              <a:gd name="connsiteY49" fmla="*/ 250521 h 1257062"/>
              <a:gd name="connsiteX50" fmla="*/ 4096011 w 4359058"/>
              <a:gd name="connsiteY50" fmla="*/ 237995 h 1257062"/>
              <a:gd name="connsiteX51" fmla="*/ 4133589 w 4359058"/>
              <a:gd name="connsiteY51" fmla="*/ 212943 h 1257062"/>
              <a:gd name="connsiteX52" fmla="*/ 4208745 w 4359058"/>
              <a:gd name="connsiteY52" fmla="*/ 187891 h 1257062"/>
              <a:gd name="connsiteX53" fmla="*/ 4233798 w 4359058"/>
              <a:gd name="connsiteY53" fmla="*/ 162839 h 1257062"/>
              <a:gd name="connsiteX54" fmla="*/ 4283902 w 4359058"/>
              <a:gd name="connsiteY54" fmla="*/ 87682 h 1257062"/>
              <a:gd name="connsiteX55" fmla="*/ 4321480 w 4359058"/>
              <a:gd name="connsiteY55" fmla="*/ 62630 h 1257062"/>
              <a:gd name="connsiteX56" fmla="*/ 4359058 w 4359058"/>
              <a:gd name="connsiteY56" fmla="*/ 0 h 125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59058" h="1257062">
                <a:moveTo>
                  <a:pt x="0" y="989556"/>
                </a:moveTo>
                <a:cubicBezTo>
                  <a:pt x="162987" y="1016720"/>
                  <a:pt x="17808" y="973740"/>
                  <a:pt x="100208" y="1039660"/>
                </a:cubicBezTo>
                <a:cubicBezTo>
                  <a:pt x="110519" y="1047908"/>
                  <a:pt x="124977" y="1048984"/>
                  <a:pt x="137787" y="1052187"/>
                </a:cubicBezTo>
                <a:cubicBezTo>
                  <a:pt x="211740" y="1070676"/>
                  <a:pt x="252648" y="1069461"/>
                  <a:pt x="338203" y="1077239"/>
                </a:cubicBezTo>
                <a:lnTo>
                  <a:pt x="413359" y="1102291"/>
                </a:lnTo>
                <a:cubicBezTo>
                  <a:pt x="425885" y="1106466"/>
                  <a:pt x="439951" y="1107493"/>
                  <a:pt x="450937" y="1114817"/>
                </a:cubicBezTo>
                <a:lnTo>
                  <a:pt x="526093" y="1164921"/>
                </a:lnTo>
                <a:cubicBezTo>
                  <a:pt x="587520" y="1257062"/>
                  <a:pt x="529631" y="1191758"/>
                  <a:pt x="739036" y="1215025"/>
                </a:cubicBezTo>
                <a:cubicBezTo>
                  <a:pt x="752159" y="1216483"/>
                  <a:pt x="763805" y="1224349"/>
                  <a:pt x="776614" y="1227551"/>
                </a:cubicBezTo>
                <a:lnTo>
                  <a:pt x="876822" y="1252603"/>
                </a:lnTo>
                <a:cubicBezTo>
                  <a:pt x="1002082" y="1248428"/>
                  <a:pt x="1127788" y="1251424"/>
                  <a:pt x="1252603" y="1240077"/>
                </a:cubicBezTo>
                <a:cubicBezTo>
                  <a:pt x="1279292" y="1237651"/>
                  <a:pt x="1309692" y="1187484"/>
                  <a:pt x="1327759" y="1177447"/>
                </a:cubicBezTo>
                <a:cubicBezTo>
                  <a:pt x="1350843" y="1164623"/>
                  <a:pt x="1377296" y="1158800"/>
                  <a:pt x="1402915" y="1152395"/>
                </a:cubicBezTo>
                <a:cubicBezTo>
                  <a:pt x="1419616" y="1148220"/>
                  <a:pt x="1436004" y="1142487"/>
                  <a:pt x="1453019" y="1139869"/>
                </a:cubicBezTo>
                <a:cubicBezTo>
                  <a:pt x="1490389" y="1134120"/>
                  <a:pt x="1528236" y="1132033"/>
                  <a:pt x="1565754" y="1127343"/>
                </a:cubicBezTo>
                <a:cubicBezTo>
                  <a:pt x="1595050" y="1123681"/>
                  <a:pt x="1624209" y="1118992"/>
                  <a:pt x="1653436" y="1114817"/>
                </a:cubicBezTo>
                <a:lnTo>
                  <a:pt x="1766170" y="1077239"/>
                </a:lnTo>
                <a:cubicBezTo>
                  <a:pt x="1778696" y="1073064"/>
                  <a:pt x="1790677" y="1066580"/>
                  <a:pt x="1803748" y="1064713"/>
                </a:cubicBezTo>
                <a:lnTo>
                  <a:pt x="1891430" y="1052187"/>
                </a:lnTo>
                <a:cubicBezTo>
                  <a:pt x="1899781" y="1043836"/>
                  <a:pt x="1905627" y="1031786"/>
                  <a:pt x="1916482" y="1027134"/>
                </a:cubicBezTo>
                <a:cubicBezTo>
                  <a:pt x="1936051" y="1018747"/>
                  <a:pt x="1958166" y="1018417"/>
                  <a:pt x="1979113" y="1014608"/>
                </a:cubicBezTo>
                <a:cubicBezTo>
                  <a:pt x="2000332" y="1010750"/>
                  <a:pt x="2064986" y="1004479"/>
                  <a:pt x="2091847" y="989556"/>
                </a:cubicBezTo>
                <a:cubicBezTo>
                  <a:pt x="2118167" y="974934"/>
                  <a:pt x="2141951" y="956153"/>
                  <a:pt x="2167003" y="939452"/>
                </a:cubicBezTo>
                <a:cubicBezTo>
                  <a:pt x="2179529" y="931101"/>
                  <a:pt x="2190299" y="919161"/>
                  <a:pt x="2204581" y="914400"/>
                </a:cubicBezTo>
                <a:lnTo>
                  <a:pt x="2279737" y="889348"/>
                </a:lnTo>
                <a:cubicBezTo>
                  <a:pt x="2292263" y="885173"/>
                  <a:pt x="2306329" y="884146"/>
                  <a:pt x="2317315" y="876822"/>
                </a:cubicBezTo>
                <a:cubicBezTo>
                  <a:pt x="2329841" y="868471"/>
                  <a:pt x="2341136" y="857884"/>
                  <a:pt x="2354893" y="851770"/>
                </a:cubicBezTo>
                <a:cubicBezTo>
                  <a:pt x="2386117" y="837893"/>
                  <a:pt x="2443719" y="822289"/>
                  <a:pt x="2480154" y="814192"/>
                </a:cubicBezTo>
                <a:cubicBezTo>
                  <a:pt x="2538271" y="801277"/>
                  <a:pt x="2539429" y="804414"/>
                  <a:pt x="2592888" y="789140"/>
                </a:cubicBezTo>
                <a:cubicBezTo>
                  <a:pt x="2698450" y="758979"/>
                  <a:pt x="2558250" y="798617"/>
                  <a:pt x="2668044" y="751562"/>
                </a:cubicBezTo>
                <a:cubicBezTo>
                  <a:pt x="2683867" y="744781"/>
                  <a:pt x="2702029" y="745081"/>
                  <a:pt x="2718148" y="739036"/>
                </a:cubicBezTo>
                <a:cubicBezTo>
                  <a:pt x="2735632" y="732480"/>
                  <a:pt x="2750768" y="720540"/>
                  <a:pt x="2768252" y="713984"/>
                </a:cubicBezTo>
                <a:cubicBezTo>
                  <a:pt x="2813354" y="697071"/>
                  <a:pt x="2874914" y="696207"/>
                  <a:pt x="2918565" y="688932"/>
                </a:cubicBezTo>
                <a:cubicBezTo>
                  <a:pt x="2960566" y="681932"/>
                  <a:pt x="3002516" y="674207"/>
                  <a:pt x="3043825" y="663880"/>
                </a:cubicBezTo>
                <a:cubicBezTo>
                  <a:pt x="3060526" y="659705"/>
                  <a:pt x="3077440" y="656301"/>
                  <a:pt x="3093929" y="651354"/>
                </a:cubicBezTo>
                <a:cubicBezTo>
                  <a:pt x="3119222" y="643766"/>
                  <a:pt x="3144033" y="634653"/>
                  <a:pt x="3169085" y="626302"/>
                </a:cubicBezTo>
                <a:cubicBezTo>
                  <a:pt x="3181611" y="622127"/>
                  <a:pt x="3193854" y="616978"/>
                  <a:pt x="3206663" y="613776"/>
                </a:cubicBezTo>
                <a:cubicBezTo>
                  <a:pt x="3223364" y="609601"/>
                  <a:pt x="3240278" y="606197"/>
                  <a:pt x="3256767" y="601250"/>
                </a:cubicBezTo>
                <a:cubicBezTo>
                  <a:pt x="3282061" y="593662"/>
                  <a:pt x="3306872" y="584548"/>
                  <a:pt x="3331924" y="576197"/>
                </a:cubicBezTo>
                <a:cubicBezTo>
                  <a:pt x="3344450" y="572022"/>
                  <a:pt x="3356555" y="566260"/>
                  <a:pt x="3369502" y="563671"/>
                </a:cubicBezTo>
                <a:cubicBezTo>
                  <a:pt x="3390379" y="559496"/>
                  <a:pt x="3411592" y="556747"/>
                  <a:pt x="3432132" y="551145"/>
                </a:cubicBezTo>
                <a:cubicBezTo>
                  <a:pt x="3457609" y="544197"/>
                  <a:pt x="3481669" y="532498"/>
                  <a:pt x="3507288" y="526093"/>
                </a:cubicBezTo>
                <a:cubicBezTo>
                  <a:pt x="3532713" y="519737"/>
                  <a:pt x="3569812" y="511823"/>
                  <a:pt x="3594970" y="501041"/>
                </a:cubicBezTo>
                <a:cubicBezTo>
                  <a:pt x="3612133" y="493685"/>
                  <a:pt x="3627911" y="483345"/>
                  <a:pt x="3645074" y="475989"/>
                </a:cubicBezTo>
                <a:cubicBezTo>
                  <a:pt x="3657210" y="470788"/>
                  <a:pt x="3670842" y="469368"/>
                  <a:pt x="3682652" y="463463"/>
                </a:cubicBezTo>
                <a:cubicBezTo>
                  <a:pt x="3808449" y="400564"/>
                  <a:pt x="3616612" y="479239"/>
                  <a:pt x="3770335" y="413359"/>
                </a:cubicBezTo>
                <a:cubicBezTo>
                  <a:pt x="3782471" y="408158"/>
                  <a:pt x="3795893" y="406297"/>
                  <a:pt x="3807913" y="400833"/>
                </a:cubicBezTo>
                <a:cubicBezTo>
                  <a:pt x="3907807" y="355427"/>
                  <a:pt x="3899013" y="356801"/>
                  <a:pt x="3983277" y="300625"/>
                </a:cubicBezTo>
                <a:lnTo>
                  <a:pt x="4020855" y="275573"/>
                </a:lnTo>
                <a:cubicBezTo>
                  <a:pt x="4033381" y="267222"/>
                  <a:pt x="4044151" y="255282"/>
                  <a:pt x="4058433" y="250521"/>
                </a:cubicBezTo>
                <a:cubicBezTo>
                  <a:pt x="4070959" y="246346"/>
                  <a:pt x="4084201" y="243900"/>
                  <a:pt x="4096011" y="237995"/>
                </a:cubicBezTo>
                <a:cubicBezTo>
                  <a:pt x="4109476" y="231262"/>
                  <a:pt x="4119832" y="219057"/>
                  <a:pt x="4133589" y="212943"/>
                </a:cubicBezTo>
                <a:cubicBezTo>
                  <a:pt x="4157720" y="202218"/>
                  <a:pt x="4208745" y="187891"/>
                  <a:pt x="4208745" y="187891"/>
                </a:cubicBezTo>
                <a:cubicBezTo>
                  <a:pt x="4217096" y="179540"/>
                  <a:pt x="4226712" y="172287"/>
                  <a:pt x="4233798" y="162839"/>
                </a:cubicBezTo>
                <a:cubicBezTo>
                  <a:pt x="4251863" y="138752"/>
                  <a:pt x="4258850" y="104383"/>
                  <a:pt x="4283902" y="87682"/>
                </a:cubicBezTo>
                <a:lnTo>
                  <a:pt x="4321480" y="62630"/>
                </a:lnTo>
                <a:cubicBezTo>
                  <a:pt x="4351711" y="17284"/>
                  <a:pt x="4339799" y="38517"/>
                  <a:pt x="4359058"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3" name="TextBox 12"/>
          <p:cNvSpPr txBox="1">
            <a:spLocks noChangeArrowheads="1"/>
          </p:cNvSpPr>
          <p:nvPr/>
        </p:nvSpPr>
        <p:spPr bwMode="auto">
          <a:xfrm>
            <a:off x="5410200" y="4495800"/>
            <a:ext cx="2800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0000FF"/>
                </a:solidFill>
              </a:rPr>
              <a:t>Many training examples</a:t>
            </a:r>
          </a:p>
        </p:txBody>
      </p:sp>
      <p:sp>
        <p:nvSpPr>
          <p:cNvPr id="14" name="TextBox 13"/>
          <p:cNvSpPr txBox="1">
            <a:spLocks noChangeArrowheads="1"/>
          </p:cNvSpPr>
          <p:nvPr/>
        </p:nvSpPr>
        <p:spPr bwMode="auto">
          <a:xfrm>
            <a:off x="6553201" y="3048000"/>
            <a:ext cx="2659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Few training examples</a:t>
            </a:r>
          </a:p>
        </p:txBody>
      </p:sp>
      <p:sp>
        <p:nvSpPr>
          <p:cNvPr id="16" name="Rectangle 15"/>
          <p:cNvSpPr/>
          <p:nvPr/>
        </p:nvSpPr>
        <p:spPr>
          <a:xfrm>
            <a:off x="3467100" y="1905000"/>
            <a:ext cx="57531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67592" name="Group 12"/>
          <p:cNvGrpSpPr>
            <a:grpSpLocks/>
          </p:cNvGrpSpPr>
          <p:nvPr/>
        </p:nvGrpSpPr>
        <p:grpSpPr bwMode="auto">
          <a:xfrm>
            <a:off x="3059114" y="2668589"/>
            <a:ext cx="5329237" cy="3629025"/>
            <a:chOff x="1535703" y="2667794"/>
            <a:chExt cx="5328227" cy="3630493"/>
          </a:xfrm>
        </p:grpSpPr>
        <p:cxnSp>
          <p:nvCxnSpPr>
            <p:cNvPr id="5" name="Straight Arrow Connector 4"/>
            <p:cNvCxnSpPr/>
            <p:nvPr/>
          </p:nvCxnSpPr>
          <p:spPr>
            <a:xfrm rot="5400000" flipH="1" flipV="1">
              <a:off x="304674" y="4267053"/>
              <a:ext cx="3200106"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905520" y="5867900"/>
              <a:ext cx="44187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597" name="TextBox 7"/>
            <p:cNvSpPr txBox="1">
              <a:spLocks noChangeArrowheads="1"/>
            </p:cNvSpPr>
            <p:nvPr/>
          </p:nvSpPr>
          <p:spPr bwMode="auto">
            <a:xfrm>
              <a:off x="3550796" y="5867400"/>
              <a:ext cx="13260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Complexity</a:t>
              </a:r>
            </a:p>
          </p:txBody>
        </p:sp>
        <p:sp>
          <p:nvSpPr>
            <p:cNvPr id="67598" name="TextBox 8"/>
            <p:cNvSpPr txBox="1">
              <a:spLocks noChangeArrowheads="1"/>
            </p:cNvSpPr>
            <p:nvPr/>
          </p:nvSpPr>
          <p:spPr bwMode="auto">
            <a:xfrm>
              <a:off x="5791200" y="5867400"/>
              <a:ext cx="107273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0000"/>
                  </a:solidFill>
                </a:rPr>
                <a:t>Low Bias</a:t>
              </a:r>
            </a:p>
            <a:p>
              <a:pPr eaLnBrk="1" hangingPunct="1">
                <a:spcBef>
                  <a:spcPct val="0"/>
                </a:spcBef>
                <a:buFontTx/>
                <a:buNone/>
              </a:pPr>
              <a:r>
                <a:rPr lang="en-US" altLang="en-US" sz="1100">
                  <a:solidFill>
                    <a:srgbClr val="000000"/>
                  </a:solidFill>
                </a:rPr>
                <a:t>High Variance</a:t>
              </a:r>
            </a:p>
          </p:txBody>
        </p:sp>
        <p:sp>
          <p:nvSpPr>
            <p:cNvPr id="67599" name="TextBox 9"/>
            <p:cNvSpPr txBox="1">
              <a:spLocks noChangeArrowheads="1"/>
            </p:cNvSpPr>
            <p:nvPr/>
          </p:nvSpPr>
          <p:spPr bwMode="auto">
            <a:xfrm>
              <a:off x="1676400" y="5867400"/>
              <a:ext cx="10406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a:solidFill>
                    <a:srgbClr val="000000"/>
                  </a:solidFill>
                </a:rPr>
                <a:t>High Bias</a:t>
              </a:r>
            </a:p>
            <a:p>
              <a:pPr eaLnBrk="1" hangingPunct="1">
                <a:spcBef>
                  <a:spcPct val="0"/>
                </a:spcBef>
                <a:buFontTx/>
                <a:buNone/>
              </a:pPr>
              <a:r>
                <a:rPr lang="en-US" altLang="en-US" sz="1100">
                  <a:solidFill>
                    <a:srgbClr val="000000"/>
                  </a:solidFill>
                </a:rPr>
                <a:t>Low Variance</a:t>
              </a:r>
            </a:p>
          </p:txBody>
        </p:sp>
        <p:sp>
          <p:nvSpPr>
            <p:cNvPr id="67600" name="TextBox 10"/>
            <p:cNvSpPr txBox="1">
              <a:spLocks noChangeArrowheads="1"/>
            </p:cNvSpPr>
            <p:nvPr/>
          </p:nvSpPr>
          <p:spPr bwMode="auto">
            <a:xfrm rot="-5400000">
              <a:off x="1127593" y="4141670"/>
              <a:ext cx="1185483" cy="36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Test Error</a:t>
              </a:r>
            </a:p>
          </p:txBody>
        </p:sp>
      </p:grpSp>
      <p:sp>
        <p:nvSpPr>
          <p:cNvPr id="15" name="Rectangle 14"/>
          <p:cNvSpPr/>
          <p:nvPr/>
        </p:nvSpPr>
        <p:spPr>
          <a:xfrm>
            <a:off x="3467100" y="3810000"/>
            <a:ext cx="47625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TextBox 17"/>
          <p:cNvSpPr txBox="1"/>
          <p:nvPr/>
        </p:nvSpPr>
        <p:spPr>
          <a:xfrm>
            <a:off x="8999538" y="6581776"/>
            <a:ext cx="1668462"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D. </a:t>
            </a:r>
            <a:r>
              <a:rPr lang="en-US" sz="1200" dirty="0" err="1">
                <a:solidFill>
                  <a:srgbClr val="FFFFFF">
                    <a:lumMod val="65000"/>
                  </a:srgbClr>
                </a:solidFill>
                <a:latin typeface="Arial" charset="0"/>
              </a:rPr>
              <a:t>Hoiem</a:t>
            </a:r>
            <a:endParaRPr lang="en-US" sz="1200" dirty="0">
              <a:solidFill>
                <a:srgbClr val="FFFFFF">
                  <a:lumMod val="65000"/>
                </a:srgbClr>
              </a:solidFill>
              <a:latin typeface="Arial" charset="0"/>
            </a:endParaRPr>
          </a:p>
        </p:txBody>
      </p:sp>
    </p:spTree>
    <p:extLst>
      <p:ext uri="{BB962C8B-B14F-4D97-AF65-F5344CB8AC3E}">
        <p14:creationId xmlns:p14="http://schemas.microsoft.com/office/powerpoint/2010/main" val="764013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2" presetClass="exit" presetSubtype="2" fill="hold" grpId="0" nodeType="withEffect">
                                  <p:stCondLst>
                                    <p:cond delay="0"/>
                                  </p:stCondLst>
                                  <p:childTnLst>
                                    <p:anim calcmode="lin" valueType="num">
                                      <p:cBhvr additive="base">
                                        <p:cTn id="8" dur="1000"/>
                                        <p:tgtEl>
                                          <p:spTgt spid="15"/>
                                        </p:tgtEl>
                                        <p:attrNameLst>
                                          <p:attrName>ppt_x</p:attrName>
                                        </p:attrNameLst>
                                      </p:cBhvr>
                                      <p:tavLst>
                                        <p:tav tm="0">
                                          <p:val>
                                            <p:strVal val="ppt_x"/>
                                          </p:val>
                                        </p:tav>
                                        <p:tav tm="100000">
                                          <p:val>
                                            <p:strVal val="1+ppt_w/2"/>
                                          </p:val>
                                        </p:tav>
                                      </p:tavLst>
                                    </p:anim>
                                    <p:anim calcmode="lin" valueType="num">
                                      <p:cBhvr additive="base">
                                        <p:cTn id="9" dur="1000"/>
                                        <p:tgtEl>
                                          <p:spTgt spid="15"/>
                                        </p:tgtEl>
                                        <p:attrNameLst>
                                          <p:attrName>ppt_y</p:attrName>
                                        </p:attrNameLst>
                                      </p:cBhvr>
                                      <p:tavLst>
                                        <p:tav tm="0">
                                          <p:val>
                                            <p:strVal val="ppt_y"/>
                                          </p:val>
                                        </p:tav>
                                        <p:tav tm="100000">
                                          <p:val>
                                            <p:strVal val="ppt_y"/>
                                          </p:val>
                                        </p:tav>
                                      </p:tavLst>
                                    </p:anim>
                                    <p:set>
                                      <p:cBhvr>
                                        <p:cTn id="10" dur="1" fill="hold">
                                          <p:stCondLst>
                                            <p:cond delay="999"/>
                                          </p:stCondLst>
                                        </p:cTn>
                                        <p:tgtEl>
                                          <p:spTgt spid="15"/>
                                        </p:tgtEl>
                                        <p:attrNameLst>
                                          <p:attrName>style.visibility</p:attrName>
                                        </p:attrNameLst>
                                      </p:cBhvr>
                                      <p:to>
                                        <p:strVal val="hidden"/>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2" presetClass="exit" presetSubtype="2" fill="hold" grpId="0" nodeType="withEffect">
                                  <p:stCondLst>
                                    <p:cond delay="0"/>
                                  </p:stCondLst>
                                  <p:childTnLst>
                                    <p:anim calcmode="lin" valueType="num">
                                      <p:cBhvr additive="base">
                                        <p:cTn id="19" dur="1000"/>
                                        <p:tgtEl>
                                          <p:spTgt spid="16"/>
                                        </p:tgtEl>
                                        <p:attrNameLst>
                                          <p:attrName>ppt_x</p:attrName>
                                        </p:attrNameLst>
                                      </p:cBhvr>
                                      <p:tavLst>
                                        <p:tav tm="0">
                                          <p:val>
                                            <p:strVal val="ppt_x"/>
                                          </p:val>
                                        </p:tav>
                                        <p:tav tm="100000">
                                          <p:val>
                                            <p:strVal val="1+ppt_w/2"/>
                                          </p:val>
                                        </p:tav>
                                      </p:tavLst>
                                    </p:anim>
                                    <p:anim calcmode="lin" valueType="num">
                                      <p:cBhvr additive="base">
                                        <p:cTn id="20" dur="1000"/>
                                        <p:tgtEl>
                                          <p:spTgt spid="16"/>
                                        </p:tgtEl>
                                        <p:attrNameLst>
                                          <p:attrName>ppt_y</p:attrName>
                                        </p:attrNameLst>
                                      </p:cBhvr>
                                      <p:tavLst>
                                        <p:tav tm="0">
                                          <p:val>
                                            <p:strVal val="ppt_y"/>
                                          </p:val>
                                        </p:tav>
                                        <p:tav tm="100000">
                                          <p:val>
                                            <p:strVal val="ppt_y"/>
                                          </p:val>
                                        </p:tav>
                                      </p:tavLst>
                                    </p:anim>
                                    <p:set>
                                      <p:cBhvr>
                                        <p:cTn id="21" dur="1" fill="hold">
                                          <p:stCondLst>
                                            <p:cond delay="999"/>
                                          </p:stCondLst>
                                        </p:cTn>
                                        <p:tgtEl>
                                          <p:spTgt spid="16"/>
                                        </p:tgtEl>
                                        <p:attrNameLst>
                                          <p:attrName>style.visibility</p:attrName>
                                        </p:attrNameLst>
                                      </p:cBhvr>
                                      <p:to>
                                        <p:strVal val="hidden"/>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524000" y="157629"/>
            <a:ext cx="8077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t>Step 1</a:t>
            </a:r>
            <a:r>
              <a:rPr lang="en-US" altLang="en-US" sz="2400" u="sng"/>
              <a:t>:</a:t>
            </a:r>
            <a:endParaRPr lang="en-US" altLang="en-US" sz="2400"/>
          </a:p>
          <a:p>
            <a:pPr eaLnBrk="1" hangingPunct="1"/>
            <a:r>
              <a:rPr lang="en-US" altLang="en-US" sz="2400" u="sng"/>
              <a:t>Initialization</a:t>
            </a:r>
            <a:r>
              <a:rPr lang="en-US" altLang="en-US" sz="2400"/>
              <a:t>: Randomly we choose following two centroids (k=2) for two clusters.</a:t>
            </a:r>
          </a:p>
          <a:p>
            <a:pPr eaLnBrk="1" hangingPunct="1"/>
            <a:r>
              <a:rPr lang="en-US" altLang="en-US" sz="2400"/>
              <a:t>In this case the 2 centroid are: m1=(1.0,1.0) and m2=(5.0,7.0).</a:t>
            </a:r>
          </a:p>
        </p:txBody>
      </p:sp>
      <p:pic>
        <p:nvPicPr>
          <p:cNvPr id="163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133600"/>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181600"/>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075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1524000" y="1"/>
            <a:ext cx="4800600" cy="6130925"/>
          </a:xfrm>
        </p:spPr>
        <p:txBody>
          <a:bodyPr/>
          <a:lstStyle/>
          <a:p>
            <a:pPr eaLnBrk="1" hangingPunct="1">
              <a:buFont typeface="Wingdings" panose="05000000000000000000" pitchFamily="2" charset="2"/>
              <a:buNone/>
            </a:pPr>
            <a:endParaRPr lang="en-US" altLang="en-US" sz="2600"/>
          </a:p>
          <a:p>
            <a:pPr eaLnBrk="1" hangingPunct="1">
              <a:buFont typeface="Wingdings" panose="05000000000000000000" pitchFamily="2" charset="2"/>
              <a:buNone/>
            </a:pPr>
            <a:r>
              <a:rPr lang="en-US" altLang="en-US" sz="2600" b="1" u="sng"/>
              <a:t>Step 2:</a:t>
            </a:r>
          </a:p>
          <a:p>
            <a:pPr eaLnBrk="1" hangingPunct="1"/>
            <a:r>
              <a:rPr lang="en-US" altLang="en-US" sz="2600"/>
              <a:t>Thus, we obtain two clusters containing:</a:t>
            </a:r>
          </a:p>
          <a:p>
            <a:pPr eaLnBrk="1" hangingPunct="1">
              <a:buFont typeface="Wingdings" panose="05000000000000000000" pitchFamily="2" charset="2"/>
              <a:buNone/>
            </a:pPr>
            <a:r>
              <a:rPr lang="en-US" altLang="en-US" sz="2600"/>
              <a:t>	{1,2,3} and {4,5,6,7}.</a:t>
            </a:r>
          </a:p>
          <a:p>
            <a:pPr eaLnBrk="1" hangingPunct="1"/>
            <a:r>
              <a:rPr lang="en-US" altLang="en-US" sz="2600"/>
              <a:t>Their new centroids are:</a:t>
            </a:r>
          </a:p>
          <a:p>
            <a:pPr eaLnBrk="1" hangingPunct="1">
              <a:buFont typeface="Wingdings" panose="05000000000000000000" pitchFamily="2" charset="2"/>
              <a:buNone/>
            </a:pPr>
            <a:r>
              <a:rPr lang="en-US" altLang="en-US" sz="2600"/>
              <a:t>                                                         </a:t>
            </a:r>
          </a:p>
        </p:txBody>
      </p:sp>
      <p:pic>
        <p:nvPicPr>
          <p:cNvPr id="17411" name="Picture 11"/>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400800" y="0"/>
            <a:ext cx="4267200" cy="4495800"/>
          </a:xfrm>
          <a:noFill/>
        </p:spPr>
      </p:pic>
      <p:pic>
        <p:nvPicPr>
          <p:cNvPr id="17412" name="Picture 12"/>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324600" y="4800600"/>
            <a:ext cx="4343400" cy="1295400"/>
          </a:xfrm>
          <a:noFill/>
        </p:spPr>
      </p:pic>
      <p:pic>
        <p:nvPicPr>
          <p:cNvPr id="174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962400"/>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4724401"/>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6308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1524000" y="152401"/>
            <a:ext cx="4495800" cy="5978525"/>
          </a:xfrm>
        </p:spPr>
        <p:txBody>
          <a:bodyPr/>
          <a:lstStyle/>
          <a:p>
            <a:pPr eaLnBrk="1" hangingPunct="1">
              <a:lnSpc>
                <a:spcPct val="90000"/>
              </a:lnSpc>
              <a:buFont typeface="Wingdings" panose="05000000000000000000" pitchFamily="2" charset="2"/>
              <a:buNone/>
            </a:pPr>
            <a:endParaRPr lang="en-US" altLang="en-US" sz="2600" b="1" u="sng"/>
          </a:p>
          <a:p>
            <a:pPr eaLnBrk="1" hangingPunct="1">
              <a:lnSpc>
                <a:spcPct val="90000"/>
              </a:lnSpc>
              <a:buFont typeface="Wingdings" panose="05000000000000000000" pitchFamily="2" charset="2"/>
              <a:buNone/>
            </a:pPr>
            <a:r>
              <a:rPr lang="en-US" altLang="en-US" sz="2600" b="1" u="sng"/>
              <a:t>Step 3:</a:t>
            </a:r>
          </a:p>
          <a:p>
            <a:pPr eaLnBrk="1" hangingPunct="1">
              <a:lnSpc>
                <a:spcPct val="90000"/>
              </a:lnSpc>
            </a:pPr>
            <a:r>
              <a:rPr lang="en-US" altLang="en-US" sz="2600"/>
              <a:t>Now using these centroids we compute the Euclidean distance of each object, as shown in table.</a:t>
            </a:r>
          </a:p>
          <a:p>
            <a:pPr eaLnBrk="1" hangingPunct="1">
              <a:lnSpc>
                <a:spcPct val="90000"/>
              </a:lnSpc>
            </a:pPr>
            <a:endParaRPr lang="en-US" altLang="en-US" sz="2600"/>
          </a:p>
          <a:p>
            <a:pPr eaLnBrk="1" hangingPunct="1">
              <a:lnSpc>
                <a:spcPct val="90000"/>
              </a:lnSpc>
            </a:pPr>
            <a:r>
              <a:rPr lang="en-US" altLang="en-US" sz="2600"/>
              <a:t>Therefore, the new clusters are:</a:t>
            </a:r>
          </a:p>
          <a:p>
            <a:pPr eaLnBrk="1" hangingPunct="1">
              <a:lnSpc>
                <a:spcPct val="90000"/>
              </a:lnSpc>
              <a:buFont typeface="Wingdings" panose="05000000000000000000" pitchFamily="2" charset="2"/>
              <a:buNone/>
            </a:pPr>
            <a:r>
              <a:rPr lang="en-US" altLang="en-US" sz="2600"/>
              <a:t>	{1,2} and {</a:t>
            </a:r>
            <a:r>
              <a:rPr lang="en-US" altLang="en-US" sz="2600" b="1"/>
              <a:t>3</a:t>
            </a:r>
            <a:r>
              <a:rPr lang="en-US" altLang="en-US" sz="2600"/>
              <a:t>,4,5,6,7} </a:t>
            </a:r>
          </a:p>
          <a:p>
            <a:pPr eaLnBrk="1" hangingPunct="1">
              <a:lnSpc>
                <a:spcPct val="90000"/>
              </a:lnSpc>
            </a:pPr>
            <a:endParaRPr lang="en-US" altLang="en-US" sz="2600"/>
          </a:p>
          <a:p>
            <a:pPr eaLnBrk="1" hangingPunct="1">
              <a:lnSpc>
                <a:spcPct val="90000"/>
              </a:lnSpc>
            </a:pPr>
            <a:r>
              <a:rPr lang="en-US" altLang="en-US" sz="2600"/>
              <a:t>Next centroids are: m1=(1.25,1.5) and m2 = (3.9,5.1)</a:t>
            </a:r>
          </a:p>
        </p:txBody>
      </p:sp>
      <p:graphicFrame>
        <p:nvGraphicFramePr>
          <p:cNvPr id="1026" name="Object 6"/>
          <p:cNvGraphicFramePr>
            <a:graphicFrameLocks noGrp="1" noChangeAspect="1"/>
          </p:cNvGraphicFramePr>
          <p:nvPr>
            <p:ph sz="half" idx="2"/>
          </p:nvPr>
        </p:nvGraphicFramePr>
        <p:xfrm>
          <a:off x="6172200" y="1719264"/>
          <a:ext cx="4038600" cy="4410075"/>
        </p:xfrm>
        <a:graphic>
          <a:graphicData uri="http://schemas.openxmlformats.org/presentationml/2006/ole">
            <mc:AlternateContent xmlns:mc="http://schemas.openxmlformats.org/markup-compatibility/2006">
              <mc:Choice xmlns:v="urn:schemas-microsoft-com:vml" Requires="v">
                <p:oleObj name="Chart" r:id="rId2" imgW="4038720" imgH="4409950" progId="MSGraph.Chart.8">
                  <p:embed followColorScheme="full"/>
                </p:oleObj>
              </mc:Choice>
              <mc:Fallback>
                <p:oleObj name="Chart" r:id="rId2" imgW="4038720" imgH="4409950" progId="MSGraph.Chart.8">
                  <p:embed followColorScheme="full"/>
                  <p:pic>
                    <p:nvPicPr>
                      <p:cNvPr id="1026" name="Object 6"/>
                      <p:cNvPicPr>
                        <a:picLocks noChangeAspect="1" noChangeArrowheads="1"/>
                      </p:cNvPicPr>
                      <p:nvPr/>
                    </p:nvPicPr>
                    <p:blipFill>
                      <a:blip r:embed="rId3"/>
                      <a:srcRect/>
                      <a:stretch>
                        <a:fillRect/>
                      </a:stretch>
                    </p:blipFill>
                    <p:spPr bwMode="auto">
                      <a:xfrm>
                        <a:off x="6172200" y="1719264"/>
                        <a:ext cx="4038600" cy="4410075"/>
                      </a:xfrm>
                      <a:prstGeom prst="rect">
                        <a:avLst/>
                      </a:prstGeom>
                    </p:spPr>
                  </p:pic>
                </p:oleObj>
              </mc:Fallback>
            </mc:AlternateContent>
          </a:graphicData>
        </a:graphic>
      </p:graphicFrame>
      <p:pic>
        <p:nvPicPr>
          <p:cNvPr id="1028" name="Picture 7"/>
          <p:cNvPicPr>
            <a:picLocks noChangeAspect="1" noChangeArrowheads="1"/>
          </p:cNvPicPr>
          <p:nvPr/>
        </p:nvPicPr>
        <p:blipFill>
          <a:blip r:embed="rId4">
            <a:extLst>
              <a:ext uri="{28A0092B-C50C-407E-A947-70E740481C1C}">
                <a14:useLocalDpi xmlns:a14="http://schemas.microsoft.com/office/drawing/2010/main" val="0"/>
              </a:ext>
            </a:extLst>
          </a:blip>
          <a:srcRect t="6557"/>
          <a:stretch>
            <a:fillRect/>
          </a:stretch>
        </p:blipFill>
        <p:spPr bwMode="auto">
          <a:xfrm>
            <a:off x="6400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2129929"/>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1828800" y="304801"/>
            <a:ext cx="4495800" cy="5859463"/>
          </a:xfrm>
        </p:spPr>
        <p:txBody>
          <a:bodyPr/>
          <a:lstStyle/>
          <a:p>
            <a:pPr eaLnBrk="1" hangingPunct="1"/>
            <a:r>
              <a:rPr lang="en-US" altLang="en-US" sz="2600" u="sng"/>
              <a:t>Step 4 </a:t>
            </a:r>
            <a:r>
              <a:rPr lang="en-US" altLang="en-US" sz="2600"/>
              <a:t>:</a:t>
            </a:r>
          </a:p>
          <a:p>
            <a:pPr eaLnBrk="1" hangingPunct="1">
              <a:buFont typeface="Wingdings" panose="05000000000000000000" pitchFamily="2" charset="2"/>
              <a:buNone/>
            </a:pPr>
            <a:r>
              <a:rPr lang="en-US" altLang="en-US" sz="2600"/>
              <a:t>	The clusters obtained are:</a:t>
            </a:r>
          </a:p>
          <a:p>
            <a:pPr eaLnBrk="1" hangingPunct="1">
              <a:buFont typeface="Wingdings" panose="05000000000000000000" pitchFamily="2" charset="2"/>
              <a:buNone/>
            </a:pPr>
            <a:r>
              <a:rPr lang="en-US" altLang="en-US" sz="2600"/>
              <a:t>	{1,2} and {3,4,5,6,7}</a:t>
            </a:r>
          </a:p>
          <a:p>
            <a:pPr eaLnBrk="1" hangingPunct="1">
              <a:buFont typeface="Wingdings" panose="05000000000000000000" pitchFamily="2" charset="2"/>
              <a:buNone/>
            </a:pPr>
            <a:endParaRPr lang="en-US" altLang="en-US" sz="2600"/>
          </a:p>
          <a:p>
            <a:pPr eaLnBrk="1" hangingPunct="1"/>
            <a:r>
              <a:rPr lang="en-US" altLang="en-US" sz="2600"/>
              <a:t>Therefore, there is no change in the cluster. </a:t>
            </a:r>
          </a:p>
          <a:p>
            <a:pPr eaLnBrk="1" hangingPunct="1"/>
            <a:r>
              <a:rPr lang="en-US" altLang="en-US" sz="2600"/>
              <a:t>Thus, the algorithm comes to a halt here and final result consist of 2 clusters {1,2} and {3,4,5,6,7}. </a:t>
            </a:r>
          </a:p>
        </p:txBody>
      </p:sp>
      <p:pic>
        <p:nvPicPr>
          <p:cNvPr id="18435"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5357" t="4225" r="3572" b="8450"/>
          <a:stretch>
            <a:fillRect/>
          </a:stretch>
        </p:blipFill>
        <p:spPr>
          <a:xfrm>
            <a:off x="6629400" y="1752600"/>
            <a:ext cx="3886200" cy="4724400"/>
          </a:xfrm>
          <a:noFill/>
        </p:spPr>
      </p:pic>
    </p:spTree>
    <p:extLst>
      <p:ext uri="{BB962C8B-B14F-4D97-AF65-F5344CB8AC3E}">
        <p14:creationId xmlns:p14="http://schemas.microsoft.com/office/powerpoint/2010/main" val="353152784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u="sng"/>
              <a:t>PLOT</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3276600" y="18288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8519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(with K=3)</a:t>
            </a:r>
            <a:br>
              <a:rPr lang="en-US" altLang="en-US"/>
            </a:br>
            <a:endParaRPr lang="en-US" altLang="en-US"/>
          </a:p>
        </p:txBody>
      </p:sp>
      <p:pic>
        <p:nvPicPr>
          <p:cNvPr id="20483"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1752600" y="1447800"/>
            <a:ext cx="4191000" cy="4572000"/>
          </a:xfrm>
          <a:noFill/>
        </p:spPr>
      </p:pic>
      <p:pic>
        <p:nvPicPr>
          <p:cNvPr id="20484"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785" t="5455" r="1785" b="3636"/>
          <a:stretch>
            <a:fillRect/>
          </a:stretch>
        </p:blipFill>
        <p:spPr>
          <a:xfrm>
            <a:off x="6096000" y="1752600"/>
            <a:ext cx="4114800" cy="3810000"/>
          </a:xfrm>
          <a:noFill/>
        </p:spPr>
      </p:pic>
      <p:sp>
        <p:nvSpPr>
          <p:cNvPr id="20485" name="Text Box 8"/>
          <p:cNvSpPr txBox="1">
            <a:spLocks noChangeArrowheads="1"/>
          </p:cNvSpPr>
          <p:nvPr/>
        </p:nvSpPr>
        <p:spPr bwMode="auto">
          <a:xfrm>
            <a:off x="19812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1</a:t>
            </a:r>
          </a:p>
        </p:txBody>
      </p:sp>
      <p:sp>
        <p:nvSpPr>
          <p:cNvPr id="20486" name="Text Box 9"/>
          <p:cNvSpPr txBox="1">
            <a:spLocks noChangeArrowheads="1"/>
          </p:cNvSpPr>
          <p:nvPr/>
        </p:nvSpPr>
        <p:spPr bwMode="auto">
          <a:xfrm>
            <a:off x="7086600" y="5943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2</a:t>
            </a:r>
          </a:p>
        </p:txBody>
      </p:sp>
    </p:spTree>
    <p:extLst>
      <p:ext uri="{BB962C8B-B14F-4D97-AF65-F5344CB8AC3E}">
        <p14:creationId xmlns:p14="http://schemas.microsoft.com/office/powerpoint/2010/main" val="30608244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u="sng"/>
              <a:t>PLOT</a:t>
            </a:r>
          </a:p>
        </p:txBody>
      </p:sp>
      <p:pic>
        <p:nvPicPr>
          <p:cNvPr id="21507"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878" t="5661" r="3659" b="3773"/>
          <a:stretch>
            <a:fillRect/>
          </a:stretch>
        </p:blipFill>
        <p:spPr>
          <a:xfrm>
            <a:off x="3352800" y="2286000"/>
            <a:ext cx="5715000" cy="3657600"/>
          </a:xfrm>
          <a:noFill/>
        </p:spPr>
      </p:pic>
    </p:spTree>
    <p:extLst>
      <p:ext uri="{BB962C8B-B14F-4D97-AF65-F5344CB8AC3E}">
        <p14:creationId xmlns:p14="http://schemas.microsoft.com/office/powerpoint/2010/main" val="38090737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12F769C4-E20C-47CA-A39A-386318D57D94}" type="slidenum">
              <a:rPr lang="en-US" altLang="en-US"/>
              <a:pPr/>
              <a:t>87</a:t>
            </a:fld>
            <a:endParaRPr lang="en-US" altLang="en-US"/>
          </a:p>
        </p:txBody>
      </p:sp>
      <p:sp>
        <p:nvSpPr>
          <p:cNvPr id="783362" name="Rectangle 2"/>
          <p:cNvSpPr>
            <a:spLocks noGrp="1" noChangeArrowheads="1"/>
          </p:cNvSpPr>
          <p:nvPr>
            <p:ph type="title"/>
          </p:nvPr>
        </p:nvSpPr>
        <p:spPr>
          <a:xfrm>
            <a:off x="1981200" y="225426"/>
            <a:ext cx="8229600" cy="1139825"/>
          </a:xfrm>
        </p:spPr>
        <p:txBody>
          <a:bodyPr/>
          <a:lstStyle/>
          <a:p>
            <a:r>
              <a:rPr lang="en-US" altLang="ja-JP">
                <a:ea typeface="ＭＳ Ｐゴシック" panose="020B0600070205080204" pitchFamily="34" charset="-128"/>
              </a:rPr>
              <a:t>Strengths of k-means </a:t>
            </a:r>
            <a:endParaRPr lang="en-US" altLang="en-US"/>
          </a:p>
        </p:txBody>
      </p:sp>
      <p:sp>
        <p:nvSpPr>
          <p:cNvPr id="783363" name="Rectangle 3"/>
          <p:cNvSpPr>
            <a:spLocks noGrp="1" noChangeArrowheads="1"/>
          </p:cNvSpPr>
          <p:nvPr>
            <p:ph type="body" idx="1"/>
          </p:nvPr>
        </p:nvSpPr>
        <p:spPr>
          <a:xfrm>
            <a:off x="1981200" y="1196976"/>
            <a:ext cx="8110538" cy="4932363"/>
          </a:xfrm>
        </p:spPr>
        <p:txBody>
          <a:bodyPr/>
          <a:lstStyle/>
          <a:p>
            <a:r>
              <a:rPr lang="en-US" altLang="en-US" sz="2600" dirty="0"/>
              <a:t>Strengths: </a:t>
            </a:r>
          </a:p>
          <a:p>
            <a:pPr lvl="1"/>
            <a:r>
              <a:rPr lang="en-US" altLang="en-US" sz="2200" dirty="0"/>
              <a:t>Simple: easy to understand and to implement</a:t>
            </a:r>
          </a:p>
          <a:p>
            <a:pPr lvl="1"/>
            <a:r>
              <a:rPr lang="en-US" altLang="en-US" sz="2200" dirty="0"/>
              <a:t>Efficient: </a:t>
            </a:r>
            <a:r>
              <a:rPr lang="en-US" altLang="ja-JP" sz="2200" dirty="0">
                <a:ea typeface="ＭＳ Ｐゴシック" panose="020B0600070205080204" pitchFamily="34" charset="-128"/>
              </a:rPr>
              <a:t>Time complexity: </a:t>
            </a:r>
            <a:r>
              <a:rPr lang="en-US" altLang="ja-JP" sz="2200" i="1" dirty="0">
                <a:ea typeface="ＭＳ Ｐゴシック" panose="020B0600070205080204" pitchFamily="34" charset="-128"/>
              </a:rPr>
              <a:t>O</a:t>
            </a:r>
            <a:r>
              <a:rPr lang="en-US" altLang="ja-JP" sz="2200" dirty="0">
                <a:ea typeface="ＭＳ Ｐゴシック" panose="020B0600070205080204" pitchFamily="34" charset="-128"/>
              </a:rPr>
              <a:t>(</a:t>
            </a:r>
            <a:r>
              <a:rPr lang="en-US" altLang="ja-JP" sz="2200" i="1" dirty="0" err="1">
                <a:ea typeface="ＭＳ Ｐゴシック" panose="020B0600070205080204" pitchFamily="34" charset="-128"/>
              </a:rPr>
              <a:t>tkn</a:t>
            </a:r>
            <a:r>
              <a:rPr lang="en-US" altLang="ja-JP" sz="2200" dirty="0">
                <a:ea typeface="ＭＳ Ｐゴシック" panose="020B0600070205080204" pitchFamily="34" charset="-128"/>
              </a:rPr>
              <a:t>), </a:t>
            </a:r>
          </a:p>
          <a:p>
            <a:pPr lvl="1">
              <a:buFont typeface="Wingdings" panose="05000000000000000000" pitchFamily="2" charset="2"/>
              <a:buNone/>
            </a:pPr>
            <a:r>
              <a:rPr lang="en-US" altLang="ja-JP" sz="2200" dirty="0">
                <a:ea typeface="ＭＳ Ｐゴシック" panose="020B0600070205080204" pitchFamily="34" charset="-128"/>
              </a:rPr>
              <a:t>	where </a:t>
            </a:r>
            <a:r>
              <a:rPr lang="en-US" altLang="ja-JP" sz="2200" i="1" dirty="0">
                <a:ea typeface="ＭＳ Ｐゴシック" panose="020B0600070205080204" pitchFamily="34" charset="-128"/>
              </a:rPr>
              <a:t>n</a:t>
            </a:r>
            <a:r>
              <a:rPr lang="en-US" altLang="ja-JP" sz="2200" dirty="0">
                <a:ea typeface="ＭＳ Ｐゴシック" panose="020B0600070205080204" pitchFamily="34" charset="-128"/>
              </a:rPr>
              <a:t> is the number of data points, </a:t>
            </a:r>
          </a:p>
          <a:p>
            <a:pPr lvl="1">
              <a:buFont typeface="Wingdings" panose="05000000000000000000" pitchFamily="2" charset="2"/>
              <a:buNone/>
            </a:pPr>
            <a:r>
              <a:rPr lang="en-US" altLang="ja-JP" sz="2200" dirty="0">
                <a:ea typeface="ＭＳ Ｐゴシック" panose="020B0600070205080204" pitchFamily="34" charset="-128"/>
              </a:rPr>
              <a:t>	</a:t>
            </a:r>
            <a:r>
              <a:rPr lang="en-US" altLang="ja-JP" sz="2200" i="1" dirty="0">
                <a:ea typeface="ＭＳ Ｐゴシック" panose="020B0600070205080204" pitchFamily="34" charset="-128"/>
              </a:rPr>
              <a:t>k</a:t>
            </a:r>
            <a:r>
              <a:rPr lang="en-US" altLang="ja-JP" sz="2200" dirty="0">
                <a:ea typeface="ＭＳ Ｐゴシック" panose="020B0600070205080204" pitchFamily="34" charset="-128"/>
              </a:rPr>
              <a:t> is the number of clusters, and </a:t>
            </a:r>
          </a:p>
          <a:p>
            <a:pPr lvl="1">
              <a:buFont typeface="Wingdings" panose="05000000000000000000" pitchFamily="2" charset="2"/>
              <a:buNone/>
            </a:pPr>
            <a:r>
              <a:rPr lang="en-US" altLang="ja-JP" sz="2200" dirty="0">
                <a:ea typeface="ＭＳ Ｐゴシック" panose="020B0600070205080204" pitchFamily="34" charset="-128"/>
              </a:rPr>
              <a:t>	</a:t>
            </a:r>
            <a:r>
              <a:rPr lang="en-US" altLang="ja-JP" sz="2200" i="1" dirty="0">
                <a:ea typeface="ＭＳ Ｐゴシック" panose="020B0600070205080204" pitchFamily="34" charset="-128"/>
              </a:rPr>
              <a:t>t </a:t>
            </a:r>
            <a:r>
              <a:rPr lang="en-US" altLang="ja-JP" sz="2200" dirty="0">
                <a:ea typeface="ＭＳ Ｐゴシック" panose="020B0600070205080204" pitchFamily="34" charset="-128"/>
              </a:rPr>
              <a:t>is the number of iterations. </a:t>
            </a:r>
          </a:p>
          <a:p>
            <a:pPr lvl="1"/>
            <a:r>
              <a:rPr lang="en-US" altLang="ja-JP" sz="2200" dirty="0">
                <a:ea typeface="ＭＳ Ｐゴシック" panose="020B0600070205080204" pitchFamily="34" charset="-128"/>
              </a:rPr>
              <a:t>Since both </a:t>
            </a:r>
            <a:r>
              <a:rPr lang="en-US" altLang="ja-JP" sz="2200" i="1" dirty="0">
                <a:ea typeface="ＭＳ Ｐゴシック" panose="020B0600070205080204" pitchFamily="34" charset="-128"/>
              </a:rPr>
              <a:t>k</a:t>
            </a:r>
            <a:r>
              <a:rPr lang="en-US" altLang="ja-JP" sz="2200" dirty="0">
                <a:ea typeface="ＭＳ Ｐゴシック" panose="020B0600070205080204" pitchFamily="34" charset="-128"/>
              </a:rPr>
              <a:t> and </a:t>
            </a:r>
            <a:r>
              <a:rPr lang="en-US" altLang="ja-JP" sz="2200" i="1" dirty="0">
                <a:ea typeface="ＭＳ Ｐゴシック" panose="020B0600070205080204" pitchFamily="34" charset="-128"/>
              </a:rPr>
              <a:t>t</a:t>
            </a:r>
            <a:r>
              <a:rPr lang="en-US" altLang="ja-JP" sz="2200" dirty="0">
                <a:ea typeface="ＭＳ Ｐゴシック" panose="020B0600070205080204" pitchFamily="34" charset="-128"/>
              </a:rPr>
              <a:t> are small. </a:t>
            </a:r>
            <a:r>
              <a:rPr lang="en-US" altLang="ja-JP" sz="2200" i="1" dirty="0">
                <a:ea typeface="ＭＳ Ｐゴシック" panose="020B0600070205080204" pitchFamily="34" charset="-128"/>
              </a:rPr>
              <a:t>k</a:t>
            </a:r>
            <a:r>
              <a:rPr lang="en-US" altLang="ja-JP" sz="2200" dirty="0">
                <a:ea typeface="ＭＳ Ｐゴシック" panose="020B0600070205080204" pitchFamily="34" charset="-128"/>
              </a:rPr>
              <a:t>-means is considered a linear algorithm. </a:t>
            </a:r>
          </a:p>
          <a:p>
            <a:r>
              <a:rPr lang="en-US" altLang="en-US" sz="2600" dirty="0"/>
              <a:t>K-means is the most popular clustering algorithm.</a:t>
            </a:r>
          </a:p>
        </p:txBody>
      </p:sp>
    </p:spTree>
    <p:extLst>
      <p:ext uri="{BB962C8B-B14F-4D97-AF65-F5344CB8AC3E}">
        <p14:creationId xmlns:p14="http://schemas.microsoft.com/office/powerpoint/2010/main" val="28355146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495F1FBF-404B-4809-A9F6-93DB7484CB5E}" type="slidenum">
              <a:rPr lang="en-US" altLang="en-US"/>
              <a:pPr/>
              <a:t>88</a:t>
            </a:fld>
            <a:endParaRPr lang="en-US" altLang="en-US"/>
          </a:p>
        </p:txBody>
      </p:sp>
      <p:sp>
        <p:nvSpPr>
          <p:cNvPr id="784386" name="Rectangle 2"/>
          <p:cNvSpPr>
            <a:spLocks noGrp="1" noChangeArrowheads="1"/>
          </p:cNvSpPr>
          <p:nvPr>
            <p:ph type="title"/>
          </p:nvPr>
        </p:nvSpPr>
        <p:spPr/>
        <p:txBody>
          <a:bodyPr/>
          <a:lstStyle/>
          <a:p>
            <a:r>
              <a:rPr lang="en-US" altLang="en-US"/>
              <a:t>Weaknesses of k-means</a:t>
            </a:r>
          </a:p>
        </p:txBody>
      </p:sp>
      <p:sp>
        <p:nvSpPr>
          <p:cNvPr id="784387" name="Rectangle 3"/>
          <p:cNvSpPr>
            <a:spLocks noGrp="1" noChangeArrowheads="1"/>
          </p:cNvSpPr>
          <p:nvPr>
            <p:ph type="body" idx="1"/>
          </p:nvPr>
        </p:nvSpPr>
        <p:spPr>
          <a:xfrm>
            <a:off x="838200" y="1341439"/>
            <a:ext cx="10366612" cy="4789487"/>
          </a:xfrm>
        </p:spPr>
        <p:txBody>
          <a:bodyPr>
            <a:normAutofit/>
          </a:bodyPr>
          <a:lstStyle/>
          <a:p>
            <a:r>
              <a:rPr lang="en-US" altLang="ja-JP" dirty="0">
                <a:ea typeface="ＭＳ Ｐゴシック" panose="020B0600070205080204" pitchFamily="34" charset="-128"/>
              </a:rPr>
              <a:t>The algorithm is only applicable if the </a:t>
            </a:r>
            <a:r>
              <a:rPr lang="en-US" altLang="ja-JP" dirty="0">
                <a:solidFill>
                  <a:srgbClr val="FF0000"/>
                </a:solidFill>
                <a:ea typeface="ＭＳ Ｐゴシック" panose="020B0600070205080204" pitchFamily="34" charset="-128"/>
              </a:rPr>
              <a:t>mean</a:t>
            </a:r>
            <a:r>
              <a:rPr lang="en-US" altLang="ja-JP" dirty="0">
                <a:ea typeface="ＭＳ Ｐゴシック" panose="020B0600070205080204" pitchFamily="34" charset="-128"/>
              </a:rPr>
              <a:t> is defined. </a:t>
            </a:r>
          </a:p>
          <a:p>
            <a:pPr lvl="1"/>
            <a:r>
              <a:rPr lang="en-US" altLang="en-US" dirty="0"/>
              <a:t>For categorical data, </a:t>
            </a:r>
            <a:r>
              <a:rPr lang="en-US" altLang="en-US" i="1" dirty="0"/>
              <a:t>k</a:t>
            </a:r>
            <a:r>
              <a:rPr lang="en-US" altLang="en-US" dirty="0"/>
              <a:t>-mode - the centroid is represented by most frequent values. </a:t>
            </a:r>
          </a:p>
          <a:p>
            <a:r>
              <a:rPr lang="en-US" altLang="en-US" dirty="0"/>
              <a:t>The user needs to specify </a:t>
            </a:r>
            <a:r>
              <a:rPr lang="en-US" altLang="en-US" i="1" dirty="0">
                <a:solidFill>
                  <a:srgbClr val="FF0000"/>
                </a:solidFill>
              </a:rPr>
              <a:t>k</a:t>
            </a:r>
            <a:r>
              <a:rPr lang="en-US" altLang="en-US" dirty="0"/>
              <a:t>.</a:t>
            </a:r>
          </a:p>
          <a:p>
            <a:r>
              <a:rPr lang="en-US" altLang="en-US" dirty="0"/>
              <a:t>Note that: </a:t>
            </a:r>
            <a:r>
              <a:rPr lang="en-US" altLang="en-US" dirty="0">
                <a:solidFill>
                  <a:srgbClr val="FF0000"/>
                </a:solidFill>
              </a:rPr>
              <a:t>local optimum </a:t>
            </a:r>
            <a:r>
              <a:rPr lang="en-US" altLang="en-US" dirty="0"/>
              <a:t>problem. The </a:t>
            </a:r>
            <a:r>
              <a:rPr lang="en-US" altLang="en-US" dirty="0">
                <a:solidFill>
                  <a:srgbClr val="FF0000"/>
                </a:solidFill>
              </a:rPr>
              <a:t>global optimum</a:t>
            </a:r>
            <a:r>
              <a:rPr lang="en-US" altLang="en-US" dirty="0"/>
              <a:t> is hard to find due to complexity. </a:t>
            </a:r>
          </a:p>
          <a:p>
            <a:endParaRPr lang="en-US" altLang="en-US" dirty="0"/>
          </a:p>
          <a:p>
            <a:r>
              <a:rPr lang="en-US" altLang="ja-JP" dirty="0">
                <a:ea typeface="ＭＳ Ｐゴシック" panose="020B0600070205080204" pitchFamily="34" charset="-128"/>
              </a:rPr>
              <a:t>The algorithm is sensitive to </a:t>
            </a:r>
            <a:r>
              <a:rPr lang="en-US" altLang="ja-JP" b="1" dirty="0">
                <a:solidFill>
                  <a:srgbClr val="FF0000"/>
                </a:solidFill>
                <a:ea typeface="ＭＳ Ｐゴシック" panose="020B0600070205080204" pitchFamily="34" charset="-128"/>
              </a:rPr>
              <a:t>outliers</a:t>
            </a:r>
          </a:p>
          <a:p>
            <a:pPr lvl="1"/>
            <a:r>
              <a:rPr lang="en-US" altLang="ja-JP" dirty="0">
                <a:ea typeface="ＭＳ Ｐゴシック" panose="020B0600070205080204" pitchFamily="34" charset="-128"/>
              </a:rPr>
              <a:t>Outliers are data points that are very far away from other data points. </a:t>
            </a:r>
          </a:p>
          <a:p>
            <a:pPr lvl="1"/>
            <a:r>
              <a:rPr lang="en-US" altLang="ja-JP" dirty="0">
                <a:ea typeface="ＭＳ Ｐゴシック" panose="020B0600070205080204" pitchFamily="34" charset="-128"/>
              </a:rPr>
              <a:t>Outliers could be errors in the data recording or some special data points with very different values. </a:t>
            </a:r>
            <a:endParaRPr lang="en-US" altLang="en-US" dirty="0"/>
          </a:p>
          <a:p>
            <a:pPr lvl="1"/>
            <a:endParaRPr lang="en-US" altLang="en-US" dirty="0"/>
          </a:p>
        </p:txBody>
      </p:sp>
    </p:spTree>
    <p:extLst>
      <p:ext uri="{BB962C8B-B14F-4D97-AF65-F5344CB8AC3E}">
        <p14:creationId xmlns:p14="http://schemas.microsoft.com/office/powerpoint/2010/main" val="454541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FB55DE70-D1B5-443F-B5BE-63DC940D0C56}" type="slidenum">
              <a:rPr lang="en-US" altLang="en-US"/>
              <a:pPr/>
              <a:t>89</a:t>
            </a:fld>
            <a:endParaRPr lang="en-US" altLang="en-US"/>
          </a:p>
        </p:txBody>
      </p:sp>
      <p:sp>
        <p:nvSpPr>
          <p:cNvPr id="785410" name="Rectangle 2"/>
          <p:cNvSpPr>
            <a:spLocks noGrp="1" noChangeArrowheads="1"/>
          </p:cNvSpPr>
          <p:nvPr>
            <p:ph type="title"/>
          </p:nvPr>
        </p:nvSpPr>
        <p:spPr/>
        <p:txBody>
          <a:bodyPr/>
          <a:lstStyle/>
          <a:p>
            <a:r>
              <a:rPr lang="en-US" altLang="en-US" sz="3800"/>
              <a:t>Weaknesses of k-means: Problems with outliers</a:t>
            </a:r>
          </a:p>
        </p:txBody>
      </p:sp>
      <p:pic>
        <p:nvPicPr>
          <p:cNvPr id="78541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81200" y="1482726"/>
            <a:ext cx="8229600" cy="4970463"/>
          </a:xfrm>
        </p:spPr>
      </p:pic>
    </p:spTree>
    <p:extLst>
      <p:ext uri="{BB962C8B-B14F-4D97-AF65-F5344CB8AC3E}">
        <p14:creationId xmlns:p14="http://schemas.microsoft.com/office/powerpoint/2010/main" val="2594055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a:t>Effect of Training Size</a:t>
            </a:r>
          </a:p>
        </p:txBody>
      </p:sp>
      <p:sp>
        <p:nvSpPr>
          <p:cNvPr id="10" name="Freeform 9"/>
          <p:cNvSpPr/>
          <p:nvPr/>
        </p:nvSpPr>
        <p:spPr>
          <a:xfrm>
            <a:off x="3452814" y="3644901"/>
            <a:ext cx="4384675" cy="1349375"/>
          </a:xfrm>
          <a:custGeom>
            <a:avLst/>
            <a:gdLst>
              <a:gd name="connsiteX0" fmla="*/ 0 w 4384110"/>
              <a:gd name="connsiteY0" fmla="*/ 0 h 1349049"/>
              <a:gd name="connsiteX1" fmla="*/ 25052 w 4384110"/>
              <a:gd name="connsiteY1" fmla="*/ 112734 h 1349049"/>
              <a:gd name="connsiteX2" fmla="*/ 75156 w 4384110"/>
              <a:gd name="connsiteY2" fmla="*/ 187890 h 1349049"/>
              <a:gd name="connsiteX3" fmla="*/ 112734 w 4384110"/>
              <a:gd name="connsiteY3" fmla="*/ 212942 h 1349049"/>
              <a:gd name="connsiteX4" fmla="*/ 137787 w 4384110"/>
              <a:gd name="connsiteY4" fmla="*/ 237994 h 1349049"/>
              <a:gd name="connsiteX5" fmla="*/ 212943 w 4384110"/>
              <a:gd name="connsiteY5" fmla="*/ 263047 h 1349049"/>
              <a:gd name="connsiteX6" fmla="*/ 250521 w 4384110"/>
              <a:gd name="connsiteY6" fmla="*/ 275573 h 1349049"/>
              <a:gd name="connsiteX7" fmla="*/ 275573 w 4384110"/>
              <a:gd name="connsiteY7" fmla="*/ 313151 h 1349049"/>
              <a:gd name="connsiteX8" fmla="*/ 313151 w 4384110"/>
              <a:gd name="connsiteY8" fmla="*/ 325677 h 1349049"/>
              <a:gd name="connsiteX9" fmla="*/ 350729 w 4384110"/>
              <a:gd name="connsiteY9" fmla="*/ 350729 h 1349049"/>
              <a:gd name="connsiteX10" fmla="*/ 425885 w 4384110"/>
              <a:gd name="connsiteY10" fmla="*/ 375781 h 1349049"/>
              <a:gd name="connsiteX11" fmla="*/ 463463 w 4384110"/>
              <a:gd name="connsiteY11" fmla="*/ 388307 h 1349049"/>
              <a:gd name="connsiteX12" fmla="*/ 513567 w 4384110"/>
              <a:gd name="connsiteY12" fmla="*/ 400833 h 1349049"/>
              <a:gd name="connsiteX13" fmla="*/ 563671 w 4384110"/>
              <a:gd name="connsiteY13" fmla="*/ 425885 h 1349049"/>
              <a:gd name="connsiteX14" fmla="*/ 651354 w 4384110"/>
              <a:gd name="connsiteY14" fmla="*/ 450937 h 1349049"/>
              <a:gd name="connsiteX15" fmla="*/ 688932 w 4384110"/>
              <a:gd name="connsiteY15" fmla="*/ 475989 h 1349049"/>
              <a:gd name="connsiteX16" fmla="*/ 776614 w 4384110"/>
              <a:gd name="connsiteY16" fmla="*/ 501041 h 1349049"/>
              <a:gd name="connsiteX17" fmla="*/ 814192 w 4384110"/>
              <a:gd name="connsiteY17" fmla="*/ 526093 h 1349049"/>
              <a:gd name="connsiteX18" fmla="*/ 939452 w 4384110"/>
              <a:gd name="connsiteY18" fmla="*/ 563671 h 1349049"/>
              <a:gd name="connsiteX19" fmla="*/ 977030 w 4384110"/>
              <a:gd name="connsiteY19" fmla="*/ 588723 h 1349049"/>
              <a:gd name="connsiteX20" fmla="*/ 1064713 w 4384110"/>
              <a:gd name="connsiteY20" fmla="*/ 613775 h 1349049"/>
              <a:gd name="connsiteX21" fmla="*/ 1139869 w 4384110"/>
              <a:gd name="connsiteY21" fmla="*/ 638827 h 1349049"/>
              <a:gd name="connsiteX22" fmla="*/ 1177447 w 4384110"/>
              <a:gd name="connsiteY22" fmla="*/ 651353 h 1349049"/>
              <a:gd name="connsiteX23" fmla="*/ 1215025 w 4384110"/>
              <a:gd name="connsiteY23" fmla="*/ 676405 h 1349049"/>
              <a:gd name="connsiteX24" fmla="*/ 1277655 w 4384110"/>
              <a:gd name="connsiteY24" fmla="*/ 688931 h 1349049"/>
              <a:gd name="connsiteX25" fmla="*/ 1315233 w 4384110"/>
              <a:gd name="connsiteY25" fmla="*/ 713984 h 1349049"/>
              <a:gd name="connsiteX26" fmla="*/ 1402915 w 4384110"/>
              <a:gd name="connsiteY26" fmla="*/ 739036 h 1349049"/>
              <a:gd name="connsiteX27" fmla="*/ 1478071 w 4384110"/>
              <a:gd name="connsiteY27" fmla="*/ 789140 h 1349049"/>
              <a:gd name="connsiteX28" fmla="*/ 1515650 w 4384110"/>
              <a:gd name="connsiteY28" fmla="*/ 814192 h 1349049"/>
              <a:gd name="connsiteX29" fmla="*/ 1665962 w 4384110"/>
              <a:gd name="connsiteY29" fmla="*/ 864296 h 1349049"/>
              <a:gd name="connsiteX30" fmla="*/ 1703540 w 4384110"/>
              <a:gd name="connsiteY30" fmla="*/ 876822 h 1349049"/>
              <a:gd name="connsiteX31" fmla="*/ 1741118 w 4384110"/>
              <a:gd name="connsiteY31" fmla="*/ 889348 h 1349049"/>
              <a:gd name="connsiteX32" fmla="*/ 1853852 w 4384110"/>
              <a:gd name="connsiteY32" fmla="*/ 951978 h 1349049"/>
              <a:gd name="connsiteX33" fmla="*/ 1891430 w 4384110"/>
              <a:gd name="connsiteY33" fmla="*/ 977030 h 1349049"/>
              <a:gd name="connsiteX34" fmla="*/ 1929008 w 4384110"/>
              <a:gd name="connsiteY34" fmla="*/ 1014608 h 1349049"/>
              <a:gd name="connsiteX35" fmla="*/ 2004165 w 4384110"/>
              <a:gd name="connsiteY35" fmla="*/ 1039660 h 1349049"/>
              <a:gd name="connsiteX36" fmla="*/ 2041743 w 4384110"/>
              <a:gd name="connsiteY36" fmla="*/ 1052186 h 1349049"/>
              <a:gd name="connsiteX37" fmla="*/ 2718148 w 4384110"/>
              <a:gd name="connsiteY37" fmla="*/ 1077238 h 1349049"/>
              <a:gd name="connsiteX38" fmla="*/ 2956143 w 4384110"/>
              <a:gd name="connsiteY38" fmla="*/ 1102290 h 1349049"/>
              <a:gd name="connsiteX39" fmla="*/ 3018773 w 4384110"/>
              <a:gd name="connsiteY39" fmla="*/ 1114816 h 1349049"/>
              <a:gd name="connsiteX40" fmla="*/ 3081403 w 4384110"/>
              <a:gd name="connsiteY40" fmla="*/ 1152394 h 1349049"/>
              <a:gd name="connsiteX41" fmla="*/ 3331924 w 4384110"/>
              <a:gd name="connsiteY41" fmla="*/ 1189973 h 1349049"/>
              <a:gd name="connsiteX42" fmla="*/ 3457184 w 4384110"/>
              <a:gd name="connsiteY42" fmla="*/ 1215025 h 1349049"/>
              <a:gd name="connsiteX43" fmla="*/ 3507288 w 4384110"/>
              <a:gd name="connsiteY43" fmla="*/ 1227551 h 1349049"/>
              <a:gd name="connsiteX44" fmla="*/ 3620022 w 4384110"/>
              <a:gd name="connsiteY44" fmla="*/ 1240077 h 1349049"/>
              <a:gd name="connsiteX45" fmla="*/ 3657600 w 4384110"/>
              <a:gd name="connsiteY45" fmla="*/ 1252603 h 1349049"/>
              <a:gd name="connsiteX46" fmla="*/ 4296428 w 4384110"/>
              <a:gd name="connsiteY46" fmla="*/ 1277655 h 1349049"/>
              <a:gd name="connsiteX47" fmla="*/ 4384110 w 4384110"/>
              <a:gd name="connsiteY47" fmla="*/ 1315233 h 134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384110" h="1349049">
                <a:moveTo>
                  <a:pt x="0" y="0"/>
                </a:moveTo>
                <a:cubicBezTo>
                  <a:pt x="3399" y="20392"/>
                  <a:pt x="10368" y="86303"/>
                  <a:pt x="25052" y="112734"/>
                </a:cubicBezTo>
                <a:cubicBezTo>
                  <a:pt x="39674" y="139054"/>
                  <a:pt x="50104" y="171189"/>
                  <a:pt x="75156" y="187890"/>
                </a:cubicBezTo>
                <a:cubicBezTo>
                  <a:pt x="87682" y="196241"/>
                  <a:pt x="100978" y="203538"/>
                  <a:pt x="112734" y="212942"/>
                </a:cubicBezTo>
                <a:cubicBezTo>
                  <a:pt x="121956" y="220319"/>
                  <a:pt x="127224" y="232712"/>
                  <a:pt x="137787" y="237994"/>
                </a:cubicBezTo>
                <a:cubicBezTo>
                  <a:pt x="161406" y="249804"/>
                  <a:pt x="187891" y="254696"/>
                  <a:pt x="212943" y="263047"/>
                </a:cubicBezTo>
                <a:lnTo>
                  <a:pt x="250521" y="275573"/>
                </a:lnTo>
                <a:cubicBezTo>
                  <a:pt x="258872" y="288099"/>
                  <a:pt x="263818" y="303747"/>
                  <a:pt x="275573" y="313151"/>
                </a:cubicBezTo>
                <a:cubicBezTo>
                  <a:pt x="285883" y="321399"/>
                  <a:pt x="301341" y="319772"/>
                  <a:pt x="313151" y="325677"/>
                </a:cubicBezTo>
                <a:cubicBezTo>
                  <a:pt x="326616" y="332410"/>
                  <a:pt x="336972" y="344615"/>
                  <a:pt x="350729" y="350729"/>
                </a:cubicBezTo>
                <a:cubicBezTo>
                  <a:pt x="374860" y="361454"/>
                  <a:pt x="400833" y="367430"/>
                  <a:pt x="425885" y="375781"/>
                </a:cubicBezTo>
                <a:cubicBezTo>
                  <a:pt x="438411" y="379956"/>
                  <a:pt x="450654" y="385105"/>
                  <a:pt x="463463" y="388307"/>
                </a:cubicBezTo>
                <a:cubicBezTo>
                  <a:pt x="480164" y="392482"/>
                  <a:pt x="497448" y="394788"/>
                  <a:pt x="513567" y="400833"/>
                </a:cubicBezTo>
                <a:cubicBezTo>
                  <a:pt x="531051" y="407389"/>
                  <a:pt x="546508" y="418530"/>
                  <a:pt x="563671" y="425885"/>
                </a:cubicBezTo>
                <a:cubicBezTo>
                  <a:pt x="588827" y="436666"/>
                  <a:pt x="625931" y="444581"/>
                  <a:pt x="651354" y="450937"/>
                </a:cubicBezTo>
                <a:cubicBezTo>
                  <a:pt x="663880" y="459288"/>
                  <a:pt x="675467" y="469256"/>
                  <a:pt x="688932" y="475989"/>
                </a:cubicBezTo>
                <a:cubicBezTo>
                  <a:pt x="706902" y="484974"/>
                  <a:pt x="760561" y="497028"/>
                  <a:pt x="776614" y="501041"/>
                </a:cubicBezTo>
                <a:cubicBezTo>
                  <a:pt x="789140" y="509392"/>
                  <a:pt x="800355" y="520163"/>
                  <a:pt x="814192" y="526093"/>
                </a:cubicBezTo>
                <a:cubicBezTo>
                  <a:pt x="863207" y="547099"/>
                  <a:pt x="888932" y="529991"/>
                  <a:pt x="939452" y="563671"/>
                </a:cubicBezTo>
                <a:cubicBezTo>
                  <a:pt x="951978" y="572022"/>
                  <a:pt x="963565" y="581990"/>
                  <a:pt x="977030" y="588723"/>
                </a:cubicBezTo>
                <a:cubicBezTo>
                  <a:pt x="998079" y="599248"/>
                  <a:pt x="1044645" y="607755"/>
                  <a:pt x="1064713" y="613775"/>
                </a:cubicBezTo>
                <a:cubicBezTo>
                  <a:pt x="1090006" y="621363"/>
                  <a:pt x="1114817" y="630476"/>
                  <a:pt x="1139869" y="638827"/>
                </a:cubicBezTo>
                <a:cubicBezTo>
                  <a:pt x="1152395" y="643002"/>
                  <a:pt x="1166461" y="644029"/>
                  <a:pt x="1177447" y="651353"/>
                </a:cubicBezTo>
                <a:cubicBezTo>
                  <a:pt x="1189973" y="659704"/>
                  <a:pt x="1200929" y="671119"/>
                  <a:pt x="1215025" y="676405"/>
                </a:cubicBezTo>
                <a:cubicBezTo>
                  <a:pt x="1234960" y="683880"/>
                  <a:pt x="1256778" y="684756"/>
                  <a:pt x="1277655" y="688931"/>
                </a:cubicBezTo>
                <a:cubicBezTo>
                  <a:pt x="1290181" y="697282"/>
                  <a:pt x="1301396" y="708054"/>
                  <a:pt x="1315233" y="713984"/>
                </a:cubicBezTo>
                <a:cubicBezTo>
                  <a:pt x="1343613" y="726147"/>
                  <a:pt x="1375491" y="723800"/>
                  <a:pt x="1402915" y="739036"/>
                </a:cubicBezTo>
                <a:cubicBezTo>
                  <a:pt x="1429235" y="753658"/>
                  <a:pt x="1453019" y="772439"/>
                  <a:pt x="1478071" y="789140"/>
                </a:cubicBezTo>
                <a:cubicBezTo>
                  <a:pt x="1490597" y="797491"/>
                  <a:pt x="1501368" y="809431"/>
                  <a:pt x="1515650" y="814192"/>
                </a:cubicBezTo>
                <a:lnTo>
                  <a:pt x="1665962" y="864296"/>
                </a:lnTo>
                <a:lnTo>
                  <a:pt x="1703540" y="876822"/>
                </a:lnTo>
                <a:cubicBezTo>
                  <a:pt x="1716066" y="880997"/>
                  <a:pt x="1730132" y="882024"/>
                  <a:pt x="1741118" y="889348"/>
                </a:cubicBezTo>
                <a:cubicBezTo>
                  <a:pt x="1825817" y="945814"/>
                  <a:pt x="1720920" y="878127"/>
                  <a:pt x="1853852" y="951978"/>
                </a:cubicBezTo>
                <a:cubicBezTo>
                  <a:pt x="1867012" y="959289"/>
                  <a:pt x="1879865" y="967392"/>
                  <a:pt x="1891430" y="977030"/>
                </a:cubicBezTo>
                <a:cubicBezTo>
                  <a:pt x="1905039" y="988371"/>
                  <a:pt x="1913523" y="1006005"/>
                  <a:pt x="1929008" y="1014608"/>
                </a:cubicBezTo>
                <a:cubicBezTo>
                  <a:pt x="1952092" y="1027433"/>
                  <a:pt x="1979113" y="1031309"/>
                  <a:pt x="2004165" y="1039660"/>
                </a:cubicBezTo>
                <a:cubicBezTo>
                  <a:pt x="2016691" y="1043835"/>
                  <a:pt x="2028545" y="1051809"/>
                  <a:pt x="2041743" y="1052186"/>
                </a:cubicBezTo>
                <a:cubicBezTo>
                  <a:pt x="2559563" y="1066981"/>
                  <a:pt x="2334159" y="1057028"/>
                  <a:pt x="2718148" y="1077238"/>
                </a:cubicBezTo>
                <a:cubicBezTo>
                  <a:pt x="2825020" y="1112862"/>
                  <a:pt x="2713179" y="1079151"/>
                  <a:pt x="2956143" y="1102290"/>
                </a:cubicBezTo>
                <a:cubicBezTo>
                  <a:pt x="2977337" y="1104308"/>
                  <a:pt x="2997896" y="1110641"/>
                  <a:pt x="3018773" y="1114816"/>
                </a:cubicBezTo>
                <a:cubicBezTo>
                  <a:pt x="3039650" y="1127342"/>
                  <a:pt x="3059239" y="1142319"/>
                  <a:pt x="3081403" y="1152394"/>
                </a:cubicBezTo>
                <a:cubicBezTo>
                  <a:pt x="3170790" y="1193025"/>
                  <a:pt x="3222018" y="1182123"/>
                  <a:pt x="3331924" y="1189973"/>
                </a:cubicBezTo>
                <a:cubicBezTo>
                  <a:pt x="3373677" y="1198324"/>
                  <a:pt x="3415875" y="1204698"/>
                  <a:pt x="3457184" y="1215025"/>
                </a:cubicBezTo>
                <a:cubicBezTo>
                  <a:pt x="3473885" y="1219200"/>
                  <a:pt x="3490273" y="1224933"/>
                  <a:pt x="3507288" y="1227551"/>
                </a:cubicBezTo>
                <a:cubicBezTo>
                  <a:pt x="3544658" y="1233300"/>
                  <a:pt x="3582444" y="1235902"/>
                  <a:pt x="3620022" y="1240077"/>
                </a:cubicBezTo>
                <a:cubicBezTo>
                  <a:pt x="3632548" y="1244252"/>
                  <a:pt x="3644417" y="1251871"/>
                  <a:pt x="3657600" y="1252603"/>
                </a:cubicBezTo>
                <a:cubicBezTo>
                  <a:pt x="3870378" y="1264424"/>
                  <a:pt x="4296428" y="1277655"/>
                  <a:pt x="4296428" y="1277655"/>
                </a:cubicBezTo>
                <a:cubicBezTo>
                  <a:pt x="4376497" y="1331034"/>
                  <a:pt x="4350294" y="1349049"/>
                  <a:pt x="4384110" y="13152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1" name="Freeform 10"/>
          <p:cNvSpPr/>
          <p:nvPr/>
        </p:nvSpPr>
        <p:spPr>
          <a:xfrm>
            <a:off x="3440114" y="5308600"/>
            <a:ext cx="4371975" cy="541338"/>
          </a:xfrm>
          <a:custGeom>
            <a:avLst/>
            <a:gdLst>
              <a:gd name="connsiteX0" fmla="*/ 0 w 4371584"/>
              <a:gd name="connsiteY0" fmla="*/ 541208 h 541208"/>
              <a:gd name="connsiteX1" fmla="*/ 450937 w 4371584"/>
              <a:gd name="connsiteY1" fmla="*/ 528682 h 541208"/>
              <a:gd name="connsiteX2" fmla="*/ 563671 w 4371584"/>
              <a:gd name="connsiteY2" fmla="*/ 491104 h 541208"/>
              <a:gd name="connsiteX3" fmla="*/ 626302 w 4371584"/>
              <a:gd name="connsiteY3" fmla="*/ 478578 h 541208"/>
              <a:gd name="connsiteX4" fmla="*/ 776614 w 4371584"/>
              <a:gd name="connsiteY4" fmla="*/ 453526 h 541208"/>
              <a:gd name="connsiteX5" fmla="*/ 851770 w 4371584"/>
              <a:gd name="connsiteY5" fmla="*/ 415948 h 541208"/>
              <a:gd name="connsiteX6" fmla="*/ 889348 w 4371584"/>
              <a:gd name="connsiteY6" fmla="*/ 403421 h 541208"/>
              <a:gd name="connsiteX7" fmla="*/ 914400 w 4371584"/>
              <a:gd name="connsiteY7" fmla="*/ 365843 h 541208"/>
              <a:gd name="connsiteX8" fmla="*/ 951978 w 4371584"/>
              <a:gd name="connsiteY8" fmla="*/ 353317 h 541208"/>
              <a:gd name="connsiteX9" fmla="*/ 1052186 w 4371584"/>
              <a:gd name="connsiteY9" fmla="*/ 328265 h 541208"/>
              <a:gd name="connsiteX10" fmla="*/ 1177447 w 4371584"/>
              <a:gd name="connsiteY10" fmla="*/ 303213 h 541208"/>
              <a:gd name="connsiteX11" fmla="*/ 1778696 w 4371584"/>
              <a:gd name="connsiteY11" fmla="*/ 278161 h 541208"/>
              <a:gd name="connsiteX12" fmla="*/ 2167003 w 4371584"/>
              <a:gd name="connsiteY12" fmla="*/ 253109 h 541208"/>
              <a:gd name="connsiteX13" fmla="*/ 2217107 w 4371584"/>
              <a:gd name="connsiteY13" fmla="*/ 240583 h 541208"/>
              <a:gd name="connsiteX14" fmla="*/ 2342367 w 4371584"/>
              <a:gd name="connsiteY14" fmla="*/ 215531 h 541208"/>
              <a:gd name="connsiteX15" fmla="*/ 2392471 w 4371584"/>
              <a:gd name="connsiteY15" fmla="*/ 203005 h 541208"/>
              <a:gd name="connsiteX16" fmla="*/ 2592888 w 4371584"/>
              <a:gd name="connsiteY16" fmla="*/ 190479 h 541208"/>
              <a:gd name="connsiteX17" fmla="*/ 2680570 w 4371584"/>
              <a:gd name="connsiteY17" fmla="*/ 165427 h 541208"/>
              <a:gd name="connsiteX18" fmla="*/ 2743200 w 4371584"/>
              <a:gd name="connsiteY18" fmla="*/ 152901 h 541208"/>
              <a:gd name="connsiteX19" fmla="*/ 2793304 w 4371584"/>
              <a:gd name="connsiteY19" fmla="*/ 140375 h 541208"/>
              <a:gd name="connsiteX20" fmla="*/ 3068877 w 4371584"/>
              <a:gd name="connsiteY20" fmla="*/ 127849 h 541208"/>
              <a:gd name="connsiteX21" fmla="*/ 3519814 w 4371584"/>
              <a:gd name="connsiteY21" fmla="*/ 102797 h 541208"/>
              <a:gd name="connsiteX22" fmla="*/ 3807913 w 4371584"/>
              <a:gd name="connsiteY22" fmla="*/ 90271 h 541208"/>
              <a:gd name="connsiteX23" fmla="*/ 3945699 w 4371584"/>
              <a:gd name="connsiteY23" fmla="*/ 52693 h 541208"/>
              <a:gd name="connsiteX24" fmla="*/ 3983277 w 4371584"/>
              <a:gd name="connsiteY24" fmla="*/ 40167 h 541208"/>
              <a:gd name="connsiteX25" fmla="*/ 4221271 w 4371584"/>
              <a:gd name="connsiteY25" fmla="*/ 27641 h 541208"/>
              <a:gd name="connsiteX26" fmla="*/ 4271376 w 4371584"/>
              <a:gd name="connsiteY26" fmla="*/ 15115 h 541208"/>
              <a:gd name="connsiteX27" fmla="*/ 4308954 w 4371584"/>
              <a:gd name="connsiteY27" fmla="*/ 2589 h 541208"/>
              <a:gd name="connsiteX28" fmla="*/ 4371584 w 4371584"/>
              <a:gd name="connsiteY28" fmla="*/ 2589 h 54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71584" h="541208">
                <a:moveTo>
                  <a:pt x="0" y="541208"/>
                </a:moveTo>
                <a:cubicBezTo>
                  <a:pt x="150312" y="537033"/>
                  <a:pt x="300949" y="539395"/>
                  <a:pt x="450937" y="528682"/>
                </a:cubicBezTo>
                <a:cubicBezTo>
                  <a:pt x="489909" y="525898"/>
                  <a:pt x="525396" y="498759"/>
                  <a:pt x="563671" y="491104"/>
                </a:cubicBezTo>
                <a:cubicBezTo>
                  <a:pt x="584548" y="486929"/>
                  <a:pt x="605301" y="482078"/>
                  <a:pt x="626302" y="478578"/>
                </a:cubicBezTo>
                <a:cubicBezTo>
                  <a:pt x="689933" y="467973"/>
                  <a:pt x="717575" y="468286"/>
                  <a:pt x="776614" y="453526"/>
                </a:cubicBezTo>
                <a:cubicBezTo>
                  <a:pt x="839580" y="437784"/>
                  <a:pt x="790543" y="446562"/>
                  <a:pt x="851770" y="415948"/>
                </a:cubicBezTo>
                <a:cubicBezTo>
                  <a:pt x="863580" y="410043"/>
                  <a:pt x="876822" y="407597"/>
                  <a:pt x="889348" y="403421"/>
                </a:cubicBezTo>
                <a:cubicBezTo>
                  <a:pt x="897699" y="390895"/>
                  <a:pt x="902645" y="375247"/>
                  <a:pt x="914400" y="365843"/>
                </a:cubicBezTo>
                <a:cubicBezTo>
                  <a:pt x="924710" y="357595"/>
                  <a:pt x="939240" y="356791"/>
                  <a:pt x="951978" y="353317"/>
                </a:cubicBezTo>
                <a:cubicBezTo>
                  <a:pt x="985195" y="344258"/>
                  <a:pt x="1018424" y="335017"/>
                  <a:pt x="1052186" y="328265"/>
                </a:cubicBezTo>
                <a:lnTo>
                  <a:pt x="1177447" y="303213"/>
                </a:lnTo>
                <a:cubicBezTo>
                  <a:pt x="1416179" y="255467"/>
                  <a:pt x="1218781" y="291182"/>
                  <a:pt x="1778696" y="278161"/>
                </a:cubicBezTo>
                <a:cubicBezTo>
                  <a:pt x="1931317" y="227287"/>
                  <a:pt x="1767086" y="278104"/>
                  <a:pt x="2167003" y="253109"/>
                </a:cubicBezTo>
                <a:cubicBezTo>
                  <a:pt x="2184185" y="252035"/>
                  <a:pt x="2200274" y="244190"/>
                  <a:pt x="2217107" y="240583"/>
                </a:cubicBezTo>
                <a:cubicBezTo>
                  <a:pt x="2258742" y="231661"/>
                  <a:pt x="2301058" y="225858"/>
                  <a:pt x="2342367" y="215531"/>
                </a:cubicBezTo>
                <a:cubicBezTo>
                  <a:pt x="2359068" y="211356"/>
                  <a:pt x="2375341" y="204718"/>
                  <a:pt x="2392471" y="203005"/>
                </a:cubicBezTo>
                <a:cubicBezTo>
                  <a:pt x="2459075" y="196345"/>
                  <a:pt x="2526082" y="194654"/>
                  <a:pt x="2592888" y="190479"/>
                </a:cubicBezTo>
                <a:cubicBezTo>
                  <a:pt x="2634735" y="176530"/>
                  <a:pt x="2633385" y="175913"/>
                  <a:pt x="2680570" y="165427"/>
                </a:cubicBezTo>
                <a:cubicBezTo>
                  <a:pt x="2701353" y="160809"/>
                  <a:pt x="2722417" y="157519"/>
                  <a:pt x="2743200" y="152901"/>
                </a:cubicBezTo>
                <a:cubicBezTo>
                  <a:pt x="2760005" y="149166"/>
                  <a:pt x="2776139" y="141695"/>
                  <a:pt x="2793304" y="140375"/>
                </a:cubicBezTo>
                <a:cubicBezTo>
                  <a:pt x="2884986" y="133323"/>
                  <a:pt x="2977019" y="132024"/>
                  <a:pt x="3068877" y="127849"/>
                </a:cubicBezTo>
                <a:cubicBezTo>
                  <a:pt x="3237973" y="71484"/>
                  <a:pt x="3085502" y="118308"/>
                  <a:pt x="3519814" y="102797"/>
                </a:cubicBezTo>
                <a:lnTo>
                  <a:pt x="3807913" y="90271"/>
                </a:lnTo>
                <a:cubicBezTo>
                  <a:pt x="3896437" y="72566"/>
                  <a:pt x="3850345" y="84478"/>
                  <a:pt x="3945699" y="52693"/>
                </a:cubicBezTo>
                <a:cubicBezTo>
                  <a:pt x="3958225" y="48518"/>
                  <a:pt x="3970092" y="40861"/>
                  <a:pt x="3983277" y="40167"/>
                </a:cubicBezTo>
                <a:lnTo>
                  <a:pt x="4221271" y="27641"/>
                </a:lnTo>
                <a:cubicBezTo>
                  <a:pt x="4237973" y="23466"/>
                  <a:pt x="4254823" y="19844"/>
                  <a:pt x="4271376" y="15115"/>
                </a:cubicBezTo>
                <a:cubicBezTo>
                  <a:pt x="4284072" y="11488"/>
                  <a:pt x="4295852" y="4227"/>
                  <a:pt x="4308954" y="2589"/>
                </a:cubicBezTo>
                <a:cubicBezTo>
                  <a:pt x="4329669" y="0"/>
                  <a:pt x="4350707" y="2589"/>
                  <a:pt x="4371584" y="2589"/>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2" name="TextBox 11"/>
          <p:cNvSpPr txBox="1">
            <a:spLocks noChangeArrowheads="1"/>
          </p:cNvSpPr>
          <p:nvPr/>
        </p:nvSpPr>
        <p:spPr bwMode="auto">
          <a:xfrm>
            <a:off x="6781801" y="4354514"/>
            <a:ext cx="989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FF0000"/>
                </a:solidFill>
              </a:rPr>
              <a:t>Testing</a:t>
            </a:r>
          </a:p>
        </p:txBody>
      </p:sp>
      <p:sp>
        <p:nvSpPr>
          <p:cNvPr id="13" name="TextBox 12"/>
          <p:cNvSpPr txBox="1">
            <a:spLocks noChangeArrowheads="1"/>
          </p:cNvSpPr>
          <p:nvPr/>
        </p:nvSpPr>
        <p:spPr bwMode="auto">
          <a:xfrm>
            <a:off x="6629401" y="5497514"/>
            <a:ext cx="1082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solidFill>
                  <a:srgbClr val="0000FF"/>
                </a:solidFill>
              </a:rPr>
              <a:t>Training</a:t>
            </a:r>
          </a:p>
        </p:txBody>
      </p:sp>
      <p:cxnSp>
        <p:nvCxnSpPr>
          <p:cNvPr id="19" name="Straight Arrow Connector 18"/>
          <p:cNvCxnSpPr/>
          <p:nvPr/>
        </p:nvCxnSpPr>
        <p:spPr>
          <a:xfrm rot="5400000" flipH="1" flipV="1">
            <a:off x="3544094" y="4990306"/>
            <a:ext cx="1295400" cy="1588"/>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267200" y="4800600"/>
            <a:ext cx="224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Generalization Error</a:t>
            </a:r>
          </a:p>
        </p:txBody>
      </p:sp>
      <p:sp>
        <p:nvSpPr>
          <p:cNvPr id="15" name="Rectangle 14"/>
          <p:cNvSpPr/>
          <p:nvPr/>
        </p:nvSpPr>
        <p:spPr>
          <a:xfrm>
            <a:off x="3441700" y="5257800"/>
            <a:ext cx="6235700" cy="63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ectangle 16"/>
          <p:cNvSpPr/>
          <p:nvPr/>
        </p:nvSpPr>
        <p:spPr>
          <a:xfrm>
            <a:off x="3443288" y="3009900"/>
            <a:ext cx="62357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68619" name="Group 3"/>
          <p:cNvGrpSpPr>
            <a:grpSpLocks/>
          </p:cNvGrpSpPr>
          <p:nvPr/>
        </p:nvGrpSpPr>
        <p:grpSpPr bwMode="auto">
          <a:xfrm>
            <a:off x="3059114" y="2668588"/>
            <a:ext cx="4789487" cy="3568700"/>
            <a:chOff x="1535668" y="2667794"/>
            <a:chExt cx="4788932" cy="3568938"/>
          </a:xfrm>
        </p:grpSpPr>
        <p:cxnSp>
          <p:nvCxnSpPr>
            <p:cNvPr id="6" name="Straight Arrow Connector 5"/>
            <p:cNvCxnSpPr/>
            <p:nvPr/>
          </p:nvCxnSpPr>
          <p:spPr>
            <a:xfrm flipV="1">
              <a:off x="1905512" y="5866819"/>
              <a:ext cx="44190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3" name="TextBox 6"/>
            <p:cNvSpPr txBox="1">
              <a:spLocks noChangeArrowheads="1"/>
            </p:cNvSpPr>
            <p:nvPr/>
          </p:nvSpPr>
          <p:spPr bwMode="auto">
            <a:xfrm>
              <a:off x="2743200" y="5867400"/>
              <a:ext cx="3224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Number of Training Examples</a:t>
              </a:r>
            </a:p>
          </p:txBody>
        </p:sp>
        <p:sp>
          <p:nvSpPr>
            <p:cNvPr id="68624" name="TextBox 9"/>
            <p:cNvSpPr txBox="1">
              <a:spLocks noChangeArrowheads="1"/>
            </p:cNvSpPr>
            <p:nvPr/>
          </p:nvSpPr>
          <p:spPr bwMode="auto">
            <a:xfrm rot="-5400000">
              <a:off x="1371520" y="414163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Error</a:t>
              </a:r>
            </a:p>
          </p:txBody>
        </p:sp>
        <p:cxnSp>
          <p:nvCxnSpPr>
            <p:cNvPr id="5" name="Straight Arrow Connector 4"/>
            <p:cNvCxnSpPr/>
            <p:nvPr/>
          </p:nvCxnSpPr>
          <p:spPr>
            <a:xfrm rot="5400000" flipH="1" flipV="1">
              <a:off x="304413" y="4267307"/>
              <a:ext cx="32006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8620" name="Rectangle 19"/>
          <p:cNvSpPr>
            <a:spLocks noChangeArrowheads="1"/>
          </p:cNvSpPr>
          <p:nvPr/>
        </p:nvSpPr>
        <p:spPr bwMode="auto">
          <a:xfrm>
            <a:off x="4572001" y="1981200"/>
            <a:ext cx="2505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rPr>
              <a:t>Fixed prediction model</a:t>
            </a:r>
          </a:p>
        </p:txBody>
      </p:sp>
      <p:sp>
        <p:nvSpPr>
          <p:cNvPr id="22" name="TextBox 21"/>
          <p:cNvSpPr txBox="1"/>
          <p:nvPr/>
        </p:nvSpPr>
        <p:spPr>
          <a:xfrm>
            <a:off x="8999538" y="6581776"/>
            <a:ext cx="1668462" cy="276225"/>
          </a:xfrm>
          <a:prstGeom prst="rect">
            <a:avLst/>
          </a:prstGeom>
          <a:noFill/>
        </p:spPr>
        <p:txBody>
          <a:bodyPr wrap="none">
            <a:spAutoFit/>
          </a:bodyPr>
          <a:lstStyle/>
          <a:p>
            <a:pPr>
              <a:defRPr/>
            </a:pPr>
            <a:r>
              <a:rPr lang="en-US" sz="1200" dirty="0">
                <a:solidFill>
                  <a:srgbClr val="FFFFFF">
                    <a:lumMod val="65000"/>
                  </a:srgbClr>
                </a:solidFill>
                <a:latin typeface="Arial" charset="0"/>
              </a:rPr>
              <a:t>Slide credit: D. </a:t>
            </a:r>
            <a:r>
              <a:rPr lang="en-US" sz="1200" dirty="0" err="1">
                <a:solidFill>
                  <a:srgbClr val="FFFFFF">
                    <a:lumMod val="65000"/>
                  </a:srgbClr>
                </a:solidFill>
                <a:latin typeface="Arial" charset="0"/>
              </a:rPr>
              <a:t>Hoiem</a:t>
            </a:r>
            <a:endParaRPr lang="en-US" sz="1200" dirty="0">
              <a:solidFill>
                <a:srgbClr val="FFFFFF">
                  <a:lumMod val="65000"/>
                </a:srgbClr>
              </a:solidFill>
              <a:latin typeface="Arial" charset="0"/>
            </a:endParaRPr>
          </a:p>
        </p:txBody>
      </p:sp>
    </p:spTree>
    <p:extLst>
      <p:ext uri="{BB962C8B-B14F-4D97-AF65-F5344CB8AC3E}">
        <p14:creationId xmlns:p14="http://schemas.microsoft.com/office/powerpoint/2010/main" val="200712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xit" presetSubtype="2" fill="hold" grpId="0" nodeType="withEffect">
                                  <p:stCondLst>
                                    <p:cond delay="0"/>
                                  </p:stCondLst>
                                  <p:childTnLst>
                                    <p:anim calcmode="lin" valueType="num">
                                      <p:cBhvr additive="base">
                                        <p:cTn id="8" dur="1000"/>
                                        <p:tgtEl>
                                          <p:spTgt spid="15"/>
                                        </p:tgtEl>
                                        <p:attrNameLst>
                                          <p:attrName>ppt_x</p:attrName>
                                        </p:attrNameLst>
                                      </p:cBhvr>
                                      <p:tavLst>
                                        <p:tav tm="0">
                                          <p:val>
                                            <p:strVal val="ppt_x"/>
                                          </p:val>
                                        </p:tav>
                                        <p:tav tm="100000">
                                          <p:val>
                                            <p:strVal val="1+ppt_w/2"/>
                                          </p:val>
                                        </p:tav>
                                      </p:tavLst>
                                    </p:anim>
                                    <p:anim calcmode="lin" valueType="num">
                                      <p:cBhvr additive="base">
                                        <p:cTn id="9" dur="1000"/>
                                        <p:tgtEl>
                                          <p:spTgt spid="15"/>
                                        </p:tgtEl>
                                        <p:attrNameLst>
                                          <p:attrName>ppt_y</p:attrName>
                                        </p:attrNameLst>
                                      </p:cBhvr>
                                      <p:tavLst>
                                        <p:tav tm="0">
                                          <p:val>
                                            <p:strVal val="ppt_y"/>
                                          </p:val>
                                        </p:tav>
                                        <p:tav tm="100000">
                                          <p:val>
                                            <p:strVal val="ppt_y"/>
                                          </p:val>
                                        </p:tav>
                                      </p:tavLst>
                                    </p:anim>
                                    <p:set>
                                      <p:cBhvr>
                                        <p:cTn id="10" dur="1" fill="hold">
                                          <p:stCondLst>
                                            <p:cond delay="999"/>
                                          </p:stCondLst>
                                        </p:cTn>
                                        <p:tgtEl>
                                          <p:spTgt spid="15"/>
                                        </p:tgtEl>
                                        <p:attrNameLst>
                                          <p:attrName>style.visibility</p:attrName>
                                        </p:attrNameLst>
                                      </p:cBhvr>
                                      <p:to>
                                        <p:strVal val="hidden"/>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2" presetClass="exit" presetSubtype="2" fill="hold" grpId="0" nodeType="withEffect">
                                  <p:stCondLst>
                                    <p:cond delay="0"/>
                                  </p:stCondLst>
                                  <p:childTnLst>
                                    <p:anim calcmode="lin" valueType="num">
                                      <p:cBhvr additive="base">
                                        <p:cTn id="19" dur="1000"/>
                                        <p:tgtEl>
                                          <p:spTgt spid="17"/>
                                        </p:tgtEl>
                                        <p:attrNameLst>
                                          <p:attrName>ppt_x</p:attrName>
                                        </p:attrNameLst>
                                      </p:cBhvr>
                                      <p:tavLst>
                                        <p:tav tm="0">
                                          <p:val>
                                            <p:strVal val="ppt_x"/>
                                          </p:val>
                                        </p:tav>
                                        <p:tav tm="100000">
                                          <p:val>
                                            <p:strVal val="1+ppt_w/2"/>
                                          </p:val>
                                        </p:tav>
                                      </p:tavLst>
                                    </p:anim>
                                    <p:anim calcmode="lin" valueType="num">
                                      <p:cBhvr additive="base">
                                        <p:cTn id="20" dur="1000"/>
                                        <p:tgtEl>
                                          <p:spTgt spid="17"/>
                                        </p:tgtEl>
                                        <p:attrNameLst>
                                          <p:attrName>ppt_y</p:attrName>
                                        </p:attrNameLst>
                                      </p:cBhvr>
                                      <p:tavLst>
                                        <p:tav tm="0">
                                          <p:val>
                                            <p:strVal val="ppt_y"/>
                                          </p:val>
                                        </p:tav>
                                        <p:tav tm="100000">
                                          <p:val>
                                            <p:strVal val="ppt_y"/>
                                          </p:val>
                                        </p:tav>
                                      </p:tavLst>
                                    </p:anim>
                                    <p:set>
                                      <p:cBhvr>
                                        <p:cTn id="21" dur="1" fill="hold">
                                          <p:stCondLst>
                                            <p:cond delay="999"/>
                                          </p:stCondLst>
                                        </p:cTn>
                                        <p:tgtEl>
                                          <p:spTgt spid="17"/>
                                        </p:tgtEl>
                                        <p:attrNameLst>
                                          <p:attrName>style.visibility</p:attrName>
                                        </p:attrNameLst>
                                      </p:cBhvr>
                                      <p:to>
                                        <p:strVal val="hidden"/>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p:bldP spid="15" grpId="0" animBg="1"/>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CS583, Bing Liu, UIC</a:t>
            </a:r>
          </a:p>
        </p:txBody>
      </p:sp>
      <p:sp>
        <p:nvSpPr>
          <p:cNvPr id="5" name="Slide Number Placeholder 4"/>
          <p:cNvSpPr>
            <a:spLocks noGrp="1"/>
          </p:cNvSpPr>
          <p:nvPr>
            <p:ph type="sldNum" sz="quarter" idx="11"/>
          </p:nvPr>
        </p:nvSpPr>
        <p:spPr/>
        <p:txBody>
          <a:bodyPr/>
          <a:lstStyle/>
          <a:p>
            <a:fld id="{E51211B8-EC19-4E26-9B44-0B32DD19AF39}" type="slidenum">
              <a:rPr lang="en-US" altLang="en-US"/>
              <a:pPr/>
              <a:t>90</a:t>
            </a:fld>
            <a:endParaRPr lang="en-US" altLang="en-US"/>
          </a:p>
        </p:txBody>
      </p:sp>
      <p:sp>
        <p:nvSpPr>
          <p:cNvPr id="786434" name="Rectangle 2"/>
          <p:cNvSpPr>
            <a:spLocks noGrp="1" noChangeArrowheads="1"/>
          </p:cNvSpPr>
          <p:nvPr>
            <p:ph type="title"/>
          </p:nvPr>
        </p:nvSpPr>
        <p:spPr/>
        <p:txBody>
          <a:bodyPr/>
          <a:lstStyle/>
          <a:p>
            <a:r>
              <a:rPr lang="en-US" altLang="en-US" sz="3800"/>
              <a:t>Weaknesses of k-means: To deal with outliers</a:t>
            </a:r>
          </a:p>
        </p:txBody>
      </p:sp>
      <p:sp>
        <p:nvSpPr>
          <p:cNvPr id="786435" name="Rectangle 3"/>
          <p:cNvSpPr>
            <a:spLocks noGrp="1" noChangeArrowheads="1"/>
          </p:cNvSpPr>
          <p:nvPr>
            <p:ph type="body" idx="1"/>
          </p:nvPr>
        </p:nvSpPr>
        <p:spPr>
          <a:xfrm>
            <a:off x="2027238" y="1304926"/>
            <a:ext cx="8229600" cy="4645025"/>
          </a:xfrm>
        </p:spPr>
        <p:txBody>
          <a:bodyPr/>
          <a:lstStyle/>
          <a:p>
            <a:r>
              <a:rPr lang="en-US" altLang="ja-JP" sz="2600">
                <a:ea typeface="ＭＳ Ｐゴシック" panose="020B0600070205080204" pitchFamily="34" charset="-128"/>
              </a:rPr>
              <a:t>One method is to remove some data points in the clustering process that are much further away from the centroids than other data points. </a:t>
            </a:r>
          </a:p>
          <a:p>
            <a:pPr lvl="1"/>
            <a:r>
              <a:rPr lang="en-US" altLang="ja-JP" sz="2200">
                <a:ea typeface="ＭＳ Ｐゴシック" panose="020B0600070205080204" pitchFamily="34" charset="-128"/>
              </a:rPr>
              <a:t>To be safe, we may want to monitor these possible outliers over a few iterations and then decide to remove them. </a:t>
            </a:r>
          </a:p>
          <a:p>
            <a:r>
              <a:rPr lang="en-US" altLang="ja-JP" sz="2600">
                <a:ea typeface="ＭＳ Ｐゴシック" panose="020B0600070205080204" pitchFamily="34" charset="-128"/>
              </a:rPr>
              <a:t>Another method is to perform random sampling. Since in sampling we only choose a small subset of the data points, the chance of selecting an outlier is very small. </a:t>
            </a:r>
          </a:p>
          <a:p>
            <a:pPr lvl="1"/>
            <a:r>
              <a:rPr lang="en-US" altLang="en-US" sz="2200"/>
              <a:t>Assign the rest of the data points to the clusters by distance or similarity comparison, or classification</a:t>
            </a:r>
          </a:p>
        </p:txBody>
      </p:sp>
    </p:spTree>
    <p:extLst>
      <p:ext uri="{BB962C8B-B14F-4D97-AF65-F5344CB8AC3E}">
        <p14:creationId xmlns:p14="http://schemas.microsoft.com/office/powerpoint/2010/main" val="4120936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ltLang="en-US"/>
              <a:t>CS583, Bing Liu, UIC</a:t>
            </a:r>
          </a:p>
        </p:txBody>
      </p:sp>
      <p:sp>
        <p:nvSpPr>
          <p:cNvPr id="6" name="Slide Number Placeholder 5"/>
          <p:cNvSpPr>
            <a:spLocks noGrp="1"/>
          </p:cNvSpPr>
          <p:nvPr>
            <p:ph type="sldNum" sz="quarter" idx="11"/>
          </p:nvPr>
        </p:nvSpPr>
        <p:spPr/>
        <p:txBody>
          <a:bodyPr/>
          <a:lstStyle/>
          <a:p>
            <a:fld id="{376708CE-62A5-4547-A76A-699B5CD49C3C}" type="slidenum">
              <a:rPr lang="en-US" altLang="en-US"/>
              <a:pPr/>
              <a:t>91</a:t>
            </a:fld>
            <a:endParaRPr lang="en-US" altLang="en-US"/>
          </a:p>
        </p:txBody>
      </p:sp>
      <p:sp>
        <p:nvSpPr>
          <p:cNvPr id="787458" name="Rectangle 2"/>
          <p:cNvSpPr>
            <a:spLocks noGrp="1" noChangeArrowheads="1"/>
          </p:cNvSpPr>
          <p:nvPr>
            <p:ph type="title"/>
          </p:nvPr>
        </p:nvSpPr>
        <p:spPr/>
        <p:txBody>
          <a:bodyPr/>
          <a:lstStyle/>
          <a:p>
            <a:r>
              <a:rPr lang="en-US" altLang="en-US"/>
              <a:t>Weaknesses of k-means (cont …)</a:t>
            </a:r>
          </a:p>
        </p:txBody>
      </p:sp>
      <p:sp>
        <p:nvSpPr>
          <p:cNvPr id="787459" name="Rectangle 3"/>
          <p:cNvSpPr>
            <a:spLocks noGrp="1" noChangeArrowheads="1"/>
          </p:cNvSpPr>
          <p:nvPr>
            <p:ph type="body" sz="half" idx="1"/>
          </p:nvPr>
        </p:nvSpPr>
        <p:spPr>
          <a:xfrm>
            <a:off x="1882775" y="981075"/>
            <a:ext cx="8039100" cy="604838"/>
          </a:xfrm>
        </p:spPr>
        <p:txBody>
          <a:bodyPr/>
          <a:lstStyle/>
          <a:p>
            <a:r>
              <a:rPr lang="en-US" altLang="ja-JP" sz="2600">
                <a:ea typeface="ＭＳ Ｐゴシック" panose="020B0600070205080204" pitchFamily="34" charset="-128"/>
              </a:rPr>
              <a:t>The algorithm is sensitive to </a:t>
            </a:r>
            <a:r>
              <a:rPr lang="en-US" altLang="ja-JP" sz="2600">
                <a:solidFill>
                  <a:srgbClr val="FF0000"/>
                </a:solidFill>
                <a:ea typeface="ＭＳ Ｐゴシック" panose="020B0600070205080204" pitchFamily="34" charset="-128"/>
              </a:rPr>
              <a:t>initial seeds</a:t>
            </a:r>
            <a:r>
              <a:rPr lang="en-US" altLang="ja-JP" sz="2600">
                <a:ea typeface="ＭＳ Ｐゴシック" panose="020B0600070205080204" pitchFamily="34" charset="-128"/>
              </a:rPr>
              <a:t>.</a:t>
            </a:r>
            <a:endParaRPr lang="en-US" altLang="en-US" sz="2600"/>
          </a:p>
        </p:txBody>
      </p:sp>
      <p:pic>
        <p:nvPicPr>
          <p:cNvPr id="78746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495550" y="1628775"/>
            <a:ext cx="6877050" cy="445293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91669748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a:t>CS583, Bing Liu, UIC</a:t>
            </a:r>
          </a:p>
        </p:txBody>
      </p:sp>
      <p:sp>
        <p:nvSpPr>
          <p:cNvPr id="7" name="Slide Number Placeholder 5"/>
          <p:cNvSpPr>
            <a:spLocks noGrp="1"/>
          </p:cNvSpPr>
          <p:nvPr>
            <p:ph type="sldNum" sz="quarter" idx="11"/>
          </p:nvPr>
        </p:nvSpPr>
        <p:spPr/>
        <p:txBody>
          <a:bodyPr/>
          <a:lstStyle/>
          <a:p>
            <a:fld id="{6475BFD7-843A-4981-BACA-5F08A29CB351}" type="slidenum">
              <a:rPr lang="en-US" altLang="en-US"/>
              <a:pPr/>
              <a:t>92</a:t>
            </a:fld>
            <a:endParaRPr lang="en-US" altLang="en-US"/>
          </a:p>
        </p:txBody>
      </p:sp>
      <p:sp>
        <p:nvSpPr>
          <p:cNvPr id="789506" name="Rectangle 2"/>
          <p:cNvSpPr>
            <a:spLocks noGrp="1" noChangeArrowheads="1"/>
          </p:cNvSpPr>
          <p:nvPr>
            <p:ph type="title"/>
          </p:nvPr>
        </p:nvSpPr>
        <p:spPr/>
        <p:txBody>
          <a:bodyPr/>
          <a:lstStyle/>
          <a:p>
            <a:r>
              <a:rPr lang="en-US" altLang="en-US"/>
              <a:t>Weaknesses of k-means (cont …)</a:t>
            </a:r>
          </a:p>
        </p:txBody>
      </p:sp>
      <p:sp>
        <p:nvSpPr>
          <p:cNvPr id="789507" name="Rectangle 3"/>
          <p:cNvSpPr>
            <a:spLocks noGrp="1" noChangeArrowheads="1"/>
          </p:cNvSpPr>
          <p:nvPr>
            <p:ph type="body" sz="half" idx="1"/>
          </p:nvPr>
        </p:nvSpPr>
        <p:spPr>
          <a:xfrm>
            <a:off x="1882776" y="1089025"/>
            <a:ext cx="7021513" cy="647700"/>
          </a:xfrm>
        </p:spPr>
        <p:txBody>
          <a:bodyPr/>
          <a:lstStyle/>
          <a:p>
            <a:r>
              <a:rPr lang="en-US" altLang="en-US" sz="2600"/>
              <a:t>If we use </a:t>
            </a:r>
            <a:r>
              <a:rPr lang="en-US" altLang="en-US" sz="2600">
                <a:solidFill>
                  <a:srgbClr val="FF0000"/>
                </a:solidFill>
              </a:rPr>
              <a:t>different seeds</a:t>
            </a:r>
            <a:r>
              <a:rPr lang="en-US" altLang="en-US" sz="2600"/>
              <a:t>: good results</a:t>
            </a:r>
          </a:p>
        </p:txBody>
      </p:sp>
      <p:pic>
        <p:nvPicPr>
          <p:cNvPr id="78950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08214" y="1700214"/>
            <a:ext cx="7164387" cy="44291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89510" name="Text Box 6"/>
          <p:cNvSpPr txBox="1">
            <a:spLocks noChangeArrowheads="1"/>
          </p:cNvSpPr>
          <p:nvPr/>
        </p:nvSpPr>
        <p:spPr bwMode="auto">
          <a:xfrm>
            <a:off x="7788275" y="1665289"/>
            <a:ext cx="25923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a:t>There are some methods to help choose good seeds</a:t>
            </a:r>
          </a:p>
        </p:txBody>
      </p:sp>
    </p:spTree>
    <p:extLst>
      <p:ext uri="{BB962C8B-B14F-4D97-AF65-F5344CB8AC3E}">
        <p14:creationId xmlns:p14="http://schemas.microsoft.com/office/powerpoint/2010/main" val="58880314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r>
              <a:rPr lang="en-US" altLang="en-US"/>
              <a:t>CS583, Bing Liu, UIC</a:t>
            </a:r>
          </a:p>
        </p:txBody>
      </p:sp>
      <p:sp>
        <p:nvSpPr>
          <p:cNvPr id="7" name="Slide Number Placeholder 5"/>
          <p:cNvSpPr>
            <a:spLocks noGrp="1"/>
          </p:cNvSpPr>
          <p:nvPr>
            <p:ph type="sldNum" sz="quarter" idx="11"/>
          </p:nvPr>
        </p:nvSpPr>
        <p:spPr/>
        <p:txBody>
          <a:bodyPr/>
          <a:lstStyle/>
          <a:p>
            <a:fld id="{3872014F-9CA5-4160-AFB7-994B53BF053C}" type="slidenum">
              <a:rPr lang="en-US" altLang="en-US"/>
              <a:pPr/>
              <a:t>93</a:t>
            </a:fld>
            <a:endParaRPr lang="en-US" altLang="en-US"/>
          </a:p>
        </p:txBody>
      </p:sp>
      <p:sp>
        <p:nvSpPr>
          <p:cNvPr id="791554" name="Rectangle 2"/>
          <p:cNvSpPr>
            <a:spLocks noGrp="1" noChangeArrowheads="1"/>
          </p:cNvSpPr>
          <p:nvPr>
            <p:ph type="title"/>
          </p:nvPr>
        </p:nvSpPr>
        <p:spPr/>
        <p:txBody>
          <a:bodyPr/>
          <a:lstStyle/>
          <a:p>
            <a:r>
              <a:rPr lang="en-US" altLang="en-US"/>
              <a:t>Weaknesses of k-means (cont …)</a:t>
            </a:r>
          </a:p>
        </p:txBody>
      </p:sp>
      <p:sp>
        <p:nvSpPr>
          <p:cNvPr id="791555" name="Rectangle 3"/>
          <p:cNvSpPr>
            <a:spLocks noGrp="1" noChangeArrowheads="1"/>
          </p:cNvSpPr>
          <p:nvPr>
            <p:ph type="body" sz="half" idx="1"/>
          </p:nvPr>
        </p:nvSpPr>
        <p:spPr>
          <a:xfrm>
            <a:off x="1919289" y="1052513"/>
            <a:ext cx="8218487" cy="1289050"/>
          </a:xfrm>
        </p:spPr>
        <p:txBody>
          <a:bodyPr/>
          <a:lstStyle/>
          <a:p>
            <a:r>
              <a:rPr lang="en-US" altLang="ja-JP" sz="2600">
                <a:ea typeface="ＭＳ Ｐゴシック" panose="020B0600070205080204" pitchFamily="34" charset="-128"/>
              </a:rPr>
              <a:t>The </a:t>
            </a:r>
            <a:r>
              <a:rPr lang="en-US" altLang="ja-JP" sz="2600" i="1">
                <a:ea typeface="ＭＳ Ｐゴシック" panose="020B0600070205080204" pitchFamily="34" charset="-128"/>
              </a:rPr>
              <a:t>k</a:t>
            </a:r>
            <a:r>
              <a:rPr lang="en-US" altLang="ja-JP" sz="2600">
                <a:ea typeface="ＭＳ Ｐゴシック" panose="020B0600070205080204" pitchFamily="34" charset="-128"/>
              </a:rPr>
              <a:t>-means algorithm is not suitable for discovering clusters that are not hyper-ellipsoids (or hyper-spheres). </a:t>
            </a:r>
            <a:endParaRPr lang="en-US" altLang="en-US" sz="2600"/>
          </a:p>
        </p:txBody>
      </p:sp>
      <p:pic>
        <p:nvPicPr>
          <p:cNvPr id="79155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00264" y="2492376"/>
            <a:ext cx="8243887" cy="347027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91558" name="Text Box 6"/>
          <p:cNvSpPr txBox="1">
            <a:spLocks noChangeArrowheads="1"/>
          </p:cNvSpPr>
          <p:nvPr/>
        </p:nvSpPr>
        <p:spPr bwMode="auto">
          <a:xfrm>
            <a:off x="8832850" y="3213100"/>
            <a:ext cx="5032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a:t>+</a:t>
            </a:r>
          </a:p>
        </p:txBody>
      </p:sp>
    </p:spTree>
    <p:extLst>
      <p:ext uri="{BB962C8B-B14F-4D97-AF65-F5344CB8AC3E}">
        <p14:creationId xmlns:p14="http://schemas.microsoft.com/office/powerpoint/2010/main" val="250573175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61B063-758D-438E-A8C0-2360AABB9E26}"/>
              </a:ext>
            </a:extLst>
          </p:cNvPr>
          <p:cNvSpPr/>
          <p:nvPr/>
        </p:nvSpPr>
        <p:spPr>
          <a:xfrm>
            <a:off x="1624614" y="3105835"/>
            <a:ext cx="7519386" cy="369332"/>
          </a:xfrm>
          <a:prstGeom prst="rect">
            <a:avLst/>
          </a:prstGeom>
        </p:spPr>
        <p:txBody>
          <a:bodyPr wrap="square">
            <a:spAutoFit/>
          </a:bodyPr>
          <a:lstStyle/>
          <a:p>
            <a:r>
              <a:rPr lang="en-IN" dirty="0"/>
              <a:t>https://www.naftaliharris.com/blog/visualizing-k-means-clustering/</a:t>
            </a:r>
          </a:p>
        </p:txBody>
      </p:sp>
    </p:spTree>
    <p:extLst>
      <p:ext uri="{BB962C8B-B14F-4D97-AF65-F5344CB8AC3E}">
        <p14:creationId xmlns:p14="http://schemas.microsoft.com/office/powerpoint/2010/main" val="3589312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4828</Words>
  <Application>Microsoft Office PowerPoint</Application>
  <PresentationFormat>Widescreen</PresentationFormat>
  <Paragraphs>533</Paragraphs>
  <Slides>94</Slides>
  <Notes>18</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106" baseType="lpstr">
      <vt:lpstr>ＭＳ Ｐゴシック</vt:lpstr>
      <vt:lpstr>宋体</vt:lpstr>
      <vt:lpstr>Arial</vt:lpstr>
      <vt:lpstr>Calibri</vt:lpstr>
      <vt:lpstr>Calibri Light</vt:lpstr>
      <vt:lpstr>Centaur</vt:lpstr>
      <vt:lpstr>Garamond</vt:lpstr>
      <vt:lpstr>Times New Roman</vt:lpstr>
      <vt:lpstr>Wingdings</vt:lpstr>
      <vt:lpstr>Office Theme</vt:lpstr>
      <vt:lpstr>Equation</vt:lpstr>
      <vt:lpstr>Chart</vt:lpstr>
      <vt:lpstr>Essential Concepts in ML</vt:lpstr>
      <vt:lpstr>Curse of dimensionality</vt:lpstr>
      <vt:lpstr>Generalization</vt:lpstr>
      <vt:lpstr>Bias-Variance Trade-off</vt:lpstr>
      <vt:lpstr>PowerPoint Presentation</vt:lpstr>
      <vt:lpstr>how do we know when we are overfitting the data?</vt:lpstr>
      <vt:lpstr>Bias-variance tradeoff</vt:lpstr>
      <vt:lpstr>Bias-variance tradeoff</vt:lpstr>
      <vt:lpstr>Effect of Training Size</vt:lpstr>
      <vt:lpstr>The perfect classification algorithm</vt:lpstr>
      <vt:lpstr>PowerPoint Presentation</vt:lpstr>
      <vt:lpstr>How to reduce variance &amp; bias?</vt:lpstr>
      <vt:lpstr>PowerPoint Presentation</vt:lpstr>
      <vt:lpstr>The machine learning framework</vt:lpstr>
      <vt:lpstr>The machine learning framework</vt:lpstr>
      <vt:lpstr>Steps</vt:lpstr>
      <vt:lpstr>Many classifiers to choose from</vt:lpstr>
      <vt:lpstr>Classification measures</vt:lpstr>
      <vt:lpstr>Precision and recall measures</vt:lpstr>
      <vt:lpstr>Precision and recall measures (cont…)</vt:lpstr>
      <vt:lpstr>An example</vt:lpstr>
      <vt:lpstr>Receive operating characteristics curve</vt:lpstr>
      <vt:lpstr>F1-value (also called F1-score)</vt:lpstr>
      <vt:lpstr>Sensitivity and Specificity</vt:lpstr>
      <vt:lpstr>Linear Regression</vt:lpstr>
      <vt:lpstr>Definition</vt:lpstr>
      <vt:lpstr>PowerPoint Presentation</vt:lpstr>
      <vt:lpstr>PowerPoint Presentation</vt:lpstr>
      <vt:lpstr>PowerPoint Presentation</vt:lpstr>
      <vt:lpstr>Least Mean Square(LMS) regression Model</vt:lpstr>
      <vt:lpstr>Least Mean Square(LMS) regression Model</vt:lpstr>
      <vt:lpstr>Least Mean Square(LMS) regression Model</vt:lpstr>
      <vt:lpstr>PowerPoint Presentation</vt:lpstr>
      <vt:lpstr>Convex Optimization using gradient descent</vt:lpstr>
      <vt:lpstr>Make a guess? What does it mean?...</vt:lpstr>
      <vt:lpstr>Find out our mistake…</vt:lpstr>
      <vt:lpstr>How to reduce the mistake?</vt:lpstr>
      <vt:lpstr>A Note on Stochastic GD</vt:lpstr>
      <vt:lpstr>Mistake function looks like…</vt:lpstr>
      <vt:lpstr>Regression for data shown initially</vt:lpstr>
      <vt:lpstr>Under-fitting, Optimum, Overfitting </vt:lpstr>
      <vt:lpstr>Effects of Under-fitting(High Bias) &amp; Overfitting(High Variance)</vt:lpstr>
      <vt:lpstr>Logistic Regression</vt:lpstr>
      <vt:lpstr>Different ways of expressing probability</vt:lpstr>
      <vt:lpstr>Log odds</vt:lpstr>
      <vt:lpstr>From probability to log odds (and back again)  </vt:lpstr>
      <vt:lpstr>Logistic Regression</vt:lpstr>
      <vt:lpstr>Using Logistic Regression Model</vt:lpstr>
      <vt:lpstr>Logistic Regression</vt:lpstr>
      <vt:lpstr>Hypothesis function</vt:lpstr>
      <vt:lpstr>The logit / sigmoid</vt:lpstr>
      <vt:lpstr>Mistake function</vt:lpstr>
      <vt:lpstr>K-Nearest Neighbours</vt:lpstr>
      <vt:lpstr>K-Nearest Neighbours</vt:lpstr>
      <vt:lpstr>K-Nearest Neighbours</vt:lpstr>
      <vt:lpstr>PowerPoint Presentation</vt:lpstr>
      <vt:lpstr>Choice of K</vt:lpstr>
      <vt:lpstr>Cross Validation To Choose Optimal K</vt:lpstr>
      <vt:lpstr>PowerPoint Presentation</vt:lpstr>
      <vt:lpstr>PowerPoint Presentation</vt:lpstr>
      <vt:lpstr>PowerPoint Presentation</vt:lpstr>
      <vt:lpstr>Handwritten digit recognition </vt:lpstr>
      <vt:lpstr>PowerPoint Presentation</vt:lpstr>
      <vt:lpstr>KNN Example Problem</vt:lpstr>
      <vt:lpstr>PowerPoint Presentation</vt:lpstr>
      <vt:lpstr>PowerPoint Presentation</vt:lpstr>
      <vt:lpstr>PowerPoint Presentation</vt:lpstr>
      <vt:lpstr>K-Means</vt:lpstr>
      <vt:lpstr>Supervised learning vs. unsupervised learning</vt:lpstr>
      <vt:lpstr>Clustering</vt:lpstr>
      <vt:lpstr>An illustration</vt:lpstr>
      <vt:lpstr>What is clustering for? </vt:lpstr>
      <vt:lpstr>What is clustering for? (cont…)</vt:lpstr>
      <vt:lpstr>Aspects of clustering</vt:lpstr>
      <vt:lpstr>K-means clustering</vt:lpstr>
      <vt:lpstr>K-means algorithm</vt:lpstr>
      <vt:lpstr>K-means algorithm</vt:lpstr>
      <vt:lpstr>PowerPoint Presentation</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Strengths of k-means </vt:lpstr>
      <vt:lpstr>Weaknesses of k-means</vt:lpstr>
      <vt:lpstr>Weaknesses of k-means: Problems with outliers</vt:lpstr>
      <vt:lpstr>Weaknesses of k-means: To deal with outliers</vt:lpstr>
      <vt:lpstr>Weaknesses of k-means (cont …)</vt:lpstr>
      <vt:lpstr>Weaknesses of k-means (cont …)</vt:lpstr>
      <vt:lpstr>Weaknesses of k-means (cont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Sumanth Reddy</dc:creator>
  <cp:lastModifiedBy>Sumanth Kaliki</cp:lastModifiedBy>
  <cp:revision>31</cp:revision>
  <dcterms:created xsi:type="dcterms:W3CDTF">2016-08-18T13:42:44Z</dcterms:created>
  <dcterms:modified xsi:type="dcterms:W3CDTF">2024-05-12T16:22:24Z</dcterms:modified>
</cp:coreProperties>
</file>