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media/image1.jpeg" ContentType="image/jpeg"/>
  <Override PartName="/ppt/media/image2.png" ContentType="image/png"/>
  <Override PartName="/ppt/media/image3.jpeg" ContentType="image/jpeg"/>
  <Override PartName="/ppt/media/image5.png" ContentType="image/png"/>
  <Override PartName="/ppt/media/image4.png" ContentType="image/png"/>
  <Override PartName="/ppt/media/image6.jpeg" ContentType="image/jpeg"/>
  <Override PartName="/ppt/media/image7.jpeg" ContentType="image/jpeg"/>
  <Override PartName="/ppt/media/image8.jpeg" ContentType="image/jpe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>
              <a:buNone/>
            </a:pPr>
            <a:fld id="{4D42D17A-B4B1-4E6C-82C2-E92C35E1D5E0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B16E7C30-F6F9-4413-B570-ADF1093AA0AC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F7F7356-08A8-4750-8EA1-C58671E9804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69B500C3-C122-4631-B33E-0925DAC9379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D4993F1-CE2D-4E6E-9B19-598688DC051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B653DB1B-728B-49F9-814F-BA95C7A29A7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0CAE9190-6587-42F5-8137-59660CB7E1D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31648770-FBA6-4B6B-B3A5-4BACE6D02719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6CD64A6-B0B3-418D-AB9D-ECC1D965A3A3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41A54715-E4C7-45A6-88AC-1381E0E3010B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E448A1E7-ACAA-4528-AC8F-0C2EB4F51265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97785E88-C5A8-4BD0-A483-3277EC0A804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7DB3D1D5-D410-43F0-BB72-8473EC7916B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buNone/>
            </a:pPr>
            <a:fld id="{A150A216-32CB-4546-A1D7-1212E3534BBF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9344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794916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83808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9344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794916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1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9344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7949160" y="119088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83808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9344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7949160" y="3820320"/>
            <a:ext cx="338580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321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50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26200" y="382032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26200" y="1190880"/>
            <a:ext cx="513108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838080" y="3820320"/>
            <a:ext cx="10515240" cy="24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6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837720" cy="5482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7" descr="A picture containing calendar&#10;&#10;Description automatically generated"/>
          <p:cNvPicPr/>
          <p:nvPr/>
        </p:nvPicPr>
        <p:blipFill>
          <a:blip r:embed="rId3"/>
          <a:stretch/>
        </p:blipFill>
        <p:spPr>
          <a:xfrm>
            <a:off x="11476080" y="18000"/>
            <a:ext cx="693000" cy="6937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6000" spc="-1" strike="noStrike">
                <a:solidFill>
                  <a:srgbClr val="00206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0382179-1FF1-4B3B-8491-9D65E45DD0E6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18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6" descr="Logo, company name&#10;&#10;Description automatically generated"/>
          <p:cNvPicPr/>
          <p:nvPr/>
        </p:nvPicPr>
        <p:blipFill>
          <a:blip r:embed="rId2"/>
          <a:stretch/>
        </p:blipFill>
        <p:spPr>
          <a:xfrm>
            <a:off x="0" y="0"/>
            <a:ext cx="837720" cy="548280"/>
          </a:xfrm>
          <a:prstGeom prst="rect">
            <a:avLst/>
          </a:prstGeom>
          <a:ln w="0">
            <a:noFill/>
          </a:ln>
        </p:spPr>
      </p:pic>
      <p:pic>
        <p:nvPicPr>
          <p:cNvPr id="44" name="Picture 7" descr="A picture containing calendar&#10;&#10;Description automatically generated"/>
          <p:cNvPicPr/>
          <p:nvPr/>
        </p:nvPicPr>
        <p:blipFill>
          <a:blip r:embed="rId3"/>
          <a:stretch/>
        </p:blipFill>
        <p:spPr>
          <a:xfrm>
            <a:off x="11476080" y="18000"/>
            <a:ext cx="693000" cy="693720"/>
          </a:xfrm>
          <a:prstGeom prst="rect">
            <a:avLst/>
          </a:prstGeom>
          <a:ln w="0">
            <a:noFill/>
          </a:ln>
        </p:spPr>
      </p:pic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206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B7C5ACC-DAF1-4EFD-952C-27D16E73EB2E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0" y="2247480"/>
            <a:ext cx="12191760" cy="12855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i="1" lang="en-US" sz="3400" spc="-1" strike="noStrike">
                <a:solidFill>
                  <a:srgbClr val="ff0000"/>
                </a:solidFill>
                <a:latin typeface="Calibri Light"/>
              </a:rPr>
              <a:t>IRIS FLOWER DATASET CLASSIFICATION  </a:t>
            </a:r>
            <a:br/>
            <a:endParaRPr b="0" lang="en-US" sz="3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867120" y="3426480"/>
            <a:ext cx="4748760" cy="824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00000"/>
                </a:solidFill>
                <a:latin typeface="Times New Roman"/>
              </a:rPr>
              <a:t>Candidate Name:S.Sumanth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66"/>
                </a:solidFill>
                <a:latin typeface="Times New Roman"/>
              </a:rPr>
              <a:t>USN: 1RN18IS088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c00000"/>
                </a:solidFill>
                <a:latin typeface="Times New Roman"/>
              </a:rPr>
              <a:t>Candidate Name:Saloni Kumari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66"/>
                </a:solidFill>
                <a:latin typeface="Times New Roman"/>
              </a:rPr>
              <a:t>USN: 1RN18IS090</a:t>
            </a:r>
            <a:endParaRPr b="0" lang="en-IN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-24840"/>
            <a:ext cx="1219176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66"/>
                </a:solidFill>
                <a:latin typeface="Times New Roman"/>
              </a:rPr>
              <a:t>RNS INSTITUTE OF TECHNOLOGY</a:t>
            </a:r>
            <a:endParaRPr b="0" lang="en-IN" sz="36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 cap="all">
                <a:solidFill>
                  <a:srgbClr val="000066"/>
                </a:solidFill>
                <a:latin typeface="Times New Roman"/>
              </a:rPr>
              <a:t>BENGALURU - 98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5" name="Rectangle 7"/>
          <p:cNvSpPr/>
          <p:nvPr/>
        </p:nvSpPr>
        <p:spPr>
          <a:xfrm>
            <a:off x="0" y="983880"/>
            <a:ext cx="121917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c00000"/>
                </a:solidFill>
                <a:latin typeface="Times New Roman"/>
              </a:rPr>
              <a:t>DEPARTMENT OF INFORMATION SCIENCE &amp; ENGINEERING</a:t>
            </a:r>
            <a:endParaRPr b="0" lang="en-IN" sz="3200" spc="-1" strike="noStrike">
              <a:latin typeface="Arial"/>
            </a:endParaRPr>
          </a:p>
        </p:txBody>
      </p:sp>
      <p:sp>
        <p:nvSpPr>
          <p:cNvPr id="96" name="Rectangle 8"/>
          <p:cNvSpPr/>
          <p:nvPr/>
        </p:nvSpPr>
        <p:spPr>
          <a:xfrm>
            <a:off x="2279520" y="1785960"/>
            <a:ext cx="67683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2060"/>
                </a:solidFill>
                <a:latin typeface="Times New Roman"/>
              </a:rPr>
              <a:t>Presentation on Internship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97" name="Rectangle 9"/>
          <p:cNvSpPr/>
          <p:nvPr/>
        </p:nvSpPr>
        <p:spPr>
          <a:xfrm>
            <a:off x="35640" y="5269320"/>
            <a:ext cx="512856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62626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262626"/>
                </a:solidFill>
                <a:latin typeface="Times New Roman"/>
              </a:rPr>
              <a:t>Internal Guide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66"/>
                </a:solidFill>
                <a:latin typeface="Times New Roman"/>
              </a:rPr>
              <a:t>Dr.</a:t>
            </a:r>
            <a:r>
              <a:rPr b="1" lang="en-IN" sz="2000" spc="-1" strike="noStrike">
                <a:solidFill>
                  <a:srgbClr val="000066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66"/>
                </a:solidFill>
                <a:latin typeface="Times New Roman"/>
              </a:rPr>
              <a:t>Prakasha 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</a:rPr>
              <a:t>Associate Professor</a:t>
            </a: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, Dept of  ISE, RNSIT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8" name="Rectangle 13"/>
          <p:cNvSpPr/>
          <p:nvPr/>
        </p:nvSpPr>
        <p:spPr>
          <a:xfrm>
            <a:off x="7037280" y="5244120"/>
            <a:ext cx="512856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800" spc="-1" strike="noStrike">
                <a:solidFill>
                  <a:srgbClr val="262626"/>
                </a:solidFill>
                <a:latin typeface="Times New Roman"/>
              </a:rPr>
              <a:t>External Guide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000066"/>
                </a:solidFill>
                <a:latin typeface="Times New Roman"/>
              </a:rPr>
              <a:t>Mr. Deepak Garg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262626"/>
                </a:solidFill>
                <a:latin typeface="Times New Roman"/>
                <a:ea typeface="Times New Roman"/>
              </a:rPr>
              <a:t>Founder, NASTECH, Bangalore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7777800" y="4787640"/>
            <a:ext cx="3718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IN" sz="1800" spc="-1" strike="noStrike">
                <a:solidFill>
                  <a:srgbClr val="c00000"/>
                </a:solidFill>
                <a:latin typeface="Calibri"/>
              </a:rPr>
              <a:t>New Age Solutions Technologies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8886600" y="3632400"/>
            <a:ext cx="1371600" cy="119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545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9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02E6D75-7DBE-4900-A2AA-D396CBA4F716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10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1" name="TextBox 6"/>
          <p:cNvSpPr/>
          <p:nvPr/>
        </p:nvSpPr>
        <p:spPr>
          <a:xfrm>
            <a:off x="1370160" y="4869000"/>
            <a:ext cx="8784720" cy="64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90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Reading CSV File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40000" y="900000"/>
            <a:ext cx="10440000" cy="500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838080" y="1190880"/>
            <a:ext cx="10515240" cy="503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57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165BB2F-2870-4457-B50F-394FA582EC30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59" name="TextBox 13"/>
          <p:cNvSpPr/>
          <p:nvPr/>
        </p:nvSpPr>
        <p:spPr>
          <a:xfrm>
            <a:off x="3287520" y="4271760"/>
            <a:ext cx="4043880" cy="191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Dataset Preparation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7098480" y="843480"/>
            <a:ext cx="5501520" cy="455652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145800" y="1044720"/>
            <a:ext cx="7414200" cy="416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65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430830C-80EC-49E0-9738-6775F80CD42D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11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67" name="TextBox 10"/>
          <p:cNvSpPr/>
          <p:nvPr/>
        </p:nvSpPr>
        <p:spPr>
          <a:xfrm>
            <a:off x="2303640" y="6040080"/>
            <a:ext cx="66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459"/>
              </a:spcBef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Exploratory Data Analysis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6911280" cy="291060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6107760" y="1080000"/>
            <a:ext cx="5952240" cy="288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002060"/>
                </a:solidFill>
                <a:latin typeface="Calibri Light"/>
              </a:rPr>
              <a:t>Implementation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E08CA8F6-5821-4621-A330-DA34BC5E224A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13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723680" y="1472400"/>
            <a:ext cx="9256320" cy="428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8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D710518-D548-4263-AAEA-830A523F9706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0" name="TextBox 6"/>
          <p:cNvSpPr/>
          <p:nvPr/>
        </p:nvSpPr>
        <p:spPr>
          <a:xfrm>
            <a:off x="51840" y="404640"/>
            <a:ext cx="120877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1"/>
          <a:stretch/>
        </p:blipFill>
        <p:spPr>
          <a:xfrm>
            <a:off x="6324120" y="3209760"/>
            <a:ext cx="6095880" cy="3090240"/>
          </a:xfrm>
          <a:prstGeom prst="rect">
            <a:avLst/>
          </a:prstGeom>
          <a:ln w="0">
            <a:noFill/>
          </a:ln>
        </p:spPr>
      </p:pic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180000" y="1044720"/>
            <a:ext cx="9319680" cy="2285640"/>
          </a:xfrm>
          <a:prstGeom prst="rect">
            <a:avLst/>
          </a:prstGeom>
          <a:ln w="0">
            <a:noFill/>
          </a:ln>
        </p:spPr>
      </p:pic>
      <p:sp>
        <p:nvSpPr>
          <p:cNvPr id="183" name=""/>
          <p:cNvSpPr txBox="1"/>
          <p:nvPr/>
        </p:nvSpPr>
        <p:spPr>
          <a:xfrm>
            <a:off x="360000" y="4105800"/>
            <a:ext cx="5580000" cy="137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800" spc="-1" strike="noStrike">
                <a:latin typeface="Arial"/>
              </a:rPr>
              <a:t>KNN regression is a non-parametric method that, in an intuitive manner, approximates the association between independent variables and the continuous outcome by averaging the observations in the same neighbourhood.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87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BC1EEF7-7170-42CA-9571-36B1DBCA589E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89" name="TextBox 6"/>
          <p:cNvSpPr/>
          <p:nvPr/>
        </p:nvSpPr>
        <p:spPr>
          <a:xfrm>
            <a:off x="51840" y="404640"/>
            <a:ext cx="120877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LOGISTIC REGRESSION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Logistic regression is a statistical model that in its basic form uses a logistic function to model a binary dependent variable,    although many more complex extensions exist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1440000" y="3335400"/>
            <a:ext cx="6743880" cy="206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8080" y="21888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Implementation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4" name="Content Placeholder 2"/>
          <p:cNvSpPr/>
          <p:nvPr/>
        </p:nvSpPr>
        <p:spPr>
          <a:xfrm>
            <a:off x="479520" y="1044720"/>
            <a:ext cx="11232720" cy="51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1752624B-D05A-4C1C-859F-95964EA71024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96" name="TextBox 6"/>
          <p:cNvSpPr/>
          <p:nvPr/>
        </p:nvSpPr>
        <p:spPr>
          <a:xfrm>
            <a:off x="51840" y="404640"/>
            <a:ext cx="120877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   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SVM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Support vector machines (SVMs) are a set of supervised learning methods used for classification, regression and outliers detection. The advantages of support vector machines are: Effective in high dimensional spaces. Still effective in cases where number of dimensions is greater than the number of samples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720000" y="2340000"/>
            <a:ext cx="983772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063520" y="191520"/>
            <a:ext cx="7467120" cy="71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RESULTS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F26D6608-9E92-4ECF-925D-610B69F7247B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17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02" name="TextBox 5"/>
          <p:cNvSpPr/>
          <p:nvPr/>
        </p:nvSpPr>
        <p:spPr>
          <a:xfrm>
            <a:off x="540000" y="878760"/>
            <a:ext cx="936000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Knn accuracy is 0.97. 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Logistic regression is 0.973333333334.</a:t>
            </a:r>
            <a:endParaRPr b="0" lang="en-IN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Svm accuracy is 0.98.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135520" y="136440"/>
            <a:ext cx="7467120" cy="71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Conclusion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1199520" y="944640"/>
            <a:ext cx="9216720" cy="4068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7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proposed model is the best substitute for the manual method where a third party is involved as the middleman and is potentially vulnerable along with it being cheaper for the end customers.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21" strike="noStrike">
                <a:solidFill>
                  <a:srgbClr val="000000"/>
                </a:solidFill>
                <a:latin typeface="Times New Roman"/>
                <a:ea typeface="Times New Roman"/>
              </a:rPr>
              <a:t>Based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on the results, it can be concluded that such ML-driven predictions are easily comprehendible  and significant   from   a   data-analytics   point   of   view.  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When correctly implemented, a high rate of accuracy can be</a:t>
            </a:r>
            <a:r>
              <a:rPr b="0" lang="en-US" sz="2400" spc="-2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achieved.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6E40EB2-FF85-4C62-9483-F706DB27EE43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135520" y="136440"/>
            <a:ext cx="7467120" cy="713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Future Enhancements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055520" y="944640"/>
            <a:ext cx="10080720" cy="5411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13284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 make the interface more informative and user-friendly by implementing better GUI designs.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284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Using bigger training data sets to get a more accurate estimate of the prices.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132840" indent="-285840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Implementing other machine learning algorithms which can improve the accuracy of the model.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A3DCFB8-39E6-4D2C-9FAC-F77E3B6FEE68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952640" y="53640"/>
            <a:ext cx="746712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AGENDA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152800" y="1484640"/>
            <a:ext cx="7886520" cy="469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Abstract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About the Company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Literature Survey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Requirements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System Design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Implementation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Result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Conclusion and Future Enhancements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55680" indent="-3556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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</a:rPr>
              <a:t>References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5B0349D-EE8A-495C-B7CD-A23B8F518BB7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2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271520" y="136440"/>
            <a:ext cx="9396000" cy="1203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6000"/>
          </a:bodyPr>
          <a:p>
            <a:pPr algn="ctr">
              <a:lnSpc>
                <a:spcPct val="90000"/>
              </a:lnSpc>
              <a:buNone/>
            </a:pPr>
            <a:r>
              <a:rPr b="1" lang="en-US" sz="2700" spc="-1" strike="noStrike">
                <a:solidFill>
                  <a:srgbClr val="2f5597"/>
                </a:solidFill>
                <a:latin typeface="Times New Roman"/>
              </a:rPr>
              <a:t>REFERENCES</a:t>
            </a:r>
            <a:br/>
            <a:endParaRPr b="0" lang="en-US" sz="27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ubTitle"/>
          </p:nvPr>
        </p:nvSpPr>
        <p:spPr>
          <a:xfrm>
            <a:off x="1127520" y="548640"/>
            <a:ext cx="9540360" cy="470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1) Dual Spatial Attention Network for Iris Recognition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DOI: 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10.1109/WACV48630.2021.00093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2)A novel fuzzy clustering method based on GA, PSO and Subtractive Clustering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Year: 2020, Pages: 331-337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DOI Bookmark: 10.1109/CSCI51800.2020.00063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3) A novel fuzzy clustering method based on GA, PSO and Subtractive Clustering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Year: 2020, Pages: 331-337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DOI Bookmark: 10.1109/CSCI51800.2020.00063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24D2FEAC-49CB-46AC-8BD6-64456000D9A9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639520" y="2458440"/>
            <a:ext cx="6552720" cy="754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4800" spc="-1" strike="noStrike">
                <a:solidFill>
                  <a:srgbClr val="000060"/>
                </a:solidFill>
                <a:latin typeface="Calibri Light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E90ADAF-A43A-467B-B2B8-C439D3E2F309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423520" y="332640"/>
            <a:ext cx="7467120" cy="129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ABSTRACT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199520" y="1124640"/>
            <a:ext cx="9792720" cy="48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Iris flower data set is a multivariate data set introduced by the British statistician and biologist Ronald Fisher in his 1936 paper The use of multiple measurements in taxonomic problems.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It is sometimes called Anderson's Iris data set because Edgar Anderson collected the data to quantify the morphologic variation of Iris flowers of three related species.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 data set consists of 50 samples from each of three species of Iris (Iris Setosa, Iris virginica, and Iris versicolor)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100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This dataset became a typical test case for many statistical classification techniques in machine learning such as support vector machines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82C4A737-7FB5-4661-A682-22D06187017E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981080" y="116640"/>
            <a:ext cx="7467120" cy="100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About the Company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67520" y="1052640"/>
            <a:ext cx="10440720" cy="5184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NASTECH is formed with the purpose of bridging the gap between Academia and Industry.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NASTECH is one of the leading Global Certification and Training service providers for technical and management programs for educational institutions. 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They collaborate with educational institutes to understand their requirements and form a strategy in consultation with all stakeholders to fulfill those by skilling, reskilling and upskilling the students and faculties on new age skills and technologies.</a:t>
            </a: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    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4C8E3E1-F3E1-4C7F-991E-784396CCEA7A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072880" y="180000"/>
            <a:ext cx="7467120" cy="1079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INTRODUCTION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900000" y="858240"/>
            <a:ext cx="10584720" cy="5441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 algn="just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20000"/>
              </a:lnSpc>
              <a:spcBef>
                <a:spcPts val="100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67981D53-E943-4C36-85E1-66B82F640716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5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2275560" y="2860200"/>
            <a:ext cx="7680600" cy="284940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2340000" y="540000"/>
            <a:ext cx="2841840" cy="207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2135520" y="146160"/>
            <a:ext cx="7467120" cy="786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en-IN" sz="3200" spc="-1" strike="noStrike">
                <a:solidFill>
                  <a:srgbClr val="2f5597"/>
                </a:solidFill>
                <a:latin typeface="Times New Roman"/>
              </a:rPr>
              <a:t>Requirements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67520" y="992160"/>
            <a:ext cx="10440720" cy="5028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Hardware Requirements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404040"/>
                </a:solidFill>
                <a:latin typeface="Times New Roman"/>
              </a:rPr>
              <a:t>	</a:t>
            </a:r>
            <a:r>
              <a:rPr b="0" lang="en-IN" sz="2400" spc="-1" strike="noStrike">
                <a:solidFill>
                  <a:srgbClr val="404040"/>
                </a:solidFill>
                <a:latin typeface="Times New Roman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Processor: Pentium IV or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above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	</a:t>
            </a:r>
            <a:r>
              <a:rPr b="0" lang="en-IN" sz="2400" spc="-1" strike="noStrike">
                <a:solidFill>
                  <a:srgbClr val="404040"/>
                </a:solidFill>
                <a:latin typeface="Times New Roman"/>
                <a:ea typeface="Times New Roman"/>
              </a:rPr>
              <a:t>- 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RAM: 4 GB or more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Wingding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Wingding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Hard Disk: 2GB or</a:t>
            </a:r>
            <a:r>
              <a:rPr b="0" lang="en-US" sz="2400" spc="-7" strike="noStrike">
                <a:solidFill>
                  <a:srgbClr val="000000"/>
                </a:solidFill>
                <a:latin typeface="Times New Roman"/>
                <a:ea typeface="Wingding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more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Software Requirements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  <a:ea typeface="Wingdings"/>
              </a:rPr>
              <a:t>	</a:t>
            </a:r>
            <a:r>
              <a:rPr b="0" lang="en-US" sz="2400" spc="-1" strike="noStrike">
                <a:solidFill>
                  <a:srgbClr val="404040"/>
                </a:solidFill>
                <a:latin typeface="Times New Roman"/>
                <a:ea typeface="Wingding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Operating System: Windows 7 or</a:t>
            </a:r>
            <a:r>
              <a:rPr b="0" lang="en-US" sz="2400" spc="-12" strike="noStrike">
                <a:solidFill>
                  <a:srgbClr val="000000"/>
                </a:solidFill>
                <a:latin typeface="Times New Roman"/>
                <a:ea typeface="Wingding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above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404040"/>
                </a:solidFill>
                <a:latin typeface="Times New Roman"/>
                <a:ea typeface="Wingdings"/>
              </a:rPr>
              <a:t>	</a:t>
            </a:r>
            <a:r>
              <a:rPr b="1" lang="en-US" sz="2400" spc="-1" strike="noStrike">
                <a:solidFill>
                  <a:srgbClr val="404040"/>
                </a:solidFill>
                <a:latin typeface="Times New Roman"/>
                <a:ea typeface="Wingdings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IDE: Google</a:t>
            </a:r>
            <a:r>
              <a:rPr b="0" lang="en-US" sz="2400" spc="-21" strike="noStrike">
                <a:solidFill>
                  <a:srgbClr val="000000"/>
                </a:solidFill>
                <a:latin typeface="Times New Roman"/>
                <a:ea typeface="Wingding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Colab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2400" spc="-21" strike="noStrike">
                <a:solidFill>
                  <a:srgbClr val="000000"/>
                </a:solidFill>
                <a:latin typeface="Times New Roman"/>
                <a:ea typeface="Times New Roman"/>
              </a:rPr>
              <a:t>Tools/Languages/Platforms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Wingdings"/>
              </a:rPr>
              <a:t>- Python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548E8CDE-25CF-40ED-ABBE-A940E1A385FC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1364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System Design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1" name="Content Placeholder 2"/>
          <p:cNvSpPr/>
          <p:nvPr/>
        </p:nvSpPr>
        <p:spPr>
          <a:xfrm>
            <a:off x="515520" y="992160"/>
            <a:ext cx="11160720" cy="51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7CAD8C0-A271-4E46-8991-C710FD8CCEA6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6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1440000" y="830160"/>
            <a:ext cx="8100000" cy="45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838080" y="136440"/>
            <a:ext cx="10515240" cy="915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 </a:t>
            </a: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Algorithm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37" name="Content Placeholder 2"/>
          <p:cNvSpPr/>
          <p:nvPr/>
        </p:nvSpPr>
        <p:spPr>
          <a:xfrm>
            <a:off x="479520" y="992160"/>
            <a:ext cx="11232720" cy="51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3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5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B94E1087-ADB4-45A9-AAFA-9C3C87D4C4E2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8</a:t>
            </a:fld>
            <a:endParaRPr b="0" lang="en-IN" sz="1200" spc="-1" strike="noStrike">
              <a:latin typeface="Times New Roman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10440000" cy="465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136440"/>
            <a:ext cx="10515240" cy="693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</a:pPr>
            <a:r>
              <a:rPr b="1" lang="en-US" sz="3200" spc="-1" strike="noStrike">
                <a:solidFill>
                  <a:srgbClr val="2f5597"/>
                </a:solidFill>
                <a:latin typeface="Times New Roman"/>
              </a:rPr>
              <a:t>Coding</a:t>
            </a:r>
            <a:br/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32000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VIII Semester, Department of ISE, RNSIT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2b5ff3"/>
                </a:solidFill>
                <a:latin typeface="Calibri"/>
              </a:rPr>
              <a:t>2021 - 2022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43" name="Content Placeholder 2"/>
          <p:cNvSpPr/>
          <p:nvPr/>
        </p:nvSpPr>
        <p:spPr>
          <a:xfrm>
            <a:off x="191520" y="1006920"/>
            <a:ext cx="13321080" cy="51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62000"/>
          </a:bodyPr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29"/>
                </a:solidFill>
                <a:latin typeface="Arial"/>
                <a:ea typeface="Times New Roman"/>
              </a:rPr>
              <a:t>Evaluation on Test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algn="l" pos="0"/>
              </a:tabLst>
            </a:pPr>
            <a:r>
              <a:rPr b="0" lang="en-US" sz="2100" spc="-26" strike="noStrike">
                <a:solidFill>
                  <a:srgbClr val="292929"/>
                </a:solidFill>
                <a:latin typeface="Courier New"/>
                <a:ea typeface="Times New Roman"/>
              </a:rPr>
              <a:t>knn = KNeighborsClassifier(n_neighbors=5, p=2, metric='minkowski')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algn="l" pos="0"/>
              </a:tabLst>
            </a:pPr>
            <a:r>
              <a:rPr b="0" lang="en-US" sz="2100" spc="-26" strike="noStrike">
                <a:solidFill>
                  <a:srgbClr val="292929"/>
                </a:solidFill>
                <a:latin typeface="Courier New"/>
                <a:ea typeface="Times New Roman"/>
              </a:rPr>
              <a:t>knn.fit(x_train, y_train)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algn="l" pos="0"/>
              </a:tabLst>
            </a:pPr>
            <a:r>
              <a:rPr b="0" lang="en-US" sz="2100" spc="-26" strike="noStrike">
                <a:solidFill>
                  <a:srgbClr val="292929"/>
                </a:solidFill>
                <a:latin typeface="Courier New"/>
                <a:ea typeface="Times New Roman"/>
              </a:rPr>
              <a:t>print('The accuracy of the knn classifier is {:.2f} out of 1 on training data'.format(knn.score(x_train, y_train)))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None/>
              <a:tabLst>
                <a:tab algn="l" pos="0"/>
              </a:tabLst>
            </a:pPr>
            <a:r>
              <a:rPr b="0" lang="en-US" sz="2100" spc="-26" strike="noStrike">
                <a:solidFill>
                  <a:srgbClr val="292929"/>
                </a:solidFill>
                <a:latin typeface="Courier New"/>
                <a:ea typeface="Times New Roman"/>
              </a:rPr>
              <a:t>print('The accuracy of the knn classifier is {:.2f} out of 1 on test data'.format(knn.score(x_test, y_test)))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292929"/>
                </a:solidFill>
                <a:latin typeface="Arial"/>
                <a:ea typeface="Times New Roman"/>
              </a:rPr>
              <a:t>Visualizing Our predictions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k_range = list(range(1,26))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scores = []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for k in k_range: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    </a:t>
            </a: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knn = KNeighborsClassifier(n_neighbors=k)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    </a:t>
            </a: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knn.fit(x, y)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    </a:t>
            </a: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y_pred = knn.predict(x)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    </a:t>
            </a: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scores.append(metrics.accuracy_score(y, y_pred))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    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plt.plot(k_range, scores)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plt.xlabel('Value of k for KNN')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plt.ylabel('Accuracy Score')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plt.title('Accuracy Scores for Values of k of k-Nearest-Neighbors')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r>
              <a:rPr b="0" lang="en-US" sz="2100" spc="-21" strike="noStrike">
                <a:solidFill>
                  <a:srgbClr val="292929"/>
                </a:solidFill>
                <a:latin typeface="Courier New"/>
                <a:ea typeface="Times New Roman"/>
              </a:rPr>
              <a:t>plt.show()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fld id="{73A3A979-E5E1-439E-8E8D-975224B1AD07}" type="slidenum">
              <a:rPr b="1" lang="en-US" sz="1200" spc="-1" strike="noStrike">
                <a:solidFill>
                  <a:srgbClr val="2b5ff3"/>
                </a:solidFill>
                <a:latin typeface="Calibri"/>
              </a:rPr>
              <a:t>9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3466</TotalTime>
  <Application>LibreOffice/7.2.5.2$Windows_X86_64 LibreOffice_project/499f9727c189e6ef3471021d6132d4c694f357e5</Application>
  <AppVersion>15.0000</AppVersion>
  <Words>1505</Words>
  <Paragraphs>305</Paragraphs>
  <Company>DARSHAN SATHYA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2015-10-29T14:36:38Z</dcterms:created>
  <dc:creator>DARSHAN SATHYA</dc:creator>
  <dc:description/>
  <dc:language>en-IN</dc:language>
  <cp:lastModifiedBy/>
  <dcterms:modified xsi:type="dcterms:W3CDTF">2022-01-10T23:23:14Z</dcterms:modified>
  <cp:revision>299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16</vt:i4>
  </property>
  <property fmtid="{D5CDD505-2E9C-101B-9397-08002B2CF9AE}" pid="3" name="PresentationFormat">
    <vt:lpwstr>Custom</vt:lpwstr>
  </property>
  <property fmtid="{D5CDD505-2E9C-101B-9397-08002B2CF9AE}" pid="4" name="Slides">
    <vt:i4>25</vt:i4>
  </property>
</Properties>
</file>