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esktop\Assignment\Project\Project%204%20-%20Energy%20(6%20PM%20-%207%20PM)\Excel%20sol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esktop\Assignment\Project\Project%204%20-%20Energy%20(6%20PM%20-%207%20PM)\Excel%20sol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esktop\Assignment\Project\Project%204%20-%20Energy%20(6%20PM%20-%207%20PM)\Excel%20sol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[Excel sol(AutoRecovered).xlsx]1!PivotTable1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9525" cap="flat" cmpd="sng" algn="ctr">
            <a:noFill/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91426071741033"/>
          <c:y val="0.18178691078249365"/>
          <c:w val="0.72312270341207352"/>
          <c:h val="0.662918436008507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'1'!$H$4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'1'!$G$5:$G$7</c:f>
              <c:strCache>
                <c:ptCount val="2"/>
                <c:pt idx="0">
                  <c:v>Ethane</c:v>
                </c:pt>
                <c:pt idx="1">
                  <c:v>Ethanol (100%)</c:v>
                </c:pt>
              </c:strCache>
            </c:strRef>
          </c:cat>
          <c:val>
            <c:numRef>
              <c:f>'1'!$H$5:$H$7</c:f>
              <c:numCache>
                <c:formatCode>General</c:formatCode>
                <c:ptCount val="2"/>
                <c:pt idx="0">
                  <c:v>5559800.3354999991</c:v>
                </c:pt>
                <c:pt idx="1">
                  <c:v>84129.164229999995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F-42B9-9F5B-F3136EFAB2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07408832"/>
        <c:axId val="1807410912"/>
      </c:barChart>
      <c:catAx>
        <c:axId val="180740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410912"/>
        <c:crosses val="autoZero"/>
        <c:auto val="1"/>
        <c:lblAlgn val="ctr"/>
        <c:lblOffset val="100"/>
        <c:noMultiLvlLbl val="0"/>
      </c:catAx>
      <c:valAx>
        <c:axId val="18074109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0740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[Excel sol(AutoRecovered).xlsx]3!PivotTable24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'3'!$N$4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'3'!$M$5:$M$17</c:f>
              <c:strCache>
                <c:ptCount val="12"/>
                <c:pt idx="0">
                  <c:v>Aug-50</c:v>
                </c:pt>
                <c:pt idx="1">
                  <c:v>Apr-81</c:v>
                </c:pt>
                <c:pt idx="2">
                  <c:v>May-81</c:v>
                </c:pt>
                <c:pt idx="3">
                  <c:v>Jun-81</c:v>
                </c:pt>
                <c:pt idx="4">
                  <c:v>Dec-90</c:v>
                </c:pt>
                <c:pt idx="5">
                  <c:v>Jun-97</c:v>
                </c:pt>
                <c:pt idx="6">
                  <c:v>09-Jan</c:v>
                </c:pt>
                <c:pt idx="7">
                  <c:v>21-Jan</c:v>
                </c:pt>
                <c:pt idx="8">
                  <c:v>01-Feb</c:v>
                </c:pt>
                <c:pt idx="9">
                  <c:v>07-Jun</c:v>
                </c:pt>
                <c:pt idx="10">
                  <c:v>05-Aug</c:v>
                </c:pt>
                <c:pt idx="11">
                  <c:v>01-Sep</c:v>
                </c:pt>
              </c:strCache>
            </c:strRef>
          </c:cat>
          <c:val>
            <c:numRef>
              <c:f>'3'!$N$5:$N$17</c:f>
              <c:numCache>
                <c:formatCode>General</c:formatCode>
                <c:ptCount val="12"/>
                <c:pt idx="0">
                  <c:v>85.518954739999998</c:v>
                </c:pt>
                <c:pt idx="1">
                  <c:v>45.798854210000002</c:v>
                </c:pt>
                <c:pt idx="2">
                  <c:v>57.318110500000003</c:v>
                </c:pt>
                <c:pt idx="3">
                  <c:v>147.6441805</c:v>
                </c:pt>
                <c:pt idx="4">
                  <c:v>15.35622607</c:v>
                </c:pt>
                <c:pt idx="5">
                  <c:v>30.464450360000001</c:v>
                </c:pt>
                <c:pt idx="6">
                  <c:v>4.0006959359999996</c:v>
                </c:pt>
                <c:pt idx="7">
                  <c:v>6.7938127000000001E-2</c:v>
                </c:pt>
                <c:pt idx="8">
                  <c:v>2.0490536939999999</c:v>
                </c:pt>
                <c:pt idx="9">
                  <c:v>1.835645E-2</c:v>
                </c:pt>
                <c:pt idx="10">
                  <c:v>1715.7188690000003</c:v>
                </c:pt>
                <c:pt idx="11">
                  <c:v>4.6615700000000003E-3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66-4FF0-900B-B443527D1F0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706218111"/>
        <c:axId val="1706213535"/>
      </c:barChart>
      <c:catAx>
        <c:axId val="170621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213535"/>
        <c:crosses val="autoZero"/>
        <c:auto val="1"/>
        <c:lblAlgn val="ctr"/>
        <c:lblOffset val="100"/>
        <c:noMultiLvlLbl val="0"/>
      </c:catAx>
      <c:valAx>
        <c:axId val="17062135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621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sol(AutoRecovered).xlsx]4!PivotTable22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'4'!$B$3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7E-4FB8-BCDC-DEE1EFF773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7E-4FB8-BCDC-DEE1EFF773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7E-4FB8-BCDC-DEE1EFF773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7E-4FB8-BCDC-DEE1EFF773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7E-4FB8-BCDC-DEE1EFF7732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'4'!$A$4:$A$8</c:f>
              <c:strCache>
                <c:ptCount val="4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'4'!$B$4:$B$8</c:f>
              <c:numCache>
                <c:formatCode>0.00%</c:formatCode>
                <c:ptCount val="4"/>
                <c:pt idx="0">
                  <c:v>0.33298048817111853</c:v>
                </c:pt>
                <c:pt idx="1">
                  <c:v>0.11190652163041115</c:v>
                </c:pt>
                <c:pt idx="2">
                  <c:v>0.40023958117748665</c:v>
                </c:pt>
                <c:pt idx="3">
                  <c:v>0.15487340902098365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7E-4FB8-BCDC-DEE1EFF7732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D41B-C649-8C64-97E0-DC4ABA33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50BBE-B161-D845-5B7A-9EAA11EB8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FCC4-5A3F-82BF-4D42-78789A86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C06-654E-91A6-4355-DC70119E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7E1A-4C65-89F1-A53C-6DE6E3BC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14D7-E0C3-A616-A9B9-A1BC9BA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4C065-CA1C-AB7C-13A2-7412A13B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24EC-0005-1734-E443-A199027F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D797-3B5A-D7CA-D36C-5D0627EC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D35D-240E-CE26-46C1-B07E947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3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060A2-2D1A-12EC-A248-1A27DB76F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4917B-AF68-3E60-6232-470F95126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8013-7C56-85AA-8F22-177D4520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6D8D-D016-663F-FF13-8CBAD3DB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2920-FD42-E42C-E36B-66E48C50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CD1D-5B3D-C531-2FC0-BA46B30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DFAE-FF05-8BCF-5CE9-816F1252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96FF-9F71-23D9-BFAC-910E87A1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A17AB-369E-8974-E0AE-9FD01DDB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228A-40AF-28FC-BDD4-B3043FC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47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5557-4D1B-D568-B37C-5C4B36DF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735D-64C5-7630-F2CB-5F568B07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EBC4-89F5-E299-9F9D-A342B1A6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9AA4-8413-0EA5-D657-D5B681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A963-31B6-78E2-EF00-1BC2FCDE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96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4EF9-1777-A8AA-4396-199CFCA9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B30F-315D-C4C0-E9F7-06FFA155A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F0E95-7401-D91C-C656-DB69978D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6B5E-1725-D682-17F9-5CF1CFA9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A911E-3BC0-AD82-6466-954548C1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6D7E1-03AA-BB05-6354-A6F6352C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D61E-E217-53E9-8E0D-DB0015BE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DAC9-EF64-DB91-98E0-FDB2778F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28E4-2BFF-0CA5-47E7-CCFD595BA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EEB1E-24FB-5717-5BDD-D4619E1A2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70FDC-86FA-7C4E-4113-759D5C8BF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3F932-6E2E-498D-8713-D5AAF6A6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A3AED-3098-B37C-2B7C-FA486266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A88B7-6EBC-1955-322B-A9C736D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7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4557-2BA9-6520-A0FD-A191798F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867DC-8D1E-CCCA-C555-C60FDDD7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E90F8-635C-877E-FD87-38A56D87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0957-2869-E09C-FC6F-F59950D3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45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C4781-1DD0-E273-CF0E-28BBA183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1B64C-B0DE-9FBF-A3C9-DFEB521A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9911-90E9-70C3-7D3A-336CDE82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03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34DF-E83E-26C1-8B2B-21D2D082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8E5C-4D49-D021-6C2C-0DA4A56C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C511C-1600-874D-05BD-DE90C983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20F7-AEBD-EFD4-B561-65C33DF8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31225-9EB9-5C10-1287-5E4AE7FA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5F14F-D0F2-8F0B-1C2A-422430F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64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1BF-BD8A-31F9-7B45-8C19A44F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CD375-1445-AA8F-6C14-39592917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9442-32BC-C57E-F1D4-663FF22EC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8BAC0-5600-56F7-274B-54B08CDF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40CB2-C05F-B343-3B48-2809FFA3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9019-8E09-267D-F541-8726D32C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41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EB988-DA9C-CA0B-2A55-9F955764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E689-E195-D51C-4EC9-E0E66663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2D82-FD1F-5E12-88AB-44F40E6B9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8AB5-B9BF-4EA8-B55C-9DDDF099023C}" type="datetimeFigureOut">
              <a:rPr lang="en-IN" smtClean="0"/>
              <a:t>23-08-2022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7290-4B0D-227D-AED8-C595872A7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9555-ABEB-0B5B-1EB3-40D38B372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E96F-4AD4-42E0-B9E2-952635E084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93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020A95-6F7B-3AF1-4204-A4B97499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04963"/>
              </p:ext>
            </p:extLst>
          </p:nvPr>
        </p:nvGraphicFramePr>
        <p:xfrm>
          <a:off x="0" y="2419624"/>
          <a:ext cx="12192000" cy="4419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2281362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333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Mentors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892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Shubham Kabre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363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Gowrishankari Padmanathan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490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6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3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Avinash Patil</a:t>
                      </a:r>
                      <a:endParaRPr lang="en-IN" sz="2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My SQL, Tableau 1 and Power BI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Akshay Bhole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Tableau 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0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Prasad Jadhav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My SQL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Sagar Wadile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My SQL, Power BI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6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Sumanth Udupi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Excel, Tableau 2 and PPT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30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Swaraj Dorge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Presentation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7161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75B5C35-05E0-3B85-6A2A-65322254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4090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IN" sz="4800" dirty="0"/>
              <a:t>Industrial Combustion Energy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5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F741-46DD-D332-855D-97F37E04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87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atin typeface="+mj-lt"/>
              </a:rPr>
              <a:t>MMBtu_TOTAL </a:t>
            </a:r>
            <a:r>
              <a:rPr lang="en-IN" sz="4000" dirty="0">
                <a:latin typeface="+mj-lt"/>
              </a:rPr>
              <a:t>for</a:t>
            </a:r>
            <a:r>
              <a:rPr lang="en-IN" dirty="0">
                <a:latin typeface="+mj-lt"/>
              </a:rPr>
              <a:t> Ethane &amp; Ethanol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B8569F-0824-701A-DB9B-6EAAF9EE0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137464"/>
              </p:ext>
            </p:extLst>
          </p:nvPr>
        </p:nvGraphicFramePr>
        <p:xfrm>
          <a:off x="7620000" y="781879"/>
          <a:ext cx="4572000" cy="264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51CB29-99DA-B4A1-800D-BD162CF2D769}"/>
              </a:ext>
            </a:extLst>
          </p:cNvPr>
          <p:cNvSpPr/>
          <p:nvPr/>
        </p:nvSpPr>
        <p:spPr>
          <a:xfrm>
            <a:off x="-1" y="781879"/>
            <a:ext cx="7619999" cy="1895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</a:rPr>
              <a:t>MMBtu is acronym for </a:t>
            </a:r>
            <a:r>
              <a:rPr lang="en-US" sz="2300" b="1" i="0" dirty="0">
                <a:effectLst/>
              </a:rPr>
              <a:t>Metric Million British Thermal Unit</a:t>
            </a:r>
            <a:r>
              <a:rPr lang="en-US" sz="2300" b="0" i="0" dirty="0">
                <a:effectLst/>
              </a:rPr>
              <a:t>, and it is a unit traditionally used to measure heat content or energy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/>
              <a:t>When a comparison is made between Ethane and Ethanol for total MMBTU.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4CBD95-1417-97A2-88A6-CCFC753D317B}"/>
              </a:ext>
            </a:extLst>
          </p:cNvPr>
          <p:cNvSpPr/>
          <p:nvPr/>
        </p:nvSpPr>
        <p:spPr>
          <a:xfrm>
            <a:off x="-4" y="2769704"/>
            <a:ext cx="7619999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/>
              <a:t>Total for Ethane is </a:t>
            </a:r>
            <a:r>
              <a:rPr lang="en-IN" sz="2300" b="0" i="0" u="none" strike="noStrike" dirty="0">
                <a:solidFill>
                  <a:srgbClr val="000000"/>
                </a:solidFill>
                <a:effectLst/>
              </a:rPr>
              <a:t>5559800.336</a:t>
            </a:r>
            <a:r>
              <a:rPr lang="en-IN" sz="2300" dirty="0"/>
              <a:t> and Ethanol is </a:t>
            </a:r>
            <a:r>
              <a:rPr lang="en-IN" sz="2300" b="0" i="0" u="none" strike="noStrike" dirty="0">
                <a:solidFill>
                  <a:srgbClr val="000000"/>
                </a:solidFill>
                <a:effectLst/>
              </a:rPr>
              <a:t>84129.16423.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7ADDFB-CC6F-9DFC-FFBB-D00240F8DB55}"/>
              </a:ext>
            </a:extLst>
          </p:cNvPr>
          <p:cNvSpPr/>
          <p:nvPr/>
        </p:nvSpPr>
        <p:spPr>
          <a:xfrm>
            <a:off x="-1" y="3776869"/>
            <a:ext cx="761999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>
                <a:solidFill>
                  <a:srgbClr val="000000"/>
                </a:solidFill>
              </a:rPr>
              <a:t>Between Ethane and Ethanol, Ethane is used 97% more than Ethanol 100.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E36EBB-B1F4-8626-D563-2188B526B44B}"/>
              </a:ext>
            </a:extLst>
          </p:cNvPr>
          <p:cNvSpPr/>
          <p:nvPr/>
        </p:nvSpPr>
        <p:spPr>
          <a:xfrm>
            <a:off x="-4" y="4784034"/>
            <a:ext cx="7619994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b="0" i="0" u="none" strike="noStrike" dirty="0">
                <a:solidFill>
                  <a:srgbClr val="000000"/>
                </a:solidFill>
                <a:effectLst/>
              </a:rPr>
              <a:t>Mont Belvieu Fractionators facility</a:t>
            </a:r>
            <a:r>
              <a:rPr lang="en-IN" sz="2300" dirty="0"/>
              <a:t> has highest MMBTU total for Ethane.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00150A-B82B-4C16-3163-FA467162B0C1}"/>
              </a:ext>
            </a:extLst>
          </p:cNvPr>
          <p:cNvSpPr/>
          <p:nvPr/>
        </p:nvSpPr>
        <p:spPr>
          <a:xfrm>
            <a:off x="-4" y="5791199"/>
            <a:ext cx="7619994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/>
              <a:t>The Dow Chemical Company is the only facility that uses Ethanol.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FA82D8-9D40-BD51-5554-5EC5F2028B44}"/>
              </a:ext>
            </a:extLst>
          </p:cNvPr>
          <p:cNvSpPr/>
          <p:nvPr/>
        </p:nvSpPr>
        <p:spPr>
          <a:xfrm>
            <a:off x="12616070" y="1285461"/>
            <a:ext cx="79513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F741-46DD-D332-855D-97F37E04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87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+mj-lt"/>
              </a:rPr>
              <a:t>Process Heating for 3M Company Facility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FD8481F-7B33-C3AA-0313-ADE09E912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79218"/>
              </p:ext>
            </p:extLst>
          </p:nvPr>
        </p:nvGraphicFramePr>
        <p:xfrm>
          <a:off x="6096000" y="781879"/>
          <a:ext cx="6065078" cy="5326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4001">
                  <a:extLst>
                    <a:ext uri="{9D8B030D-6E8A-4147-A177-3AD203B41FA5}">
                      <a16:colId xmlns:a16="http://schemas.microsoft.com/office/drawing/2014/main" val="1884966350"/>
                    </a:ext>
                  </a:extLst>
                </a:gridCol>
                <a:gridCol w="1891077">
                  <a:extLst>
                    <a:ext uri="{9D8B030D-6E8A-4147-A177-3AD203B41FA5}">
                      <a16:colId xmlns:a16="http://schemas.microsoft.com/office/drawing/2014/main" val="230265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3M Company Facilities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16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MAGNETIC TAPE MANUFACTURING DIVISION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134.8175934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3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BROWNWOOD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531.8543017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7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CO - GUIN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531.8543017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47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COMPANY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11125.51282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7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CORDOVA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1018.049373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6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Cottage Grove Center - 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1018.049373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INDUSTRIAL MINERAL PRODUCTS DIVISION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478.5520358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3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NEVADA PLANT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531.8543017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3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CO - WAUSAU DOWNTOWN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unavailable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5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Process Heating for 3M CO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unavailable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7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15370.5441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5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1921.318013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103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3DCF8C-5133-9A80-546A-DE31734366E3}"/>
              </a:ext>
            </a:extLst>
          </p:cNvPr>
          <p:cNvSpPr/>
          <p:nvPr/>
        </p:nvSpPr>
        <p:spPr>
          <a:xfrm>
            <a:off x="-4" y="3034039"/>
            <a:ext cx="6065074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u="none" strike="noStrike" dirty="0">
                <a:solidFill>
                  <a:srgbClr val="000000"/>
                </a:solidFill>
                <a:effectLst/>
              </a:rPr>
              <a:t>3M COMPANY</a:t>
            </a:r>
            <a:r>
              <a:rPr lang="en-IN" sz="23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N" sz="2300" dirty="0">
                <a:solidFill>
                  <a:srgbClr val="000000"/>
                </a:solidFill>
              </a:rPr>
              <a:t>is 72% of the total Process heating for 3M Facilities.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42E50A-5C76-3F00-7A42-17FA350D9DCD}"/>
              </a:ext>
            </a:extLst>
          </p:cNvPr>
          <p:cNvSpPr/>
          <p:nvPr/>
        </p:nvSpPr>
        <p:spPr>
          <a:xfrm>
            <a:off x="0" y="1978519"/>
            <a:ext cx="6096004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u="none" strike="noStrike" dirty="0">
                <a:solidFill>
                  <a:srgbClr val="000000"/>
                </a:solidFill>
                <a:effectLst/>
              </a:rPr>
              <a:t>3M COMPANY</a:t>
            </a:r>
            <a:r>
              <a:rPr lang="en-IN" sz="2300" dirty="0">
                <a:solidFill>
                  <a:srgbClr val="000000"/>
                </a:solidFill>
              </a:rPr>
              <a:t> has the highest process heating in comparison to other 3M Facilities.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20F710-8F68-F73B-EEC3-0B20A15B5619}"/>
              </a:ext>
            </a:extLst>
          </p:cNvPr>
          <p:cNvSpPr/>
          <p:nvPr/>
        </p:nvSpPr>
        <p:spPr>
          <a:xfrm>
            <a:off x="-4" y="922999"/>
            <a:ext cx="606507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u="none" strike="noStrike" dirty="0">
                <a:solidFill>
                  <a:srgbClr val="000000"/>
                </a:solidFill>
                <a:effectLst/>
              </a:rPr>
              <a:t>Process Heating for 3M COMPANY is </a:t>
            </a:r>
            <a:r>
              <a:rPr lang="en-IN" sz="2300" b="0" u="none" strike="noStrike" dirty="0">
                <a:solidFill>
                  <a:srgbClr val="000000"/>
                </a:solidFill>
                <a:effectLst/>
              </a:rPr>
              <a:t>11125.51282.</a:t>
            </a:r>
          </a:p>
        </p:txBody>
      </p:sp>
    </p:spTree>
    <p:extLst>
      <p:ext uri="{BB962C8B-B14F-4D97-AF65-F5344CB8AC3E}">
        <p14:creationId xmlns:p14="http://schemas.microsoft.com/office/powerpoint/2010/main" val="13428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F741-46DD-D332-855D-97F37E04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187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>
                <a:latin typeface="+mj-lt"/>
              </a:rPr>
              <a:t>Unit Name trend (1950-2022) Vs GWht_TOTAL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6354AA-1A60-7509-B3BD-127966BB0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901224"/>
              </p:ext>
            </p:extLst>
          </p:nvPr>
        </p:nvGraphicFramePr>
        <p:xfrm>
          <a:off x="6286500" y="781879"/>
          <a:ext cx="5905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A4807-4544-7FAC-5CB1-F465DFEAED8A}"/>
              </a:ext>
            </a:extLst>
          </p:cNvPr>
          <p:cNvSpPr/>
          <p:nvPr/>
        </p:nvSpPr>
        <p:spPr>
          <a:xfrm>
            <a:off x="0" y="900438"/>
            <a:ext cx="6286500" cy="1537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dirty="0"/>
              <a:t>Gigawatt hours, abbreviated as GWh, is a unit of energy representing one billion (1 000 000 000) watt hours and is equivalent to one million kilowatt hours.</a:t>
            </a:r>
            <a:endParaRPr lang="en-IN" sz="23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688737-B6B3-4F01-D936-BFAA94AC2559}"/>
              </a:ext>
            </a:extLst>
          </p:cNvPr>
          <p:cNvSpPr/>
          <p:nvPr/>
        </p:nvSpPr>
        <p:spPr>
          <a:xfrm>
            <a:off x="0" y="2577193"/>
            <a:ext cx="62865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>
                <a:solidFill>
                  <a:srgbClr val="000000"/>
                </a:solidFill>
              </a:rPr>
              <a:t>5-Aug-2022 had the highest GWh Total of </a:t>
            </a:r>
            <a:r>
              <a:rPr lang="en-IN" sz="2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1715.718869</a:t>
            </a:r>
            <a:endParaRPr lang="en-IN" sz="2300" dirty="0">
              <a:solidFill>
                <a:srgbClr val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92FE0A-D888-346F-08E2-41B84083D7FA}"/>
              </a:ext>
            </a:extLst>
          </p:cNvPr>
          <p:cNvSpPr/>
          <p:nvPr/>
        </p:nvSpPr>
        <p:spPr>
          <a:xfrm>
            <a:off x="0" y="3630387"/>
            <a:ext cx="62865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>
                <a:solidFill>
                  <a:srgbClr val="000000"/>
                </a:solidFill>
              </a:rPr>
              <a:t>01-Sep-2022 is the lowest GWh Total </a:t>
            </a:r>
            <a:r>
              <a:rPr lang="en-IN" sz="23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0.00466157</a:t>
            </a:r>
            <a:r>
              <a:rPr lang="en-IN" sz="2300" dirty="0"/>
              <a:t> </a:t>
            </a:r>
            <a:r>
              <a:rPr lang="en-IN" sz="2300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7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F741-46DD-D332-855D-97F37E04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594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+mj-lt"/>
              </a:rPr>
              <a:t>% Share of Direct Uses-Total Non-process for each MECS_Region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6C0E51-5C76-AF61-3141-1B663C454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59893"/>
              </p:ext>
            </p:extLst>
          </p:nvPr>
        </p:nvGraphicFramePr>
        <p:xfrm>
          <a:off x="6286500" y="1205947"/>
          <a:ext cx="5905500" cy="431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2C99AE-443B-C061-BF15-3669C978C53A}"/>
              </a:ext>
            </a:extLst>
          </p:cNvPr>
          <p:cNvSpPr/>
          <p:nvPr/>
        </p:nvSpPr>
        <p:spPr>
          <a:xfrm>
            <a:off x="0" y="1335877"/>
            <a:ext cx="62865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/>
              <a:t>Direct Uses-Total Non-process is the highest in South region with 40% 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E18956-2F74-47C7-108B-745ACD8C92F9}"/>
              </a:ext>
            </a:extLst>
          </p:cNvPr>
          <p:cNvSpPr/>
          <p:nvPr/>
        </p:nvSpPr>
        <p:spPr>
          <a:xfrm>
            <a:off x="0" y="2380207"/>
            <a:ext cx="62865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/>
              <a:t>As there is 7673 number of facilities it has the highest share.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48F570-AB96-E50E-A77C-866D8E74B374}"/>
              </a:ext>
            </a:extLst>
          </p:cNvPr>
          <p:cNvSpPr/>
          <p:nvPr/>
        </p:nvSpPr>
        <p:spPr>
          <a:xfrm>
            <a:off x="0" y="3424537"/>
            <a:ext cx="62865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/>
              <a:t>Direct Uses-Total Non-process is the lowest in Northeast region 11%.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541091-8732-5930-1792-6EAEBB3EC591}"/>
              </a:ext>
            </a:extLst>
          </p:cNvPr>
          <p:cNvSpPr/>
          <p:nvPr/>
        </p:nvSpPr>
        <p:spPr>
          <a:xfrm>
            <a:off x="0" y="4468867"/>
            <a:ext cx="62865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IN" sz="2300" dirty="0"/>
              <a:t>As there is 2788 number of facilities it has the lowest share.</a:t>
            </a:r>
            <a:endParaRPr lang="en-US" sz="23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64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F741-46DD-D332-855D-97F37E04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594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County wise Conventional Boiler Use Stats</a:t>
            </a:r>
          </a:p>
        </p:txBody>
      </p:sp>
      <p:pic>
        <p:nvPicPr>
          <p:cNvPr id="3" name="slide2" descr="County wise Conventional Boiler Use Stats ">
            <a:extLst>
              <a:ext uri="{FF2B5EF4-FFF2-40B4-BE49-F238E27FC236}">
                <a16:creationId xmlns:a16="http://schemas.microsoft.com/office/drawing/2014/main" id="{B612DAC3-57DF-5E44-0461-38D43EA07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7" r="26087"/>
          <a:stretch/>
        </p:blipFill>
        <p:spPr>
          <a:xfrm>
            <a:off x="6832519" y="1205947"/>
            <a:ext cx="5359481" cy="404191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0E0915-0C6B-9B8A-4E21-0E0F61706629}"/>
              </a:ext>
            </a:extLst>
          </p:cNvPr>
          <p:cNvSpPr/>
          <p:nvPr/>
        </p:nvSpPr>
        <p:spPr>
          <a:xfrm>
            <a:off x="-26505" y="1294429"/>
            <a:ext cx="685902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i="0" u="none" strike="noStrike" dirty="0">
                <a:solidFill>
                  <a:srgbClr val="000000"/>
                </a:solidFill>
                <a:effectLst/>
              </a:rPr>
              <a:t>Hawaii has one of the highest average Conventional Boiler Use.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E4DA17-B886-46E9-9D9A-5AC6D7C65649}"/>
              </a:ext>
            </a:extLst>
          </p:cNvPr>
          <p:cNvSpPr/>
          <p:nvPr/>
        </p:nvSpPr>
        <p:spPr>
          <a:xfrm>
            <a:off x="0" y="2330914"/>
            <a:ext cx="6832518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i="0" u="none" strike="noStrike" dirty="0">
                <a:solidFill>
                  <a:srgbClr val="000000"/>
                </a:solidFill>
                <a:effectLst/>
              </a:rPr>
              <a:t>Ohio has one of the highest sum Conventional Boiler Use.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D52E3B-37D0-A4F8-54F4-249017D5288B}"/>
              </a:ext>
            </a:extLst>
          </p:cNvPr>
          <p:cNvSpPr/>
          <p:nvPr/>
        </p:nvSpPr>
        <p:spPr>
          <a:xfrm>
            <a:off x="6626" y="3367400"/>
            <a:ext cx="6825892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i="0" u="none" strike="noStrike" dirty="0">
                <a:solidFill>
                  <a:srgbClr val="000000"/>
                </a:solidFill>
                <a:effectLst/>
              </a:rPr>
              <a:t>Wyoming has one of the highest Conventional Boiler Use.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4C490D-FB80-5141-4DD1-43F9DBCA5B74}"/>
              </a:ext>
            </a:extLst>
          </p:cNvPr>
          <p:cNvSpPr/>
          <p:nvPr/>
        </p:nvSpPr>
        <p:spPr>
          <a:xfrm>
            <a:off x="-26504" y="4403886"/>
            <a:ext cx="6859022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i="0" u="none" strike="noStrike" dirty="0">
                <a:solidFill>
                  <a:srgbClr val="000000"/>
                </a:solidFill>
                <a:effectLst/>
              </a:rPr>
              <a:t>Indiana has one of the lowest Conventional Boiler Use.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E54B3A-C4D2-A0C5-F24D-95FBC5154ADE}"/>
              </a:ext>
            </a:extLst>
          </p:cNvPr>
          <p:cNvSpPr/>
          <p:nvPr/>
        </p:nvSpPr>
        <p:spPr>
          <a:xfrm>
            <a:off x="-26505" y="5440371"/>
            <a:ext cx="6859022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300" b="0" i="0" u="none" strike="noStrike" dirty="0">
                <a:solidFill>
                  <a:srgbClr val="000000"/>
                </a:solidFill>
                <a:effectLst/>
              </a:rPr>
              <a:t>Alaska has one of the highest Std Dev of Conventional Boiler Use.</a:t>
            </a:r>
          </a:p>
        </p:txBody>
      </p:sp>
    </p:spTree>
    <p:extLst>
      <p:ext uri="{BB962C8B-B14F-4D97-AF65-F5344CB8AC3E}">
        <p14:creationId xmlns:p14="http://schemas.microsoft.com/office/powerpoint/2010/main" val="2008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1B5A5-1551-32F8-1E4E-92453BBF0349}"/>
              </a:ext>
            </a:extLst>
          </p:cNvPr>
          <p:cNvSpPr/>
          <p:nvPr/>
        </p:nvSpPr>
        <p:spPr>
          <a:xfrm>
            <a:off x="2551043" y="2595769"/>
            <a:ext cx="7089913" cy="16664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342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453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Industrial Combustion Energy Use</vt:lpstr>
      <vt:lpstr>MMBtu_TOTAL for Ethane &amp; Ethanol </vt:lpstr>
      <vt:lpstr>Process Heating for 3M Company Facility</vt:lpstr>
      <vt:lpstr>Unit Name trend (1950-2022) Vs GWht_TOTAL</vt:lpstr>
      <vt:lpstr>% Share of Direct Uses-Total Non-process for each MECS_Region</vt:lpstr>
      <vt:lpstr>County wise Conventional Boiler Use Stats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Combustion Energy Use</dc:title>
  <dc:creator>Sumanth Udupi</dc:creator>
  <cp:lastModifiedBy>Sumanth Udupi</cp:lastModifiedBy>
  <cp:revision>2</cp:revision>
  <dcterms:created xsi:type="dcterms:W3CDTF">2022-08-23T05:28:51Z</dcterms:created>
  <dcterms:modified xsi:type="dcterms:W3CDTF">2022-08-25T07:00:29Z</dcterms:modified>
</cp:coreProperties>
</file>