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0292A-8C8C-4C7B-8572-6A3A5F8DE892}"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555155E6-2EDB-45C2-9406-F174AD2C2A07}">
      <dgm:prSet/>
      <dgm:spPr/>
      <dgm:t>
        <a:bodyPr/>
        <a:lstStyle/>
        <a:p>
          <a:r>
            <a:rPr lang="en-US" dirty="0"/>
            <a:t>Total Users:</a:t>
          </a:r>
          <a:br>
            <a:rPr lang="en-US" dirty="0"/>
          </a:br>
          <a:endParaRPr lang="en-US" dirty="0"/>
        </a:p>
        <a:p>
          <a:r>
            <a:rPr lang="en-US" dirty="0"/>
            <a:t>There were 48,943 total users in the A/B test with 24,343 in the Control group and 24,600 in the Test group.</a:t>
          </a:r>
        </a:p>
      </dgm:t>
    </dgm:pt>
    <dgm:pt modelId="{40997BAF-E646-40C5-B966-AFDA8F642B22}" type="parTrans" cxnId="{2A8F37A9-41A0-490C-9634-3BD9BAEC79C8}">
      <dgm:prSet/>
      <dgm:spPr/>
      <dgm:t>
        <a:bodyPr/>
        <a:lstStyle/>
        <a:p>
          <a:endParaRPr lang="en-US"/>
        </a:p>
      </dgm:t>
    </dgm:pt>
    <dgm:pt modelId="{0C8D6779-A3CC-43CD-A694-13F620F0364E}" type="sibTrans" cxnId="{2A8F37A9-41A0-490C-9634-3BD9BAEC79C8}">
      <dgm:prSet/>
      <dgm:spPr/>
      <dgm:t>
        <a:bodyPr/>
        <a:lstStyle/>
        <a:p>
          <a:endParaRPr lang="en-US"/>
        </a:p>
      </dgm:t>
    </dgm:pt>
    <dgm:pt modelId="{237AECAA-463D-461B-94B5-B4218609B5CD}">
      <dgm:prSet/>
      <dgm:spPr/>
      <dgm:t>
        <a:bodyPr/>
        <a:lstStyle/>
        <a:p>
          <a:r>
            <a:rPr lang="en-US" dirty="0"/>
            <a:t>Average Spend:</a:t>
          </a:r>
        </a:p>
        <a:p>
          <a:endParaRPr lang="en-US" dirty="0"/>
        </a:p>
        <a:p>
          <a:r>
            <a:rPr lang="en-US" dirty="0"/>
            <a:t>The average spent in the Control group was $</a:t>
          </a:r>
          <a:r>
            <a:rPr lang="en-US" dirty="0" smtClean="0"/>
            <a:t>3.38 </a:t>
          </a:r>
          <a:r>
            <a:rPr lang="en-US" dirty="0"/>
            <a:t>and was $3.39 in the Test group.</a:t>
          </a:r>
        </a:p>
      </dgm:t>
    </dgm:pt>
    <dgm:pt modelId="{2140AA8C-5C2B-4662-BCAF-E215E6C10E7B}" type="parTrans" cxnId="{C8FD8A32-BBC2-42F8-90D9-9E23B1FBF4C2}">
      <dgm:prSet/>
      <dgm:spPr/>
      <dgm:t>
        <a:bodyPr/>
        <a:lstStyle/>
        <a:p>
          <a:endParaRPr lang="en-US"/>
        </a:p>
      </dgm:t>
    </dgm:pt>
    <dgm:pt modelId="{C67C1961-5295-410F-BA1B-71ED6E3441DB}" type="sibTrans" cxnId="{C8FD8A32-BBC2-42F8-90D9-9E23B1FBF4C2}">
      <dgm:prSet/>
      <dgm:spPr/>
      <dgm:t>
        <a:bodyPr/>
        <a:lstStyle/>
        <a:p>
          <a:endParaRPr lang="en-US"/>
        </a:p>
      </dgm:t>
    </dgm:pt>
    <dgm:pt modelId="{E26B80E7-B538-41C9-AD8D-6614B7E4DAF0}">
      <dgm:prSet/>
      <dgm:spPr/>
      <dgm:t>
        <a:bodyPr/>
        <a:lstStyle/>
        <a:p>
          <a:r>
            <a:rPr lang="en-US" dirty="0"/>
            <a:t>Conversion Rates</a:t>
          </a:r>
          <a:r>
            <a:rPr lang="en-US" dirty="0" smtClean="0"/>
            <a:t>:</a:t>
          </a:r>
        </a:p>
        <a:p>
          <a:endParaRPr lang="en-US" dirty="0" smtClean="0"/>
        </a:p>
        <a:p>
          <a:r>
            <a:rPr lang="en-US" dirty="0" smtClean="0"/>
            <a:t>The </a:t>
          </a:r>
          <a:r>
            <a:rPr lang="en-US" dirty="0"/>
            <a:t>Control group had a conversion rate of </a:t>
          </a:r>
          <a:r>
            <a:rPr lang="en-US" dirty="0" smtClean="0"/>
            <a:t>3.9% </a:t>
          </a:r>
          <a:r>
            <a:rPr lang="en-US" dirty="0"/>
            <a:t>while the Test group had a conversion rate of </a:t>
          </a:r>
          <a:r>
            <a:rPr lang="en-US" dirty="0" smtClean="0"/>
            <a:t>4.6%. </a:t>
          </a:r>
          <a:r>
            <a:rPr lang="en-US" dirty="0"/>
            <a:t>There was an overall increase of 12.47%</a:t>
          </a:r>
        </a:p>
        <a:p>
          <a:endParaRPr lang="en-US" dirty="0"/>
        </a:p>
      </dgm:t>
    </dgm:pt>
    <dgm:pt modelId="{1B3F36B3-BD71-436C-A771-D5C1A576085C}" type="sibTrans" cxnId="{89B060D5-BDBD-4164-A325-738870B84AD7}">
      <dgm:prSet/>
      <dgm:spPr/>
      <dgm:t>
        <a:bodyPr/>
        <a:lstStyle/>
        <a:p>
          <a:endParaRPr lang="en-US"/>
        </a:p>
      </dgm:t>
    </dgm:pt>
    <dgm:pt modelId="{75412F2F-A1B7-4B44-97B4-506DF49B0FBB}" type="parTrans" cxnId="{89B060D5-BDBD-4164-A325-738870B84AD7}">
      <dgm:prSet/>
      <dgm:spPr/>
      <dgm:t>
        <a:bodyPr/>
        <a:lstStyle/>
        <a:p>
          <a:endParaRPr lang="en-US"/>
        </a:p>
      </dgm:t>
    </dgm:pt>
    <dgm:pt modelId="{E15461A7-5F04-4D5D-83ED-DD4B38B472E8}" type="pres">
      <dgm:prSet presAssocID="{A600292A-8C8C-4C7B-8572-6A3A5F8DE892}" presName="vert0" presStyleCnt="0">
        <dgm:presLayoutVars>
          <dgm:dir/>
          <dgm:animOne val="branch"/>
          <dgm:animLvl val="lvl"/>
        </dgm:presLayoutVars>
      </dgm:prSet>
      <dgm:spPr/>
      <dgm:t>
        <a:bodyPr/>
        <a:lstStyle/>
        <a:p>
          <a:endParaRPr lang="en-US"/>
        </a:p>
      </dgm:t>
    </dgm:pt>
    <dgm:pt modelId="{D8F68E1D-0143-4135-9C4E-8FAB21A3BE09}" type="pres">
      <dgm:prSet presAssocID="{555155E6-2EDB-45C2-9406-F174AD2C2A07}" presName="thickLine" presStyleLbl="alignNode1" presStyleIdx="0" presStyleCnt="3"/>
      <dgm:spPr/>
    </dgm:pt>
    <dgm:pt modelId="{A1536205-4B5F-4CB1-8BA4-59474F82925E}" type="pres">
      <dgm:prSet presAssocID="{555155E6-2EDB-45C2-9406-F174AD2C2A07}" presName="horz1" presStyleCnt="0"/>
      <dgm:spPr/>
    </dgm:pt>
    <dgm:pt modelId="{5F9CF3C2-4A00-4690-987E-AF8F9EECF5F0}" type="pres">
      <dgm:prSet presAssocID="{555155E6-2EDB-45C2-9406-F174AD2C2A07}" presName="tx1" presStyleLbl="revTx" presStyleIdx="0" presStyleCnt="3"/>
      <dgm:spPr/>
      <dgm:t>
        <a:bodyPr/>
        <a:lstStyle/>
        <a:p>
          <a:endParaRPr lang="en-US"/>
        </a:p>
      </dgm:t>
    </dgm:pt>
    <dgm:pt modelId="{6250896E-2E24-41FB-8F4F-D62AD14C7B62}" type="pres">
      <dgm:prSet presAssocID="{555155E6-2EDB-45C2-9406-F174AD2C2A07}" presName="vert1" presStyleCnt="0"/>
      <dgm:spPr/>
    </dgm:pt>
    <dgm:pt modelId="{15A09B3B-1EE2-45F6-BA02-6925F9A88800}" type="pres">
      <dgm:prSet presAssocID="{E26B80E7-B538-41C9-AD8D-6614B7E4DAF0}" presName="thickLine" presStyleLbl="alignNode1" presStyleIdx="1" presStyleCnt="3"/>
      <dgm:spPr/>
    </dgm:pt>
    <dgm:pt modelId="{AF97E358-D72A-4336-8DF6-2E39AB15830A}" type="pres">
      <dgm:prSet presAssocID="{E26B80E7-B538-41C9-AD8D-6614B7E4DAF0}" presName="horz1" presStyleCnt="0"/>
      <dgm:spPr/>
    </dgm:pt>
    <dgm:pt modelId="{338D1C3D-1BFE-4B9B-96BB-5B37436EF0B6}" type="pres">
      <dgm:prSet presAssocID="{E26B80E7-B538-41C9-AD8D-6614B7E4DAF0}" presName="tx1" presStyleLbl="revTx" presStyleIdx="1" presStyleCnt="3"/>
      <dgm:spPr/>
      <dgm:t>
        <a:bodyPr/>
        <a:lstStyle/>
        <a:p>
          <a:endParaRPr lang="en-US"/>
        </a:p>
      </dgm:t>
    </dgm:pt>
    <dgm:pt modelId="{574EF080-DCD5-4DE7-B0E7-5969CC81F6F1}" type="pres">
      <dgm:prSet presAssocID="{E26B80E7-B538-41C9-AD8D-6614B7E4DAF0}" presName="vert1" presStyleCnt="0"/>
      <dgm:spPr/>
    </dgm:pt>
    <dgm:pt modelId="{5A56C1E7-A501-40A4-A64B-D708EA9F1067}" type="pres">
      <dgm:prSet presAssocID="{237AECAA-463D-461B-94B5-B4218609B5CD}" presName="thickLine" presStyleLbl="alignNode1" presStyleIdx="2" presStyleCnt="3"/>
      <dgm:spPr/>
    </dgm:pt>
    <dgm:pt modelId="{E3A254F7-B936-4D5E-BA35-B7411C8DD21B}" type="pres">
      <dgm:prSet presAssocID="{237AECAA-463D-461B-94B5-B4218609B5CD}" presName="horz1" presStyleCnt="0"/>
      <dgm:spPr/>
    </dgm:pt>
    <dgm:pt modelId="{EF27BC78-FD7A-4E31-B8C2-A8F38C8DE2A0}" type="pres">
      <dgm:prSet presAssocID="{237AECAA-463D-461B-94B5-B4218609B5CD}" presName="tx1" presStyleLbl="revTx" presStyleIdx="2" presStyleCnt="3"/>
      <dgm:spPr/>
      <dgm:t>
        <a:bodyPr/>
        <a:lstStyle/>
        <a:p>
          <a:endParaRPr lang="en-US"/>
        </a:p>
      </dgm:t>
    </dgm:pt>
    <dgm:pt modelId="{C946404D-B2B3-423E-8411-BF387149CF31}" type="pres">
      <dgm:prSet presAssocID="{237AECAA-463D-461B-94B5-B4218609B5CD}" presName="vert1" presStyleCnt="0"/>
      <dgm:spPr/>
    </dgm:pt>
  </dgm:ptLst>
  <dgm:cxnLst>
    <dgm:cxn modelId="{0C13EC47-416C-45EC-B9DE-11610B2100F6}" type="presOf" srcId="{555155E6-2EDB-45C2-9406-F174AD2C2A07}" destId="{5F9CF3C2-4A00-4690-987E-AF8F9EECF5F0}" srcOrd="0" destOrd="0" presId="urn:microsoft.com/office/officeart/2008/layout/LinedList"/>
    <dgm:cxn modelId="{6B736AE6-1C72-4745-A07D-82F4C891B105}" type="presOf" srcId="{E26B80E7-B538-41C9-AD8D-6614B7E4DAF0}" destId="{338D1C3D-1BFE-4B9B-96BB-5B37436EF0B6}" srcOrd="0" destOrd="0" presId="urn:microsoft.com/office/officeart/2008/layout/LinedList"/>
    <dgm:cxn modelId="{89B060D5-BDBD-4164-A325-738870B84AD7}" srcId="{A600292A-8C8C-4C7B-8572-6A3A5F8DE892}" destId="{E26B80E7-B538-41C9-AD8D-6614B7E4DAF0}" srcOrd="1" destOrd="0" parTransId="{75412F2F-A1B7-4B44-97B4-506DF49B0FBB}" sibTransId="{1B3F36B3-BD71-436C-A771-D5C1A576085C}"/>
    <dgm:cxn modelId="{36D3037A-5672-4CC7-AD68-093753ED3C76}" type="presOf" srcId="{A600292A-8C8C-4C7B-8572-6A3A5F8DE892}" destId="{E15461A7-5F04-4D5D-83ED-DD4B38B472E8}" srcOrd="0" destOrd="0" presId="urn:microsoft.com/office/officeart/2008/layout/LinedList"/>
    <dgm:cxn modelId="{22592DD1-8A0B-45DC-A1BC-D2B5117CA481}" type="presOf" srcId="{237AECAA-463D-461B-94B5-B4218609B5CD}" destId="{EF27BC78-FD7A-4E31-B8C2-A8F38C8DE2A0}" srcOrd="0" destOrd="0" presId="urn:microsoft.com/office/officeart/2008/layout/LinedList"/>
    <dgm:cxn modelId="{2A8F37A9-41A0-490C-9634-3BD9BAEC79C8}" srcId="{A600292A-8C8C-4C7B-8572-6A3A5F8DE892}" destId="{555155E6-2EDB-45C2-9406-F174AD2C2A07}" srcOrd="0" destOrd="0" parTransId="{40997BAF-E646-40C5-B966-AFDA8F642B22}" sibTransId="{0C8D6779-A3CC-43CD-A694-13F620F0364E}"/>
    <dgm:cxn modelId="{C8FD8A32-BBC2-42F8-90D9-9E23B1FBF4C2}" srcId="{A600292A-8C8C-4C7B-8572-6A3A5F8DE892}" destId="{237AECAA-463D-461B-94B5-B4218609B5CD}" srcOrd="2" destOrd="0" parTransId="{2140AA8C-5C2B-4662-BCAF-E215E6C10E7B}" sibTransId="{C67C1961-5295-410F-BA1B-71ED6E3441DB}"/>
    <dgm:cxn modelId="{7F921C42-E7B5-43C7-91EA-A37DA66BE9FC}" type="presParOf" srcId="{E15461A7-5F04-4D5D-83ED-DD4B38B472E8}" destId="{D8F68E1D-0143-4135-9C4E-8FAB21A3BE09}" srcOrd="0" destOrd="0" presId="urn:microsoft.com/office/officeart/2008/layout/LinedList"/>
    <dgm:cxn modelId="{9CFC145F-F6A7-4E32-B6A9-E34737A093CF}" type="presParOf" srcId="{E15461A7-5F04-4D5D-83ED-DD4B38B472E8}" destId="{A1536205-4B5F-4CB1-8BA4-59474F82925E}" srcOrd="1" destOrd="0" presId="urn:microsoft.com/office/officeart/2008/layout/LinedList"/>
    <dgm:cxn modelId="{CE0C00DF-E955-4FD7-B5A3-19C8E09DAA2E}" type="presParOf" srcId="{A1536205-4B5F-4CB1-8BA4-59474F82925E}" destId="{5F9CF3C2-4A00-4690-987E-AF8F9EECF5F0}" srcOrd="0" destOrd="0" presId="urn:microsoft.com/office/officeart/2008/layout/LinedList"/>
    <dgm:cxn modelId="{39849857-FC4C-4EE0-B8EE-0E135F5860B0}" type="presParOf" srcId="{A1536205-4B5F-4CB1-8BA4-59474F82925E}" destId="{6250896E-2E24-41FB-8F4F-D62AD14C7B62}" srcOrd="1" destOrd="0" presId="urn:microsoft.com/office/officeart/2008/layout/LinedList"/>
    <dgm:cxn modelId="{FA5C72A5-840A-4589-BAF1-834FEE44BC50}" type="presParOf" srcId="{E15461A7-5F04-4D5D-83ED-DD4B38B472E8}" destId="{15A09B3B-1EE2-45F6-BA02-6925F9A88800}" srcOrd="2" destOrd="0" presId="urn:microsoft.com/office/officeart/2008/layout/LinedList"/>
    <dgm:cxn modelId="{ECDCD178-EB06-4AA9-9766-D955B22D91C1}" type="presParOf" srcId="{E15461A7-5F04-4D5D-83ED-DD4B38B472E8}" destId="{AF97E358-D72A-4336-8DF6-2E39AB15830A}" srcOrd="3" destOrd="0" presId="urn:microsoft.com/office/officeart/2008/layout/LinedList"/>
    <dgm:cxn modelId="{F9097B90-4088-44B3-B2A8-FA59E307B682}" type="presParOf" srcId="{AF97E358-D72A-4336-8DF6-2E39AB15830A}" destId="{338D1C3D-1BFE-4B9B-96BB-5B37436EF0B6}" srcOrd="0" destOrd="0" presId="urn:microsoft.com/office/officeart/2008/layout/LinedList"/>
    <dgm:cxn modelId="{A4E7EFF7-878E-416F-8719-CE84437ADA2D}" type="presParOf" srcId="{AF97E358-D72A-4336-8DF6-2E39AB15830A}" destId="{574EF080-DCD5-4DE7-B0E7-5969CC81F6F1}" srcOrd="1" destOrd="0" presId="urn:microsoft.com/office/officeart/2008/layout/LinedList"/>
    <dgm:cxn modelId="{5B44E69C-F39C-42D3-BAB1-EDF2AFB07943}" type="presParOf" srcId="{E15461A7-5F04-4D5D-83ED-DD4B38B472E8}" destId="{5A56C1E7-A501-40A4-A64B-D708EA9F1067}" srcOrd="4" destOrd="0" presId="urn:microsoft.com/office/officeart/2008/layout/LinedList"/>
    <dgm:cxn modelId="{EFF82FBC-99C1-4723-942C-CEF0DC41E15D}" type="presParOf" srcId="{E15461A7-5F04-4D5D-83ED-DD4B38B472E8}" destId="{E3A254F7-B936-4D5E-BA35-B7411C8DD21B}" srcOrd="5" destOrd="0" presId="urn:microsoft.com/office/officeart/2008/layout/LinedList"/>
    <dgm:cxn modelId="{A1ECAFE2-28A2-49DB-9026-C4914F2D5F17}" type="presParOf" srcId="{E3A254F7-B936-4D5E-BA35-B7411C8DD21B}" destId="{EF27BC78-FD7A-4E31-B8C2-A8F38C8DE2A0}" srcOrd="0" destOrd="0" presId="urn:microsoft.com/office/officeart/2008/layout/LinedList"/>
    <dgm:cxn modelId="{58B2E67F-E1F2-498C-A93B-3981CAE51789}" type="presParOf" srcId="{E3A254F7-B936-4D5E-BA35-B7411C8DD21B}" destId="{C946404D-B2B3-423E-8411-BF387149CF31}"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60CD5-6160-41AE-A087-8395B8C5E921}"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447C1FAD-CF6F-4761-849D-E941C8F243F9}">
      <dgm:prSet/>
      <dgm:spPr/>
      <dgm:t>
        <a:bodyPr/>
        <a:lstStyle/>
        <a:p>
          <a:r>
            <a:rPr lang="en-US" dirty="0"/>
            <a:t>Gender Distribution:</a:t>
          </a:r>
        </a:p>
        <a:p>
          <a:r>
            <a:rPr lang="en-US" dirty="0"/>
            <a:t>The gender distribution was approximately equal with slightly more females in the Control group </a:t>
          </a:r>
          <a:r>
            <a:rPr lang="en-US" dirty="0" smtClean="0"/>
            <a:t>and </a:t>
          </a:r>
          <a:r>
            <a:rPr lang="en-US" dirty="0"/>
            <a:t>slightly more males in the Test </a:t>
          </a:r>
          <a:r>
            <a:rPr lang="en-US" dirty="0" smtClean="0"/>
            <a:t>group. There </a:t>
          </a:r>
          <a:r>
            <a:rPr lang="en-US" dirty="0"/>
            <a:t>were </a:t>
          </a:r>
          <a:r>
            <a:rPr lang="en-US" dirty="0" smtClean="0"/>
            <a:t>also users </a:t>
          </a:r>
          <a:r>
            <a:rPr lang="en-US" dirty="0"/>
            <a:t>of ‘Other’ gender and </a:t>
          </a:r>
          <a:r>
            <a:rPr lang="en-US" dirty="0" smtClean="0"/>
            <a:t>users </a:t>
          </a:r>
          <a:r>
            <a:rPr lang="en-US" dirty="0"/>
            <a:t>with unknown gender.</a:t>
          </a:r>
        </a:p>
      </dgm:t>
    </dgm:pt>
    <dgm:pt modelId="{99912F2D-91F8-4587-A389-1DA3F1F76162}" type="parTrans" cxnId="{D46590B0-172E-4774-9ACC-95118607799C}">
      <dgm:prSet/>
      <dgm:spPr/>
      <dgm:t>
        <a:bodyPr/>
        <a:lstStyle/>
        <a:p>
          <a:endParaRPr lang="en-US"/>
        </a:p>
      </dgm:t>
    </dgm:pt>
    <dgm:pt modelId="{C662BC01-C705-4BC8-BAC0-52C18DA96391}" type="sibTrans" cxnId="{D46590B0-172E-4774-9ACC-95118607799C}">
      <dgm:prSet/>
      <dgm:spPr/>
      <dgm:t>
        <a:bodyPr/>
        <a:lstStyle/>
        <a:p>
          <a:endParaRPr lang="en-US"/>
        </a:p>
      </dgm:t>
    </dgm:pt>
    <dgm:pt modelId="{E6D7E45F-7682-4538-B285-12836CC89207}">
      <dgm:prSet/>
      <dgm:spPr/>
      <dgm:t>
        <a:bodyPr/>
        <a:lstStyle/>
        <a:p>
          <a:r>
            <a:rPr lang="en-US" dirty="0"/>
            <a:t>Device Usage:</a:t>
          </a:r>
        </a:p>
        <a:p>
          <a:r>
            <a:rPr lang="en-US" dirty="0"/>
            <a:t>There were </a:t>
          </a:r>
          <a:r>
            <a:rPr lang="en-US" dirty="0" smtClean="0"/>
            <a:t>approximately </a:t>
          </a:r>
          <a:r>
            <a:rPr lang="en-US" dirty="0"/>
            <a:t>more Android users than iOS users in each group, with Android holding approximately 62% of the devices.</a:t>
          </a:r>
        </a:p>
      </dgm:t>
    </dgm:pt>
    <dgm:pt modelId="{1E03ED54-F961-4A7B-A2A1-0E6B040650FD}" type="parTrans" cxnId="{6C74CC53-A8A1-4C1D-B5E3-FD58883EC901}">
      <dgm:prSet/>
      <dgm:spPr/>
      <dgm:t>
        <a:bodyPr/>
        <a:lstStyle/>
        <a:p>
          <a:endParaRPr lang="en-US"/>
        </a:p>
      </dgm:t>
    </dgm:pt>
    <dgm:pt modelId="{237A0417-8486-494B-A3D3-3A2FF110ECED}" type="sibTrans" cxnId="{6C74CC53-A8A1-4C1D-B5E3-FD58883EC901}">
      <dgm:prSet/>
      <dgm:spPr/>
      <dgm:t>
        <a:bodyPr/>
        <a:lstStyle/>
        <a:p>
          <a:endParaRPr lang="en-US"/>
        </a:p>
      </dgm:t>
    </dgm:pt>
    <dgm:pt modelId="{35533ED5-9F2B-43AB-A6D0-760ED44D1210}" type="pres">
      <dgm:prSet presAssocID="{05C60CD5-6160-41AE-A087-8395B8C5E921}" presName="vert0" presStyleCnt="0">
        <dgm:presLayoutVars>
          <dgm:dir/>
          <dgm:animOne val="branch"/>
          <dgm:animLvl val="lvl"/>
        </dgm:presLayoutVars>
      </dgm:prSet>
      <dgm:spPr/>
      <dgm:t>
        <a:bodyPr/>
        <a:lstStyle/>
        <a:p>
          <a:endParaRPr lang="en-US"/>
        </a:p>
      </dgm:t>
    </dgm:pt>
    <dgm:pt modelId="{D5FECE88-0DD0-4486-9B62-D34F3B49DB90}" type="pres">
      <dgm:prSet presAssocID="{447C1FAD-CF6F-4761-849D-E941C8F243F9}" presName="thickLine" presStyleLbl="alignNode1" presStyleIdx="0" presStyleCnt="2"/>
      <dgm:spPr/>
    </dgm:pt>
    <dgm:pt modelId="{8408CC45-0664-482B-8158-42C9A33619EF}" type="pres">
      <dgm:prSet presAssocID="{447C1FAD-CF6F-4761-849D-E941C8F243F9}" presName="horz1" presStyleCnt="0"/>
      <dgm:spPr/>
    </dgm:pt>
    <dgm:pt modelId="{6F7332DC-8EFD-4189-82A3-F59554D9B7B4}" type="pres">
      <dgm:prSet presAssocID="{447C1FAD-CF6F-4761-849D-E941C8F243F9}" presName="tx1" presStyleLbl="revTx" presStyleIdx="0" presStyleCnt="2" custLinFactNeighborX="-75582" custLinFactNeighborY="-85358"/>
      <dgm:spPr/>
      <dgm:t>
        <a:bodyPr/>
        <a:lstStyle/>
        <a:p>
          <a:endParaRPr lang="en-US"/>
        </a:p>
      </dgm:t>
    </dgm:pt>
    <dgm:pt modelId="{EA70560C-5DF1-4732-9041-A90550E3BE92}" type="pres">
      <dgm:prSet presAssocID="{447C1FAD-CF6F-4761-849D-E941C8F243F9}" presName="vert1" presStyleCnt="0"/>
      <dgm:spPr/>
    </dgm:pt>
    <dgm:pt modelId="{53D19544-AB7A-48D0-A73C-F732DDDA880A}" type="pres">
      <dgm:prSet presAssocID="{E6D7E45F-7682-4538-B285-12836CC89207}" presName="thickLine" presStyleLbl="alignNode1" presStyleIdx="1" presStyleCnt="2"/>
      <dgm:spPr/>
    </dgm:pt>
    <dgm:pt modelId="{FB5E1593-1A79-4822-9335-C1A736007434}" type="pres">
      <dgm:prSet presAssocID="{E6D7E45F-7682-4538-B285-12836CC89207}" presName="horz1" presStyleCnt="0"/>
      <dgm:spPr/>
    </dgm:pt>
    <dgm:pt modelId="{20AB3150-9AA8-459A-84B5-249242F0902B}" type="pres">
      <dgm:prSet presAssocID="{E6D7E45F-7682-4538-B285-12836CC89207}" presName="tx1" presStyleLbl="revTx" presStyleIdx="1" presStyleCnt="2"/>
      <dgm:spPr/>
      <dgm:t>
        <a:bodyPr/>
        <a:lstStyle/>
        <a:p>
          <a:endParaRPr lang="en-US"/>
        </a:p>
      </dgm:t>
    </dgm:pt>
    <dgm:pt modelId="{A3322EBA-56FC-4A4F-9E3C-B81166C9304B}" type="pres">
      <dgm:prSet presAssocID="{E6D7E45F-7682-4538-B285-12836CC89207}" presName="vert1" presStyleCnt="0"/>
      <dgm:spPr/>
    </dgm:pt>
  </dgm:ptLst>
  <dgm:cxnLst>
    <dgm:cxn modelId="{2D1AD257-1304-4DB8-8F32-1CC2DE9D9901}" type="presOf" srcId="{E6D7E45F-7682-4538-B285-12836CC89207}" destId="{20AB3150-9AA8-459A-84B5-249242F0902B}" srcOrd="0" destOrd="0" presId="urn:microsoft.com/office/officeart/2008/layout/LinedList"/>
    <dgm:cxn modelId="{6C74CC53-A8A1-4C1D-B5E3-FD58883EC901}" srcId="{05C60CD5-6160-41AE-A087-8395B8C5E921}" destId="{E6D7E45F-7682-4538-B285-12836CC89207}" srcOrd="1" destOrd="0" parTransId="{1E03ED54-F961-4A7B-A2A1-0E6B040650FD}" sibTransId="{237A0417-8486-494B-A3D3-3A2FF110ECED}"/>
    <dgm:cxn modelId="{50F0B41D-361F-4B82-9E44-996DFDB240F0}" type="presOf" srcId="{05C60CD5-6160-41AE-A087-8395B8C5E921}" destId="{35533ED5-9F2B-43AB-A6D0-760ED44D1210}" srcOrd="0" destOrd="0" presId="urn:microsoft.com/office/officeart/2008/layout/LinedList"/>
    <dgm:cxn modelId="{D088D2FC-C365-4EDD-8CC0-1CB9117C584D}" type="presOf" srcId="{447C1FAD-CF6F-4761-849D-E941C8F243F9}" destId="{6F7332DC-8EFD-4189-82A3-F59554D9B7B4}" srcOrd="0" destOrd="0" presId="urn:microsoft.com/office/officeart/2008/layout/LinedList"/>
    <dgm:cxn modelId="{D46590B0-172E-4774-9ACC-95118607799C}" srcId="{05C60CD5-6160-41AE-A087-8395B8C5E921}" destId="{447C1FAD-CF6F-4761-849D-E941C8F243F9}" srcOrd="0" destOrd="0" parTransId="{99912F2D-91F8-4587-A389-1DA3F1F76162}" sibTransId="{C662BC01-C705-4BC8-BAC0-52C18DA96391}"/>
    <dgm:cxn modelId="{B14D54CF-7524-4B9C-B96A-308D460D7CB5}" type="presParOf" srcId="{35533ED5-9F2B-43AB-A6D0-760ED44D1210}" destId="{D5FECE88-0DD0-4486-9B62-D34F3B49DB90}" srcOrd="0" destOrd="0" presId="urn:microsoft.com/office/officeart/2008/layout/LinedList"/>
    <dgm:cxn modelId="{1EEB64AB-12C1-4099-A9A4-52636818903D}" type="presParOf" srcId="{35533ED5-9F2B-43AB-A6D0-760ED44D1210}" destId="{8408CC45-0664-482B-8158-42C9A33619EF}" srcOrd="1" destOrd="0" presId="urn:microsoft.com/office/officeart/2008/layout/LinedList"/>
    <dgm:cxn modelId="{04CA299C-C006-4F55-90C2-54FD423E4494}" type="presParOf" srcId="{8408CC45-0664-482B-8158-42C9A33619EF}" destId="{6F7332DC-8EFD-4189-82A3-F59554D9B7B4}" srcOrd="0" destOrd="0" presId="urn:microsoft.com/office/officeart/2008/layout/LinedList"/>
    <dgm:cxn modelId="{2E8279DF-74F6-4CE9-928D-7B741057433A}" type="presParOf" srcId="{8408CC45-0664-482B-8158-42C9A33619EF}" destId="{EA70560C-5DF1-4732-9041-A90550E3BE92}" srcOrd="1" destOrd="0" presId="urn:microsoft.com/office/officeart/2008/layout/LinedList"/>
    <dgm:cxn modelId="{D760E67C-863D-4696-8F57-E6E66352B3DC}" type="presParOf" srcId="{35533ED5-9F2B-43AB-A6D0-760ED44D1210}" destId="{53D19544-AB7A-48D0-A73C-F732DDDA880A}" srcOrd="2" destOrd="0" presId="urn:microsoft.com/office/officeart/2008/layout/LinedList"/>
    <dgm:cxn modelId="{A3EC8F0C-A909-4272-A35F-A53CAF7DD400}" type="presParOf" srcId="{35533ED5-9F2B-43AB-A6D0-760ED44D1210}" destId="{FB5E1593-1A79-4822-9335-C1A736007434}" srcOrd="3" destOrd="0" presId="urn:microsoft.com/office/officeart/2008/layout/LinedList"/>
    <dgm:cxn modelId="{129F929C-264E-4BF3-B417-F7305E783ED7}" type="presParOf" srcId="{FB5E1593-1A79-4822-9335-C1A736007434}" destId="{20AB3150-9AA8-459A-84B5-249242F0902B}" srcOrd="0" destOrd="0" presId="urn:microsoft.com/office/officeart/2008/layout/LinedList"/>
    <dgm:cxn modelId="{E2D06F4B-490F-4BFA-A361-8FE997699367}" type="presParOf" srcId="{FB5E1593-1A79-4822-9335-C1A736007434}" destId="{A3322EBA-56FC-4A4F-9E3C-B81166C9304B}"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F68E1D-0143-4135-9C4E-8FAB21A3BE09}">
      <dsp:nvSpPr>
        <dsp:cNvPr id="0" name=""/>
        <dsp:cNvSpPr/>
      </dsp:nvSpPr>
      <dsp:spPr>
        <a:xfrm>
          <a:off x="0" y="2169"/>
          <a:ext cx="2944639" cy="0"/>
        </a:xfrm>
        <a:prstGeom prst="line">
          <a:avLst/>
        </a:prstGeom>
        <a:gradFill rotWithShape="0">
          <a:gsLst>
            <a:gs pos="0">
              <a:schemeClr val="accent3">
                <a:hueOff val="0"/>
                <a:satOff val="0"/>
                <a:lumOff val="0"/>
                <a:alphaOff val="0"/>
                <a:shade val="60000"/>
              </a:schemeClr>
            </a:gs>
            <a:gs pos="33000">
              <a:schemeClr val="accent3">
                <a:hueOff val="0"/>
                <a:satOff val="0"/>
                <a:lumOff val="0"/>
                <a:alphaOff val="0"/>
                <a:tint val="86500"/>
              </a:schemeClr>
            </a:gs>
            <a:gs pos="46750">
              <a:schemeClr val="accent3">
                <a:hueOff val="0"/>
                <a:satOff val="0"/>
                <a:lumOff val="0"/>
                <a:alphaOff val="0"/>
                <a:tint val="71000"/>
                <a:satMod val="112000"/>
              </a:schemeClr>
            </a:gs>
            <a:gs pos="53000">
              <a:schemeClr val="accent3">
                <a:hueOff val="0"/>
                <a:satOff val="0"/>
                <a:lumOff val="0"/>
                <a:alphaOff val="0"/>
                <a:tint val="71000"/>
                <a:satMod val="112000"/>
              </a:schemeClr>
            </a:gs>
            <a:gs pos="68000">
              <a:schemeClr val="accent3">
                <a:hueOff val="0"/>
                <a:satOff val="0"/>
                <a:lumOff val="0"/>
                <a:alphaOff val="0"/>
                <a:tint val="86000"/>
              </a:schemeClr>
            </a:gs>
            <a:gs pos="100000">
              <a:schemeClr val="accent3">
                <a:hueOff val="0"/>
                <a:satOff val="0"/>
                <a:lumOff val="0"/>
                <a:alphaOff val="0"/>
                <a:shade val="60000"/>
              </a:schemeClr>
            </a:gs>
          </a:gsLst>
          <a:lin ang="8350000" scaled="1"/>
        </a:gradFill>
        <a:ln w="9525" cap="flat" cmpd="sng" algn="ctr">
          <a:solidFill>
            <a:schemeClr val="accent3">
              <a:hueOff val="0"/>
              <a:satOff val="0"/>
              <a:lumOff val="0"/>
              <a:alphaOff val="0"/>
            </a:schemeClr>
          </a:solidFill>
          <a:prstDash val="solid"/>
        </a:ln>
        <a:effectLst>
          <a:outerShdw blurRad="190500" dist="228600" dir="2700000" sy="90000" rotWithShape="0">
            <a:srgbClr val="000000">
              <a:alpha val="25500"/>
            </a:srgbClr>
          </a:outerShdw>
        </a:effectLst>
      </dsp:spPr>
      <dsp:style>
        <a:lnRef idx="1">
          <a:scrgbClr r="0" g="0" b="0"/>
        </a:lnRef>
        <a:fillRef idx="3">
          <a:scrgbClr r="0" g="0" b="0"/>
        </a:fillRef>
        <a:effectRef idx="2">
          <a:scrgbClr r="0" g="0" b="0"/>
        </a:effectRef>
        <a:fontRef idx="minor">
          <a:schemeClr val="lt1"/>
        </a:fontRef>
      </dsp:style>
    </dsp:sp>
    <dsp:sp modelId="{5F9CF3C2-4A00-4690-987E-AF8F9EECF5F0}">
      <dsp:nvSpPr>
        <dsp:cNvPr id="0" name=""/>
        <dsp:cNvSpPr/>
      </dsp:nvSpPr>
      <dsp:spPr>
        <a:xfrm>
          <a:off x="0" y="2169"/>
          <a:ext cx="2944639" cy="147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Total Users:</a:t>
          </a:r>
          <a:br>
            <a:rPr lang="en-US" sz="1100" kern="1200" dirty="0"/>
          </a:br>
          <a:endParaRPr lang="en-US" sz="1100" kern="1200" dirty="0"/>
        </a:p>
        <a:p>
          <a:pPr lvl="0" algn="l" defTabSz="488950">
            <a:lnSpc>
              <a:spcPct val="90000"/>
            </a:lnSpc>
            <a:spcBef>
              <a:spcPct val="0"/>
            </a:spcBef>
            <a:spcAft>
              <a:spcPct val="35000"/>
            </a:spcAft>
          </a:pPr>
          <a:r>
            <a:rPr lang="en-US" sz="1100" kern="1200" dirty="0"/>
            <a:t>There were 48,943 total users in the A/B test with 24,343 in the Control group and 24,600 in the Test group.</a:t>
          </a:r>
        </a:p>
      </dsp:txBody>
      <dsp:txXfrm>
        <a:off x="0" y="2169"/>
        <a:ext cx="2944639" cy="1479450"/>
      </dsp:txXfrm>
    </dsp:sp>
    <dsp:sp modelId="{15A09B3B-1EE2-45F6-BA02-6925F9A88800}">
      <dsp:nvSpPr>
        <dsp:cNvPr id="0" name=""/>
        <dsp:cNvSpPr/>
      </dsp:nvSpPr>
      <dsp:spPr>
        <a:xfrm>
          <a:off x="0" y="1481620"/>
          <a:ext cx="2944639" cy="0"/>
        </a:xfrm>
        <a:prstGeom prst="line">
          <a:avLst/>
        </a:prstGeom>
        <a:gradFill rotWithShape="0">
          <a:gsLst>
            <a:gs pos="0">
              <a:schemeClr val="accent3">
                <a:hueOff val="0"/>
                <a:satOff val="0"/>
                <a:lumOff val="0"/>
                <a:alphaOff val="0"/>
                <a:shade val="60000"/>
              </a:schemeClr>
            </a:gs>
            <a:gs pos="33000">
              <a:schemeClr val="accent3">
                <a:hueOff val="0"/>
                <a:satOff val="0"/>
                <a:lumOff val="0"/>
                <a:alphaOff val="0"/>
                <a:tint val="86500"/>
              </a:schemeClr>
            </a:gs>
            <a:gs pos="46750">
              <a:schemeClr val="accent3">
                <a:hueOff val="0"/>
                <a:satOff val="0"/>
                <a:lumOff val="0"/>
                <a:alphaOff val="0"/>
                <a:tint val="71000"/>
                <a:satMod val="112000"/>
              </a:schemeClr>
            </a:gs>
            <a:gs pos="53000">
              <a:schemeClr val="accent3">
                <a:hueOff val="0"/>
                <a:satOff val="0"/>
                <a:lumOff val="0"/>
                <a:alphaOff val="0"/>
                <a:tint val="71000"/>
                <a:satMod val="112000"/>
              </a:schemeClr>
            </a:gs>
            <a:gs pos="68000">
              <a:schemeClr val="accent3">
                <a:hueOff val="0"/>
                <a:satOff val="0"/>
                <a:lumOff val="0"/>
                <a:alphaOff val="0"/>
                <a:tint val="86000"/>
              </a:schemeClr>
            </a:gs>
            <a:gs pos="100000">
              <a:schemeClr val="accent3">
                <a:hueOff val="0"/>
                <a:satOff val="0"/>
                <a:lumOff val="0"/>
                <a:alphaOff val="0"/>
                <a:shade val="60000"/>
              </a:schemeClr>
            </a:gs>
          </a:gsLst>
          <a:lin ang="8350000" scaled="1"/>
        </a:gradFill>
        <a:ln w="9525" cap="flat" cmpd="sng" algn="ctr">
          <a:solidFill>
            <a:schemeClr val="accent3">
              <a:hueOff val="0"/>
              <a:satOff val="0"/>
              <a:lumOff val="0"/>
              <a:alphaOff val="0"/>
            </a:schemeClr>
          </a:solidFill>
          <a:prstDash val="solid"/>
        </a:ln>
        <a:effectLst>
          <a:outerShdw blurRad="190500" dist="228600" dir="2700000" sy="90000" rotWithShape="0">
            <a:srgbClr val="000000">
              <a:alpha val="25500"/>
            </a:srgbClr>
          </a:outerShdw>
        </a:effectLst>
      </dsp:spPr>
      <dsp:style>
        <a:lnRef idx="1">
          <a:scrgbClr r="0" g="0" b="0"/>
        </a:lnRef>
        <a:fillRef idx="3">
          <a:scrgbClr r="0" g="0" b="0"/>
        </a:fillRef>
        <a:effectRef idx="2">
          <a:scrgbClr r="0" g="0" b="0"/>
        </a:effectRef>
        <a:fontRef idx="minor">
          <a:schemeClr val="lt1"/>
        </a:fontRef>
      </dsp:style>
    </dsp:sp>
    <dsp:sp modelId="{338D1C3D-1BFE-4B9B-96BB-5B37436EF0B6}">
      <dsp:nvSpPr>
        <dsp:cNvPr id="0" name=""/>
        <dsp:cNvSpPr/>
      </dsp:nvSpPr>
      <dsp:spPr>
        <a:xfrm>
          <a:off x="0" y="1481620"/>
          <a:ext cx="2944639" cy="147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Conversion Rates</a:t>
          </a:r>
          <a:r>
            <a:rPr lang="en-US" sz="1100" kern="1200" dirty="0" smtClean="0"/>
            <a:t>:</a:t>
          </a:r>
        </a:p>
        <a:p>
          <a:pPr lvl="0" algn="l" defTabSz="488950">
            <a:lnSpc>
              <a:spcPct val="90000"/>
            </a:lnSpc>
            <a:spcBef>
              <a:spcPct val="0"/>
            </a:spcBef>
            <a:spcAft>
              <a:spcPct val="35000"/>
            </a:spcAft>
          </a:pPr>
          <a:endParaRPr lang="en-US" sz="1100" kern="1200" dirty="0" smtClean="0"/>
        </a:p>
        <a:p>
          <a:pPr lvl="0" algn="l" defTabSz="488950">
            <a:lnSpc>
              <a:spcPct val="90000"/>
            </a:lnSpc>
            <a:spcBef>
              <a:spcPct val="0"/>
            </a:spcBef>
            <a:spcAft>
              <a:spcPct val="35000"/>
            </a:spcAft>
          </a:pPr>
          <a:r>
            <a:rPr lang="en-US" sz="1100" kern="1200" dirty="0" smtClean="0"/>
            <a:t>The </a:t>
          </a:r>
          <a:r>
            <a:rPr lang="en-US" sz="1100" kern="1200" dirty="0"/>
            <a:t>Control group had a conversion rate of </a:t>
          </a:r>
          <a:r>
            <a:rPr lang="en-US" sz="1100" kern="1200" dirty="0" smtClean="0"/>
            <a:t>3.9% </a:t>
          </a:r>
          <a:r>
            <a:rPr lang="en-US" sz="1100" kern="1200" dirty="0"/>
            <a:t>while the Test group had a conversion rate of </a:t>
          </a:r>
          <a:r>
            <a:rPr lang="en-US" sz="1100" kern="1200" dirty="0" smtClean="0"/>
            <a:t>4.6%. </a:t>
          </a:r>
          <a:r>
            <a:rPr lang="en-US" sz="1100" kern="1200" dirty="0"/>
            <a:t>There was an overall increase of 12.47%</a:t>
          </a:r>
        </a:p>
        <a:p>
          <a:pPr lvl="0" algn="l" defTabSz="488950">
            <a:lnSpc>
              <a:spcPct val="90000"/>
            </a:lnSpc>
            <a:spcBef>
              <a:spcPct val="0"/>
            </a:spcBef>
            <a:spcAft>
              <a:spcPct val="35000"/>
            </a:spcAft>
          </a:pPr>
          <a:endParaRPr lang="en-US" sz="1100" kern="1200" dirty="0"/>
        </a:p>
      </dsp:txBody>
      <dsp:txXfrm>
        <a:off x="0" y="1481620"/>
        <a:ext cx="2944639" cy="1479450"/>
      </dsp:txXfrm>
    </dsp:sp>
    <dsp:sp modelId="{5A56C1E7-A501-40A4-A64B-D708EA9F1067}">
      <dsp:nvSpPr>
        <dsp:cNvPr id="0" name=""/>
        <dsp:cNvSpPr/>
      </dsp:nvSpPr>
      <dsp:spPr>
        <a:xfrm>
          <a:off x="0" y="2961070"/>
          <a:ext cx="2944639" cy="0"/>
        </a:xfrm>
        <a:prstGeom prst="line">
          <a:avLst/>
        </a:prstGeom>
        <a:gradFill rotWithShape="0">
          <a:gsLst>
            <a:gs pos="0">
              <a:schemeClr val="accent3">
                <a:hueOff val="0"/>
                <a:satOff val="0"/>
                <a:lumOff val="0"/>
                <a:alphaOff val="0"/>
                <a:shade val="60000"/>
              </a:schemeClr>
            </a:gs>
            <a:gs pos="33000">
              <a:schemeClr val="accent3">
                <a:hueOff val="0"/>
                <a:satOff val="0"/>
                <a:lumOff val="0"/>
                <a:alphaOff val="0"/>
                <a:tint val="86500"/>
              </a:schemeClr>
            </a:gs>
            <a:gs pos="46750">
              <a:schemeClr val="accent3">
                <a:hueOff val="0"/>
                <a:satOff val="0"/>
                <a:lumOff val="0"/>
                <a:alphaOff val="0"/>
                <a:tint val="71000"/>
                <a:satMod val="112000"/>
              </a:schemeClr>
            </a:gs>
            <a:gs pos="53000">
              <a:schemeClr val="accent3">
                <a:hueOff val="0"/>
                <a:satOff val="0"/>
                <a:lumOff val="0"/>
                <a:alphaOff val="0"/>
                <a:tint val="71000"/>
                <a:satMod val="112000"/>
              </a:schemeClr>
            </a:gs>
            <a:gs pos="68000">
              <a:schemeClr val="accent3">
                <a:hueOff val="0"/>
                <a:satOff val="0"/>
                <a:lumOff val="0"/>
                <a:alphaOff val="0"/>
                <a:tint val="86000"/>
              </a:schemeClr>
            </a:gs>
            <a:gs pos="100000">
              <a:schemeClr val="accent3">
                <a:hueOff val="0"/>
                <a:satOff val="0"/>
                <a:lumOff val="0"/>
                <a:alphaOff val="0"/>
                <a:shade val="60000"/>
              </a:schemeClr>
            </a:gs>
          </a:gsLst>
          <a:lin ang="8350000" scaled="1"/>
        </a:gradFill>
        <a:ln w="9525" cap="flat" cmpd="sng" algn="ctr">
          <a:solidFill>
            <a:schemeClr val="accent3">
              <a:hueOff val="0"/>
              <a:satOff val="0"/>
              <a:lumOff val="0"/>
              <a:alphaOff val="0"/>
            </a:schemeClr>
          </a:solidFill>
          <a:prstDash val="solid"/>
        </a:ln>
        <a:effectLst>
          <a:outerShdw blurRad="190500" dist="228600" dir="2700000" sy="90000" rotWithShape="0">
            <a:srgbClr val="000000">
              <a:alpha val="25500"/>
            </a:srgbClr>
          </a:outerShdw>
        </a:effectLst>
      </dsp:spPr>
      <dsp:style>
        <a:lnRef idx="1">
          <a:scrgbClr r="0" g="0" b="0"/>
        </a:lnRef>
        <a:fillRef idx="3">
          <a:scrgbClr r="0" g="0" b="0"/>
        </a:fillRef>
        <a:effectRef idx="2">
          <a:scrgbClr r="0" g="0" b="0"/>
        </a:effectRef>
        <a:fontRef idx="minor">
          <a:schemeClr val="lt1"/>
        </a:fontRef>
      </dsp:style>
    </dsp:sp>
    <dsp:sp modelId="{EF27BC78-FD7A-4E31-B8C2-A8F38C8DE2A0}">
      <dsp:nvSpPr>
        <dsp:cNvPr id="0" name=""/>
        <dsp:cNvSpPr/>
      </dsp:nvSpPr>
      <dsp:spPr>
        <a:xfrm>
          <a:off x="0" y="2961070"/>
          <a:ext cx="2944639" cy="147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Average Spend:</a:t>
          </a:r>
        </a:p>
        <a:p>
          <a:pPr lvl="0" algn="l" defTabSz="488950">
            <a:lnSpc>
              <a:spcPct val="90000"/>
            </a:lnSpc>
            <a:spcBef>
              <a:spcPct val="0"/>
            </a:spcBef>
            <a:spcAft>
              <a:spcPct val="35000"/>
            </a:spcAft>
          </a:pPr>
          <a:endParaRPr lang="en-US" sz="1100" kern="1200" dirty="0"/>
        </a:p>
        <a:p>
          <a:pPr lvl="0" algn="l" defTabSz="488950">
            <a:lnSpc>
              <a:spcPct val="90000"/>
            </a:lnSpc>
            <a:spcBef>
              <a:spcPct val="0"/>
            </a:spcBef>
            <a:spcAft>
              <a:spcPct val="35000"/>
            </a:spcAft>
          </a:pPr>
          <a:r>
            <a:rPr lang="en-US" sz="1100" kern="1200" dirty="0"/>
            <a:t>The average spent in the Control group was $</a:t>
          </a:r>
          <a:r>
            <a:rPr lang="en-US" sz="1100" kern="1200" dirty="0" smtClean="0"/>
            <a:t>3.38 </a:t>
          </a:r>
          <a:r>
            <a:rPr lang="en-US" sz="1100" kern="1200" dirty="0"/>
            <a:t>and was $3.39 in the Test group.</a:t>
          </a:r>
        </a:p>
      </dsp:txBody>
      <dsp:txXfrm>
        <a:off x="0" y="2961070"/>
        <a:ext cx="2944639" cy="147945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FECE88-0DD0-4486-9B62-D34F3B49DB90}">
      <dsp:nvSpPr>
        <dsp:cNvPr id="0" name=""/>
        <dsp:cNvSpPr/>
      </dsp:nvSpPr>
      <dsp:spPr>
        <a:xfrm>
          <a:off x="0" y="0"/>
          <a:ext cx="2944639" cy="0"/>
        </a:xfrm>
        <a:prstGeom prst="line">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w="9525" cap="flat" cmpd="sng" algn="ctr">
          <a:solidFill>
            <a:schemeClr val="accent5">
              <a:hueOff val="0"/>
              <a:satOff val="0"/>
              <a:lumOff val="0"/>
              <a:alphaOff val="0"/>
            </a:schemeClr>
          </a:solidFill>
          <a:prstDash val="solid"/>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1">
          <a:scrgbClr r="0" g="0" b="0"/>
        </a:lnRef>
        <a:fillRef idx="3">
          <a:scrgbClr r="0" g="0" b="0"/>
        </a:fillRef>
        <a:effectRef idx="3">
          <a:scrgbClr r="0" g="0" b="0"/>
        </a:effectRef>
        <a:fontRef idx="minor">
          <a:schemeClr val="lt1"/>
        </a:fontRef>
      </dsp:style>
    </dsp:sp>
    <dsp:sp modelId="{6F7332DC-8EFD-4189-82A3-F59554D9B7B4}">
      <dsp:nvSpPr>
        <dsp:cNvPr id="0" name=""/>
        <dsp:cNvSpPr/>
      </dsp:nvSpPr>
      <dsp:spPr>
        <a:xfrm>
          <a:off x="0" y="0"/>
          <a:ext cx="2944639"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t>Gender Distribution:</a:t>
          </a:r>
        </a:p>
        <a:p>
          <a:pPr lvl="0" algn="l" defTabSz="666750">
            <a:lnSpc>
              <a:spcPct val="90000"/>
            </a:lnSpc>
            <a:spcBef>
              <a:spcPct val="0"/>
            </a:spcBef>
            <a:spcAft>
              <a:spcPct val="35000"/>
            </a:spcAft>
          </a:pPr>
          <a:r>
            <a:rPr lang="en-US" sz="1500" kern="1200" dirty="0"/>
            <a:t>The gender distribution was approximately equal with slightly more females in the Control group </a:t>
          </a:r>
          <a:r>
            <a:rPr lang="en-US" sz="1500" kern="1200" dirty="0" smtClean="0"/>
            <a:t>and </a:t>
          </a:r>
          <a:r>
            <a:rPr lang="en-US" sz="1500" kern="1200" dirty="0"/>
            <a:t>slightly more males in the Test </a:t>
          </a:r>
          <a:r>
            <a:rPr lang="en-US" sz="1500" kern="1200" dirty="0" smtClean="0"/>
            <a:t>group. There </a:t>
          </a:r>
          <a:r>
            <a:rPr lang="en-US" sz="1500" kern="1200" dirty="0"/>
            <a:t>were </a:t>
          </a:r>
          <a:r>
            <a:rPr lang="en-US" sz="1500" kern="1200" dirty="0" smtClean="0"/>
            <a:t>also users </a:t>
          </a:r>
          <a:r>
            <a:rPr lang="en-US" sz="1500" kern="1200" dirty="0"/>
            <a:t>of ‘Other’ gender and </a:t>
          </a:r>
          <a:r>
            <a:rPr lang="en-US" sz="1500" kern="1200" dirty="0" smtClean="0"/>
            <a:t>users </a:t>
          </a:r>
          <a:r>
            <a:rPr lang="en-US" sz="1500" kern="1200" dirty="0"/>
            <a:t>with unknown gender.</a:t>
          </a:r>
        </a:p>
      </dsp:txBody>
      <dsp:txXfrm>
        <a:off x="0" y="0"/>
        <a:ext cx="2944639" cy="1940386"/>
      </dsp:txXfrm>
    </dsp:sp>
    <dsp:sp modelId="{53D19544-AB7A-48D0-A73C-F732DDDA880A}">
      <dsp:nvSpPr>
        <dsp:cNvPr id="0" name=""/>
        <dsp:cNvSpPr/>
      </dsp:nvSpPr>
      <dsp:spPr>
        <a:xfrm>
          <a:off x="0" y="1940386"/>
          <a:ext cx="2944639" cy="0"/>
        </a:xfrm>
        <a:prstGeom prst="line">
          <a:avLst/>
        </a:prstGeom>
        <a:gradFill rotWithShape="0">
          <a:gsLst>
            <a:gs pos="0">
              <a:schemeClr val="accent5">
                <a:hueOff val="1563246"/>
                <a:satOff val="-13862"/>
                <a:lumOff val="0"/>
                <a:alphaOff val="0"/>
                <a:shade val="60000"/>
              </a:schemeClr>
            </a:gs>
            <a:gs pos="33000">
              <a:schemeClr val="accent5">
                <a:hueOff val="1563246"/>
                <a:satOff val="-13862"/>
                <a:lumOff val="0"/>
                <a:alphaOff val="0"/>
                <a:tint val="86500"/>
              </a:schemeClr>
            </a:gs>
            <a:gs pos="46750">
              <a:schemeClr val="accent5">
                <a:hueOff val="1563246"/>
                <a:satOff val="-13862"/>
                <a:lumOff val="0"/>
                <a:alphaOff val="0"/>
                <a:tint val="71000"/>
                <a:satMod val="112000"/>
              </a:schemeClr>
            </a:gs>
            <a:gs pos="53000">
              <a:schemeClr val="accent5">
                <a:hueOff val="1563246"/>
                <a:satOff val="-13862"/>
                <a:lumOff val="0"/>
                <a:alphaOff val="0"/>
                <a:tint val="71000"/>
                <a:satMod val="112000"/>
              </a:schemeClr>
            </a:gs>
            <a:gs pos="68000">
              <a:schemeClr val="accent5">
                <a:hueOff val="1563246"/>
                <a:satOff val="-13862"/>
                <a:lumOff val="0"/>
                <a:alphaOff val="0"/>
                <a:tint val="86000"/>
              </a:schemeClr>
            </a:gs>
            <a:gs pos="100000">
              <a:schemeClr val="accent5">
                <a:hueOff val="1563246"/>
                <a:satOff val="-13862"/>
                <a:lumOff val="0"/>
                <a:alphaOff val="0"/>
                <a:shade val="60000"/>
              </a:schemeClr>
            </a:gs>
          </a:gsLst>
          <a:lin ang="8350000" scaled="1"/>
        </a:gradFill>
        <a:ln w="9525" cap="flat" cmpd="sng" algn="ctr">
          <a:solidFill>
            <a:schemeClr val="accent5">
              <a:hueOff val="1563246"/>
              <a:satOff val="-13862"/>
              <a:lumOff val="0"/>
              <a:alphaOff val="0"/>
            </a:schemeClr>
          </a:solidFill>
          <a:prstDash val="solid"/>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1">
          <a:scrgbClr r="0" g="0" b="0"/>
        </a:lnRef>
        <a:fillRef idx="3">
          <a:scrgbClr r="0" g="0" b="0"/>
        </a:fillRef>
        <a:effectRef idx="3">
          <a:scrgbClr r="0" g="0" b="0"/>
        </a:effectRef>
        <a:fontRef idx="minor">
          <a:schemeClr val="lt1"/>
        </a:fontRef>
      </dsp:style>
    </dsp:sp>
    <dsp:sp modelId="{20AB3150-9AA8-459A-84B5-249242F0902B}">
      <dsp:nvSpPr>
        <dsp:cNvPr id="0" name=""/>
        <dsp:cNvSpPr/>
      </dsp:nvSpPr>
      <dsp:spPr>
        <a:xfrm>
          <a:off x="0" y="1940386"/>
          <a:ext cx="2944639"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t>Device Usage:</a:t>
          </a:r>
        </a:p>
        <a:p>
          <a:pPr lvl="0" algn="l" defTabSz="666750">
            <a:lnSpc>
              <a:spcPct val="90000"/>
            </a:lnSpc>
            <a:spcBef>
              <a:spcPct val="0"/>
            </a:spcBef>
            <a:spcAft>
              <a:spcPct val="35000"/>
            </a:spcAft>
          </a:pPr>
          <a:r>
            <a:rPr lang="en-US" sz="1500" kern="1200" dirty="0"/>
            <a:t>There were </a:t>
          </a:r>
          <a:r>
            <a:rPr lang="en-US" sz="1500" kern="1200" dirty="0" smtClean="0"/>
            <a:t>approximately </a:t>
          </a:r>
          <a:r>
            <a:rPr lang="en-US" sz="1500" kern="1200" dirty="0"/>
            <a:t>more Android users than iOS users in each group, with Android holding approximately 62% of the devices.</a:t>
          </a:r>
        </a:p>
      </dsp:txBody>
      <dsp:txXfrm>
        <a:off x="0" y="1940386"/>
        <a:ext cx="2944639" cy="19403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5747434-7036-48DB-A148-6B3D8EE75CDA}"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35747434-7036-48DB-A148-6B3D8EE75CD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pPr/>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657AA7F-BE72-4467-897E-7A302F46504F}" type="datetimeFigureOut">
              <a:rPr lang="en-US" smtClean="0"/>
              <a:pPr/>
              <a:t>12/22/2023</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solidFill>
                <a:schemeClr val="tx1"/>
              </a:solidFill>
            </a:endParaRPr>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5747434-7036-48DB-A148-6B3D8EE75CDA}"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estern food arranged on table">
            <a:extLst>
              <a:ext uri="{FF2B5EF4-FFF2-40B4-BE49-F238E27FC236}">
                <a16:creationId xmlns:a16="http://schemas.microsoft.com/office/drawing/2014/main" xmlns="" id="{DB0A6D5C-2EF2-BF34-B4EE-137C29B5E9B1}"/>
              </a:ext>
            </a:extLst>
          </p:cNvPr>
          <p:cNvPicPr>
            <a:picLocks noChangeAspect="1"/>
          </p:cNvPicPr>
          <p:nvPr/>
        </p:nvPicPr>
        <p:blipFill rotWithShape="1">
          <a:blip r:embed="rId2" cstate="print"/>
          <a:srcRect l="18626" r="4265" b="-2"/>
          <a:stretch/>
        </p:blipFill>
        <p:spPr>
          <a:xfrm>
            <a:off x="4269853" y="-1"/>
            <a:ext cx="7922147"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xmlns="" id="{A3915812-500F-B889-B6D9-2AC44C40C030}"/>
              </a:ext>
            </a:extLst>
          </p:cNvPr>
          <p:cNvSpPr>
            <a:spLocks noGrp="1"/>
          </p:cNvSpPr>
          <p:nvPr>
            <p:ph type="ctrTitle"/>
          </p:nvPr>
        </p:nvSpPr>
        <p:spPr>
          <a:xfrm>
            <a:off x="668867" y="1678668"/>
            <a:ext cx="4088191" cy="2369093"/>
          </a:xfrm>
        </p:spPr>
        <p:txBody>
          <a:bodyPr>
            <a:normAutofit fontScale="90000"/>
          </a:bodyPr>
          <a:lstStyle/>
          <a:p>
            <a:pPr>
              <a:lnSpc>
                <a:spcPct val="90000"/>
              </a:lnSpc>
            </a:pPr>
            <a:r>
              <a:rPr lang="en-US" sz="4100"/>
              <a:t>GloBox</a:t>
            </a:r>
            <a:br>
              <a:rPr lang="en-US" sz="4100"/>
            </a:br>
            <a:r>
              <a:rPr lang="en-US" sz="4100"/>
              <a:t>Food and Drink Banner A/B Test</a:t>
            </a:r>
            <a:endParaRPr lang="en-CA" sz="4100"/>
          </a:p>
        </p:txBody>
      </p:sp>
      <p:sp>
        <p:nvSpPr>
          <p:cNvPr id="3" name="Subtitle 2">
            <a:extLst>
              <a:ext uri="{FF2B5EF4-FFF2-40B4-BE49-F238E27FC236}">
                <a16:creationId xmlns:a16="http://schemas.microsoft.com/office/drawing/2014/main" xmlns="" id="{C6F331EC-6120-7FB4-4DC0-F66DDAC13BC2}"/>
              </a:ext>
            </a:extLst>
          </p:cNvPr>
          <p:cNvSpPr>
            <a:spLocks noGrp="1"/>
          </p:cNvSpPr>
          <p:nvPr>
            <p:ph type="subTitle" idx="1"/>
          </p:nvPr>
        </p:nvSpPr>
        <p:spPr>
          <a:xfrm>
            <a:off x="677337" y="4050833"/>
            <a:ext cx="4079721" cy="1096901"/>
          </a:xfrm>
        </p:spPr>
        <p:txBody>
          <a:bodyPr>
            <a:normAutofit/>
          </a:bodyPr>
          <a:lstStyle/>
          <a:p>
            <a:pPr>
              <a:lnSpc>
                <a:spcPct val="90000"/>
              </a:lnSpc>
            </a:pPr>
            <a:endParaRPr lang="en-US" sz="1100" dirty="0"/>
          </a:p>
          <a:p>
            <a:pPr>
              <a:lnSpc>
                <a:spcPct val="90000"/>
              </a:lnSpc>
            </a:pPr>
            <a:r>
              <a:rPr lang="en-US" sz="1100" dirty="0"/>
              <a:t>Analysis and Report</a:t>
            </a:r>
          </a:p>
          <a:p>
            <a:pPr>
              <a:lnSpc>
                <a:spcPct val="90000"/>
              </a:lnSpc>
            </a:pPr>
            <a:r>
              <a:rPr lang="en-US" sz="1100" dirty="0"/>
              <a:t>By</a:t>
            </a:r>
          </a:p>
          <a:p>
            <a:pPr>
              <a:lnSpc>
                <a:spcPct val="90000"/>
              </a:lnSpc>
            </a:pPr>
            <a:r>
              <a:rPr lang="en-US" sz="1100" dirty="0" err="1" smtClean="0"/>
              <a:t>Sumanrth</a:t>
            </a:r>
            <a:r>
              <a:rPr lang="en-US" sz="1100" dirty="0" smtClean="0"/>
              <a:t> </a:t>
            </a:r>
            <a:r>
              <a:rPr lang="en-US" sz="1100" dirty="0" err="1" smtClean="0"/>
              <a:t>Bandaru</a:t>
            </a:r>
            <a:endParaRPr lang="en-CA" sz="1100" dirty="0"/>
          </a:p>
        </p:txBody>
      </p:sp>
      <p:cxnSp>
        <p:nvCxnSpPr>
          <p:cNvPr id="9" name="Straight Connector 8">
            <a:extLst>
              <a:ext uri="{FF2B5EF4-FFF2-40B4-BE49-F238E27FC236}">
                <a16:creationId xmlns:a16="http://schemas.microsoft.com/office/drawing/2014/main" xmlns="" id="{A57C1A16-B8AB-4D99-A195-A38F556A64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F8A9B20B-D1DD-4573-B5EC-55802951923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5"/>
            <a:ext cx="476355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66D61E08-70C3-48D8-BEA0-787111DC30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FC55298F-0AE5-478E-AD2B-03C2614C5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xmlns="" id="{C180E4EA-0B63-4779-A895-7E90E71088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xmlns="" id="{CEE01D9D-3DE8-4EED-B0D3-8F3C79CC76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1" y="-8467"/>
            <a:ext cx="2854327"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xmlns="" id="{89AF5CE9-607F-43F4-8983-DCD6DA4051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5"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xmlns="" id="{6EEA2DBD-9E1E-4521-8C01-F32AD18A8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9001"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xmlns="" id="{15BBD2C1-BA9B-46A9-A27A-33498B1692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7" y="3589869"/>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82637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5F053-78E2-9D0B-E04B-C235E0E76341}"/>
              </a:ext>
            </a:extLst>
          </p:cNvPr>
          <p:cNvSpPr>
            <a:spLocks noGrp="1"/>
          </p:cNvSpPr>
          <p:nvPr>
            <p:ph type="title"/>
          </p:nvPr>
        </p:nvSpPr>
        <p:spPr>
          <a:xfrm>
            <a:off x="673725" y="2"/>
            <a:ext cx="4459295" cy="1812537"/>
          </a:xfrm>
        </p:spPr>
        <p:txBody>
          <a:bodyPr anchor="b">
            <a:normAutofit/>
          </a:bodyPr>
          <a:lstStyle/>
          <a:p>
            <a:r>
              <a:rPr lang="en-US" sz="4400" dirty="0"/>
              <a:t>Introduction</a:t>
            </a:r>
            <a:endParaRPr lang="en-CA" sz="4400" dirty="0"/>
          </a:p>
        </p:txBody>
      </p:sp>
      <p:sp>
        <p:nvSpPr>
          <p:cNvPr id="3" name="Content Placeholder 2">
            <a:extLst>
              <a:ext uri="{FF2B5EF4-FFF2-40B4-BE49-F238E27FC236}">
                <a16:creationId xmlns:a16="http://schemas.microsoft.com/office/drawing/2014/main" xmlns="" id="{1B8C2E12-FE8F-9E2D-D0AD-E499457D5E68}"/>
              </a:ext>
            </a:extLst>
          </p:cNvPr>
          <p:cNvSpPr>
            <a:spLocks noGrp="1"/>
          </p:cNvSpPr>
          <p:nvPr>
            <p:ph idx="1"/>
          </p:nvPr>
        </p:nvSpPr>
        <p:spPr>
          <a:xfrm>
            <a:off x="777242" y="2079377"/>
            <a:ext cx="4459295" cy="3390220"/>
          </a:xfrm>
        </p:spPr>
        <p:txBody>
          <a:bodyPr anchor="t">
            <a:normAutofit/>
          </a:bodyPr>
          <a:lstStyle/>
          <a:p>
            <a:pPr marL="0" indent="0">
              <a:buNone/>
            </a:pPr>
            <a:r>
              <a:rPr lang="en-US" sz="1600" b="1" dirty="0"/>
              <a:t>The A/B test was conducted to evaluate the impact of a new food and drink banner on user behavior on the </a:t>
            </a:r>
            <a:r>
              <a:rPr lang="en-US" sz="1600" b="1" dirty="0" err="1"/>
              <a:t>GloBox</a:t>
            </a:r>
            <a:r>
              <a:rPr lang="en-US" sz="1600" b="1" dirty="0"/>
              <a:t> mobile website.</a:t>
            </a:r>
          </a:p>
          <a:p>
            <a:pPr marL="0" indent="0">
              <a:buNone/>
            </a:pPr>
            <a:r>
              <a:rPr lang="en-US" sz="1600" b="1" dirty="0" err="1"/>
              <a:t>GloBox's</a:t>
            </a:r>
            <a:r>
              <a:rPr lang="en-US" sz="1600" b="1" dirty="0"/>
              <a:t> food and drink offerings have grown tremendously in the last few months. The new banner was introduced to bring awareness to this product category with the aim of increasing revenue.</a:t>
            </a:r>
          </a:p>
          <a:p>
            <a:pPr marL="0" indent="0">
              <a:buNone/>
            </a:pPr>
            <a:r>
              <a:rPr lang="en-US" sz="1600" b="1" dirty="0"/>
              <a:t>The new banner was expected to enhance user engagement and encourage more purchases by highlighting the variety of food and drink offerings available.</a:t>
            </a:r>
          </a:p>
          <a:p>
            <a:pPr marL="0" indent="0">
              <a:buNone/>
            </a:pPr>
            <a:endParaRPr lang="en-CA" sz="1600" dirty="0"/>
          </a:p>
        </p:txBody>
      </p:sp>
      <p:pic>
        <p:nvPicPr>
          <p:cNvPr id="5" name="Picture 4" descr="A screenshot of a phone&#10;&#10;Description automatically generated">
            <a:extLst>
              <a:ext uri="{FF2B5EF4-FFF2-40B4-BE49-F238E27FC236}">
                <a16:creationId xmlns:a16="http://schemas.microsoft.com/office/drawing/2014/main" xmlns="" id="{3D0BF5BB-E586-88B7-BBBA-D2CC3DE81028}"/>
              </a:ext>
            </a:extLst>
          </p:cNvPr>
          <p:cNvPicPr preferRelativeResize="0">
            <a:picLocks/>
          </p:cNvPicPr>
          <p:nvPr/>
        </p:nvPicPr>
        <p:blipFill rotWithShape="1">
          <a:blip r:embed="rId2" cstate="print">
            <a:extLst>
              <a:ext uri="{28A0092B-C50C-407E-A947-70E740481C1C}">
                <a14:useLocalDpi xmlns:a14="http://schemas.microsoft.com/office/drawing/2010/main" xmlns="" val="0"/>
              </a:ext>
            </a:extLst>
          </a:blip>
          <a:stretch/>
        </p:blipFill>
        <p:spPr>
          <a:xfrm>
            <a:off x="5617902" y="493987"/>
            <a:ext cx="6301489" cy="5887414"/>
          </a:xfrm>
          <a:prstGeom prst="rect">
            <a:avLst/>
          </a:prstGeom>
        </p:spPr>
      </p:pic>
    </p:spTree>
    <p:extLst>
      <p:ext uri="{BB962C8B-B14F-4D97-AF65-F5344CB8AC3E}">
        <p14:creationId xmlns:p14="http://schemas.microsoft.com/office/powerpoint/2010/main" xmlns="" val="293888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54620-DD03-7A1C-ECEE-DE557E8BEE69}"/>
              </a:ext>
            </a:extLst>
          </p:cNvPr>
          <p:cNvSpPr>
            <a:spLocks noGrp="1"/>
          </p:cNvSpPr>
          <p:nvPr>
            <p:ph type="title"/>
          </p:nvPr>
        </p:nvSpPr>
        <p:spPr>
          <a:xfrm>
            <a:off x="889385" y="-646979"/>
            <a:ext cx="3948953" cy="1812537"/>
          </a:xfrm>
        </p:spPr>
        <p:txBody>
          <a:bodyPr anchor="b">
            <a:normAutofit fontScale="90000"/>
          </a:bodyPr>
          <a:lstStyle/>
          <a:p>
            <a:r>
              <a:rPr lang="en-US" sz="4000" dirty="0"/>
              <a:t>Test Design and Key Metrics</a:t>
            </a:r>
            <a:endParaRPr lang="en-CA" sz="4000" dirty="0"/>
          </a:p>
        </p:txBody>
      </p:sp>
      <p:sp>
        <p:nvSpPr>
          <p:cNvPr id="3" name="Content Placeholder 2">
            <a:extLst>
              <a:ext uri="{FF2B5EF4-FFF2-40B4-BE49-F238E27FC236}">
                <a16:creationId xmlns:a16="http://schemas.microsoft.com/office/drawing/2014/main" xmlns="" id="{20528A47-FA5F-499E-E10A-6F0A55B7E908}"/>
              </a:ext>
            </a:extLst>
          </p:cNvPr>
          <p:cNvSpPr>
            <a:spLocks noGrp="1"/>
          </p:cNvSpPr>
          <p:nvPr>
            <p:ph idx="1"/>
          </p:nvPr>
        </p:nvSpPr>
        <p:spPr>
          <a:xfrm>
            <a:off x="759989" y="1233988"/>
            <a:ext cx="3948953" cy="3390220"/>
          </a:xfrm>
        </p:spPr>
        <p:txBody>
          <a:bodyPr anchor="t">
            <a:noAutofit/>
          </a:bodyPr>
          <a:lstStyle/>
          <a:p>
            <a:endParaRPr lang="en-US" sz="1300" b="1" dirty="0" smtClean="0"/>
          </a:p>
          <a:p>
            <a:r>
              <a:rPr lang="en-US" sz="1300" b="1" dirty="0" smtClean="0"/>
              <a:t>Test </a:t>
            </a:r>
            <a:r>
              <a:rPr lang="en-US" sz="1300" b="1" dirty="0"/>
              <a:t>Design: Users visiting the site during the test period were randomly assigned to the control or test group. The control group saw the original site and the test group saw the food and drink banner.</a:t>
            </a:r>
          </a:p>
          <a:p>
            <a:r>
              <a:rPr lang="en-US" sz="1300" b="1" dirty="0"/>
              <a:t>Test Duration: The test was conducted over a period of 12 days, from January 26 to February 6.</a:t>
            </a:r>
          </a:p>
          <a:p>
            <a:r>
              <a:rPr lang="en-US" sz="1300" b="1" dirty="0"/>
              <a:t>Primary Metrics: The primary metrics of interest for the test were the conversion rate and the average amount spent per user. The conversion rate was defined as the proportion of users who made a purchase during their visit or subsequent visits to the site. The average amount spent was calculated as the total amount spent divided by the number of users.</a:t>
            </a:r>
          </a:p>
          <a:p>
            <a:r>
              <a:rPr lang="en-US" sz="1300" b="1" dirty="0"/>
              <a:t>Data Collected: The dataset used for the analysis includes data on approximately 49,000 users who visited the site during the test period. The data collected was the group they were assigned to, whether they made a purchase or not, the amount they spent, and other user characteristics such as gender, device, and country of residence.</a:t>
            </a:r>
            <a:endParaRPr lang="en-CA" sz="1300" b="1" dirty="0"/>
          </a:p>
        </p:txBody>
      </p:sp>
      <p:pic>
        <p:nvPicPr>
          <p:cNvPr id="4" name="Picture 3">
            <a:extLst>
              <a:ext uri="{FF2B5EF4-FFF2-40B4-BE49-F238E27FC236}">
                <a16:creationId xmlns:a16="http://schemas.microsoft.com/office/drawing/2014/main" xmlns="" id="{196BB8D6-7613-CBD3-1190-5FB56EF42E8B}"/>
              </a:ext>
            </a:extLst>
          </p:cNvPr>
          <p:cNvPicPr>
            <a:picLocks noChangeAspect="1"/>
          </p:cNvPicPr>
          <p:nvPr/>
        </p:nvPicPr>
        <p:blipFill>
          <a:blip r:embed="rId2" cstate="print"/>
          <a:stretch>
            <a:fillRect/>
          </a:stretch>
        </p:blipFill>
        <p:spPr>
          <a:xfrm>
            <a:off x="5821121" y="1657056"/>
            <a:ext cx="5888959" cy="3562820"/>
          </a:xfrm>
          <a:prstGeom prst="rect">
            <a:avLst/>
          </a:prstGeom>
        </p:spPr>
      </p:pic>
    </p:spTree>
    <p:extLst>
      <p:ext uri="{BB962C8B-B14F-4D97-AF65-F5344CB8AC3E}">
        <p14:creationId xmlns:p14="http://schemas.microsoft.com/office/powerpoint/2010/main" xmlns="" val="402374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417FD-E03F-E7E1-B032-A01D439D29C7}"/>
              </a:ext>
            </a:extLst>
          </p:cNvPr>
          <p:cNvSpPr>
            <a:spLocks noGrp="1"/>
          </p:cNvSpPr>
          <p:nvPr>
            <p:ph type="title"/>
          </p:nvPr>
        </p:nvSpPr>
        <p:spPr>
          <a:xfrm>
            <a:off x="677334" y="156238"/>
            <a:ext cx="8596668" cy="1320800"/>
          </a:xfrm>
        </p:spPr>
        <p:txBody>
          <a:bodyPr vert="horz" lIns="91440" tIns="45720" rIns="91440" bIns="45720" rtlCol="0">
            <a:normAutofit/>
          </a:bodyPr>
          <a:lstStyle/>
          <a:p>
            <a:r>
              <a:rPr lang="en-US" dirty="0" smtClean="0"/>
              <a:t>             Data Overview</a:t>
            </a:r>
            <a:endParaRPr lang="en-US" dirty="0"/>
          </a:p>
        </p:txBody>
      </p:sp>
      <p:graphicFrame>
        <p:nvGraphicFramePr>
          <p:cNvPr id="26" name="TextBox 12">
            <a:extLst>
              <a:ext uri="{FF2B5EF4-FFF2-40B4-BE49-F238E27FC236}">
                <a16:creationId xmlns:a16="http://schemas.microsoft.com/office/drawing/2014/main" xmlns="" id="{ABBA5CA6-DEF8-B69A-B640-201A11256660}"/>
              </a:ext>
            </a:extLst>
          </p:cNvPr>
          <p:cNvGraphicFramePr/>
          <p:nvPr>
            <p:extLst>
              <p:ext uri="{D42A27DB-BD31-4B8C-83A1-F6EECF244321}">
                <p14:modId xmlns:p14="http://schemas.microsoft.com/office/powerpoint/2010/main" xmlns="" val="2488942290"/>
              </p:ext>
            </p:extLst>
          </p:nvPr>
        </p:nvGraphicFramePr>
        <p:xfrm>
          <a:off x="745458" y="1634141"/>
          <a:ext cx="2944639" cy="4442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srcRect/>
          <a:stretch>
            <a:fillRect/>
          </a:stretch>
        </p:blipFill>
        <p:spPr bwMode="auto">
          <a:xfrm>
            <a:off x="5475347" y="1825897"/>
            <a:ext cx="4100512" cy="3292475"/>
          </a:xfrm>
          <a:prstGeom prst="rect">
            <a:avLst/>
          </a:prstGeom>
          <a:noFill/>
          <a:ln w="9525">
            <a:noFill/>
            <a:miter lim="800000"/>
            <a:headEnd/>
            <a:tailEnd/>
          </a:ln>
          <a:effectLst/>
        </p:spPr>
      </p:pic>
    </p:spTree>
    <p:extLst>
      <p:ext uri="{BB962C8B-B14F-4D97-AF65-F5344CB8AC3E}">
        <p14:creationId xmlns:p14="http://schemas.microsoft.com/office/powerpoint/2010/main" xmlns="" val="184748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D6948D-8E80-95F2-9FF5-833401903764}"/>
              </a:ext>
            </a:extLst>
          </p:cNvPr>
          <p:cNvSpPr>
            <a:spLocks noGrp="1"/>
          </p:cNvSpPr>
          <p:nvPr>
            <p:ph type="title"/>
          </p:nvPr>
        </p:nvSpPr>
        <p:spPr>
          <a:xfrm>
            <a:off x="677333" y="230909"/>
            <a:ext cx="8771467" cy="1320800"/>
          </a:xfrm>
        </p:spPr>
        <p:txBody>
          <a:bodyPr vert="horz" lIns="91440" tIns="45720" rIns="91440" bIns="45720" rtlCol="0">
            <a:normAutofit/>
          </a:bodyPr>
          <a:lstStyle/>
          <a:p>
            <a:r>
              <a:rPr lang="en-US" b="0" i="0" dirty="0" smtClean="0">
                <a:effectLst/>
              </a:rPr>
              <a:t>             Gender </a:t>
            </a:r>
            <a:r>
              <a:rPr lang="en-US" b="0" i="0" dirty="0">
                <a:effectLst/>
              </a:rPr>
              <a:t>and Device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12993" y="2688307"/>
            <a:ext cx="3527425" cy="2308269"/>
          </a:xfrm>
          <a:prstGeom prst="rect">
            <a:avLst/>
          </a:prstGeom>
          <a:noFill/>
          <a:ln w="9525">
            <a:noFill/>
            <a:miter lim="800000"/>
            <a:headEnd/>
            <a:tailEnd/>
          </a:ln>
          <a:effectLst/>
        </p:spPr>
      </p:pic>
      <p:graphicFrame>
        <p:nvGraphicFramePr>
          <p:cNvPr id="22" name="TextBox 8">
            <a:extLst>
              <a:ext uri="{FF2B5EF4-FFF2-40B4-BE49-F238E27FC236}">
                <a16:creationId xmlns:a16="http://schemas.microsoft.com/office/drawing/2014/main" xmlns="" id="{07B7424D-1825-4C34-9C94-B34A5B18D35E}"/>
              </a:ext>
            </a:extLst>
          </p:cNvPr>
          <p:cNvGraphicFramePr/>
          <p:nvPr>
            <p:extLst>
              <p:ext uri="{D42A27DB-BD31-4B8C-83A1-F6EECF244321}">
                <p14:modId xmlns:p14="http://schemas.microsoft.com/office/powerpoint/2010/main" xmlns="" val="1687348466"/>
              </p:ext>
            </p:extLst>
          </p:nvPr>
        </p:nvGraphicFramePr>
        <p:xfrm>
          <a:off x="4527575" y="1756469"/>
          <a:ext cx="2944639"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1" name="Picture 3"/>
          <p:cNvPicPr>
            <a:picLocks noChangeAspect="1" noChangeArrowheads="1"/>
          </p:cNvPicPr>
          <p:nvPr/>
        </p:nvPicPr>
        <p:blipFill>
          <a:blip r:embed="rId8" cstate="print"/>
          <a:srcRect/>
          <a:stretch>
            <a:fillRect/>
          </a:stretch>
        </p:blipFill>
        <p:spPr bwMode="auto">
          <a:xfrm>
            <a:off x="491707" y="1994830"/>
            <a:ext cx="3778371" cy="3368675"/>
          </a:xfrm>
          <a:prstGeom prst="rect">
            <a:avLst/>
          </a:prstGeom>
          <a:noFill/>
          <a:ln w="9525">
            <a:noFill/>
            <a:miter lim="800000"/>
            <a:headEnd/>
            <a:tailEnd/>
          </a:ln>
          <a:effectLst/>
        </p:spPr>
      </p:pic>
    </p:spTree>
    <p:extLst>
      <p:ext uri="{BB962C8B-B14F-4D97-AF65-F5344CB8AC3E}">
        <p14:creationId xmlns:p14="http://schemas.microsoft.com/office/powerpoint/2010/main" xmlns="" val="192374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2BDEF-7461-010E-0E46-95A7EFB8E42C}"/>
              </a:ext>
            </a:extLst>
          </p:cNvPr>
          <p:cNvSpPr>
            <a:spLocks noGrp="1"/>
          </p:cNvSpPr>
          <p:nvPr>
            <p:ph type="title"/>
          </p:nvPr>
        </p:nvSpPr>
        <p:spPr/>
        <p:txBody>
          <a:bodyPr vert="horz" lIns="91440" tIns="45720" rIns="91440" bIns="45720" rtlCol="0" anchor="t">
            <a:normAutofit/>
          </a:bodyPr>
          <a:lstStyle/>
          <a:p>
            <a:r>
              <a:rPr lang="en-US" dirty="0" smtClean="0"/>
              <a:t>Novelty Effect</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21103" y="1017918"/>
            <a:ext cx="11059064" cy="5132716"/>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xmlns="" id="{E4E340CC-920F-5503-A32E-28B1C8CA111D}"/>
              </a:ext>
            </a:extLst>
          </p:cNvPr>
          <p:cNvSpPr txBox="1"/>
          <p:nvPr/>
        </p:nvSpPr>
        <p:spPr>
          <a:xfrm>
            <a:off x="9113058" y="1840156"/>
            <a:ext cx="2927185" cy="3880773"/>
          </a:xfrm>
          <a:prstGeom prst="rect">
            <a:avLst/>
          </a:prstGeom>
        </p:spPr>
        <p:txBody>
          <a:bodyPr vert="horz" lIns="91440" tIns="45720" rIns="91440" bIns="45720" rtlCol="0">
            <a:normAutofit/>
          </a:bodyPr>
          <a:lstStyle/>
          <a:p>
            <a:pPr indent="-228600">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p:txBody>
      </p:sp>
    </p:spTree>
    <p:extLst>
      <p:ext uri="{BB962C8B-B14F-4D97-AF65-F5344CB8AC3E}">
        <p14:creationId xmlns:p14="http://schemas.microsoft.com/office/powerpoint/2010/main" xmlns="" val="5704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CEDD6-1CDA-D3B9-5CE9-56DEED88F16F}"/>
              </a:ext>
            </a:extLst>
          </p:cNvPr>
          <p:cNvSpPr>
            <a:spLocks noGrp="1"/>
          </p:cNvSpPr>
          <p:nvPr>
            <p:ph type="title"/>
          </p:nvPr>
        </p:nvSpPr>
        <p:spPr>
          <a:xfrm>
            <a:off x="1855542" y="2"/>
            <a:ext cx="7059599" cy="1867769"/>
          </a:xfrm>
        </p:spPr>
        <p:txBody>
          <a:bodyPr anchor="b">
            <a:normAutofit/>
          </a:bodyPr>
          <a:lstStyle/>
          <a:p>
            <a:r>
              <a:rPr lang="en-CA" sz="4400" dirty="0"/>
              <a:t>Conclusions and Recommendations</a:t>
            </a:r>
          </a:p>
        </p:txBody>
      </p:sp>
      <p:sp>
        <p:nvSpPr>
          <p:cNvPr id="3" name="Content Placeholder 2">
            <a:extLst>
              <a:ext uri="{FF2B5EF4-FFF2-40B4-BE49-F238E27FC236}">
                <a16:creationId xmlns:a16="http://schemas.microsoft.com/office/drawing/2014/main" xmlns="" id="{68EDCE1C-64EE-93F5-C0F0-70E5C566CA57}"/>
              </a:ext>
            </a:extLst>
          </p:cNvPr>
          <p:cNvSpPr>
            <a:spLocks noGrp="1"/>
          </p:cNvSpPr>
          <p:nvPr>
            <p:ph idx="1"/>
          </p:nvPr>
        </p:nvSpPr>
        <p:spPr>
          <a:xfrm>
            <a:off x="1717519" y="2217400"/>
            <a:ext cx="7059599" cy="3390220"/>
          </a:xfrm>
        </p:spPr>
        <p:txBody>
          <a:bodyPr anchor="t">
            <a:normAutofit lnSpcReduction="10000"/>
          </a:bodyPr>
          <a:lstStyle/>
          <a:p>
            <a:r>
              <a:rPr lang="en-US" sz="1600" dirty="0"/>
              <a:t>The A/B test showed a statistically significant difference in conversion rate between the control and test group, suggesting that the new banner had a positive impact on user behavior.</a:t>
            </a:r>
          </a:p>
          <a:p>
            <a:r>
              <a:rPr lang="en-US" sz="1600" dirty="0"/>
              <a:t>The test group outperformed the control group by approximately 12.47% in terms of conversion rate.</a:t>
            </a:r>
          </a:p>
          <a:p>
            <a:r>
              <a:rPr lang="en-US" sz="1600" dirty="0"/>
              <a:t>While there was no significant difference in the average amount spent per user between the two groups, the increase in the number of users making a purchase in the test group implies a potential for increased revenue.</a:t>
            </a:r>
          </a:p>
          <a:p>
            <a:r>
              <a:rPr lang="en-US" sz="1600" dirty="0"/>
              <a:t>Based on these findings, we recommend launching the new banner for all users.</a:t>
            </a:r>
          </a:p>
          <a:p>
            <a:r>
              <a:rPr lang="en-US" sz="1600" dirty="0"/>
              <a:t>Further research could focus on exploring the observed gender differences in more detail.</a:t>
            </a:r>
            <a:endParaRPr lang="en-CA" sz="1600" dirty="0"/>
          </a:p>
        </p:txBody>
      </p:sp>
      <p:pic>
        <p:nvPicPr>
          <p:cNvPr id="5" name="Graphic 4" descr="Rocket with solid fill">
            <a:extLst>
              <a:ext uri="{FF2B5EF4-FFF2-40B4-BE49-F238E27FC236}">
                <a16:creationId xmlns:a16="http://schemas.microsoft.com/office/drawing/2014/main" xmlns="" id="{8D9C85C8-0CD5-2AA2-1A88-D1D5D7043D74}"/>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9026171" y="252539"/>
            <a:ext cx="2934559" cy="2934559"/>
          </a:xfrm>
          <a:prstGeom prst="rect">
            <a:avLst/>
          </a:prstGeom>
        </p:spPr>
      </p:pic>
    </p:spTree>
    <p:extLst>
      <p:ext uri="{BB962C8B-B14F-4D97-AF65-F5344CB8AC3E}">
        <p14:creationId xmlns:p14="http://schemas.microsoft.com/office/powerpoint/2010/main" xmlns="" val="308971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15B77C-D938-A506-E07E-19554EB60CED}"/>
              </a:ext>
            </a:extLst>
          </p:cNvPr>
          <p:cNvSpPr>
            <a:spLocks noGrp="1"/>
          </p:cNvSpPr>
          <p:nvPr>
            <p:ph type="title"/>
          </p:nvPr>
        </p:nvSpPr>
        <p:spPr>
          <a:xfrm>
            <a:off x="785866" y="2"/>
            <a:ext cx="7059599" cy="1867769"/>
          </a:xfrm>
        </p:spPr>
        <p:txBody>
          <a:bodyPr anchor="b">
            <a:normAutofit/>
          </a:bodyPr>
          <a:lstStyle/>
          <a:p>
            <a:r>
              <a:rPr lang="en-US" sz="4400" dirty="0"/>
              <a:t>Future Work</a:t>
            </a:r>
            <a:endParaRPr lang="en-CA" sz="4400" dirty="0"/>
          </a:p>
        </p:txBody>
      </p:sp>
      <p:sp>
        <p:nvSpPr>
          <p:cNvPr id="3" name="Content Placeholder 2">
            <a:extLst>
              <a:ext uri="{FF2B5EF4-FFF2-40B4-BE49-F238E27FC236}">
                <a16:creationId xmlns:a16="http://schemas.microsoft.com/office/drawing/2014/main" xmlns="" id="{43F91D14-427A-4232-7856-22DB507AB191}"/>
              </a:ext>
            </a:extLst>
          </p:cNvPr>
          <p:cNvSpPr>
            <a:spLocks noGrp="1"/>
          </p:cNvSpPr>
          <p:nvPr>
            <p:ph idx="1"/>
          </p:nvPr>
        </p:nvSpPr>
        <p:spPr>
          <a:xfrm>
            <a:off x="1027406" y="2476192"/>
            <a:ext cx="7059599" cy="3390220"/>
          </a:xfrm>
        </p:spPr>
        <p:txBody>
          <a:bodyPr anchor="t">
            <a:normAutofit fontScale="62500" lnSpcReduction="20000"/>
          </a:bodyPr>
          <a:lstStyle/>
          <a:p>
            <a:r>
              <a:rPr lang="en-US" dirty="0" smtClean="0"/>
              <a:t>Additional Testing: Examine why specific user groups responded better to the new banner. This might offer information for marketing plans that are more focused.</a:t>
            </a:r>
          </a:p>
          <a:p>
            <a:r>
              <a:rPr lang="en-US" dirty="0" smtClean="0"/>
              <a:t>Design Enhancements: To increase conversion, test different design or UX components. This might entail making adjustments to the website's design, </a:t>
            </a:r>
            <a:r>
              <a:rPr lang="en-US" dirty="0" err="1" smtClean="0"/>
              <a:t>colour</a:t>
            </a:r>
            <a:r>
              <a:rPr lang="en-US" dirty="0" smtClean="0"/>
              <a:t> style, or other components.</a:t>
            </a:r>
          </a:p>
          <a:p>
            <a:r>
              <a:rPr lang="en-US" dirty="0" err="1" smtClean="0"/>
              <a:t>Analyse</a:t>
            </a:r>
            <a:r>
              <a:rPr lang="en-US" dirty="0" smtClean="0"/>
              <a:t> goods: Find out which goods are frequently bought in tandem. This might raise the average expenditure per user and enhance our recommended add-on methodology.</a:t>
            </a:r>
          </a:p>
          <a:p>
            <a:r>
              <a:rPr lang="en-US" dirty="0" smtClean="0"/>
              <a:t>Extend Testing Proceed with the A/B test, but increase the test populations to about 121,000 according to the study of the appropriate sample size. As a result, the results will be more reliable and the conclusions will be more confident.</a:t>
            </a:r>
            <a:endParaRPr lang="en-CA" dirty="0"/>
          </a:p>
        </p:txBody>
      </p:sp>
      <p:pic>
        <p:nvPicPr>
          <p:cNvPr id="5" name="Picture 4" descr="Light bulb on yellow background with sketched light beams and cord">
            <a:extLst>
              <a:ext uri="{FF2B5EF4-FFF2-40B4-BE49-F238E27FC236}">
                <a16:creationId xmlns:a16="http://schemas.microsoft.com/office/drawing/2014/main" xmlns="" id="{E3FC978B-26C3-A1CC-987D-97BF17ED5BB6}"/>
              </a:ext>
            </a:extLst>
          </p:cNvPr>
          <p:cNvPicPr>
            <a:picLocks noChangeAspect="1"/>
          </p:cNvPicPr>
          <p:nvPr/>
        </p:nvPicPr>
        <p:blipFill rotWithShape="1">
          <a:blip r:embed="rId2" cstate="print"/>
          <a:srcRect l="38500"/>
          <a:stretch/>
        </p:blipFill>
        <p:spPr>
          <a:xfrm>
            <a:off x="8763000" y="-1800"/>
            <a:ext cx="3429000" cy="3429000"/>
          </a:xfrm>
          <a:prstGeom prst="rect">
            <a:avLst/>
          </a:prstGeom>
        </p:spPr>
      </p:pic>
    </p:spTree>
    <p:extLst>
      <p:ext uri="{BB962C8B-B14F-4D97-AF65-F5344CB8AC3E}">
        <p14:creationId xmlns:p14="http://schemas.microsoft.com/office/powerpoint/2010/main" xmlns="" val="260028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1DC2E5-50E6-069F-F65E-E2E8077DD2C6}"/>
              </a:ext>
            </a:extLst>
          </p:cNvPr>
          <p:cNvSpPr>
            <a:spLocks noGrp="1"/>
          </p:cNvSpPr>
          <p:nvPr>
            <p:ph type="title"/>
          </p:nvPr>
        </p:nvSpPr>
        <p:spPr>
          <a:xfrm>
            <a:off x="3638682" y="1122363"/>
            <a:ext cx="4893617" cy="2387600"/>
          </a:xfrm>
        </p:spPr>
        <p:txBody>
          <a:bodyPr vert="horz" lIns="91440" tIns="45720" rIns="91440" bIns="45720" rtlCol="0" anchor="b">
            <a:normAutofit fontScale="90000"/>
          </a:bodyPr>
          <a:lstStyle/>
          <a:p>
            <a:pPr algn="ctr"/>
            <a:r>
              <a:rPr lang="en-US" sz="3000"/>
              <a:t>Thank you for your time and attention. I look forward to hearing your thoughts and answering any questions you may have.</a:t>
            </a:r>
          </a:p>
        </p:txBody>
      </p:sp>
    </p:spTree>
    <p:extLst>
      <p:ext uri="{BB962C8B-B14F-4D97-AF65-F5344CB8AC3E}">
        <p14:creationId xmlns:p14="http://schemas.microsoft.com/office/powerpoint/2010/main" xmlns="" val="159911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4485</TotalTime>
  <Words>690</Words>
  <Application>Microsoft Office PowerPoint</Application>
  <PresentationFormat>Custom</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GloBox Food and Drink Banner A/B Test</vt:lpstr>
      <vt:lpstr>Introduction</vt:lpstr>
      <vt:lpstr>Test Design and Key Metrics</vt:lpstr>
      <vt:lpstr>             Data Overview</vt:lpstr>
      <vt:lpstr>             Gender and Device</vt:lpstr>
      <vt:lpstr>Novelty Effect</vt:lpstr>
      <vt:lpstr>Conclusions and Recommendations</vt:lpstr>
      <vt:lpstr>Future Work</vt:lpstr>
      <vt:lpstr>Thank you for your time and attention. I look forward to hearing your thoughts and answering any questions you may have.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GloBox Food and Drink Banner A/B Test</dc:title>
  <dc:creator>Bradley Hazelton</dc:creator>
  <cp:lastModifiedBy>Sumanth Naidu</cp:lastModifiedBy>
  <cp:revision>7</cp:revision>
  <dcterms:created xsi:type="dcterms:W3CDTF">2023-07-06T04:04:59Z</dcterms:created>
  <dcterms:modified xsi:type="dcterms:W3CDTF">2023-12-24T16:38:36Z</dcterms:modified>
</cp:coreProperties>
</file>