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mari sumanth" initials="ks" lastIdx="1" clrIdx="0">
    <p:extLst>
      <p:ext uri="{19B8F6BF-5375-455C-9EA6-DF929625EA0E}">
        <p15:presenceInfo xmlns:p15="http://schemas.microsoft.com/office/powerpoint/2012/main" userId="43f2d58b517efe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1FF1-1EAA-5317-A03A-1DA4ACB89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388E1B-A04B-552F-2011-4DE7C2C32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D36EFC-C3C9-4D76-AACE-BEDE0EE2EC94}"/>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1E1AA180-4149-6F29-4E66-49037DC56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69CDE9-AF87-6B3D-9DEA-98828E461035}"/>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250918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2152-3ED7-8304-6715-FFB77E640E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AB715A-73E9-2D4D-EDA7-E1A2E44BE7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420E3-B63F-57EF-0DC2-1F71EDF74DE5}"/>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0658384C-95B4-F4E5-3166-B4F8A01BA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B43F0-1E90-8420-A250-BDDA157E84CC}"/>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361248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D2CAA-1E60-37EF-833F-21482A26E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34EEAE-CAF3-3422-8865-991164F1C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62E05-6331-3B59-5031-0E66A4847770}"/>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5DACA04E-23E4-3365-10B8-1CDF77169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689CE-6FFB-19E2-6A80-586ADDF89B6E}"/>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239390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D236-447F-D91A-1F93-F3977550E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8F1EA3-F717-FF33-DE4E-C65B88BC6C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E5EA7-7C43-FA25-609D-875D02634BCD}"/>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01AFA5A2-2F68-8E62-BFE1-7E01928A2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279DA-07E7-8A01-4AD1-41C8DBA69652}"/>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184183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48E9-ED06-6DCB-8DCE-2A4193E94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B9C5E0-1A54-B73F-15F0-7F63914AE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FEB75-E020-7F3F-DF02-887C6E5ECC5F}"/>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9ED5B32F-A9E0-E46A-A859-503EA0394D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7C6A2-C196-9786-A15E-0F212E8E8F04}"/>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277315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3EB4-BF68-EE44-1E70-EFB1951FC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2647B5-D97C-8A49-2249-CFC045F4D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683F22-BCBE-A1D4-015D-4BB2A464A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0BB49-1031-35F0-FC1E-59AE5FEA8CA2}"/>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6" name="Footer Placeholder 5">
            <a:extLst>
              <a:ext uri="{FF2B5EF4-FFF2-40B4-BE49-F238E27FC236}">
                <a16:creationId xmlns:a16="http://schemas.microsoft.com/office/drawing/2014/main" id="{0655D5B5-A609-48BA-B3CF-CE631D8B6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B734-7A26-0614-166A-DFF811D85611}"/>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355290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A76C-E449-AA0D-E068-E0BBCF16E8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17D441-38BD-122C-AE07-82B785412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9C98E3-66DD-2B49-2A8D-4186803C1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88B3B9-6605-23C9-0EDF-21CC34C12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7F5DC0-1071-B513-E125-2B616D07F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EC1974-B570-DEC5-4AA0-4F20559C6551}"/>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8" name="Footer Placeholder 7">
            <a:extLst>
              <a:ext uri="{FF2B5EF4-FFF2-40B4-BE49-F238E27FC236}">
                <a16:creationId xmlns:a16="http://schemas.microsoft.com/office/drawing/2014/main" id="{529E615B-D9A2-8F7C-684C-0666885BD1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577A61-A6D4-D7BA-3916-63EE7F84A324}"/>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105910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FE9E-C310-9F86-F224-D76D908206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49A6AA-5DAF-7201-E6C0-B0479A8FD607}"/>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4" name="Footer Placeholder 3">
            <a:extLst>
              <a:ext uri="{FF2B5EF4-FFF2-40B4-BE49-F238E27FC236}">
                <a16:creationId xmlns:a16="http://schemas.microsoft.com/office/drawing/2014/main" id="{1C6A83BC-5A92-6A77-3B82-B6AF18DB0E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D7C340-8855-C7D8-F7F6-88C9F06F9775}"/>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273483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2A246-3FC9-9A12-5381-54E393BFCB8F}"/>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3" name="Footer Placeholder 2">
            <a:extLst>
              <a:ext uri="{FF2B5EF4-FFF2-40B4-BE49-F238E27FC236}">
                <a16:creationId xmlns:a16="http://schemas.microsoft.com/office/drawing/2014/main" id="{5940A0EB-60E6-1700-37C6-6C27A4791D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ABE482-5051-C33F-0357-DEC318029A30}"/>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128920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75C7-851B-7F21-3CBF-2C282FE8D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13B651-D3C0-A71A-8C1C-334D78AD1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C8B526-BA7D-AF2C-D359-C336318F2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820EE-C11A-A0A0-A9B4-A8EF889D295F}"/>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6" name="Footer Placeholder 5">
            <a:extLst>
              <a:ext uri="{FF2B5EF4-FFF2-40B4-BE49-F238E27FC236}">
                <a16:creationId xmlns:a16="http://schemas.microsoft.com/office/drawing/2014/main" id="{02B11671-62C1-EC16-7C5A-BBA3915E37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360A9-40C5-B2CC-134F-7DCAE26AB251}"/>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423901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B2D3-9854-33BE-AEDF-E95512FC6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EF8945-9C4A-00F7-2E3D-B0B4E3EF6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BD543E-6EA7-5952-0FE0-F77A6D006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835BD-41A2-790C-C455-75BB9906A604}"/>
              </a:ext>
            </a:extLst>
          </p:cNvPr>
          <p:cNvSpPr>
            <a:spLocks noGrp="1"/>
          </p:cNvSpPr>
          <p:nvPr>
            <p:ph type="dt" sz="half" idx="10"/>
          </p:nvPr>
        </p:nvSpPr>
        <p:spPr/>
        <p:txBody>
          <a:bodyPr/>
          <a:lstStyle/>
          <a:p>
            <a:fld id="{3AC7E12B-726F-41FC-97FE-F0438064A65D}" type="datetimeFigureOut">
              <a:rPr lang="en-IN" smtClean="0"/>
              <a:t>20-02-2023</a:t>
            </a:fld>
            <a:endParaRPr lang="en-IN"/>
          </a:p>
        </p:txBody>
      </p:sp>
      <p:sp>
        <p:nvSpPr>
          <p:cNvPr id="6" name="Footer Placeholder 5">
            <a:extLst>
              <a:ext uri="{FF2B5EF4-FFF2-40B4-BE49-F238E27FC236}">
                <a16:creationId xmlns:a16="http://schemas.microsoft.com/office/drawing/2014/main" id="{BA174574-0609-2430-37CF-6ED5E3F1B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EB104-F1F9-CFAA-C854-21C4E974D241}"/>
              </a:ext>
            </a:extLst>
          </p:cNvPr>
          <p:cNvSpPr>
            <a:spLocks noGrp="1"/>
          </p:cNvSpPr>
          <p:nvPr>
            <p:ph type="sldNum" sz="quarter" idx="12"/>
          </p:nvPr>
        </p:nvSpPr>
        <p:spPr/>
        <p:txBody>
          <a:bodyPr/>
          <a:lstStyle/>
          <a:p>
            <a:fld id="{2B8A077A-F47F-47CC-AA52-BF3DDD51FE73}" type="slidenum">
              <a:rPr lang="en-IN" smtClean="0"/>
              <a:t>‹#›</a:t>
            </a:fld>
            <a:endParaRPr lang="en-IN"/>
          </a:p>
        </p:txBody>
      </p:sp>
    </p:spTree>
    <p:extLst>
      <p:ext uri="{BB962C8B-B14F-4D97-AF65-F5344CB8AC3E}">
        <p14:creationId xmlns:p14="http://schemas.microsoft.com/office/powerpoint/2010/main" val="4635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851EB-3EDF-62A8-E75B-6EA4DE1AF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32A06E-7BC1-DC1A-D65D-11D2569F5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DC1A6-2B3C-5F0B-C4F3-E8BDBA480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7E12B-726F-41FC-97FE-F0438064A65D}" type="datetimeFigureOut">
              <a:rPr lang="en-IN" smtClean="0"/>
              <a:t>20-02-2023</a:t>
            </a:fld>
            <a:endParaRPr lang="en-IN"/>
          </a:p>
        </p:txBody>
      </p:sp>
      <p:sp>
        <p:nvSpPr>
          <p:cNvPr id="5" name="Footer Placeholder 4">
            <a:extLst>
              <a:ext uri="{FF2B5EF4-FFF2-40B4-BE49-F238E27FC236}">
                <a16:creationId xmlns:a16="http://schemas.microsoft.com/office/drawing/2014/main" id="{9FF4299E-9EC6-2E3E-5C55-1247FA2C7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4F7332-35B3-4BDF-318B-82D0DE53A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A077A-F47F-47CC-AA52-BF3DDD51FE73}" type="slidenum">
              <a:rPr lang="en-IN" smtClean="0"/>
              <a:t>‹#›</a:t>
            </a:fld>
            <a:endParaRPr lang="en-IN"/>
          </a:p>
        </p:txBody>
      </p:sp>
    </p:spTree>
    <p:extLst>
      <p:ext uri="{BB962C8B-B14F-4D97-AF65-F5344CB8AC3E}">
        <p14:creationId xmlns:p14="http://schemas.microsoft.com/office/powerpoint/2010/main" val="234711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DB83-C5B2-F69E-A041-3174EB0E04FA}"/>
              </a:ext>
            </a:extLst>
          </p:cNvPr>
          <p:cNvSpPr>
            <a:spLocks noGrp="1"/>
          </p:cNvSpPr>
          <p:nvPr>
            <p:ph type="title"/>
          </p:nvPr>
        </p:nvSpPr>
        <p:spPr>
          <a:xfrm>
            <a:off x="767862" y="2716823"/>
            <a:ext cx="10515600" cy="3156438"/>
          </a:xfrm>
        </p:spPr>
        <p:txBody>
          <a:bodyPr>
            <a:normAutofit/>
          </a:bodyPr>
          <a:lstStyle/>
          <a:p>
            <a:r>
              <a:rPr lang="en-IN" sz="3600" b="1" dirty="0">
                <a:solidFill>
                  <a:schemeClr val="accent2">
                    <a:lumMod val="50000"/>
                  </a:schemeClr>
                </a:solidFill>
              </a:rPr>
              <a:t>Presentation on Decision Tree Algorithm With CHAID</a:t>
            </a:r>
            <a:br>
              <a:rPr lang="en-IN" sz="3600" b="1" dirty="0">
                <a:solidFill>
                  <a:schemeClr val="accent2">
                    <a:lumMod val="50000"/>
                  </a:schemeClr>
                </a:solidFill>
              </a:rPr>
            </a:br>
            <a:br>
              <a:rPr lang="en-IN" sz="3600" b="1" dirty="0">
                <a:solidFill>
                  <a:schemeClr val="accent2">
                    <a:lumMod val="50000"/>
                  </a:schemeClr>
                </a:solidFill>
              </a:rPr>
            </a:br>
            <a:br>
              <a:rPr lang="en-IN" sz="3600" b="1" dirty="0">
                <a:solidFill>
                  <a:schemeClr val="accent2">
                    <a:lumMod val="50000"/>
                  </a:schemeClr>
                </a:solidFill>
              </a:rPr>
            </a:br>
            <a:br>
              <a:rPr lang="en-IN" sz="3600" b="1" dirty="0">
                <a:solidFill>
                  <a:schemeClr val="accent2">
                    <a:lumMod val="50000"/>
                  </a:schemeClr>
                </a:solidFill>
              </a:rPr>
            </a:br>
            <a:br>
              <a:rPr lang="en-IN" sz="3600" b="1" dirty="0">
                <a:solidFill>
                  <a:schemeClr val="accent2">
                    <a:lumMod val="50000"/>
                  </a:schemeClr>
                </a:solidFill>
              </a:rPr>
            </a:br>
            <a:r>
              <a:rPr lang="en-IN" sz="3600" b="1" dirty="0">
                <a:solidFill>
                  <a:schemeClr val="accent2">
                    <a:lumMod val="50000"/>
                  </a:schemeClr>
                </a:solidFill>
              </a:rPr>
              <a:t>K . Sumanth</a:t>
            </a:r>
          </a:p>
        </p:txBody>
      </p:sp>
    </p:spTree>
    <p:extLst>
      <p:ext uri="{BB962C8B-B14F-4D97-AF65-F5344CB8AC3E}">
        <p14:creationId xmlns:p14="http://schemas.microsoft.com/office/powerpoint/2010/main" val="368862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D319-7F36-6E6C-1A7C-9F983B0A11FE}"/>
              </a:ext>
            </a:extLst>
          </p:cNvPr>
          <p:cNvSpPr>
            <a:spLocks noGrp="1"/>
          </p:cNvSpPr>
          <p:nvPr>
            <p:ph type="title"/>
          </p:nvPr>
        </p:nvSpPr>
        <p:spPr>
          <a:xfrm>
            <a:off x="838200" y="365124"/>
            <a:ext cx="10515600" cy="1621937"/>
          </a:xfrm>
        </p:spPr>
        <p:txBody>
          <a:bodyPr>
            <a:normAutofit/>
          </a:bodyPr>
          <a:lstStyle/>
          <a:p>
            <a:r>
              <a:rPr lang="en-IN" sz="2800" b="1" dirty="0"/>
              <a:t>Calculation of Decision Tree Classification Using CHAID :</a:t>
            </a:r>
            <a:br>
              <a:rPr lang="en-IN" sz="2800" b="1" dirty="0"/>
            </a:br>
            <a:br>
              <a:rPr lang="en-IN" sz="2800" b="1" dirty="0"/>
            </a:br>
            <a:r>
              <a:rPr lang="en-IN" sz="2800" b="1" dirty="0"/>
              <a:t> </a:t>
            </a:r>
            <a:r>
              <a:rPr lang="en-US" sz="2200" dirty="0">
                <a:latin typeface="+mn-lt"/>
              </a:rPr>
              <a:t>Lets see an example to decide the root node by using CHAID</a:t>
            </a:r>
            <a:endParaRPr lang="en-IN" sz="2200" b="1" dirty="0">
              <a:latin typeface="+mn-lt"/>
            </a:endParaRPr>
          </a:p>
        </p:txBody>
      </p:sp>
      <p:pic>
        <p:nvPicPr>
          <p:cNvPr id="9" name="Content Placeholder 8">
            <a:extLst>
              <a:ext uri="{FF2B5EF4-FFF2-40B4-BE49-F238E27FC236}">
                <a16:creationId xmlns:a16="http://schemas.microsoft.com/office/drawing/2014/main" id="{27C34083-632C-33A4-391A-F5D768F91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154" y="1688123"/>
            <a:ext cx="10058400" cy="4848714"/>
          </a:xfrm>
        </p:spPr>
      </p:pic>
    </p:spTree>
    <p:extLst>
      <p:ext uri="{BB962C8B-B14F-4D97-AF65-F5344CB8AC3E}">
        <p14:creationId xmlns:p14="http://schemas.microsoft.com/office/powerpoint/2010/main" val="30890806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0B49BBC-AAE0-641B-8D8D-FD49359F40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1015" y="158262"/>
            <a:ext cx="5574323" cy="6726114"/>
          </a:xfrm>
        </p:spPr>
      </p:pic>
      <p:pic>
        <p:nvPicPr>
          <p:cNvPr id="10" name="Content Placeholder 9">
            <a:extLst>
              <a:ext uri="{FF2B5EF4-FFF2-40B4-BE49-F238E27FC236}">
                <a16:creationId xmlns:a16="http://schemas.microsoft.com/office/drawing/2014/main" id="{85BDBFDC-A48F-DCBD-6D2A-E3227322300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0299" y="131886"/>
            <a:ext cx="5770685" cy="6655776"/>
          </a:xfrm>
        </p:spPr>
      </p:pic>
    </p:spTree>
    <p:extLst>
      <p:ext uri="{BB962C8B-B14F-4D97-AF65-F5344CB8AC3E}">
        <p14:creationId xmlns:p14="http://schemas.microsoft.com/office/powerpoint/2010/main" val="161991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0055D5D-0459-72FD-0ACF-8E1CEC76D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1662" y="92442"/>
            <a:ext cx="7596553" cy="6348047"/>
          </a:xfrm>
        </p:spPr>
      </p:pic>
      <p:sp>
        <p:nvSpPr>
          <p:cNvPr id="4" name="Text Placeholder 3">
            <a:extLst>
              <a:ext uri="{FF2B5EF4-FFF2-40B4-BE49-F238E27FC236}">
                <a16:creationId xmlns:a16="http://schemas.microsoft.com/office/drawing/2014/main" id="{850DB9D8-0E05-E543-B609-4EDFC44AE035}"/>
              </a:ext>
            </a:extLst>
          </p:cNvPr>
          <p:cNvSpPr>
            <a:spLocks noGrp="1"/>
          </p:cNvSpPr>
          <p:nvPr>
            <p:ph type="body" sz="half" idx="2"/>
          </p:nvPr>
        </p:nvSpPr>
        <p:spPr>
          <a:xfrm>
            <a:off x="435343" y="1213339"/>
            <a:ext cx="3932237" cy="5315073"/>
          </a:xfrm>
        </p:spPr>
        <p:txBody>
          <a:bodyPr>
            <a:normAutofit/>
          </a:bodyPr>
          <a:lstStyle/>
          <a:p>
            <a:pPr algn="just"/>
            <a:r>
              <a:rPr lang="en-US" sz="1800" b="0" i="0" dirty="0">
                <a:solidFill>
                  <a:srgbClr val="555555"/>
                </a:solidFill>
                <a:effectLst/>
                <a:latin typeface="Rubik"/>
              </a:rPr>
              <a:t>As seen, outlook feature has the highest chi-square value. This means that it is the most significant feature. So, we will put this feature to the root node.</a:t>
            </a:r>
          </a:p>
          <a:p>
            <a:pPr algn="just"/>
            <a:endParaRPr lang="en-US" sz="1800" dirty="0">
              <a:solidFill>
                <a:srgbClr val="555555"/>
              </a:solidFill>
              <a:latin typeface="Rubik"/>
            </a:endParaRPr>
          </a:p>
          <a:p>
            <a:r>
              <a:rPr lang="en-US" sz="1800" b="0" i="0" dirty="0">
                <a:solidFill>
                  <a:srgbClr val="555555"/>
                </a:solidFill>
                <a:effectLst/>
                <a:latin typeface="Rubik"/>
              </a:rPr>
              <a:t>We’ve filtered the raw data set based on the outlook classes. For example, overcast branch just has yes decisions in the sub data set. This means that CHAID tree returns YES if outlook is overcast.</a:t>
            </a:r>
          </a:p>
          <a:p>
            <a:r>
              <a:rPr lang="en-US" sz="1800" b="0" i="0" dirty="0">
                <a:solidFill>
                  <a:srgbClr val="555555"/>
                </a:solidFill>
                <a:effectLst/>
                <a:latin typeface="Rubik"/>
              </a:rPr>
              <a:t>The both sunny and rain branches have yes and no decisions. We will apply chi-square tests for these sub data sets.</a:t>
            </a:r>
          </a:p>
          <a:p>
            <a:pPr algn="just"/>
            <a:endParaRPr lang="en-IN" sz="1800" dirty="0"/>
          </a:p>
        </p:txBody>
      </p:sp>
    </p:spTree>
    <p:extLst>
      <p:ext uri="{BB962C8B-B14F-4D97-AF65-F5344CB8AC3E}">
        <p14:creationId xmlns:p14="http://schemas.microsoft.com/office/powerpoint/2010/main" val="402323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C06B-488B-EFD1-54F0-70FC7E9B1DFC}"/>
              </a:ext>
            </a:extLst>
          </p:cNvPr>
          <p:cNvSpPr>
            <a:spLocks noGrp="1"/>
          </p:cNvSpPr>
          <p:nvPr>
            <p:ph type="title"/>
          </p:nvPr>
        </p:nvSpPr>
        <p:spPr>
          <a:xfrm>
            <a:off x="838200" y="63623"/>
            <a:ext cx="10515600" cy="1325563"/>
          </a:xfrm>
        </p:spPr>
        <p:txBody>
          <a:bodyPr>
            <a:normAutofit fontScale="90000"/>
          </a:bodyPr>
          <a:lstStyle/>
          <a:p>
            <a:r>
              <a:rPr lang="en-US" sz="2000" b="1" i="0" dirty="0">
                <a:solidFill>
                  <a:srgbClr val="222222"/>
                </a:solidFill>
                <a:effectLst/>
                <a:latin typeface="Lato" panose="020F0502020204030203" pitchFamily="34" charset="0"/>
              </a:rPr>
              <a:t>Outlook = Sunny branch</a:t>
            </a:r>
            <a:br>
              <a:rPr lang="en-US" sz="2000" b="0" i="0" dirty="0">
                <a:solidFill>
                  <a:srgbClr val="222222"/>
                </a:solidFill>
                <a:effectLst/>
                <a:latin typeface="Lato" panose="020F0502020204030203" pitchFamily="34" charset="0"/>
              </a:rPr>
            </a:br>
            <a:r>
              <a:rPr lang="en-US" sz="2000" b="0" i="0" dirty="0">
                <a:solidFill>
                  <a:srgbClr val="222222"/>
                </a:solidFill>
                <a:effectLst/>
                <a:latin typeface="Lato" panose="020F0502020204030203" pitchFamily="34" charset="0"/>
              </a:rPr>
              <a:t>This branch has 5 examples. Presently, we search for the most predominant feature. By The Way, we will disregard the outlook feature now since they are altogether the same. At the end of the day, we will find out the most predominant columns among temperature , humidity and wind.</a:t>
            </a:r>
            <a:endParaRPr lang="en-IN" dirty="0"/>
          </a:p>
        </p:txBody>
      </p:sp>
      <p:pic>
        <p:nvPicPr>
          <p:cNvPr id="8" name="Content Placeholder 7">
            <a:extLst>
              <a:ext uri="{FF2B5EF4-FFF2-40B4-BE49-F238E27FC236}">
                <a16:creationId xmlns:a16="http://schemas.microsoft.com/office/drawing/2014/main" id="{47F20E9A-1664-01F8-B985-17A45945F4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756" y="1538654"/>
            <a:ext cx="4141598" cy="1635369"/>
          </a:xfrm>
        </p:spPr>
      </p:pic>
      <p:pic>
        <p:nvPicPr>
          <p:cNvPr id="10" name="Content Placeholder 9">
            <a:extLst>
              <a:ext uri="{FF2B5EF4-FFF2-40B4-BE49-F238E27FC236}">
                <a16:creationId xmlns:a16="http://schemas.microsoft.com/office/drawing/2014/main" id="{BD1DD35D-75AF-9277-02EB-3073AF1B306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27150" y="1160586"/>
            <a:ext cx="6207369" cy="5697414"/>
          </a:xfrm>
        </p:spPr>
      </p:pic>
    </p:spTree>
    <p:extLst>
      <p:ext uri="{BB962C8B-B14F-4D97-AF65-F5344CB8AC3E}">
        <p14:creationId xmlns:p14="http://schemas.microsoft.com/office/powerpoint/2010/main" val="140990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216AB3C-F91F-A9F0-7458-E2A2E8933C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0705" y="1690688"/>
            <a:ext cx="4778496" cy="2183913"/>
          </a:xfrm>
        </p:spPr>
      </p:pic>
      <p:pic>
        <p:nvPicPr>
          <p:cNvPr id="10" name="Content Placeholder 9">
            <a:extLst>
              <a:ext uri="{FF2B5EF4-FFF2-40B4-BE49-F238E27FC236}">
                <a16:creationId xmlns:a16="http://schemas.microsoft.com/office/drawing/2014/main" id="{DB698934-8D5A-0CA8-3E0D-98F54362A3B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9201" y="1995854"/>
            <a:ext cx="6796453" cy="3758008"/>
          </a:xfrm>
        </p:spPr>
      </p:pic>
    </p:spTree>
    <p:extLst>
      <p:ext uri="{BB962C8B-B14F-4D97-AF65-F5344CB8AC3E}">
        <p14:creationId xmlns:p14="http://schemas.microsoft.com/office/powerpoint/2010/main" val="269935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783A-584E-56C6-CED3-265CBB519273}"/>
              </a:ext>
            </a:extLst>
          </p:cNvPr>
          <p:cNvSpPr>
            <a:spLocks noGrp="1"/>
          </p:cNvSpPr>
          <p:nvPr>
            <p:ph type="title"/>
          </p:nvPr>
        </p:nvSpPr>
        <p:spPr>
          <a:xfrm>
            <a:off x="839788" y="321164"/>
            <a:ext cx="10515600" cy="1325563"/>
          </a:xfrm>
        </p:spPr>
        <p:txBody>
          <a:bodyPr>
            <a:normAutofit/>
          </a:bodyPr>
          <a:lstStyle/>
          <a:p>
            <a:r>
              <a:rPr lang="en-US" sz="2000" b="0" i="0" dirty="0">
                <a:solidFill>
                  <a:srgbClr val="222222"/>
                </a:solidFill>
                <a:effectLst/>
                <a:latin typeface="Lato" panose="020F0502020204030203" pitchFamily="34" charset="0"/>
              </a:rPr>
              <a:t>As seen, all branches have sub informational datasets having a single decision such that yes or no. In this way, we can generate the CHAID tree as illustrated below.</a:t>
            </a:r>
            <a:endParaRPr lang="en-IN" sz="2000" dirty="0"/>
          </a:p>
        </p:txBody>
      </p:sp>
      <p:sp>
        <p:nvSpPr>
          <p:cNvPr id="3" name="Text Placeholder 2">
            <a:extLst>
              <a:ext uri="{FF2B5EF4-FFF2-40B4-BE49-F238E27FC236}">
                <a16:creationId xmlns:a16="http://schemas.microsoft.com/office/drawing/2014/main" id="{1DD724FB-C331-87FC-E391-7D4A67DA77EA}"/>
              </a:ext>
            </a:extLst>
          </p:cNvPr>
          <p:cNvSpPr>
            <a:spLocks noGrp="1"/>
          </p:cNvSpPr>
          <p:nvPr>
            <p:ph type="body" idx="1"/>
          </p:nvPr>
        </p:nvSpPr>
        <p:spPr/>
        <p:txBody>
          <a:bodyPr>
            <a:normAutofit fontScale="25000" lnSpcReduction="20000"/>
          </a:bodyPr>
          <a:lstStyle/>
          <a:p>
            <a:pPr algn="just"/>
            <a:r>
              <a:rPr lang="en-US" sz="5600" b="0" i="0" dirty="0">
                <a:solidFill>
                  <a:srgbClr val="222222"/>
                </a:solidFill>
                <a:effectLst/>
                <a:latin typeface="Lato" panose="020F0502020204030203" pitchFamily="34" charset="0"/>
              </a:rPr>
              <a:t>Thus, the wind feature is the victor for the rain is the outlook branch. Put this column in the connected branch and see the corresponding sub informational dataset.</a:t>
            </a:r>
          </a:p>
          <a:p>
            <a:br>
              <a:rPr lang="en-US" b="0" i="0" dirty="0">
                <a:solidFill>
                  <a:srgbClr val="222222"/>
                </a:solidFill>
                <a:effectLst/>
                <a:latin typeface="Lato" panose="020F0502020204030203" pitchFamily="34" charset="0"/>
              </a:rPr>
            </a:br>
            <a:endParaRPr lang="en-IN" dirty="0"/>
          </a:p>
        </p:txBody>
      </p:sp>
      <p:pic>
        <p:nvPicPr>
          <p:cNvPr id="8" name="Content Placeholder 7">
            <a:extLst>
              <a:ext uri="{FF2B5EF4-FFF2-40B4-BE49-F238E27FC236}">
                <a16:creationId xmlns:a16="http://schemas.microsoft.com/office/drawing/2014/main" id="{56E532DD-A059-8474-9A61-91DCF45C01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2046" y="2303585"/>
            <a:ext cx="5843954" cy="4189290"/>
          </a:xfrm>
        </p:spPr>
      </p:pic>
      <p:pic>
        <p:nvPicPr>
          <p:cNvPr id="10" name="Content Placeholder 9">
            <a:extLst>
              <a:ext uri="{FF2B5EF4-FFF2-40B4-BE49-F238E27FC236}">
                <a16:creationId xmlns:a16="http://schemas.microsoft.com/office/drawing/2014/main" id="{7D943D0C-A131-FD7B-2794-6D84D88DDBF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934307"/>
            <a:ext cx="5767754" cy="4558567"/>
          </a:xfrm>
        </p:spPr>
      </p:pic>
    </p:spTree>
    <p:extLst>
      <p:ext uri="{BB962C8B-B14F-4D97-AF65-F5344CB8AC3E}">
        <p14:creationId xmlns:p14="http://schemas.microsoft.com/office/powerpoint/2010/main" val="3169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0150-BF31-0022-ECE6-3365FEED53F6}"/>
              </a:ext>
            </a:extLst>
          </p:cNvPr>
          <p:cNvSpPr>
            <a:spLocks noGrp="1"/>
          </p:cNvSpPr>
          <p:nvPr>
            <p:ph type="title"/>
          </p:nvPr>
        </p:nvSpPr>
        <p:spPr/>
        <p:txBody>
          <a:bodyPr>
            <a:normAutofit/>
          </a:bodyPr>
          <a:lstStyle/>
          <a:p>
            <a:r>
              <a:rPr lang="en-GB" sz="3600" b="1" dirty="0"/>
              <a:t>Advantages and limitations of CHAID:</a:t>
            </a:r>
            <a:endParaRPr lang="en-IN" sz="3600" b="1" dirty="0"/>
          </a:p>
        </p:txBody>
      </p:sp>
      <p:sp>
        <p:nvSpPr>
          <p:cNvPr id="3" name="Content Placeholder 2">
            <a:extLst>
              <a:ext uri="{FF2B5EF4-FFF2-40B4-BE49-F238E27FC236}">
                <a16:creationId xmlns:a16="http://schemas.microsoft.com/office/drawing/2014/main" id="{B39296AE-5B24-DAA3-6E8E-E75809A3E068}"/>
              </a:ext>
            </a:extLst>
          </p:cNvPr>
          <p:cNvSpPr>
            <a:spLocks noGrp="1"/>
          </p:cNvSpPr>
          <p:nvPr>
            <p:ph idx="1"/>
          </p:nvPr>
        </p:nvSpPr>
        <p:spPr/>
        <p:txBody>
          <a:bodyPr>
            <a:normAutofit/>
          </a:bodyPr>
          <a:lstStyle/>
          <a:p>
            <a:pPr algn="just">
              <a:spcBef>
                <a:spcPts val="0"/>
              </a:spcBef>
            </a:pPr>
            <a:r>
              <a:rPr lang="en-US" sz="2000" dirty="0">
                <a:solidFill>
                  <a:schemeClr val="dk2"/>
                </a:solidFill>
              </a:rPr>
              <a:t>CHAID has many advantages that make it a popular choice for classification tasks. </a:t>
            </a:r>
          </a:p>
          <a:p>
            <a:pPr marL="0" lvl="0" indent="0" algn="just" rtl="0">
              <a:spcBef>
                <a:spcPts val="0"/>
              </a:spcBef>
              <a:spcAft>
                <a:spcPts val="0"/>
              </a:spcAft>
              <a:buNone/>
            </a:pPr>
            <a:endParaRPr lang="en-US" sz="2000" dirty="0">
              <a:solidFill>
                <a:schemeClr val="dk2"/>
              </a:solidFill>
            </a:endParaRPr>
          </a:p>
          <a:p>
            <a:pPr algn="just">
              <a:spcBef>
                <a:spcPts val="0"/>
              </a:spcBef>
            </a:pPr>
            <a:r>
              <a:rPr lang="en-US" sz="2000" dirty="0">
                <a:solidFill>
                  <a:schemeClr val="dk2"/>
                </a:solidFill>
              </a:rPr>
              <a:t>It is easy to interpret, can handle both categorical and continuous data, and is robust to outliers. Additionally, it is fast and efficient, and can handle large datasets. </a:t>
            </a:r>
          </a:p>
          <a:p>
            <a:pPr marL="0" lvl="0" indent="0" algn="just" rtl="0">
              <a:spcBef>
                <a:spcPts val="0"/>
              </a:spcBef>
              <a:spcAft>
                <a:spcPts val="0"/>
              </a:spcAft>
              <a:buNone/>
            </a:pPr>
            <a:endParaRPr lang="en-US" sz="2000" dirty="0">
              <a:solidFill>
                <a:schemeClr val="dk2"/>
              </a:solidFill>
            </a:endParaRPr>
          </a:p>
          <a:p>
            <a:pPr algn="just">
              <a:spcBef>
                <a:spcPts val="0"/>
              </a:spcBef>
            </a:pPr>
            <a:r>
              <a:rPr lang="en-US" sz="2000" dirty="0">
                <a:solidFill>
                  <a:schemeClr val="dk2"/>
                </a:solidFill>
              </a:rPr>
              <a:t>However, there are also some limitations to CHAID that should be considered. It can be prone to overfitting, and can be biased towards variables with more categories. </a:t>
            </a:r>
          </a:p>
          <a:p>
            <a:pPr marL="0" lvl="0" indent="0" algn="just" rtl="0">
              <a:spcBef>
                <a:spcPts val="0"/>
              </a:spcBef>
              <a:spcAft>
                <a:spcPts val="0"/>
              </a:spcAft>
              <a:buNone/>
            </a:pPr>
            <a:endParaRPr lang="en-US" sz="2000" dirty="0">
              <a:solidFill>
                <a:schemeClr val="dk2"/>
              </a:solidFill>
            </a:endParaRPr>
          </a:p>
          <a:p>
            <a:pPr algn="just">
              <a:spcBef>
                <a:spcPts val="0"/>
              </a:spcBef>
            </a:pPr>
            <a:r>
              <a:rPr lang="en-US" sz="2000" dirty="0">
                <a:solidFill>
                  <a:schemeClr val="dk2"/>
                </a:solidFill>
              </a:rPr>
              <a:t>Additionally, it can be difficult to determine the optimal number of splits</a:t>
            </a:r>
            <a:r>
              <a:rPr lang="en-US" sz="2800" dirty="0">
                <a:solidFill>
                  <a:schemeClr val="dk2"/>
                </a:solidFill>
              </a:rPr>
              <a:t>.</a:t>
            </a:r>
          </a:p>
          <a:p>
            <a:endParaRPr lang="en-IN" dirty="0"/>
          </a:p>
        </p:txBody>
      </p:sp>
    </p:spTree>
    <p:extLst>
      <p:ext uri="{BB962C8B-B14F-4D97-AF65-F5344CB8AC3E}">
        <p14:creationId xmlns:p14="http://schemas.microsoft.com/office/powerpoint/2010/main" val="352533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E56A2-09D2-7100-63C6-DFAE700F5F45}"/>
              </a:ext>
            </a:extLst>
          </p:cNvPr>
          <p:cNvSpPr txBox="1"/>
          <p:nvPr/>
        </p:nvSpPr>
        <p:spPr>
          <a:xfrm>
            <a:off x="3716948" y="3077281"/>
            <a:ext cx="6097464" cy="923330"/>
          </a:xfrm>
          <a:prstGeom prst="rect">
            <a:avLst/>
          </a:prstGeom>
          <a:noFill/>
        </p:spPr>
        <p:txBody>
          <a:bodyPr wrap="square">
            <a:spAutoFit/>
          </a:bodyPr>
          <a:lstStyle/>
          <a:p>
            <a:r>
              <a:rPr lang="en-US" sz="5400" dirty="0"/>
              <a:t>THANK YOU:)</a:t>
            </a:r>
            <a:endParaRPr lang="en-IN" sz="5400" dirty="0"/>
          </a:p>
        </p:txBody>
      </p:sp>
    </p:spTree>
    <p:extLst>
      <p:ext uri="{BB962C8B-B14F-4D97-AF65-F5344CB8AC3E}">
        <p14:creationId xmlns:p14="http://schemas.microsoft.com/office/powerpoint/2010/main" val="2878979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3B97-B4BA-4C11-1615-04B6C0B9FB4C}"/>
              </a:ext>
            </a:extLst>
          </p:cNvPr>
          <p:cNvSpPr>
            <a:spLocks noGrp="1"/>
          </p:cNvSpPr>
          <p:nvPr>
            <p:ph type="title"/>
          </p:nvPr>
        </p:nvSpPr>
        <p:spPr/>
        <p:txBody>
          <a:bodyPr>
            <a:normAutofit/>
          </a:bodyPr>
          <a:lstStyle/>
          <a:p>
            <a:r>
              <a:rPr lang="en-IN" sz="4800" b="1" dirty="0">
                <a:solidFill>
                  <a:srgbClr val="C00000"/>
                </a:solidFill>
              </a:rPr>
              <a:t>Outline</a:t>
            </a:r>
          </a:p>
        </p:txBody>
      </p:sp>
      <p:sp>
        <p:nvSpPr>
          <p:cNvPr id="3" name="Content Placeholder 2">
            <a:extLst>
              <a:ext uri="{FF2B5EF4-FFF2-40B4-BE49-F238E27FC236}">
                <a16:creationId xmlns:a16="http://schemas.microsoft.com/office/drawing/2014/main" id="{BCE21C51-B14F-8949-7344-5175AA48F4E0}"/>
              </a:ext>
            </a:extLst>
          </p:cNvPr>
          <p:cNvSpPr>
            <a:spLocks noGrp="1"/>
          </p:cNvSpPr>
          <p:nvPr>
            <p:ph idx="1"/>
          </p:nvPr>
        </p:nvSpPr>
        <p:spPr/>
        <p:txBody>
          <a:bodyPr>
            <a:normAutofit/>
          </a:bodyPr>
          <a:lstStyle/>
          <a:p>
            <a:r>
              <a:rPr lang="en-IN" sz="2400" dirty="0"/>
              <a:t>Introduction of Decision Tree Classification</a:t>
            </a:r>
          </a:p>
          <a:p>
            <a:r>
              <a:rPr lang="en-IN" sz="2400" dirty="0"/>
              <a:t>Why Use Decision Tree</a:t>
            </a:r>
          </a:p>
          <a:p>
            <a:r>
              <a:rPr lang="en-IN" sz="2400" dirty="0"/>
              <a:t>Definition of CHAID</a:t>
            </a:r>
          </a:p>
          <a:p>
            <a:r>
              <a:rPr lang="en-IN" sz="2400" dirty="0"/>
              <a:t> Formula of CHAID</a:t>
            </a:r>
          </a:p>
          <a:p>
            <a:r>
              <a:rPr lang="en-IN" sz="2400" dirty="0"/>
              <a:t>How CHAID Works</a:t>
            </a:r>
          </a:p>
          <a:p>
            <a:r>
              <a:rPr lang="en-IN" sz="2400" dirty="0"/>
              <a:t>Steps involved in CHAID Algorithm</a:t>
            </a:r>
          </a:p>
          <a:p>
            <a:r>
              <a:rPr lang="en-IN" sz="2400" dirty="0"/>
              <a:t>Example of Decision Tree Classification using CHAID</a:t>
            </a:r>
          </a:p>
          <a:p>
            <a:r>
              <a:rPr lang="en-IN" sz="2400" dirty="0"/>
              <a:t>Mathematical steps involved in Decision Tree Classification(CHAID)</a:t>
            </a:r>
          </a:p>
          <a:p>
            <a:r>
              <a:rPr lang="en-GB" sz="2400" dirty="0"/>
              <a:t>Advantages and limitations of CHAID</a:t>
            </a:r>
            <a:endParaRPr lang="en-IN" sz="2400" dirty="0"/>
          </a:p>
          <a:p>
            <a:endParaRPr lang="en-IN" sz="2400" dirty="0"/>
          </a:p>
        </p:txBody>
      </p:sp>
    </p:spTree>
    <p:extLst>
      <p:ext uri="{BB962C8B-B14F-4D97-AF65-F5344CB8AC3E}">
        <p14:creationId xmlns:p14="http://schemas.microsoft.com/office/powerpoint/2010/main" val="418414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C476-92A9-92A4-F5E0-802D648FE19B}"/>
              </a:ext>
            </a:extLst>
          </p:cNvPr>
          <p:cNvSpPr>
            <a:spLocks noGrp="1"/>
          </p:cNvSpPr>
          <p:nvPr>
            <p:ph type="title"/>
          </p:nvPr>
        </p:nvSpPr>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1B8C67F7-5FB0-FE5D-F809-3C3B5245709F}"/>
              </a:ext>
            </a:extLst>
          </p:cNvPr>
          <p:cNvSpPr>
            <a:spLocks noGrp="1"/>
          </p:cNvSpPr>
          <p:nvPr>
            <p:ph idx="1"/>
          </p:nvPr>
        </p:nvSpPr>
        <p:spPr/>
        <p:txBody>
          <a:bodyPr>
            <a:normAutofit fontScale="92500"/>
          </a:bodyPr>
          <a:lstStyle/>
          <a:p>
            <a:r>
              <a:rPr lang="en-IN" dirty="0"/>
              <a:t>Decision Tree Classification:</a:t>
            </a:r>
          </a:p>
          <a:p>
            <a:pPr marL="0" indent="0" algn="just">
              <a:buNone/>
            </a:pPr>
            <a:r>
              <a:rPr lang="en-IN" sz="2000" dirty="0"/>
              <a:t>             </a:t>
            </a:r>
            <a:r>
              <a:rPr lang="en-US" sz="2200" b="0" i="0" dirty="0">
                <a:solidFill>
                  <a:srgbClr val="374151"/>
                </a:solidFill>
                <a:effectLst/>
                <a:latin typeface="Söhne"/>
              </a:rPr>
              <a:t>Decision tree classification is a machine learning algorithm used for both classification and regression tasks. It builds a tree-like model where each internal node represents a feature or attribute, each branch represents a decision rule or condition based on that feature, and each leaf node represents a class label or a predicted target value. The tree is built by recursively splitting the data based on the most informative features until a stopping criterion is met.</a:t>
            </a:r>
          </a:p>
          <a:p>
            <a:pPr algn="just"/>
            <a:r>
              <a:rPr lang="en-US" sz="2200" b="0" i="0" dirty="0">
                <a:solidFill>
                  <a:srgbClr val="292929"/>
                </a:solidFill>
                <a:effectLst/>
                <a:latin typeface="source-serif-pro"/>
              </a:rPr>
              <a:t>Let’s look at the basic terminology used with Decision trees:</a:t>
            </a:r>
          </a:p>
          <a:p>
            <a:pPr algn="just">
              <a:buFont typeface="+mj-lt"/>
              <a:buAutoNum type="arabicPeriod"/>
            </a:pPr>
            <a:r>
              <a:rPr lang="en-US" sz="2200" b="1" i="0" dirty="0">
                <a:solidFill>
                  <a:srgbClr val="292929"/>
                </a:solidFill>
                <a:effectLst/>
                <a:latin typeface="source-serif-pro"/>
              </a:rPr>
              <a:t>Root Node: </a:t>
            </a:r>
            <a:r>
              <a:rPr lang="en-US" sz="2200" b="0" i="0" dirty="0">
                <a:solidFill>
                  <a:srgbClr val="292929"/>
                </a:solidFill>
                <a:effectLst/>
                <a:latin typeface="source-serif-pro"/>
              </a:rPr>
              <a:t>It represents entire population or sample and this further gets divided into two or more homogeneous sets.</a:t>
            </a:r>
          </a:p>
          <a:p>
            <a:pPr algn="just">
              <a:buFont typeface="+mj-lt"/>
              <a:buAutoNum type="arabicPeriod"/>
            </a:pPr>
            <a:r>
              <a:rPr lang="en-US" sz="2200" b="1" i="0" dirty="0">
                <a:solidFill>
                  <a:srgbClr val="292929"/>
                </a:solidFill>
                <a:effectLst/>
                <a:latin typeface="source-serif-pro"/>
              </a:rPr>
              <a:t>Splitting: </a:t>
            </a:r>
            <a:r>
              <a:rPr lang="en-US" sz="2200" b="0" i="0" dirty="0">
                <a:solidFill>
                  <a:srgbClr val="292929"/>
                </a:solidFill>
                <a:effectLst/>
                <a:latin typeface="source-serif-pro"/>
              </a:rPr>
              <a:t>It is a process of dividing a node into two or more sub-nodes.</a:t>
            </a:r>
          </a:p>
          <a:p>
            <a:pPr algn="just">
              <a:buFont typeface="+mj-lt"/>
              <a:buAutoNum type="arabicPeriod"/>
            </a:pPr>
            <a:r>
              <a:rPr lang="en-US" sz="2200" b="1" i="0" dirty="0">
                <a:solidFill>
                  <a:srgbClr val="292929"/>
                </a:solidFill>
                <a:effectLst/>
                <a:latin typeface="source-serif-pro"/>
              </a:rPr>
              <a:t>Decision Node: </a:t>
            </a:r>
            <a:r>
              <a:rPr lang="en-US" sz="2200" b="0" i="0" dirty="0">
                <a:solidFill>
                  <a:srgbClr val="292929"/>
                </a:solidFill>
                <a:effectLst/>
                <a:latin typeface="source-serif-pro"/>
              </a:rPr>
              <a:t>When a sub-node splits into further sub-nodes, then it is called decision node.</a:t>
            </a:r>
          </a:p>
          <a:p>
            <a:pPr algn="just">
              <a:buFont typeface="+mj-lt"/>
              <a:buAutoNum type="arabicPeriod"/>
            </a:pPr>
            <a:r>
              <a:rPr lang="en-US" sz="2200" b="1" i="0" dirty="0">
                <a:solidFill>
                  <a:srgbClr val="292929"/>
                </a:solidFill>
                <a:effectLst/>
                <a:latin typeface="source-serif-pro"/>
              </a:rPr>
              <a:t>Leaf/ Terminal Node: </a:t>
            </a:r>
            <a:r>
              <a:rPr lang="en-US" sz="2200" b="0" i="0" dirty="0">
                <a:solidFill>
                  <a:srgbClr val="292929"/>
                </a:solidFill>
                <a:effectLst/>
                <a:latin typeface="source-serif-pro"/>
              </a:rPr>
              <a:t>Nodes do not split is called Leaf or Terminal node</a:t>
            </a:r>
            <a:r>
              <a:rPr lang="en-US" sz="1400" b="0" i="0" dirty="0">
                <a:solidFill>
                  <a:srgbClr val="292929"/>
                </a:solidFill>
                <a:effectLst/>
                <a:latin typeface="source-serif-pro"/>
              </a:rPr>
              <a:t>.</a:t>
            </a:r>
          </a:p>
        </p:txBody>
      </p:sp>
    </p:spTree>
    <p:extLst>
      <p:ext uri="{BB962C8B-B14F-4D97-AF65-F5344CB8AC3E}">
        <p14:creationId xmlns:p14="http://schemas.microsoft.com/office/powerpoint/2010/main" val="333969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F7145F-C55C-385B-D84E-8625ED244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738" y="703384"/>
            <a:ext cx="5798650" cy="5451231"/>
          </a:xfrm>
        </p:spPr>
      </p:pic>
      <p:sp>
        <p:nvSpPr>
          <p:cNvPr id="4" name="Text Placeholder 3">
            <a:extLst>
              <a:ext uri="{FF2B5EF4-FFF2-40B4-BE49-F238E27FC236}">
                <a16:creationId xmlns:a16="http://schemas.microsoft.com/office/drawing/2014/main" id="{258F7F74-353C-BC01-6C3F-7D4CD345E069}"/>
              </a:ext>
            </a:extLst>
          </p:cNvPr>
          <p:cNvSpPr>
            <a:spLocks noGrp="1"/>
          </p:cNvSpPr>
          <p:nvPr>
            <p:ph type="body" sz="half" idx="2"/>
          </p:nvPr>
        </p:nvSpPr>
        <p:spPr>
          <a:xfrm>
            <a:off x="839788" y="1099038"/>
            <a:ext cx="3932237" cy="4769950"/>
          </a:xfrm>
        </p:spPr>
        <p:txBody>
          <a:bodyPr/>
          <a:lstStyle/>
          <a:p>
            <a:pPr algn="l"/>
            <a:endParaRPr lang="en-US" b="1" i="0" dirty="0">
              <a:solidFill>
                <a:srgbClr val="292929"/>
              </a:solidFill>
              <a:effectLst/>
              <a:latin typeface="source-serif-pro"/>
            </a:endParaRPr>
          </a:p>
          <a:p>
            <a:pPr algn="l"/>
            <a:endParaRPr lang="en-US" b="1" dirty="0">
              <a:solidFill>
                <a:srgbClr val="292929"/>
              </a:solidFill>
              <a:latin typeface="source-serif-pro"/>
            </a:endParaRPr>
          </a:p>
          <a:p>
            <a:pPr algn="just"/>
            <a:r>
              <a:rPr lang="en-US" sz="1800" b="1" i="0" dirty="0">
                <a:solidFill>
                  <a:srgbClr val="292929"/>
                </a:solidFill>
                <a:effectLst/>
                <a:latin typeface="source-serif-pro"/>
              </a:rPr>
              <a:t>5. Pruning: </a:t>
            </a:r>
            <a:r>
              <a:rPr lang="en-US" sz="1800" b="0" i="0" dirty="0">
                <a:solidFill>
                  <a:srgbClr val="292929"/>
                </a:solidFill>
                <a:effectLst/>
                <a:latin typeface="source-serif-pro"/>
              </a:rPr>
              <a:t>When we remove sub-nodes of a decision node, this process is called pruning. You can say opposite process of splitting.</a:t>
            </a:r>
          </a:p>
          <a:p>
            <a:pPr algn="just"/>
            <a:r>
              <a:rPr lang="en-US" sz="1800" b="1" i="0" dirty="0">
                <a:solidFill>
                  <a:srgbClr val="292929"/>
                </a:solidFill>
                <a:effectLst/>
                <a:latin typeface="source-serif-pro"/>
              </a:rPr>
              <a:t>6. Branch / Sub-Tree: </a:t>
            </a:r>
            <a:r>
              <a:rPr lang="en-US" sz="1800" b="0" i="0" dirty="0">
                <a:solidFill>
                  <a:srgbClr val="292929"/>
                </a:solidFill>
                <a:effectLst/>
                <a:latin typeface="source-serif-pro"/>
              </a:rPr>
              <a:t>A sub section of entire tree is called branch or sub-tree.</a:t>
            </a:r>
          </a:p>
          <a:p>
            <a:pPr algn="just"/>
            <a:r>
              <a:rPr lang="en-US" sz="1800" b="1" i="0" dirty="0">
                <a:solidFill>
                  <a:srgbClr val="292929"/>
                </a:solidFill>
                <a:effectLst/>
                <a:latin typeface="source-serif-pro"/>
              </a:rPr>
              <a:t>7. Parent and Child Node: </a:t>
            </a:r>
            <a:r>
              <a:rPr lang="en-US" sz="1800" b="0" i="0" dirty="0">
                <a:solidFill>
                  <a:srgbClr val="292929"/>
                </a:solidFill>
                <a:effectLst/>
                <a:latin typeface="source-serif-pro"/>
              </a:rPr>
              <a:t>A node, which is divided into sub-nodes is called parent node of sub-nodes where as sub-nodes are the child of parent node.</a:t>
            </a:r>
          </a:p>
          <a:p>
            <a:endParaRPr lang="en-IN" dirty="0"/>
          </a:p>
        </p:txBody>
      </p:sp>
    </p:spTree>
    <p:extLst>
      <p:ext uri="{BB962C8B-B14F-4D97-AF65-F5344CB8AC3E}">
        <p14:creationId xmlns:p14="http://schemas.microsoft.com/office/powerpoint/2010/main" val="384816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DFF44-82DF-2CB4-22CA-61C3FB2C1A63}"/>
              </a:ext>
            </a:extLst>
          </p:cNvPr>
          <p:cNvSpPr>
            <a:spLocks noGrp="1"/>
          </p:cNvSpPr>
          <p:nvPr>
            <p:ph idx="1"/>
          </p:nvPr>
        </p:nvSpPr>
        <p:spPr>
          <a:xfrm>
            <a:off x="838200" y="800100"/>
            <a:ext cx="10515600" cy="5376863"/>
          </a:xfrm>
        </p:spPr>
        <p:txBody>
          <a:bodyPr>
            <a:normAutofit fontScale="92500" lnSpcReduction="10000"/>
          </a:bodyPr>
          <a:lstStyle/>
          <a:p>
            <a:pPr algn="just"/>
            <a:r>
              <a:rPr lang="en-IN" dirty="0"/>
              <a:t>Why use Decision Tree :</a:t>
            </a:r>
          </a:p>
          <a:p>
            <a:pPr marL="457200" indent="-457200" algn="just">
              <a:buFont typeface="+mj-lt"/>
              <a:buAutoNum type="arabicPeriod"/>
            </a:pPr>
            <a:r>
              <a:rPr lang="en-US" sz="2000" b="0" i="0" dirty="0">
                <a:solidFill>
                  <a:srgbClr val="374151"/>
                </a:solidFill>
                <a:effectLst/>
                <a:latin typeface="Söhne"/>
              </a:rPr>
              <a:t>Easy to understand: Decision trees are easy to understand and interpret, even for non-technical users. The tree structure allows you to see how each feature contributes to the classification decision, and the decision rules are easy to follow.</a:t>
            </a:r>
          </a:p>
          <a:p>
            <a:pPr marL="457200" indent="-457200" algn="just">
              <a:buFont typeface="+mj-lt"/>
              <a:buAutoNum type="arabicPeriod"/>
            </a:pPr>
            <a:r>
              <a:rPr lang="en-US" sz="2000" b="0" i="0" dirty="0">
                <a:solidFill>
                  <a:srgbClr val="374151"/>
                </a:solidFill>
                <a:effectLst/>
                <a:latin typeface="Söhne"/>
              </a:rPr>
              <a:t>Handles both categorical and continuous data: Decision tree classification can handle both categorical and continuous data, which is useful when working with diverse datasets.</a:t>
            </a:r>
          </a:p>
          <a:p>
            <a:pPr marL="457200" indent="-457200" algn="just">
              <a:buFont typeface="+mj-lt"/>
              <a:buAutoNum type="arabicPeriod"/>
            </a:pPr>
            <a:r>
              <a:rPr lang="en-US" sz="2000" b="0" i="0" dirty="0">
                <a:solidFill>
                  <a:srgbClr val="374151"/>
                </a:solidFill>
                <a:effectLst/>
                <a:latin typeface="Söhne"/>
              </a:rPr>
              <a:t>Non-linear relationships: Decision trees can capture non-linear relationships between features and the target variable, which can be difficult for linear models to capture.</a:t>
            </a:r>
          </a:p>
          <a:p>
            <a:pPr marL="457200" indent="-457200" algn="just">
              <a:buFont typeface="+mj-lt"/>
              <a:buAutoNum type="arabicPeriod"/>
            </a:pPr>
            <a:r>
              <a:rPr lang="en-US" sz="2000" b="0" i="0" dirty="0">
                <a:solidFill>
                  <a:srgbClr val="374151"/>
                </a:solidFill>
                <a:effectLst/>
                <a:latin typeface="Söhne"/>
              </a:rPr>
              <a:t>Handles missing data: Decision trees can handle missing data, either by imputing missing values or by excluding missing values from the analysis.</a:t>
            </a:r>
          </a:p>
          <a:p>
            <a:pPr marL="342900" indent="-342900" algn="just">
              <a:buFont typeface="+mj-lt"/>
              <a:buAutoNum type="arabicPeriod"/>
            </a:pPr>
            <a:r>
              <a:rPr lang="en-US" sz="1800" b="0" i="0" dirty="0">
                <a:solidFill>
                  <a:srgbClr val="222222"/>
                </a:solidFill>
                <a:effectLst/>
                <a:latin typeface="Lato" panose="020F0502020204030203" pitchFamily="34" charset="0"/>
              </a:rPr>
              <a:t>  There are different algorithm written to assemble a decision tree, which can be utilized by the problem</a:t>
            </a:r>
          </a:p>
          <a:p>
            <a:pPr marL="342900" indent="-342900" algn="just">
              <a:buFont typeface="+mj-lt"/>
              <a:buAutoNum type="arabicPeriod"/>
            </a:pPr>
            <a:r>
              <a:rPr lang="en-US" sz="1800" b="0" i="0" dirty="0">
                <a:solidFill>
                  <a:srgbClr val="222222"/>
                </a:solidFill>
                <a:effectLst/>
                <a:latin typeface="Lato" panose="020F0502020204030203" pitchFamily="34" charset="0"/>
              </a:rPr>
              <a:t>  A few of the commonly used algorithms are listed below:</a:t>
            </a:r>
          </a:p>
          <a:p>
            <a:pPr marL="0" indent="0" algn="just">
              <a:buNone/>
            </a:pPr>
            <a:r>
              <a:rPr lang="en-US" sz="1800" b="0" i="0" dirty="0">
                <a:solidFill>
                  <a:srgbClr val="222222"/>
                </a:solidFill>
                <a:effectLst/>
                <a:latin typeface="Lato" panose="020F0502020204030203" pitchFamily="34" charset="0"/>
              </a:rPr>
              <a:t>          • CART</a:t>
            </a:r>
          </a:p>
          <a:p>
            <a:pPr marL="0" indent="0" algn="just">
              <a:buNone/>
            </a:pPr>
            <a:r>
              <a:rPr lang="en-US" sz="1800" b="0" i="0" dirty="0">
                <a:solidFill>
                  <a:srgbClr val="222222"/>
                </a:solidFill>
                <a:effectLst/>
                <a:latin typeface="Lato" panose="020F0502020204030203" pitchFamily="34" charset="0"/>
              </a:rPr>
              <a:t>          • ID3</a:t>
            </a:r>
          </a:p>
          <a:p>
            <a:pPr marL="0" indent="0" algn="just">
              <a:buNone/>
            </a:pPr>
            <a:r>
              <a:rPr lang="en-US" sz="1800" b="0" i="0" dirty="0">
                <a:solidFill>
                  <a:srgbClr val="222222"/>
                </a:solidFill>
                <a:effectLst/>
                <a:latin typeface="Lato" panose="020F0502020204030203" pitchFamily="34" charset="0"/>
              </a:rPr>
              <a:t>          • C4.5</a:t>
            </a:r>
          </a:p>
          <a:p>
            <a:pPr marL="0" indent="0" algn="just">
              <a:buNone/>
            </a:pPr>
            <a:r>
              <a:rPr lang="en-US" sz="1800" b="0" i="0" dirty="0">
                <a:solidFill>
                  <a:srgbClr val="222222"/>
                </a:solidFill>
                <a:effectLst/>
                <a:latin typeface="Lato" panose="020F0502020204030203" pitchFamily="34" charset="0"/>
              </a:rPr>
              <a:t>          • CHAID</a:t>
            </a:r>
          </a:p>
          <a:p>
            <a:pPr algn="just">
              <a:buFont typeface="+mj-lt"/>
              <a:buAutoNum type="arabicPeriod"/>
            </a:pPr>
            <a:endParaRPr lang="en-US" sz="2000" b="0" i="0" dirty="0">
              <a:solidFill>
                <a:srgbClr val="374151"/>
              </a:solidFill>
              <a:effectLst/>
              <a:latin typeface="Söhne"/>
            </a:endParaRPr>
          </a:p>
          <a:p>
            <a:pPr marL="0" indent="0" algn="just">
              <a:buNone/>
            </a:pPr>
            <a:endParaRPr lang="en-IN" dirty="0"/>
          </a:p>
        </p:txBody>
      </p:sp>
    </p:spTree>
    <p:extLst>
      <p:ext uri="{BB962C8B-B14F-4D97-AF65-F5344CB8AC3E}">
        <p14:creationId xmlns:p14="http://schemas.microsoft.com/office/powerpoint/2010/main" val="159366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E5FC-9EFD-FEA6-6DC6-99383C263B1B}"/>
              </a:ext>
            </a:extLst>
          </p:cNvPr>
          <p:cNvSpPr>
            <a:spLocks noGrp="1"/>
          </p:cNvSpPr>
          <p:nvPr>
            <p:ph type="title"/>
          </p:nvPr>
        </p:nvSpPr>
        <p:spPr>
          <a:xfrm>
            <a:off x="838200" y="365126"/>
            <a:ext cx="10515600" cy="733912"/>
          </a:xfrm>
        </p:spPr>
        <p:txBody>
          <a:bodyPr>
            <a:normAutofit/>
          </a:bodyPr>
          <a:lstStyle/>
          <a:p>
            <a:r>
              <a:rPr lang="en-IN" b="1" dirty="0"/>
              <a:t>CHAID</a:t>
            </a:r>
          </a:p>
        </p:txBody>
      </p:sp>
      <p:sp>
        <p:nvSpPr>
          <p:cNvPr id="3" name="Content Placeholder 2">
            <a:extLst>
              <a:ext uri="{FF2B5EF4-FFF2-40B4-BE49-F238E27FC236}">
                <a16:creationId xmlns:a16="http://schemas.microsoft.com/office/drawing/2014/main" id="{029F7B40-FCDB-C4AB-C9D7-608A274653D0}"/>
              </a:ext>
            </a:extLst>
          </p:cNvPr>
          <p:cNvSpPr>
            <a:spLocks noGrp="1"/>
          </p:cNvSpPr>
          <p:nvPr>
            <p:ph idx="1"/>
          </p:nvPr>
        </p:nvSpPr>
        <p:spPr>
          <a:xfrm>
            <a:off x="838200" y="1274885"/>
            <a:ext cx="10515600" cy="4902078"/>
          </a:xfrm>
        </p:spPr>
        <p:txBody>
          <a:bodyPr/>
          <a:lstStyle/>
          <a:p>
            <a:r>
              <a:rPr lang="en-IN" b="1" dirty="0"/>
              <a:t>CHAID</a:t>
            </a:r>
            <a:r>
              <a:rPr lang="en-IN" dirty="0"/>
              <a:t> (</a:t>
            </a:r>
            <a:r>
              <a:rPr lang="en-IN" b="1" dirty="0"/>
              <a:t>Chi-Square</a:t>
            </a:r>
            <a:r>
              <a:rPr lang="en-IN" dirty="0"/>
              <a:t> Automatic Interaction Detection):</a:t>
            </a:r>
          </a:p>
          <a:p>
            <a:pPr marL="0" indent="0">
              <a:buNone/>
            </a:pPr>
            <a:r>
              <a:rPr lang="en-IN" dirty="0"/>
              <a:t>     </a:t>
            </a:r>
            <a:r>
              <a:rPr lang="en-IN" sz="2000" dirty="0"/>
              <a:t>    </a:t>
            </a:r>
          </a:p>
          <a:p>
            <a:pPr marL="0" indent="0">
              <a:buNone/>
            </a:pPr>
            <a:r>
              <a:rPr lang="en-IN" sz="2000" dirty="0"/>
              <a:t> </a:t>
            </a:r>
            <a:r>
              <a:rPr lang="en-US" sz="2000" b="0" i="0" dirty="0">
                <a:solidFill>
                  <a:srgbClr val="374151"/>
                </a:solidFill>
                <a:effectLst/>
                <a:latin typeface="Söhne"/>
              </a:rPr>
              <a:t>CHAID (Chi-squared Automatic Interaction Detector) is a decision tree algorithm that is commonly used for classification tasks. It was developed by </a:t>
            </a:r>
            <a:r>
              <a:rPr lang="en-US" sz="2000" b="0" i="0" dirty="0" err="1">
                <a:solidFill>
                  <a:srgbClr val="374151"/>
                </a:solidFill>
                <a:effectLst/>
                <a:latin typeface="Söhne"/>
              </a:rPr>
              <a:t>Kass</a:t>
            </a:r>
            <a:r>
              <a:rPr lang="en-US" sz="2000" b="0" i="0" dirty="0">
                <a:solidFill>
                  <a:srgbClr val="374151"/>
                </a:solidFill>
                <a:effectLst/>
                <a:latin typeface="Söhne"/>
              </a:rPr>
              <a:t> in 1980 and is based on the principle of chi-squared tests.</a:t>
            </a:r>
          </a:p>
          <a:p>
            <a:r>
              <a:rPr lang="en-US" sz="2000" b="0" i="0" dirty="0">
                <a:solidFill>
                  <a:srgbClr val="222222"/>
                </a:solidFill>
                <a:effectLst/>
                <a:latin typeface="Lato" panose="020F0502020204030203" pitchFamily="34" charset="0"/>
              </a:rPr>
              <a:t>Chi-Square is a statistical measure to find the difference between child and parent nodes. To calculate this we find the difference between observed and expected counts of target variable for each node and the squared sum of these standardized differences will give us the Chi-square value.</a:t>
            </a:r>
          </a:p>
          <a:p>
            <a:r>
              <a:rPr lang="en-US" sz="2000" dirty="0">
                <a:solidFill>
                  <a:srgbClr val="222222"/>
                </a:solidFill>
                <a:latin typeface="Lato" panose="020F0502020204030203" pitchFamily="34" charset="0"/>
              </a:rPr>
              <a:t>The higher Chi-Square value, the higher the statistical significance.</a:t>
            </a:r>
            <a:endParaRPr lang="en-IN" sz="2000" dirty="0"/>
          </a:p>
        </p:txBody>
      </p:sp>
    </p:spTree>
    <p:extLst>
      <p:ext uri="{BB962C8B-B14F-4D97-AF65-F5344CB8AC3E}">
        <p14:creationId xmlns:p14="http://schemas.microsoft.com/office/powerpoint/2010/main" val="228563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6F0C8-C4FD-987E-18D9-053057AE68F8}"/>
              </a:ext>
            </a:extLst>
          </p:cNvPr>
          <p:cNvSpPr>
            <a:spLocks noGrp="1"/>
          </p:cNvSpPr>
          <p:nvPr>
            <p:ph idx="1"/>
          </p:nvPr>
        </p:nvSpPr>
        <p:spPr>
          <a:xfrm>
            <a:off x="838200" y="940777"/>
            <a:ext cx="10515600" cy="5236186"/>
          </a:xfrm>
        </p:spPr>
        <p:txBody>
          <a:bodyPr/>
          <a:lstStyle/>
          <a:p>
            <a:r>
              <a:rPr lang="en-IN" dirty="0"/>
              <a:t>Formula of CHAID:</a:t>
            </a:r>
          </a:p>
          <a:p>
            <a:pPr marL="0" indent="0" algn="just">
              <a:buNone/>
            </a:pPr>
            <a:r>
              <a:rPr lang="en-IN" dirty="0"/>
              <a:t>        </a:t>
            </a:r>
          </a:p>
          <a:p>
            <a:pPr marL="0" indent="0" algn="just">
              <a:buNone/>
            </a:pPr>
            <a:r>
              <a:rPr lang="en-IN" sz="2000" b="0" i="0" dirty="0">
                <a:solidFill>
                  <a:srgbClr val="222222"/>
                </a:solidFill>
                <a:effectLst/>
                <a:latin typeface="Lato" panose="020F0502020204030203" pitchFamily="34" charset="0"/>
              </a:rPr>
              <a:t>              </a:t>
            </a:r>
            <a:r>
              <a:rPr lang="en-US" sz="2000" b="0" i="0" dirty="0">
                <a:solidFill>
                  <a:srgbClr val="222222"/>
                </a:solidFill>
                <a:effectLst/>
                <a:latin typeface="Lato" panose="020F0502020204030203" pitchFamily="34" charset="0"/>
              </a:rPr>
              <a:t>To find the most dominant feature, chi-square tests will use that is also called CHAID whereas ID3 uses information gain, C4.5 uses gain ratio and CART uses the GINI index.</a:t>
            </a:r>
          </a:p>
          <a:p>
            <a:pPr marL="0" indent="0" algn="just">
              <a:buNone/>
            </a:pPr>
            <a:endParaRPr lang="en-US" sz="2000" b="0" i="0" dirty="0">
              <a:solidFill>
                <a:srgbClr val="222222"/>
              </a:solidFill>
              <a:effectLst/>
              <a:latin typeface="Lato" panose="020F0502020204030203" pitchFamily="34" charset="0"/>
            </a:endParaRPr>
          </a:p>
          <a:p>
            <a:pPr marL="0" indent="0" algn="just">
              <a:buNone/>
            </a:pPr>
            <a:r>
              <a:rPr lang="en-IN" sz="2000" b="0" i="0" dirty="0">
                <a:solidFill>
                  <a:srgbClr val="222222"/>
                </a:solidFill>
                <a:effectLst/>
                <a:latin typeface="Lato" panose="020F0502020204030203" pitchFamily="34" charset="0"/>
              </a:rPr>
              <a:t>           The formula of chi-square = </a:t>
            </a:r>
            <a:r>
              <a:rPr lang="en-IN" sz="2000" b="1" i="0" dirty="0">
                <a:solidFill>
                  <a:srgbClr val="222222"/>
                </a:solidFill>
                <a:effectLst/>
                <a:latin typeface="Lato" panose="020F0502020204030203" pitchFamily="34" charset="0"/>
              </a:rPr>
              <a:t>√((y – y’)</a:t>
            </a:r>
            <a:r>
              <a:rPr lang="en-IN" sz="2000" b="1" i="0" baseline="30000" dirty="0">
                <a:solidFill>
                  <a:srgbClr val="222222"/>
                </a:solidFill>
                <a:effectLst/>
                <a:latin typeface="Lato" panose="020F0502020204030203" pitchFamily="34" charset="0"/>
              </a:rPr>
              <a:t>2</a:t>
            </a:r>
            <a:r>
              <a:rPr lang="en-IN" sz="2000" b="1" i="0" dirty="0">
                <a:solidFill>
                  <a:srgbClr val="222222"/>
                </a:solidFill>
                <a:effectLst/>
                <a:latin typeface="Lato" panose="020F0502020204030203" pitchFamily="34" charset="0"/>
              </a:rPr>
              <a:t> / y’)</a:t>
            </a:r>
          </a:p>
          <a:p>
            <a:pPr marL="0" indent="0" algn="just">
              <a:buNone/>
            </a:pPr>
            <a:r>
              <a:rPr lang="en-IN" sz="2000" b="1" dirty="0">
                <a:solidFill>
                  <a:srgbClr val="222222"/>
                </a:solidFill>
                <a:latin typeface="Lato" panose="020F0502020204030203" pitchFamily="34" charset="0"/>
              </a:rPr>
              <a:t>             </a:t>
            </a:r>
            <a:r>
              <a:rPr lang="en-US" sz="2000" b="0" i="0" dirty="0">
                <a:solidFill>
                  <a:srgbClr val="222222"/>
                </a:solidFill>
                <a:effectLst/>
                <a:latin typeface="Lato" panose="020F0502020204030203" pitchFamily="34" charset="0"/>
              </a:rPr>
              <a:t>where y is actual and </a:t>
            </a:r>
          </a:p>
          <a:p>
            <a:pPr marL="0" indent="0" algn="just">
              <a:buNone/>
            </a:pPr>
            <a:r>
              <a:rPr lang="en-US" sz="2000" dirty="0">
                <a:solidFill>
                  <a:srgbClr val="222222"/>
                </a:solidFill>
                <a:latin typeface="Lato" panose="020F0502020204030203" pitchFamily="34" charset="0"/>
              </a:rPr>
              <a:t>                       </a:t>
            </a:r>
            <a:r>
              <a:rPr lang="en-US" sz="2000" b="0" i="0" dirty="0">
                <a:solidFill>
                  <a:srgbClr val="222222"/>
                </a:solidFill>
                <a:effectLst/>
                <a:latin typeface="Lato" panose="020F0502020204030203" pitchFamily="34" charset="0"/>
              </a:rPr>
              <a:t>y’ is expected.</a:t>
            </a:r>
          </a:p>
          <a:p>
            <a:pPr marL="0" indent="0">
              <a:buNone/>
            </a:pPr>
            <a:r>
              <a:rPr lang="en-US" sz="1400" dirty="0"/>
              <a:t> </a:t>
            </a:r>
            <a:br>
              <a:rPr lang="en-US" sz="1400" dirty="0"/>
            </a:br>
            <a:endParaRPr lang="en-IN" sz="2000" b="1"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78809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4DA27-0820-759B-AA32-94C248FFD6EB}"/>
              </a:ext>
            </a:extLst>
          </p:cNvPr>
          <p:cNvSpPr>
            <a:spLocks noGrp="1"/>
          </p:cNvSpPr>
          <p:nvPr>
            <p:ph idx="1"/>
          </p:nvPr>
        </p:nvSpPr>
        <p:spPr>
          <a:xfrm>
            <a:off x="838200" y="967154"/>
            <a:ext cx="10515600" cy="5209809"/>
          </a:xfrm>
        </p:spPr>
        <p:txBody>
          <a:bodyPr>
            <a:normAutofit/>
          </a:bodyPr>
          <a:lstStyle/>
          <a:p>
            <a:r>
              <a:rPr lang="en-IN" sz="3400" dirty="0"/>
              <a:t>How CHAID Works and steps involved:</a:t>
            </a:r>
          </a:p>
          <a:p>
            <a:endParaRPr lang="en-IN" sz="3400" dirty="0"/>
          </a:p>
          <a:p>
            <a:pPr marL="0" indent="0" algn="just">
              <a:buNone/>
            </a:pPr>
            <a:r>
              <a:rPr lang="en-US" b="0" i="0" dirty="0">
                <a:solidFill>
                  <a:srgbClr val="374151"/>
                </a:solidFill>
                <a:effectLst/>
                <a:latin typeface="Söhne"/>
              </a:rPr>
              <a:t>           </a:t>
            </a:r>
            <a:r>
              <a:rPr lang="en-US" sz="2100" b="0" i="0" dirty="0">
                <a:solidFill>
                  <a:srgbClr val="374151"/>
                </a:solidFill>
                <a:effectLst/>
                <a:latin typeface="Söhne"/>
              </a:rPr>
              <a:t>CHAID (Chi-squared Automatic Interaction Detector) is a decision tree algorithm that builds a tree by recursively partitioning the data based on the variables that are most strongly associated with the outcome variable. Here is an overview of how CHAID works:</a:t>
            </a:r>
          </a:p>
          <a:p>
            <a:pPr algn="just">
              <a:buFont typeface="+mj-lt"/>
              <a:buAutoNum type="arabicPeriod"/>
            </a:pPr>
            <a:r>
              <a:rPr lang="en-US" sz="2100" b="0" i="0" dirty="0">
                <a:solidFill>
                  <a:srgbClr val="374151"/>
                </a:solidFill>
                <a:effectLst/>
                <a:latin typeface="Söhne"/>
              </a:rPr>
              <a:t>Select a target variable</a:t>
            </a:r>
          </a:p>
          <a:p>
            <a:pPr algn="just">
              <a:buFont typeface="+mj-lt"/>
              <a:buAutoNum type="arabicPeriod"/>
            </a:pPr>
            <a:r>
              <a:rPr lang="en-US" sz="2100" b="0" i="0" dirty="0">
                <a:solidFill>
                  <a:srgbClr val="374151"/>
                </a:solidFill>
                <a:effectLst/>
                <a:latin typeface="Söhne"/>
              </a:rPr>
              <a:t>Split the data </a:t>
            </a:r>
          </a:p>
          <a:p>
            <a:pPr algn="just">
              <a:buFont typeface="+mj-lt"/>
              <a:buAutoNum type="arabicPeriod"/>
            </a:pPr>
            <a:r>
              <a:rPr lang="en-US" sz="2100" b="0" i="0" dirty="0">
                <a:solidFill>
                  <a:srgbClr val="374151"/>
                </a:solidFill>
                <a:effectLst/>
                <a:latin typeface="Söhne"/>
              </a:rPr>
              <a:t>Evaluate the splits</a:t>
            </a:r>
          </a:p>
          <a:p>
            <a:pPr algn="just">
              <a:buFont typeface="+mj-lt"/>
              <a:buAutoNum type="arabicPeriod"/>
            </a:pPr>
            <a:r>
              <a:rPr lang="en-US" sz="2100" b="0" i="0" dirty="0">
                <a:solidFill>
                  <a:srgbClr val="374151"/>
                </a:solidFill>
                <a:effectLst/>
                <a:latin typeface="Söhne"/>
              </a:rPr>
              <a:t>Continue splitting</a:t>
            </a:r>
          </a:p>
          <a:p>
            <a:pPr algn="just">
              <a:buFont typeface="+mj-lt"/>
              <a:buAutoNum type="arabicPeriod"/>
            </a:pPr>
            <a:r>
              <a:rPr lang="en-US" sz="2100" b="0" i="0" dirty="0">
                <a:solidFill>
                  <a:srgbClr val="374151"/>
                </a:solidFill>
                <a:effectLst/>
                <a:latin typeface="Söhne"/>
              </a:rPr>
              <a:t>Generate the decision tree</a:t>
            </a:r>
          </a:p>
          <a:p>
            <a:endParaRPr lang="en-IN" dirty="0"/>
          </a:p>
        </p:txBody>
      </p:sp>
    </p:spTree>
    <p:extLst>
      <p:ext uri="{BB962C8B-B14F-4D97-AF65-F5344CB8AC3E}">
        <p14:creationId xmlns:p14="http://schemas.microsoft.com/office/powerpoint/2010/main" val="110323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34626-8CC4-4B10-D667-E4BE032A7F45}"/>
              </a:ext>
            </a:extLst>
          </p:cNvPr>
          <p:cNvSpPr>
            <a:spLocks noGrp="1"/>
          </p:cNvSpPr>
          <p:nvPr>
            <p:ph idx="1"/>
          </p:nvPr>
        </p:nvSpPr>
        <p:spPr>
          <a:xfrm>
            <a:off x="838200" y="1151792"/>
            <a:ext cx="10515600" cy="5025171"/>
          </a:xfrm>
        </p:spPr>
        <p:txBody>
          <a:bodyPr/>
          <a:lstStyle/>
          <a:p>
            <a:r>
              <a:rPr lang="en-IN" dirty="0"/>
              <a:t>Example of Decision Tree Classification With CHAID:</a:t>
            </a:r>
          </a:p>
          <a:p>
            <a:pPr marL="0" indent="0">
              <a:buNone/>
            </a:pPr>
            <a:endParaRPr lang="en-IN" dirty="0"/>
          </a:p>
          <a:p>
            <a:pPr marL="0" lvl="0" indent="0" algn="just" rtl="0">
              <a:spcBef>
                <a:spcPts val="0"/>
              </a:spcBef>
              <a:spcAft>
                <a:spcPts val="0"/>
              </a:spcAft>
              <a:buNone/>
            </a:pPr>
            <a:r>
              <a:rPr lang="en-US" sz="2000" dirty="0">
                <a:solidFill>
                  <a:schemeClr val="dk2"/>
                </a:solidFill>
              </a:rPr>
              <a:t>CHAID is a powerful tool for solving many different types of problems. </a:t>
            </a:r>
          </a:p>
          <a:p>
            <a:pPr marL="0" lvl="0" indent="0" algn="just" rtl="0">
              <a:spcBef>
                <a:spcPts val="0"/>
              </a:spcBef>
              <a:spcAft>
                <a:spcPts val="0"/>
              </a:spcAft>
              <a:buNone/>
            </a:pPr>
            <a:endParaRPr lang="en-US" sz="2000" dirty="0">
              <a:solidFill>
                <a:schemeClr val="dk2"/>
              </a:solidFill>
            </a:endParaRPr>
          </a:p>
          <a:p>
            <a:pPr marL="0" lvl="0" indent="0" algn="just" rtl="0">
              <a:spcBef>
                <a:spcPts val="0"/>
              </a:spcBef>
              <a:spcAft>
                <a:spcPts val="0"/>
              </a:spcAft>
              <a:buNone/>
            </a:pPr>
            <a:r>
              <a:rPr lang="en-US" sz="2000" dirty="0">
                <a:solidFill>
                  <a:schemeClr val="dk2"/>
                </a:solidFill>
              </a:rPr>
              <a:t>For example, it can be used in marketing to identify customer segments, in healthcare to diagnose diseases, and in finance to predict stock prices. It can also be used in medicine to find risk factors for diseases and to predict the response to treatments. </a:t>
            </a:r>
          </a:p>
          <a:p>
            <a:pPr marL="0" lvl="0" indent="0" algn="just" rtl="0">
              <a:spcBef>
                <a:spcPts val="0"/>
              </a:spcBef>
              <a:spcAft>
                <a:spcPts val="0"/>
              </a:spcAft>
              <a:buNone/>
            </a:pPr>
            <a:endParaRPr lang="en-US" sz="2000" dirty="0">
              <a:solidFill>
                <a:schemeClr val="dk2"/>
              </a:solidFill>
            </a:endParaRPr>
          </a:p>
          <a:p>
            <a:pPr marL="0" lvl="0" indent="0" algn="just" rtl="0">
              <a:spcBef>
                <a:spcPts val="0"/>
              </a:spcBef>
              <a:spcAft>
                <a:spcPts val="0"/>
              </a:spcAft>
              <a:buNone/>
            </a:pPr>
            <a:r>
              <a:rPr lang="en-US" sz="2000" dirty="0">
                <a:solidFill>
                  <a:schemeClr val="dk2"/>
                </a:solidFill>
              </a:rPr>
              <a:t>CHAID can also be used to analyze survey responses and identify relationships between different variables.</a:t>
            </a:r>
            <a:r>
              <a:rPr lang="en-US" sz="2000" dirty="0"/>
              <a:t> </a:t>
            </a:r>
          </a:p>
          <a:p>
            <a:pPr marL="0" indent="0">
              <a:buNone/>
            </a:pPr>
            <a:endParaRPr lang="en-IN" dirty="0"/>
          </a:p>
        </p:txBody>
      </p:sp>
    </p:spTree>
    <p:extLst>
      <p:ext uri="{BB962C8B-B14F-4D97-AF65-F5344CB8AC3E}">
        <p14:creationId xmlns:p14="http://schemas.microsoft.com/office/powerpoint/2010/main" val="185059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1150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Lato</vt:lpstr>
      <vt:lpstr>Rubik</vt:lpstr>
      <vt:lpstr>Söhne</vt:lpstr>
      <vt:lpstr>source-serif-pro</vt:lpstr>
      <vt:lpstr>Office Theme</vt:lpstr>
      <vt:lpstr>Presentation on Decision Tree Algorithm With CHAID     K . Sumanth</vt:lpstr>
      <vt:lpstr>Outline</vt:lpstr>
      <vt:lpstr>Introduction</vt:lpstr>
      <vt:lpstr>PowerPoint Presentation</vt:lpstr>
      <vt:lpstr>PowerPoint Presentation</vt:lpstr>
      <vt:lpstr>CHAID</vt:lpstr>
      <vt:lpstr>PowerPoint Presentation</vt:lpstr>
      <vt:lpstr>PowerPoint Presentation</vt:lpstr>
      <vt:lpstr>PowerPoint Presentation</vt:lpstr>
      <vt:lpstr>Calculation of Decision Tree Classification Using CHAID :   Lets see an example to decide the root node by using CHAID</vt:lpstr>
      <vt:lpstr>PowerPoint Presentation</vt:lpstr>
      <vt:lpstr>PowerPoint Presentation</vt:lpstr>
      <vt:lpstr>Outlook = Sunny branch This branch has 5 examples. Presently, we search for the most predominant feature. By The Way, we will disregard the outlook feature now since they are altogether the same. At the end of the day, we will find out the most predominant columns among temperature , humidity and wind.</vt:lpstr>
      <vt:lpstr>PowerPoint Presentation</vt:lpstr>
      <vt:lpstr>As seen, all branches have sub informational datasets having a single decision such that yes or no. In this way, we can generate the CHAID tree as illustrated below.</vt:lpstr>
      <vt:lpstr>Advantages and limitations of CHAID: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Regression (CHAID)</dc:title>
  <dc:creator>kummari sumanth</dc:creator>
  <cp:lastModifiedBy>kummari sumanth</cp:lastModifiedBy>
  <cp:revision>26</cp:revision>
  <dcterms:created xsi:type="dcterms:W3CDTF">2023-02-17T06:36:55Z</dcterms:created>
  <dcterms:modified xsi:type="dcterms:W3CDTF">2023-02-20T07:49:40Z</dcterms:modified>
</cp:coreProperties>
</file>