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62" r:id="rId5"/>
    <p:sldId id="258"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BACF"/>
    <a:srgbClr val="C90952"/>
    <a:srgbClr val="F16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4E7E-2F18-9399-C9D5-71903E3C7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38B212-550D-067A-3D9A-6C3F66748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79B138-EAD7-5DD6-625F-4D6E09DD14C2}"/>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5" name="Footer Placeholder 4">
            <a:extLst>
              <a:ext uri="{FF2B5EF4-FFF2-40B4-BE49-F238E27FC236}">
                <a16:creationId xmlns:a16="http://schemas.microsoft.com/office/drawing/2014/main" id="{81B4CAD3-86AE-692B-ECBF-71A877F76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64ADA-5569-A187-8019-7D773F6EDE12}"/>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418683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DE49-502F-E462-68DF-F3FEF58418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51740F-7780-6504-10FA-8544533CE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0F30F-809B-53CA-73B7-9916950D579E}"/>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5" name="Footer Placeholder 4">
            <a:extLst>
              <a:ext uri="{FF2B5EF4-FFF2-40B4-BE49-F238E27FC236}">
                <a16:creationId xmlns:a16="http://schemas.microsoft.com/office/drawing/2014/main" id="{560C9D1A-1DA9-9C39-33E0-9C6C9B646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CAA3E-9B38-5A89-16BA-C71ED345B43D}"/>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215729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F7AFC-FBEF-A04E-39BC-648EB8D8EC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B73B5D-37F9-5168-3166-B03516F914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2E1C4C-919B-6D59-1593-C394C628DE4F}"/>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5" name="Footer Placeholder 4">
            <a:extLst>
              <a:ext uri="{FF2B5EF4-FFF2-40B4-BE49-F238E27FC236}">
                <a16:creationId xmlns:a16="http://schemas.microsoft.com/office/drawing/2014/main" id="{A2DDCAC4-057C-84FB-369A-26613E736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3A85F-12C6-D902-0E17-AB9D04676C8E}"/>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327505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7384-DD8D-772E-FA0E-15BFB01EA3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507C0F-03C8-243A-CDB8-6CE9AC12C0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84922-CE66-CC7A-11C9-330F5533E390}"/>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5" name="Footer Placeholder 4">
            <a:extLst>
              <a:ext uri="{FF2B5EF4-FFF2-40B4-BE49-F238E27FC236}">
                <a16:creationId xmlns:a16="http://schemas.microsoft.com/office/drawing/2014/main" id="{A73F8921-4107-7405-838D-AEF063947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645A31-DE9F-CF59-ED38-D22F4A311621}"/>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89819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4268-FB3D-AC80-C2FC-E057CBAC1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68046B-35E9-72A2-2A92-0376D3C94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67880-4B6F-F7B0-DAFD-89554F709A26}"/>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5" name="Footer Placeholder 4">
            <a:extLst>
              <a:ext uri="{FF2B5EF4-FFF2-40B4-BE49-F238E27FC236}">
                <a16:creationId xmlns:a16="http://schemas.microsoft.com/office/drawing/2014/main" id="{111466FF-B011-83D2-4AC2-CB725D5C9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B4E96-2F69-822D-F3EC-FAF91132836F}"/>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411725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AAF8-DB0D-A4DC-E0E9-109F4C2C92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4F61DE-DEA1-D86B-4817-01CE8B4595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15658B-00E9-DC18-DD6A-6CE2FFE6F9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628079-A95E-D208-2A6D-6EEF12FD2BA8}"/>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6" name="Footer Placeholder 5">
            <a:extLst>
              <a:ext uri="{FF2B5EF4-FFF2-40B4-BE49-F238E27FC236}">
                <a16:creationId xmlns:a16="http://schemas.microsoft.com/office/drawing/2014/main" id="{5C960F70-B76D-B7AF-D360-78999C76FE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638FE-5FBF-DF7B-5F84-E7EFEA626261}"/>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190452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D98A-EDCE-5CE2-04D1-2FCB39FB81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B5A16C-A098-677A-2282-1B6CCF16F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2CDCD-C228-7A3E-C035-26964D2E9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4FBB1C-B223-19FD-B56B-7366C8204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8E097-F926-EB99-1B3D-BAF78576E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67EFC5-D61A-F71F-07C8-7BE9F2D394C1}"/>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8" name="Footer Placeholder 7">
            <a:extLst>
              <a:ext uri="{FF2B5EF4-FFF2-40B4-BE49-F238E27FC236}">
                <a16:creationId xmlns:a16="http://schemas.microsoft.com/office/drawing/2014/main" id="{7E49FB5A-B4C6-6EAF-3A47-A3E2C54352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70D533-9A20-4580-5908-DA6153EA83F6}"/>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112271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FC8B-73BA-09A6-62CA-9C9C326F55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536747-C235-C6C6-654F-9BE813AB076D}"/>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4" name="Footer Placeholder 3">
            <a:extLst>
              <a:ext uri="{FF2B5EF4-FFF2-40B4-BE49-F238E27FC236}">
                <a16:creationId xmlns:a16="http://schemas.microsoft.com/office/drawing/2014/main" id="{B0323E5A-1095-CE97-6E78-913CCFD66C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ED7046-2538-427D-426B-CF7364EFEEB8}"/>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292332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144D25-C655-AC13-E56D-20CCA7AE9579}"/>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3" name="Footer Placeholder 2">
            <a:extLst>
              <a:ext uri="{FF2B5EF4-FFF2-40B4-BE49-F238E27FC236}">
                <a16:creationId xmlns:a16="http://schemas.microsoft.com/office/drawing/2014/main" id="{AC7747EE-1565-8542-D25C-BA3CFA086C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21AE27-BE23-DA52-7C02-142CB185F67D}"/>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296510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68FD-9359-BE34-190F-5D1E63118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433152-A82F-2733-7235-B8757DCA5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EACCAB-AA23-7AF2-74FE-E59658E7F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AE919-424A-27FE-41AB-B45000B7DBF7}"/>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6" name="Footer Placeholder 5">
            <a:extLst>
              <a:ext uri="{FF2B5EF4-FFF2-40B4-BE49-F238E27FC236}">
                <a16:creationId xmlns:a16="http://schemas.microsoft.com/office/drawing/2014/main" id="{DB3A0BE4-C164-EF2D-5E42-CAD0E1427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0E254-CD4D-4D9C-20D9-AB75B7C5079C}"/>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1646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21CA-E439-B85E-B089-97504141C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0CDDDA-E6F7-9CAC-2B16-1C868343C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2FD5D3-2ED1-BDDF-EAE2-D0FD4FD0C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EA489-A46B-45A1-EAF5-6256671B0D00}"/>
              </a:ext>
            </a:extLst>
          </p:cNvPr>
          <p:cNvSpPr>
            <a:spLocks noGrp="1"/>
          </p:cNvSpPr>
          <p:nvPr>
            <p:ph type="dt" sz="half" idx="10"/>
          </p:nvPr>
        </p:nvSpPr>
        <p:spPr/>
        <p:txBody>
          <a:bodyPr/>
          <a:lstStyle/>
          <a:p>
            <a:fld id="{EB4ACF35-39F6-49E2-93AB-8626FF6CE631}" type="datetimeFigureOut">
              <a:rPr lang="en-IN" smtClean="0"/>
              <a:t>16-11-2022</a:t>
            </a:fld>
            <a:endParaRPr lang="en-IN"/>
          </a:p>
        </p:txBody>
      </p:sp>
      <p:sp>
        <p:nvSpPr>
          <p:cNvPr id="6" name="Footer Placeholder 5">
            <a:extLst>
              <a:ext uri="{FF2B5EF4-FFF2-40B4-BE49-F238E27FC236}">
                <a16:creationId xmlns:a16="http://schemas.microsoft.com/office/drawing/2014/main" id="{E5D912FA-1A30-5E91-EA61-D24955C72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4911C-A3FD-495F-6657-8B5B1A09518A}"/>
              </a:ext>
            </a:extLst>
          </p:cNvPr>
          <p:cNvSpPr>
            <a:spLocks noGrp="1"/>
          </p:cNvSpPr>
          <p:nvPr>
            <p:ph type="sldNum" sz="quarter" idx="12"/>
          </p:nvPr>
        </p:nvSpPr>
        <p:spPr/>
        <p:txBody>
          <a:bodyPr/>
          <a:lstStyle/>
          <a:p>
            <a:fld id="{4C9F94CC-525A-4A74-8EFE-8AC463D2B4E9}" type="slidenum">
              <a:rPr lang="en-IN" smtClean="0"/>
              <a:t>‹#›</a:t>
            </a:fld>
            <a:endParaRPr lang="en-IN"/>
          </a:p>
        </p:txBody>
      </p:sp>
    </p:spTree>
    <p:extLst>
      <p:ext uri="{BB962C8B-B14F-4D97-AF65-F5344CB8AC3E}">
        <p14:creationId xmlns:p14="http://schemas.microsoft.com/office/powerpoint/2010/main" val="130212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41713-EC5A-2883-1B21-55197819BD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091204-BF56-FD45-849A-6A04469EC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E3B34C-AC10-9295-6C41-B07916651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ACF35-39F6-49E2-93AB-8626FF6CE631}" type="datetimeFigureOut">
              <a:rPr lang="en-IN" smtClean="0"/>
              <a:t>16-11-2022</a:t>
            </a:fld>
            <a:endParaRPr lang="en-IN"/>
          </a:p>
        </p:txBody>
      </p:sp>
      <p:sp>
        <p:nvSpPr>
          <p:cNvPr id="5" name="Footer Placeholder 4">
            <a:extLst>
              <a:ext uri="{FF2B5EF4-FFF2-40B4-BE49-F238E27FC236}">
                <a16:creationId xmlns:a16="http://schemas.microsoft.com/office/drawing/2014/main" id="{56E9AC39-20CB-B5E2-EB63-BA585DEA0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D802B4-CCE8-1332-B92F-51C445AE0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F94CC-525A-4A74-8EFE-8AC463D2B4E9}" type="slidenum">
              <a:rPr lang="en-IN" smtClean="0"/>
              <a:t>‹#›</a:t>
            </a:fld>
            <a:endParaRPr lang="en-IN"/>
          </a:p>
        </p:txBody>
      </p:sp>
    </p:spTree>
    <p:extLst>
      <p:ext uri="{BB962C8B-B14F-4D97-AF65-F5344CB8AC3E}">
        <p14:creationId xmlns:p14="http://schemas.microsoft.com/office/powerpoint/2010/main" val="20037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09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DEED-EA37-A7F5-1028-BC78D5D46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D09B77-6DC9-A734-6DEA-0A7C7734BB09}"/>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F28522A5-35E7-8A3F-B79C-87053200E30C}"/>
              </a:ext>
            </a:extLst>
          </p:cNvPr>
          <p:cNvSpPr/>
          <p:nvPr/>
        </p:nvSpPr>
        <p:spPr>
          <a:xfrm>
            <a:off x="371472" y="365124"/>
            <a:ext cx="11439525" cy="6127751"/>
          </a:xfrm>
          <a:prstGeom prst="rect">
            <a:avLst/>
          </a:prstGeom>
          <a:solidFill>
            <a:srgbClr val="ECBAC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B99E0C8E-FB5D-E27B-8EBB-1019B8C0BF44}"/>
              </a:ext>
            </a:extLst>
          </p:cNvPr>
          <p:cNvSpPr txBox="1"/>
          <p:nvPr/>
        </p:nvSpPr>
        <p:spPr>
          <a:xfrm>
            <a:off x="761999" y="4434839"/>
            <a:ext cx="106584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Bhagyashree</a:t>
            </a:r>
            <a:r>
              <a:rPr lang="en-US" sz="2400" dirty="0">
                <a:latin typeface="Times New Roman" panose="02020603050405020304" pitchFamily="18" charset="0"/>
                <a:cs typeface="Times New Roman" panose="02020603050405020304" pitchFamily="18" charset="0"/>
              </a:rPr>
              <a:t> V C</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Vathsala K</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Deepak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Sumanth Raj</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44EA25-0732-0323-18FE-446AC94B3990}"/>
              </a:ext>
            </a:extLst>
          </p:cNvPr>
          <p:cNvSpPr txBox="1"/>
          <p:nvPr/>
        </p:nvSpPr>
        <p:spPr>
          <a:xfrm>
            <a:off x="3943349" y="2195332"/>
            <a:ext cx="7639050" cy="923330"/>
          </a:xfrm>
          <a:prstGeom prst="rect">
            <a:avLst/>
          </a:prstGeom>
          <a:noFill/>
        </p:spPr>
        <p:txBody>
          <a:bodyPr wrap="square" rtlCol="0">
            <a:spAutoFit/>
          </a:bodyPr>
          <a:lstStyle/>
          <a:p>
            <a:r>
              <a:rPr lang="en-US" sz="5400" dirty="0" err="1">
                <a:latin typeface="Times New Roman" panose="02020603050405020304" pitchFamily="18" charset="0"/>
                <a:cs typeface="Times New Roman" panose="02020603050405020304" pitchFamily="18" charset="0"/>
              </a:rPr>
              <a:t>HackZon</a:t>
            </a:r>
            <a:r>
              <a:rPr lang="en-US" sz="5400" dirty="0">
                <a:latin typeface="Times New Roman" panose="02020603050405020304" pitchFamily="18" charset="0"/>
                <a:cs typeface="Times New Roman" panose="02020603050405020304" pitchFamily="18" charset="0"/>
              </a:rPr>
              <a:t> 2022</a:t>
            </a:r>
            <a:endParaRPr lang="en-IN" sz="5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5104E4B-2E11-1988-AEA4-A0F821912C70}"/>
              </a:ext>
            </a:extLst>
          </p:cNvPr>
          <p:cNvSpPr txBox="1"/>
          <p:nvPr/>
        </p:nvSpPr>
        <p:spPr>
          <a:xfrm>
            <a:off x="2381248" y="3186130"/>
            <a:ext cx="7419975"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Pongal Vada Techies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09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09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DEED-EA37-A7F5-1028-BC78D5D46E30}"/>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F28522A5-35E7-8A3F-B79C-87053200E30C}"/>
              </a:ext>
            </a:extLst>
          </p:cNvPr>
          <p:cNvSpPr/>
          <p:nvPr/>
        </p:nvSpPr>
        <p:spPr>
          <a:xfrm>
            <a:off x="376237" y="355599"/>
            <a:ext cx="11439525" cy="6127751"/>
          </a:xfrm>
          <a:prstGeom prst="rect">
            <a:avLst/>
          </a:prstGeom>
          <a:solidFill>
            <a:srgbClr val="ECBAC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BAA7C0CF-5F61-D95A-068F-8CC8CCDF482D}"/>
              </a:ext>
            </a:extLst>
          </p:cNvPr>
          <p:cNvSpPr txBox="1"/>
          <p:nvPr/>
        </p:nvSpPr>
        <p:spPr>
          <a:xfrm>
            <a:off x="376236" y="1020188"/>
            <a:ext cx="11439525"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Women safety has been a major concern in our society, we assume to be striding forward about this concern.</a:t>
            </a:r>
          </a:p>
          <a:p>
            <a:r>
              <a:rPr lang="en-US" sz="2000" dirty="0">
                <a:latin typeface="Times New Roman" panose="02020603050405020304" pitchFamily="18" charset="0"/>
                <a:cs typeface="Times New Roman" panose="02020603050405020304" pitchFamily="18" charset="0"/>
              </a:rPr>
              <a:t>But, How safe are women in our country?</a:t>
            </a:r>
          </a:p>
          <a:p>
            <a:endParaRPr lang="en-IN" dirty="0"/>
          </a:p>
        </p:txBody>
      </p:sp>
      <p:pic>
        <p:nvPicPr>
          <p:cNvPr id="7" name="Content Placeholder 6">
            <a:extLst>
              <a:ext uri="{FF2B5EF4-FFF2-40B4-BE49-F238E27FC236}">
                <a16:creationId xmlns:a16="http://schemas.microsoft.com/office/drawing/2014/main" id="{E5516948-F235-1B4E-192B-BE8154CE5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763712"/>
            <a:ext cx="3839415" cy="4351338"/>
          </a:xfrm>
        </p:spPr>
      </p:pic>
      <p:sp>
        <p:nvSpPr>
          <p:cNvPr id="8" name="TextBox 7">
            <a:extLst>
              <a:ext uri="{FF2B5EF4-FFF2-40B4-BE49-F238E27FC236}">
                <a16:creationId xmlns:a16="http://schemas.microsoft.com/office/drawing/2014/main" id="{9216867D-8673-6E5A-17ED-14133442E62C}"/>
              </a:ext>
            </a:extLst>
          </p:cNvPr>
          <p:cNvSpPr txBox="1"/>
          <p:nvPr/>
        </p:nvSpPr>
        <p:spPr>
          <a:xfrm>
            <a:off x="5038725" y="2462053"/>
            <a:ext cx="6486525" cy="1600438"/>
          </a:xfrm>
          <a:prstGeom prst="rect">
            <a:avLst/>
          </a:prstGeom>
          <a:noFill/>
        </p:spPr>
        <p:txBody>
          <a:bodyPr wrap="square" rtlCol="0">
            <a:spAutoFit/>
          </a:bodyPr>
          <a:lstStyle/>
          <a:p>
            <a:r>
              <a:rPr lang="en-US" sz="2000" b="0" i="0" dirty="0">
                <a:solidFill>
                  <a:srgbClr val="1A1A1A"/>
                </a:solidFill>
                <a:effectLst/>
                <a:latin typeface="Times New Roman" panose="02020603050405020304" pitchFamily="18" charset="0"/>
                <a:cs typeface="Times New Roman" panose="02020603050405020304" pitchFamily="18" charset="0"/>
              </a:rPr>
              <a:t>Crimes against women have been steadily rising over the years. According to the latest NCRB report, 2019 saw over 4 lakh reported cases of crimes committed against women, up from 3.78 lakh in 2018 and 3.59 lakh cases in 2017.</a:t>
            </a:r>
          </a:p>
          <a:p>
            <a:endParaRPr lang="en-IN" dirty="0"/>
          </a:p>
        </p:txBody>
      </p:sp>
      <p:sp>
        <p:nvSpPr>
          <p:cNvPr id="9" name="TextBox 8">
            <a:extLst>
              <a:ext uri="{FF2B5EF4-FFF2-40B4-BE49-F238E27FC236}">
                <a16:creationId xmlns:a16="http://schemas.microsoft.com/office/drawing/2014/main" id="{174EA3BA-5CD8-1D51-FD6B-457B6E8186F3}"/>
              </a:ext>
            </a:extLst>
          </p:cNvPr>
          <p:cNvSpPr txBox="1"/>
          <p:nvPr/>
        </p:nvSpPr>
        <p:spPr>
          <a:xfrm>
            <a:off x="5076825" y="4376876"/>
            <a:ext cx="5972175"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Hence, we can come to a conclusion that women aren’t free of fear. </a:t>
            </a:r>
          </a:p>
          <a:p>
            <a:r>
              <a:rPr lang="en-US" sz="2000" dirty="0">
                <a:latin typeface="Times New Roman" panose="02020603050405020304" pitchFamily="18" charset="0"/>
                <a:cs typeface="Times New Roman" panose="02020603050405020304" pitchFamily="18" charset="0"/>
              </a:rPr>
              <a:t>Yet, women ponder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safe it is to step out alone?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it is , At what time?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safe is that particular place?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7EEE7B8-0B02-53CB-7956-A2A15C891998}"/>
              </a:ext>
            </a:extLst>
          </p:cNvPr>
          <p:cNvSpPr txBox="1"/>
          <p:nvPr/>
        </p:nvSpPr>
        <p:spPr>
          <a:xfrm>
            <a:off x="1695450" y="461921"/>
            <a:ext cx="8210550" cy="646331"/>
          </a:xfrm>
          <a:prstGeom prst="rect">
            <a:avLst/>
          </a:prstGeom>
          <a:noFill/>
        </p:spPr>
        <p:txBody>
          <a:bodyPr wrap="square" rtlCol="0">
            <a:spAutoFit/>
          </a:bodyPr>
          <a:lstStyle/>
          <a:p>
            <a:pPr algn="ctr"/>
            <a:r>
              <a:rPr lang="en-US" sz="3600" dirty="0">
                <a:latin typeface="Eras Demi ITC" panose="020B0805030504020804" pitchFamily="34" charset="0"/>
              </a:rPr>
              <a:t>Women’s safety</a:t>
            </a:r>
            <a:endParaRPr lang="en-IN" sz="3600" dirty="0">
              <a:latin typeface="Eras Demi ITC" panose="020B0805030504020804" pitchFamily="34" charset="0"/>
            </a:endParaRPr>
          </a:p>
        </p:txBody>
      </p:sp>
    </p:spTree>
    <p:extLst>
      <p:ext uri="{BB962C8B-B14F-4D97-AF65-F5344CB8AC3E}">
        <p14:creationId xmlns:p14="http://schemas.microsoft.com/office/powerpoint/2010/main" val="66925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09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DEED-EA37-A7F5-1028-BC78D5D46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D09B77-6DC9-A734-6DEA-0A7C7734BB09}"/>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F28522A5-35E7-8A3F-B79C-87053200E30C}"/>
              </a:ext>
            </a:extLst>
          </p:cNvPr>
          <p:cNvSpPr/>
          <p:nvPr/>
        </p:nvSpPr>
        <p:spPr>
          <a:xfrm>
            <a:off x="274320" y="383281"/>
            <a:ext cx="11674793" cy="5793682"/>
          </a:xfrm>
          <a:prstGeom prst="rect">
            <a:avLst/>
          </a:prstGeom>
          <a:solidFill>
            <a:srgbClr val="ECBAC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857DD6D1-5352-DF3E-D55A-B2B3F1B5DF1D}"/>
              </a:ext>
            </a:extLst>
          </p:cNvPr>
          <p:cNvSpPr txBox="1"/>
          <p:nvPr/>
        </p:nvSpPr>
        <p:spPr>
          <a:xfrm>
            <a:off x="509588" y="504892"/>
            <a:ext cx="10844212"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Here we come with a solution,</a:t>
            </a:r>
          </a:p>
          <a:p>
            <a:r>
              <a:rPr lang="en-US" sz="2400" b="1" dirty="0">
                <a:latin typeface="Times New Roman" panose="02020603050405020304" pitchFamily="18" charset="0"/>
                <a:cs typeface="Times New Roman" panose="02020603050405020304" pitchFamily="18" charset="0"/>
              </a:rPr>
              <a:t>“ BE SAFE APP”</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Be Safe app is designed keeping in mind the concept of personal safety. It incorporates all the essential features such as GPS tracking, Emergency contact numbers, directions to safe locations. It also pins the safe areas along with their safety scores to go at the time of any problem. It also enables the users to pin unsafe areas and help others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the 2012 Delhi rape incident ,apps for women safety flooded the market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App comes equipped with a buzzer which will send </a:t>
            </a:r>
            <a:r>
              <a:rPr lang="en-US" sz="2400">
                <a:latin typeface="Times New Roman" panose="02020603050405020304" pitchFamily="18" charset="0"/>
                <a:cs typeface="Times New Roman" panose="02020603050405020304" pitchFamily="18" charset="0"/>
              </a:rPr>
              <a:t>messeges </a:t>
            </a:r>
            <a:r>
              <a:rPr lang="en-US" sz="2400" dirty="0">
                <a:latin typeface="Times New Roman" panose="02020603050405020304" pitchFamily="18" charset="0"/>
                <a:cs typeface="Times New Roman" panose="02020603050405020304" pitchFamily="18" charset="0"/>
              </a:rPr>
              <a:t>to your loved ones with your location in a situation of distress. You can select the contacts, which will be able to see your location.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Moreover if the App is switched off and is not working, then also you will be able to send alerts my simply pressing the volume key.</a:t>
            </a:r>
          </a:p>
        </p:txBody>
      </p:sp>
    </p:spTree>
    <p:extLst>
      <p:ext uri="{BB962C8B-B14F-4D97-AF65-F5344CB8AC3E}">
        <p14:creationId xmlns:p14="http://schemas.microsoft.com/office/powerpoint/2010/main" val="407761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6347-62B4-B593-C813-52E26EB0E84C}"/>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D1C492B-CC08-C53B-A35B-3576A13A1C9A}"/>
              </a:ext>
            </a:extLst>
          </p:cNvPr>
          <p:cNvSpPr>
            <a:spLocks noGrp="1"/>
          </p:cNvSpPr>
          <p:nvPr>
            <p:ph idx="1"/>
          </p:nvPr>
        </p:nvSpPr>
        <p:spPr/>
        <p:txBody>
          <a:bodyPr/>
          <a:lstStyle/>
          <a:p>
            <a:pPr>
              <a:buFont typeface="Wingdings" panose="05000000000000000000" pitchFamily="2" charset="2"/>
              <a:buChar char="Ø"/>
            </a:pPr>
            <a:r>
              <a:rPr lang="en-US" dirty="0"/>
              <a:t>As far as India is concerned, use of technology for aiding women’s security is important.</a:t>
            </a:r>
          </a:p>
          <a:p>
            <a:pPr>
              <a:buFont typeface="Wingdings" panose="05000000000000000000" pitchFamily="2" charset="2"/>
              <a:buChar char="Ø"/>
            </a:pPr>
            <a:r>
              <a:rPr lang="en-US" dirty="0"/>
              <a:t>The constant use of these apps and regular updates as per the need and awareness about security will help the apps see good days in the future.</a:t>
            </a:r>
          </a:p>
          <a:p>
            <a:pPr>
              <a:buFont typeface="Wingdings" panose="05000000000000000000" pitchFamily="2" charset="2"/>
              <a:buChar char="Ø"/>
            </a:pPr>
            <a:r>
              <a:rPr lang="en-US" dirty="0"/>
              <a:t>Our app work on inputs given by women themselves. </a:t>
            </a:r>
          </a:p>
          <a:p>
            <a:pPr>
              <a:buFont typeface="Wingdings" panose="05000000000000000000" pitchFamily="2" charset="2"/>
              <a:buChar char="Ø"/>
            </a:pPr>
            <a:r>
              <a:rPr lang="en-US" dirty="0"/>
              <a:t>Since they are not in a condition to provide inputs at all times, external monitoring and integration of various users on the same app can help provide better results. Integration of SOS facility and GPS can prove beneficial for the users</a:t>
            </a:r>
            <a:endParaRPr lang="en-IN" dirty="0"/>
          </a:p>
        </p:txBody>
      </p:sp>
    </p:spTree>
    <p:extLst>
      <p:ext uri="{BB962C8B-B14F-4D97-AF65-F5344CB8AC3E}">
        <p14:creationId xmlns:p14="http://schemas.microsoft.com/office/powerpoint/2010/main" val="354111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09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DEED-EA37-A7F5-1028-BC78D5D46E30}"/>
              </a:ext>
            </a:extLst>
          </p:cNvPr>
          <p:cNvSpPr>
            <a:spLocks noGrp="1"/>
          </p:cNvSpPr>
          <p:nvPr>
            <p:ph type="title"/>
          </p:nvPr>
        </p:nvSpPr>
        <p:spPr/>
        <p:txBody>
          <a:bodyPr/>
          <a:lstStyle/>
          <a:p>
            <a:r>
              <a:rPr lang="en-US" dirty="0"/>
              <a:t>4</a:t>
            </a:r>
            <a:endParaRPr lang="en-IN" dirty="0"/>
          </a:p>
        </p:txBody>
      </p:sp>
      <p:sp>
        <p:nvSpPr>
          <p:cNvPr id="4" name="Rectangle 3">
            <a:extLst>
              <a:ext uri="{FF2B5EF4-FFF2-40B4-BE49-F238E27FC236}">
                <a16:creationId xmlns:a16="http://schemas.microsoft.com/office/drawing/2014/main" id="{F28522A5-35E7-8A3F-B79C-87053200E30C}"/>
              </a:ext>
            </a:extLst>
          </p:cNvPr>
          <p:cNvSpPr/>
          <p:nvPr/>
        </p:nvSpPr>
        <p:spPr>
          <a:xfrm>
            <a:off x="376237" y="373929"/>
            <a:ext cx="11439525" cy="6127751"/>
          </a:xfrm>
          <a:prstGeom prst="rect">
            <a:avLst/>
          </a:prstGeom>
          <a:solidFill>
            <a:srgbClr val="ECBAC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8" name="Content Placeholder 7">
            <a:extLst>
              <a:ext uri="{FF2B5EF4-FFF2-40B4-BE49-F238E27FC236}">
                <a16:creationId xmlns:a16="http://schemas.microsoft.com/office/drawing/2014/main" id="{25E54B4C-AB87-BBE2-E129-641280D68C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932" y="1806603"/>
            <a:ext cx="1489085" cy="26554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E22D80ED-56AC-943E-B7C6-D64862DF9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907" y="3008996"/>
            <a:ext cx="814388" cy="8143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3205E1B8-ABC6-0E95-370A-AA8F79E6DCC1}"/>
              </a:ext>
            </a:extLst>
          </p:cNvPr>
          <p:cNvPicPr>
            <a:picLocks noChangeAspect="1"/>
          </p:cNvPicPr>
          <p:nvPr/>
        </p:nvPicPr>
        <p:blipFill rotWithShape="1">
          <a:blip r:embed="rId4">
            <a:extLst>
              <a:ext uri="{28A0092B-C50C-407E-A947-70E740481C1C}">
                <a14:useLocalDpi xmlns:a14="http://schemas.microsoft.com/office/drawing/2010/main" val="0"/>
              </a:ext>
            </a:extLst>
          </a:blip>
          <a:srcRect r="1613" b="7974"/>
          <a:stretch/>
        </p:blipFill>
        <p:spPr>
          <a:xfrm>
            <a:off x="6464706" y="2701205"/>
            <a:ext cx="981346" cy="1160279"/>
          </a:xfrm>
          <a:prstGeom prst="ellipse">
            <a:avLst/>
          </a:prstGeom>
          <a:ln>
            <a:noFill/>
          </a:ln>
          <a:effectLst>
            <a:softEdge rad="112500"/>
          </a:effectLst>
        </p:spPr>
      </p:pic>
      <p:pic>
        <p:nvPicPr>
          <p:cNvPr id="17" name="Picture 16">
            <a:extLst>
              <a:ext uri="{FF2B5EF4-FFF2-40B4-BE49-F238E27FC236}">
                <a16:creationId xmlns:a16="http://schemas.microsoft.com/office/drawing/2014/main" id="{BB33D7BB-93CA-33CB-FF21-950AA3DE794B}"/>
              </a:ext>
            </a:extLst>
          </p:cNvPr>
          <p:cNvPicPr>
            <a:picLocks noChangeAspect="1"/>
          </p:cNvPicPr>
          <p:nvPr/>
        </p:nvPicPr>
        <p:blipFill rotWithShape="1">
          <a:blip r:embed="rId5">
            <a:extLst>
              <a:ext uri="{28A0092B-C50C-407E-A947-70E740481C1C}">
                <a14:useLocalDpi xmlns:a14="http://schemas.microsoft.com/office/drawing/2010/main" val="0"/>
              </a:ext>
            </a:extLst>
          </a:blip>
          <a:srcRect t="16333" r="222" b="16333"/>
          <a:stretch/>
        </p:blipFill>
        <p:spPr>
          <a:xfrm>
            <a:off x="6460004" y="1806603"/>
            <a:ext cx="990839" cy="668650"/>
          </a:xfrm>
          <a:prstGeom prst="rect">
            <a:avLst/>
          </a:prstGeom>
        </p:spPr>
      </p:pic>
      <p:pic>
        <p:nvPicPr>
          <p:cNvPr id="19" name="Picture 18">
            <a:extLst>
              <a:ext uri="{FF2B5EF4-FFF2-40B4-BE49-F238E27FC236}">
                <a16:creationId xmlns:a16="http://schemas.microsoft.com/office/drawing/2014/main" id="{F63D1011-301D-A88E-CCDD-8CEAEA574B49}"/>
              </a:ext>
            </a:extLst>
          </p:cNvPr>
          <p:cNvPicPr>
            <a:picLocks noChangeAspect="1"/>
          </p:cNvPicPr>
          <p:nvPr/>
        </p:nvPicPr>
        <p:blipFill rotWithShape="1">
          <a:blip r:embed="rId6">
            <a:extLst>
              <a:ext uri="{28A0092B-C50C-407E-A947-70E740481C1C}">
                <a14:useLocalDpi xmlns:a14="http://schemas.microsoft.com/office/drawing/2010/main" val="0"/>
              </a:ext>
            </a:extLst>
          </a:blip>
          <a:srcRect l="13426" t="10944" r="15278" b="17489"/>
          <a:stretch/>
        </p:blipFill>
        <p:spPr>
          <a:xfrm>
            <a:off x="8340533" y="5242787"/>
            <a:ext cx="866118" cy="937826"/>
          </a:xfrm>
          <a:prstGeom prst="rect">
            <a:avLst/>
          </a:prstGeom>
          <a:ln>
            <a:noFill/>
          </a:ln>
          <a:effectLst>
            <a:softEdge rad="112500"/>
          </a:effectLst>
        </p:spPr>
      </p:pic>
      <p:pic>
        <p:nvPicPr>
          <p:cNvPr id="21" name="Picture 20">
            <a:extLst>
              <a:ext uri="{FF2B5EF4-FFF2-40B4-BE49-F238E27FC236}">
                <a16:creationId xmlns:a16="http://schemas.microsoft.com/office/drawing/2014/main" id="{2F596D03-EA9C-8C01-01CE-6569AE42E028}"/>
              </a:ext>
            </a:extLst>
          </p:cNvPr>
          <p:cNvPicPr>
            <a:picLocks noChangeAspect="1"/>
          </p:cNvPicPr>
          <p:nvPr/>
        </p:nvPicPr>
        <p:blipFill rotWithShape="1">
          <a:blip r:embed="rId7">
            <a:extLst>
              <a:ext uri="{28A0092B-C50C-407E-A947-70E740481C1C}">
                <a14:useLocalDpi xmlns:a14="http://schemas.microsoft.com/office/drawing/2010/main" val="0"/>
              </a:ext>
            </a:extLst>
          </a:blip>
          <a:srcRect l="15898" t="17350" r="15900" b="24138"/>
          <a:stretch/>
        </p:blipFill>
        <p:spPr>
          <a:xfrm>
            <a:off x="6460004" y="5254426"/>
            <a:ext cx="979519" cy="898443"/>
          </a:xfrm>
          <a:prstGeom prst="rect">
            <a:avLst/>
          </a:prstGeom>
          <a:ln>
            <a:noFill/>
          </a:ln>
          <a:effectLst>
            <a:softEdge rad="112500"/>
          </a:effectLst>
        </p:spPr>
      </p:pic>
      <p:pic>
        <p:nvPicPr>
          <p:cNvPr id="23" name="Picture 22">
            <a:extLst>
              <a:ext uri="{FF2B5EF4-FFF2-40B4-BE49-F238E27FC236}">
                <a16:creationId xmlns:a16="http://schemas.microsoft.com/office/drawing/2014/main" id="{BBFAA091-427B-F18D-1E22-EE997E15D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33390" y="365124"/>
            <a:ext cx="1133782" cy="1046568"/>
          </a:xfrm>
          <a:prstGeom prst="ellipse">
            <a:avLst/>
          </a:prstGeom>
          <a:ln>
            <a:noFill/>
          </a:ln>
          <a:effectLst>
            <a:softEdge rad="112500"/>
          </a:effectLst>
        </p:spPr>
      </p:pic>
      <p:pic>
        <p:nvPicPr>
          <p:cNvPr id="25" name="Picture 24">
            <a:extLst>
              <a:ext uri="{FF2B5EF4-FFF2-40B4-BE49-F238E27FC236}">
                <a16:creationId xmlns:a16="http://schemas.microsoft.com/office/drawing/2014/main" id="{A5541559-3244-C6BA-DB1A-61A5C1BE63A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28387" y="2591168"/>
            <a:ext cx="1380354" cy="1380354"/>
          </a:xfrm>
          <a:prstGeom prst="ellipse">
            <a:avLst/>
          </a:prstGeom>
          <a:ln>
            <a:noFill/>
          </a:ln>
          <a:effectLst>
            <a:softEdge rad="112500"/>
          </a:effectLst>
        </p:spPr>
      </p:pic>
      <p:pic>
        <p:nvPicPr>
          <p:cNvPr id="27" name="Picture 26">
            <a:extLst>
              <a:ext uri="{FF2B5EF4-FFF2-40B4-BE49-F238E27FC236}">
                <a16:creationId xmlns:a16="http://schemas.microsoft.com/office/drawing/2014/main" id="{676F74B1-E337-BC99-5123-6B690BC4C6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60004" y="3959792"/>
            <a:ext cx="933658" cy="937826"/>
          </a:xfrm>
          <a:prstGeom prst="ellipse">
            <a:avLst/>
          </a:prstGeom>
          <a:ln>
            <a:noFill/>
          </a:ln>
          <a:effectLst>
            <a:softEdge rad="112500"/>
          </a:effectLst>
        </p:spPr>
      </p:pic>
      <p:pic>
        <p:nvPicPr>
          <p:cNvPr id="29" name="Picture 28">
            <a:extLst>
              <a:ext uri="{FF2B5EF4-FFF2-40B4-BE49-F238E27FC236}">
                <a16:creationId xmlns:a16="http://schemas.microsoft.com/office/drawing/2014/main" id="{037F20F9-C424-9349-A075-2AEA3CFE02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05149" y="2701205"/>
            <a:ext cx="1104787" cy="11602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1" name="Picture 30">
            <a:extLst>
              <a:ext uri="{FF2B5EF4-FFF2-40B4-BE49-F238E27FC236}">
                <a16:creationId xmlns:a16="http://schemas.microsoft.com/office/drawing/2014/main" id="{1FBDA9C6-032F-29E9-F473-0BB816567E6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50235" y="4871905"/>
            <a:ext cx="1325563" cy="1325563"/>
          </a:xfrm>
          <a:prstGeom prst="ellipse">
            <a:avLst/>
          </a:prstGeom>
          <a:ln>
            <a:noFill/>
          </a:ln>
          <a:effectLst>
            <a:softEdge rad="112500"/>
          </a:effectLst>
        </p:spPr>
      </p:pic>
      <p:pic>
        <p:nvPicPr>
          <p:cNvPr id="33" name="Picture 32">
            <a:extLst>
              <a:ext uri="{FF2B5EF4-FFF2-40B4-BE49-F238E27FC236}">
                <a16:creationId xmlns:a16="http://schemas.microsoft.com/office/drawing/2014/main" id="{8075A09C-6FBB-3A8D-6CBF-76A0D35E0DE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50951" y="2475253"/>
            <a:ext cx="1862872" cy="1857678"/>
          </a:xfrm>
          <a:prstGeom prst="ellipse">
            <a:avLst/>
          </a:prstGeom>
          <a:ln>
            <a:noFill/>
          </a:ln>
          <a:effectLst>
            <a:softEdge rad="112500"/>
          </a:effectLst>
        </p:spPr>
      </p:pic>
      <p:cxnSp>
        <p:nvCxnSpPr>
          <p:cNvPr id="39" name="Straight Arrow Connector 38">
            <a:extLst>
              <a:ext uri="{FF2B5EF4-FFF2-40B4-BE49-F238E27FC236}">
                <a16:creationId xmlns:a16="http://schemas.microsoft.com/office/drawing/2014/main" id="{25E1A9C1-C48F-0115-601F-17E90EE09980}"/>
              </a:ext>
            </a:extLst>
          </p:cNvPr>
          <p:cNvCxnSpPr/>
          <p:nvPr/>
        </p:nvCxnSpPr>
        <p:spPr>
          <a:xfrm>
            <a:off x="2047875" y="3281344"/>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57E929E-F2CF-404F-5208-B9AE17D98091}"/>
              </a:ext>
            </a:extLst>
          </p:cNvPr>
          <p:cNvCxnSpPr/>
          <p:nvPr/>
        </p:nvCxnSpPr>
        <p:spPr>
          <a:xfrm>
            <a:off x="4213823" y="3404092"/>
            <a:ext cx="577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856491-AFB6-C4E8-4C1E-01EF2AE5ACB6}"/>
              </a:ext>
            </a:extLst>
          </p:cNvPr>
          <p:cNvCxnSpPr/>
          <p:nvPr/>
        </p:nvCxnSpPr>
        <p:spPr>
          <a:xfrm>
            <a:off x="5856138" y="3323111"/>
            <a:ext cx="577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7E83AE-0D1A-D348-8B11-831AC4717A4F}"/>
              </a:ext>
            </a:extLst>
          </p:cNvPr>
          <p:cNvCxnSpPr/>
          <p:nvPr/>
        </p:nvCxnSpPr>
        <p:spPr>
          <a:xfrm>
            <a:off x="7567172" y="3323111"/>
            <a:ext cx="577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0CA2D05-5037-0EC2-2D89-A4612DF6D857}"/>
              </a:ext>
            </a:extLst>
          </p:cNvPr>
          <p:cNvCxnSpPr/>
          <p:nvPr/>
        </p:nvCxnSpPr>
        <p:spPr>
          <a:xfrm>
            <a:off x="9827335" y="3285011"/>
            <a:ext cx="577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536551D-082D-31AD-60ED-03699A74539F}"/>
              </a:ext>
            </a:extLst>
          </p:cNvPr>
          <p:cNvCxnSpPr>
            <a:cxnSpLocks/>
          </p:cNvCxnSpPr>
          <p:nvPr/>
        </p:nvCxnSpPr>
        <p:spPr>
          <a:xfrm>
            <a:off x="7567172" y="5751416"/>
            <a:ext cx="704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9870CBC-6DFD-F0F3-19D6-D84D7D7D8945}"/>
              </a:ext>
            </a:extLst>
          </p:cNvPr>
          <p:cNvCxnSpPr>
            <a:cxnSpLocks/>
          </p:cNvCxnSpPr>
          <p:nvPr/>
        </p:nvCxnSpPr>
        <p:spPr>
          <a:xfrm rot="5400000" flipH="1" flipV="1">
            <a:off x="4816452" y="1392058"/>
            <a:ext cx="2120588" cy="11132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22E6793-1F03-903C-59E3-5DBFF4CA0200}"/>
              </a:ext>
            </a:extLst>
          </p:cNvPr>
          <p:cNvCxnSpPr>
            <a:cxnSpLocks/>
          </p:cNvCxnSpPr>
          <p:nvPr/>
        </p:nvCxnSpPr>
        <p:spPr>
          <a:xfrm flipV="1">
            <a:off x="5479878" y="2071444"/>
            <a:ext cx="967447" cy="8392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A00195A-F88B-B486-4CA7-265382690986}"/>
              </a:ext>
            </a:extLst>
          </p:cNvPr>
          <p:cNvCxnSpPr>
            <a:endCxn id="27" idx="2"/>
          </p:cNvCxnSpPr>
          <p:nvPr/>
        </p:nvCxnSpPr>
        <p:spPr>
          <a:xfrm>
            <a:off x="5320101" y="3861484"/>
            <a:ext cx="1139903" cy="567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8A7C7341-EAF4-C251-A947-C4E17262E4D8}"/>
              </a:ext>
            </a:extLst>
          </p:cNvPr>
          <p:cNvCxnSpPr>
            <a:cxnSpLocks/>
          </p:cNvCxnSpPr>
          <p:nvPr/>
        </p:nvCxnSpPr>
        <p:spPr>
          <a:xfrm rot="16200000" flipH="1">
            <a:off x="4916642" y="4441214"/>
            <a:ext cx="1789904" cy="1195555"/>
          </a:xfrm>
          <a:prstGeom prst="bentConnector3">
            <a:avLst>
              <a:gd name="adj1" fmla="val 1000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4030A02-DF23-E60F-DD4D-AB549D6DFA4A}"/>
              </a:ext>
            </a:extLst>
          </p:cNvPr>
          <p:cNvCxnSpPr/>
          <p:nvPr/>
        </p:nvCxnSpPr>
        <p:spPr>
          <a:xfrm>
            <a:off x="3282386" y="4428705"/>
            <a:ext cx="0" cy="46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E316840-656F-1FEA-B5A0-837258B9A086}"/>
              </a:ext>
            </a:extLst>
          </p:cNvPr>
          <p:cNvSpPr txBox="1"/>
          <p:nvPr/>
        </p:nvSpPr>
        <p:spPr>
          <a:xfrm flipH="1">
            <a:off x="838200" y="4733925"/>
            <a:ext cx="1096817" cy="369332"/>
          </a:xfrm>
          <a:prstGeom prst="rect">
            <a:avLst/>
          </a:prstGeom>
          <a:noFill/>
        </p:spPr>
        <p:txBody>
          <a:bodyPr wrap="square" rtlCol="0">
            <a:spAutoFit/>
          </a:bodyPr>
          <a:lstStyle/>
          <a:p>
            <a:r>
              <a:rPr lang="en-US" dirty="0"/>
              <a:t>User</a:t>
            </a:r>
            <a:endParaRPr lang="en-IN" dirty="0"/>
          </a:p>
        </p:txBody>
      </p:sp>
      <p:sp>
        <p:nvSpPr>
          <p:cNvPr id="70" name="TextBox 69">
            <a:extLst>
              <a:ext uri="{FF2B5EF4-FFF2-40B4-BE49-F238E27FC236}">
                <a16:creationId xmlns:a16="http://schemas.microsoft.com/office/drawing/2014/main" id="{7890E45D-D6BF-B7F1-80AB-93C3E0321061}"/>
              </a:ext>
            </a:extLst>
          </p:cNvPr>
          <p:cNvSpPr txBox="1"/>
          <p:nvPr/>
        </p:nvSpPr>
        <p:spPr>
          <a:xfrm>
            <a:off x="2976901" y="2041761"/>
            <a:ext cx="597147" cy="369332"/>
          </a:xfrm>
          <a:prstGeom prst="rect">
            <a:avLst/>
          </a:prstGeom>
          <a:noFill/>
        </p:spPr>
        <p:txBody>
          <a:bodyPr wrap="square" rtlCol="0">
            <a:spAutoFit/>
          </a:bodyPr>
          <a:lstStyle/>
          <a:p>
            <a:r>
              <a:rPr lang="en-US" dirty="0"/>
              <a:t>App</a:t>
            </a:r>
            <a:endParaRPr lang="en-IN" dirty="0"/>
          </a:p>
        </p:txBody>
      </p:sp>
      <p:sp>
        <p:nvSpPr>
          <p:cNvPr id="71" name="TextBox 70">
            <a:extLst>
              <a:ext uri="{FF2B5EF4-FFF2-40B4-BE49-F238E27FC236}">
                <a16:creationId xmlns:a16="http://schemas.microsoft.com/office/drawing/2014/main" id="{6778F80C-47B3-452E-686F-F31EECB03855}"/>
              </a:ext>
            </a:extLst>
          </p:cNvPr>
          <p:cNvSpPr txBox="1"/>
          <p:nvPr/>
        </p:nvSpPr>
        <p:spPr>
          <a:xfrm flipH="1">
            <a:off x="2569207" y="6088060"/>
            <a:ext cx="2242840" cy="369332"/>
          </a:xfrm>
          <a:prstGeom prst="rect">
            <a:avLst/>
          </a:prstGeom>
          <a:noFill/>
        </p:spPr>
        <p:txBody>
          <a:bodyPr wrap="square" rtlCol="0">
            <a:spAutoFit/>
          </a:bodyPr>
          <a:lstStyle/>
          <a:p>
            <a:r>
              <a:rPr lang="en-US" dirty="0"/>
              <a:t>Location safety</a:t>
            </a:r>
            <a:endParaRPr lang="en-IN" dirty="0"/>
          </a:p>
        </p:txBody>
      </p:sp>
      <p:sp>
        <p:nvSpPr>
          <p:cNvPr id="72" name="TextBox 71">
            <a:extLst>
              <a:ext uri="{FF2B5EF4-FFF2-40B4-BE49-F238E27FC236}">
                <a16:creationId xmlns:a16="http://schemas.microsoft.com/office/drawing/2014/main" id="{0F5ACF6E-DAC5-7093-293A-CA12B18A90E9}"/>
              </a:ext>
            </a:extLst>
          </p:cNvPr>
          <p:cNvSpPr txBox="1"/>
          <p:nvPr/>
        </p:nvSpPr>
        <p:spPr>
          <a:xfrm flipH="1">
            <a:off x="4311516" y="3830107"/>
            <a:ext cx="2359803" cy="369332"/>
          </a:xfrm>
          <a:prstGeom prst="rect">
            <a:avLst/>
          </a:prstGeom>
          <a:noFill/>
        </p:spPr>
        <p:txBody>
          <a:bodyPr wrap="square" rtlCol="0">
            <a:spAutoFit/>
          </a:bodyPr>
          <a:lstStyle/>
          <a:p>
            <a:r>
              <a:rPr lang="en-US" dirty="0"/>
              <a:t>Contacts Syncing</a:t>
            </a:r>
            <a:endParaRPr lang="en-IN" dirty="0"/>
          </a:p>
        </p:txBody>
      </p:sp>
      <p:sp>
        <p:nvSpPr>
          <p:cNvPr id="73" name="TextBox 72">
            <a:extLst>
              <a:ext uri="{FF2B5EF4-FFF2-40B4-BE49-F238E27FC236}">
                <a16:creationId xmlns:a16="http://schemas.microsoft.com/office/drawing/2014/main" id="{63EB8086-74A6-1C19-B7E6-9335A60FFB22}"/>
              </a:ext>
            </a:extLst>
          </p:cNvPr>
          <p:cNvSpPr txBox="1"/>
          <p:nvPr/>
        </p:nvSpPr>
        <p:spPr>
          <a:xfrm>
            <a:off x="9063235" y="2337327"/>
            <a:ext cx="2616200" cy="369332"/>
          </a:xfrm>
          <a:prstGeom prst="rect">
            <a:avLst/>
          </a:prstGeom>
          <a:noFill/>
        </p:spPr>
        <p:txBody>
          <a:bodyPr wrap="square" rtlCol="0">
            <a:spAutoFit/>
          </a:bodyPr>
          <a:lstStyle/>
          <a:p>
            <a:r>
              <a:rPr lang="en-US" dirty="0"/>
              <a:t>Notifying the contacts </a:t>
            </a:r>
            <a:endParaRPr lang="en-IN" dirty="0"/>
          </a:p>
        </p:txBody>
      </p:sp>
      <p:sp>
        <p:nvSpPr>
          <p:cNvPr id="74" name="TextBox 73">
            <a:extLst>
              <a:ext uri="{FF2B5EF4-FFF2-40B4-BE49-F238E27FC236}">
                <a16:creationId xmlns:a16="http://schemas.microsoft.com/office/drawing/2014/main" id="{871F4BAD-7E53-345D-5308-8F5A3655E3BE}"/>
              </a:ext>
            </a:extLst>
          </p:cNvPr>
          <p:cNvSpPr txBox="1"/>
          <p:nvPr/>
        </p:nvSpPr>
        <p:spPr>
          <a:xfrm>
            <a:off x="8409099" y="6197468"/>
            <a:ext cx="1568021" cy="369332"/>
          </a:xfrm>
          <a:prstGeom prst="rect">
            <a:avLst/>
          </a:prstGeom>
          <a:noFill/>
        </p:spPr>
        <p:txBody>
          <a:bodyPr wrap="square" rtlCol="0">
            <a:spAutoFit/>
          </a:bodyPr>
          <a:lstStyle/>
          <a:p>
            <a:r>
              <a:rPr lang="en-US" dirty="0"/>
              <a:t>buzzer</a:t>
            </a:r>
            <a:endParaRPr lang="en-IN" dirty="0"/>
          </a:p>
        </p:txBody>
      </p:sp>
      <p:cxnSp>
        <p:nvCxnSpPr>
          <p:cNvPr id="76" name="Connector: Elbow 75">
            <a:extLst>
              <a:ext uri="{FF2B5EF4-FFF2-40B4-BE49-F238E27FC236}">
                <a16:creationId xmlns:a16="http://schemas.microsoft.com/office/drawing/2014/main" id="{B99F5FB6-0470-803D-7963-3FD04D582E04}"/>
              </a:ext>
            </a:extLst>
          </p:cNvPr>
          <p:cNvCxnSpPr>
            <a:endCxn id="29" idx="0"/>
          </p:cNvCxnSpPr>
          <p:nvPr/>
        </p:nvCxnSpPr>
        <p:spPr>
          <a:xfrm rot="16200000" flipH="1">
            <a:off x="7391296" y="934958"/>
            <a:ext cx="1821002" cy="1711491"/>
          </a:xfrm>
          <a:prstGeom prst="bentConnector3">
            <a:avLst>
              <a:gd name="adj1" fmla="val 187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14B7535-9626-358D-DF94-8DC411A47F31}"/>
              </a:ext>
            </a:extLst>
          </p:cNvPr>
          <p:cNvCxnSpPr>
            <a:cxnSpLocks/>
          </p:cNvCxnSpPr>
          <p:nvPr/>
        </p:nvCxnSpPr>
        <p:spPr>
          <a:xfrm>
            <a:off x="7200203" y="2150030"/>
            <a:ext cx="1711491" cy="5602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5F5CE5FF-AB8B-EEFF-83CF-298BF79C44DB}"/>
              </a:ext>
            </a:extLst>
          </p:cNvPr>
          <p:cNvCxnSpPr>
            <a:endCxn id="29" idx="2"/>
          </p:cNvCxnSpPr>
          <p:nvPr/>
        </p:nvCxnSpPr>
        <p:spPr>
          <a:xfrm flipV="1">
            <a:off x="7477367" y="3861484"/>
            <a:ext cx="1680176" cy="617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27FC2C37-D3E6-4368-02CC-2FAFB7C65E15}"/>
              </a:ext>
            </a:extLst>
          </p:cNvPr>
          <p:cNvCxnSpPr/>
          <p:nvPr/>
        </p:nvCxnSpPr>
        <p:spPr>
          <a:xfrm rot="5400000" flipH="1" flipV="1">
            <a:off x="8468374" y="4713061"/>
            <a:ext cx="1808452" cy="172720"/>
          </a:xfrm>
          <a:prstGeom prst="bentConnector3">
            <a:avLst>
              <a:gd name="adj1" fmla="val -224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64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17BC-4A1D-DF1A-CA3A-7D7D2FFF20FA}"/>
              </a:ext>
            </a:extLst>
          </p:cNvPr>
          <p:cNvSpPr>
            <a:spLocks noGrp="1"/>
          </p:cNvSpPr>
          <p:nvPr>
            <p:ph type="title"/>
          </p:nvPr>
        </p:nvSpPr>
        <p:spPr>
          <a:xfrm>
            <a:off x="838200" y="365125"/>
            <a:ext cx="10515600" cy="6082328"/>
          </a:xfrm>
        </p:spPr>
        <p:txBody>
          <a:bodyPr/>
          <a:lstStyle/>
          <a:p>
            <a:pPr algn="ctr"/>
            <a:r>
              <a:rPr lang="en-US" dirty="0"/>
              <a:t>Thank you</a:t>
            </a:r>
            <a:endParaRPr lang="en-IN" dirty="0"/>
          </a:p>
        </p:txBody>
      </p:sp>
    </p:spTree>
    <p:extLst>
      <p:ext uri="{BB962C8B-B14F-4D97-AF65-F5344CB8AC3E}">
        <p14:creationId xmlns:p14="http://schemas.microsoft.com/office/powerpoint/2010/main" val="343891624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411</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Eras Demi ITC</vt:lpstr>
      <vt:lpstr>Times New Roman</vt:lpstr>
      <vt:lpstr>Wingdings</vt:lpstr>
      <vt:lpstr>Office Theme</vt:lpstr>
      <vt:lpstr>PowerPoint Presentation</vt:lpstr>
      <vt:lpstr>PowerPoint Presentation</vt:lpstr>
      <vt:lpstr>PowerPoint Presentation</vt:lpstr>
      <vt:lpstr>Future scope:</vt:lpstr>
      <vt:lpstr>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Vathsala Reddy</dc:creator>
  <cp:lastModifiedBy>O35</cp:lastModifiedBy>
  <cp:revision>8</cp:revision>
  <dcterms:created xsi:type="dcterms:W3CDTF">2022-11-16T12:21:49Z</dcterms:created>
  <dcterms:modified xsi:type="dcterms:W3CDTF">2022-11-16T18:22:02Z</dcterms:modified>
</cp:coreProperties>
</file>