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9" r:id="rId5"/>
    <p:sldId id="262" r:id="rId6"/>
    <p:sldId id="275" r:id="rId7"/>
    <p:sldId id="260" r:id="rId8"/>
    <p:sldId id="271" r:id="rId9"/>
    <p:sldId id="263" r:id="rId10"/>
    <p:sldId id="265" r:id="rId11"/>
    <p:sldId id="273" r:id="rId12"/>
    <p:sldId id="268" r:id="rId13"/>
    <p:sldId id="277" r:id="rId14"/>
    <p:sldId id="274" r:id="rId15"/>
    <p:sldId id="278" r:id="rId16"/>
    <p:sldId id="279" r:id="rId17"/>
    <p:sldId id="280" r:id="rId18"/>
    <p:sldId id="281" r:id="rId19"/>
    <p:sldId id="282" r:id="rId20"/>
    <p:sldId id="283" r:id="rId21"/>
    <p:sldId id="284" r:id="rId22"/>
    <p:sldId id="266" r:id="rId23"/>
    <p:sldId id="285"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66" d="100"/>
          <a:sy n="66" d="100"/>
        </p:scale>
        <p:origin x="55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5C4978-153A-4146-B42B-40C5357F3CD4}"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254697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5C4978-153A-4146-B42B-40C5357F3CD4}"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236930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5C4978-153A-4146-B42B-40C5357F3CD4}"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694995-5CB6-4209-BE55-6F914551B34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3296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5C4978-153A-4146-B42B-40C5357F3CD4}"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2373034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5C4978-153A-4146-B42B-40C5357F3CD4}"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694995-5CB6-4209-BE55-6F914551B34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3332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5C4978-153A-4146-B42B-40C5357F3CD4}"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3054293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5C4978-153A-4146-B42B-40C5357F3CD4}"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999746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5C4978-153A-4146-B42B-40C5357F3CD4}"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3926860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5C4978-153A-4146-B42B-40C5357F3CD4}"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387765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5C4978-153A-4146-B42B-40C5357F3CD4}"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32858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5C4978-153A-4146-B42B-40C5357F3CD4}"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31073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5C4978-153A-4146-B42B-40C5357F3CD4}" type="datetimeFigureOut">
              <a:rPr lang="en-IN" smtClean="0"/>
              <a:t>11-09-2023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1894070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5C4978-153A-4146-B42B-40C5357F3CD4}" type="datetimeFigureOut">
              <a:rPr lang="en-IN" smtClean="0"/>
              <a:t>11-09-2023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3749173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C4978-153A-4146-B42B-40C5357F3CD4}" type="datetimeFigureOut">
              <a:rPr lang="en-IN" smtClean="0"/>
              <a:t>11-09-2023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258044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5C4978-153A-4146-B42B-40C5357F3CD4}"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380043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5C4978-153A-4146-B42B-40C5357F3CD4}"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0694995-5CB6-4209-BE55-6F914551B341}" type="slidenum">
              <a:rPr lang="en-IN" smtClean="0"/>
              <a:t>‹#›</a:t>
            </a:fld>
            <a:endParaRPr lang="en-IN"/>
          </a:p>
        </p:txBody>
      </p:sp>
    </p:spTree>
    <p:extLst>
      <p:ext uri="{BB962C8B-B14F-4D97-AF65-F5344CB8AC3E}">
        <p14:creationId xmlns:p14="http://schemas.microsoft.com/office/powerpoint/2010/main" val="52670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5C4978-153A-4146-B42B-40C5357F3CD4}" type="datetimeFigureOut">
              <a:rPr lang="en-IN" smtClean="0"/>
              <a:t>11-09-2023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0694995-5CB6-4209-BE55-6F914551B341}" type="slidenum">
              <a:rPr lang="en-IN" smtClean="0"/>
              <a:t>‹#›</a:t>
            </a:fld>
            <a:endParaRPr lang="en-IN"/>
          </a:p>
        </p:txBody>
      </p:sp>
    </p:spTree>
    <p:extLst>
      <p:ext uri="{BB962C8B-B14F-4D97-AF65-F5344CB8AC3E}">
        <p14:creationId xmlns:p14="http://schemas.microsoft.com/office/powerpoint/2010/main" val="2090830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5B7F-F1BF-4794-8929-F25D0215E5C3}"/>
              </a:ext>
            </a:extLst>
          </p:cNvPr>
          <p:cNvSpPr>
            <a:spLocks noGrp="1"/>
          </p:cNvSpPr>
          <p:nvPr>
            <p:ph type="ctrTitle"/>
          </p:nvPr>
        </p:nvSpPr>
        <p:spPr>
          <a:xfrm>
            <a:off x="529390" y="302020"/>
            <a:ext cx="11334586" cy="1761702"/>
          </a:xfrm>
        </p:spPr>
        <p:txBody>
          <a:bodyPr>
            <a:normAutofit/>
          </a:bodyPr>
          <a:lstStyle/>
          <a:p>
            <a:pPr algn="ctr"/>
            <a:r>
              <a:rPr lang="en-US" sz="5400" i="0" u="none" strike="noStrike" dirty="0">
                <a:solidFill>
                  <a:srgbClr val="000000"/>
                </a:solidFill>
                <a:effectLst/>
                <a:latin typeface="Times New Roman" panose="02020603050405020304" pitchFamily="18" charset="0"/>
                <a:cs typeface="Times New Roman" panose="02020603050405020304" pitchFamily="18" charset="0"/>
              </a:rPr>
              <a:t>Ranking Analysis for Online Customer </a:t>
            </a:r>
            <a:r>
              <a:rPr lang="en-US" sz="5400" i="0" u="none" strike="noStrike">
                <a:solidFill>
                  <a:srgbClr val="000000"/>
                </a:solidFill>
                <a:effectLst/>
                <a:latin typeface="Times New Roman" panose="02020603050405020304" pitchFamily="18" charset="0"/>
                <a:cs typeface="Times New Roman" panose="02020603050405020304" pitchFamily="18" charset="0"/>
              </a:rPr>
              <a:t>Reviews </a:t>
            </a:r>
            <a:endParaRPr lang="en-IN" dirty="0"/>
          </a:p>
        </p:txBody>
      </p:sp>
      <p:sp>
        <p:nvSpPr>
          <p:cNvPr id="4" name="TextBox 3">
            <a:extLst>
              <a:ext uri="{FF2B5EF4-FFF2-40B4-BE49-F238E27FC236}">
                <a16:creationId xmlns:a16="http://schemas.microsoft.com/office/drawing/2014/main" id="{629A3E2C-1C25-4E2E-BE55-01E6B2BD574E}"/>
              </a:ext>
            </a:extLst>
          </p:cNvPr>
          <p:cNvSpPr txBox="1"/>
          <p:nvPr/>
        </p:nvSpPr>
        <p:spPr>
          <a:xfrm>
            <a:off x="8571506" y="3429000"/>
            <a:ext cx="2934694" cy="1477328"/>
          </a:xfrm>
          <a:prstGeom prst="rect">
            <a:avLst/>
          </a:prstGeom>
          <a:noFill/>
        </p:spPr>
        <p:txBody>
          <a:bodyPr wrap="square" rtlCol="0">
            <a:spAutoFit/>
          </a:bodyPr>
          <a:lstStyle/>
          <a:p>
            <a:r>
              <a:rPr lang="en-IN" b="1" u="sng" dirty="0"/>
              <a:t>Team</a:t>
            </a:r>
            <a:r>
              <a:rPr lang="en-IN" b="1" dirty="0"/>
              <a:t> </a:t>
            </a:r>
            <a:r>
              <a:rPr lang="en-IN" b="1" u="sng" dirty="0"/>
              <a:t>Guide</a:t>
            </a:r>
            <a:r>
              <a:rPr lang="en-IN" dirty="0"/>
              <a:t>: B.JALENDER (Associate Professor)</a:t>
            </a:r>
          </a:p>
          <a:p>
            <a:r>
              <a:rPr lang="en-IN" dirty="0" err="1"/>
              <a:t>Dr.</a:t>
            </a:r>
            <a:r>
              <a:rPr lang="en-IN" dirty="0"/>
              <a:t> </a:t>
            </a:r>
            <a:r>
              <a:rPr lang="en-IN" dirty="0" err="1"/>
              <a:t>Y.Usha</a:t>
            </a:r>
            <a:r>
              <a:rPr lang="en-IN" dirty="0"/>
              <a:t> Rani (Assistant Professor)</a:t>
            </a:r>
          </a:p>
        </p:txBody>
      </p:sp>
      <p:sp>
        <p:nvSpPr>
          <p:cNvPr id="5" name="TextBox 4">
            <a:extLst>
              <a:ext uri="{FF2B5EF4-FFF2-40B4-BE49-F238E27FC236}">
                <a16:creationId xmlns:a16="http://schemas.microsoft.com/office/drawing/2014/main" id="{CAD1D95D-F69F-44F9-B913-CF1134B66250}"/>
              </a:ext>
            </a:extLst>
          </p:cNvPr>
          <p:cNvSpPr txBox="1"/>
          <p:nvPr/>
        </p:nvSpPr>
        <p:spPr>
          <a:xfrm>
            <a:off x="8571506" y="4882101"/>
            <a:ext cx="3806761" cy="1477328"/>
          </a:xfrm>
          <a:prstGeom prst="rect">
            <a:avLst/>
          </a:prstGeom>
          <a:noFill/>
        </p:spPr>
        <p:txBody>
          <a:bodyPr wrap="square" rtlCol="0">
            <a:spAutoFit/>
          </a:bodyPr>
          <a:lstStyle/>
          <a:p>
            <a:r>
              <a:rPr lang="en-IN" b="1" u="sng" dirty="0"/>
              <a:t>Team Members</a:t>
            </a:r>
            <a:r>
              <a:rPr lang="en-IN" dirty="0"/>
              <a:t>:</a:t>
            </a:r>
          </a:p>
          <a:p>
            <a:r>
              <a:rPr lang="en-IN" dirty="0"/>
              <a:t>Sai Shiva </a:t>
            </a:r>
            <a:r>
              <a:rPr lang="en-IN" dirty="0" err="1"/>
              <a:t>Gampa</a:t>
            </a:r>
            <a:r>
              <a:rPr lang="en-IN" dirty="0"/>
              <a:t> 18071A1274</a:t>
            </a:r>
          </a:p>
          <a:p>
            <a:r>
              <a:rPr lang="en-IN" dirty="0" err="1"/>
              <a:t>Varshitha</a:t>
            </a:r>
            <a:r>
              <a:rPr lang="en-IN" dirty="0"/>
              <a:t> </a:t>
            </a:r>
            <a:r>
              <a:rPr lang="en-IN" dirty="0" err="1"/>
              <a:t>Peram</a:t>
            </a:r>
            <a:r>
              <a:rPr lang="en-IN" dirty="0"/>
              <a:t>  18071A12A0</a:t>
            </a:r>
          </a:p>
          <a:p>
            <a:r>
              <a:rPr lang="en-IN" dirty="0"/>
              <a:t>Sai </a:t>
            </a:r>
            <a:r>
              <a:rPr lang="en-IN" dirty="0" err="1"/>
              <a:t>Sreemanth</a:t>
            </a:r>
            <a:r>
              <a:rPr lang="en-IN" dirty="0"/>
              <a:t>      18071A12A6</a:t>
            </a:r>
          </a:p>
          <a:p>
            <a:r>
              <a:rPr lang="en-IN" dirty="0"/>
              <a:t>Sumanth V            18071A12B1</a:t>
            </a:r>
          </a:p>
        </p:txBody>
      </p:sp>
      <p:pic>
        <p:nvPicPr>
          <p:cNvPr id="1026" name="Picture 2" descr="SEO Ranking Factors in 2017: What&amp;#39;s Important and What&amp;#39;s Not">
            <a:extLst>
              <a:ext uri="{FF2B5EF4-FFF2-40B4-BE49-F238E27FC236}">
                <a16:creationId xmlns:a16="http://schemas.microsoft.com/office/drawing/2014/main" id="{05B01286-9EDF-447C-8C63-D0A1B3F1B3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2175" y="3190706"/>
            <a:ext cx="4650669" cy="31925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21673BB-9F20-464C-98E7-72F048723CEF}"/>
              </a:ext>
            </a:extLst>
          </p:cNvPr>
          <p:cNvSpPr/>
          <p:nvPr/>
        </p:nvSpPr>
        <p:spPr>
          <a:xfrm>
            <a:off x="8518497" y="3319665"/>
            <a:ext cx="3673503" cy="319257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777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3BE5-0392-4F74-8D1F-71D10DD63485}"/>
              </a:ext>
            </a:extLst>
          </p:cNvPr>
          <p:cNvSpPr>
            <a:spLocks noGrp="1"/>
          </p:cNvSpPr>
          <p:nvPr>
            <p:ph type="title"/>
          </p:nvPr>
        </p:nvSpPr>
        <p:spPr>
          <a:xfrm>
            <a:off x="2477495" y="616668"/>
            <a:ext cx="8911687" cy="1280890"/>
          </a:xfrm>
        </p:spPr>
        <p:txBody>
          <a:bodyPr/>
          <a:lstStyle/>
          <a:p>
            <a:r>
              <a:rPr lang="en-US" dirty="0"/>
              <a:t>Opinion Mining</a:t>
            </a:r>
            <a:endParaRPr lang="en-IN" dirty="0"/>
          </a:p>
        </p:txBody>
      </p:sp>
      <p:sp>
        <p:nvSpPr>
          <p:cNvPr id="3" name="Content Placeholder 2">
            <a:extLst>
              <a:ext uri="{FF2B5EF4-FFF2-40B4-BE49-F238E27FC236}">
                <a16:creationId xmlns:a16="http://schemas.microsoft.com/office/drawing/2014/main" id="{5BC78F26-1A2A-4473-ACDB-493716C5E0D6}"/>
              </a:ext>
            </a:extLst>
          </p:cNvPr>
          <p:cNvSpPr>
            <a:spLocks noGrp="1"/>
          </p:cNvSpPr>
          <p:nvPr>
            <p:ph idx="1"/>
          </p:nvPr>
        </p:nvSpPr>
        <p:spPr>
          <a:xfrm>
            <a:off x="6722765" y="2099571"/>
            <a:ext cx="4339844" cy="2954122"/>
          </a:xfrm>
        </p:spPr>
        <p:txBody>
          <a:bodyPr>
            <a:normAutofit/>
          </a:bodyPr>
          <a:lstStyle/>
          <a:p>
            <a:pPr algn="just"/>
            <a:r>
              <a:rPr lang="en-US" sz="2000" dirty="0"/>
              <a:t>Then the next process is Opinion Mining. Opinion Mining is performed on the genuine reviews database. It consists of two sub-processes: NLP and Sentiment Analysis. </a:t>
            </a:r>
          </a:p>
          <a:p>
            <a:endParaRPr lang="en-IN" dirty="0"/>
          </a:p>
        </p:txBody>
      </p:sp>
      <p:pic>
        <p:nvPicPr>
          <p:cNvPr id="4098" name="Picture 2" descr="Aspect Extraction in Opinion Mining">
            <a:extLst>
              <a:ext uri="{FF2B5EF4-FFF2-40B4-BE49-F238E27FC236}">
                <a16:creationId xmlns:a16="http://schemas.microsoft.com/office/drawing/2014/main" id="{2BC2B109-1E89-4CA2-9FCA-62FA61701F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7580" y="1897558"/>
            <a:ext cx="3829312" cy="306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06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Sentimental Analysis</a:t>
            </a:r>
          </a:p>
        </p:txBody>
      </p:sp>
      <p:sp>
        <p:nvSpPr>
          <p:cNvPr id="3" name="Content Placeholder 2"/>
          <p:cNvSpPr>
            <a:spLocks noGrp="1"/>
          </p:cNvSpPr>
          <p:nvPr>
            <p:ph idx="1"/>
          </p:nvPr>
        </p:nvSpPr>
        <p:spPr/>
        <p:txBody>
          <a:bodyPr/>
          <a:lstStyle/>
          <a:p>
            <a:pPr algn="just"/>
            <a:r>
              <a:rPr lang="en-US" dirty="0"/>
              <a:t>Sentiment analysis, also referred to as opinion mining, is an approach to natural language processing (NLP) that identifies the emotional tone behind a body of text. </a:t>
            </a:r>
          </a:p>
          <a:p>
            <a:pPr algn="just"/>
            <a:r>
              <a:rPr lang="en-US" dirty="0"/>
              <a:t>This is a popular way for organizations to determine and categorize opinions about a product, service, or idea.</a:t>
            </a:r>
          </a:p>
          <a:p>
            <a:pPr algn="just"/>
            <a:r>
              <a:rPr lang="en-US" dirty="0"/>
              <a:t> Sentiment analysis aims at analyzing and extracting knowledge from the subjective information published on the Internet. Due to its vast range of academic and industrial applications as well as exponential growth of Web 2.0, sentiment analysis has been a hot research field in data mining and natural language processing (NLP) recently</a:t>
            </a:r>
            <a:endParaRPr lang="en-IN" dirty="0"/>
          </a:p>
        </p:txBody>
      </p:sp>
    </p:spTree>
    <p:extLst>
      <p:ext uri="{BB962C8B-B14F-4D97-AF65-F5344CB8AC3E}">
        <p14:creationId xmlns:p14="http://schemas.microsoft.com/office/powerpoint/2010/main" val="428747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D088-6936-4DDA-A653-16DAA8B7C012}"/>
              </a:ext>
            </a:extLst>
          </p:cNvPr>
          <p:cNvSpPr>
            <a:spLocks noGrp="1"/>
          </p:cNvSpPr>
          <p:nvPr>
            <p:ph type="title"/>
          </p:nvPr>
        </p:nvSpPr>
        <p:spPr/>
        <p:txBody>
          <a:bodyPr/>
          <a:lstStyle/>
          <a:p>
            <a:r>
              <a:rPr lang="en-US" dirty="0"/>
              <a:t>Product Rating</a:t>
            </a:r>
            <a:endParaRPr lang="en-IN" dirty="0"/>
          </a:p>
        </p:txBody>
      </p:sp>
      <p:sp>
        <p:nvSpPr>
          <p:cNvPr id="3" name="Content Placeholder 2">
            <a:extLst>
              <a:ext uri="{FF2B5EF4-FFF2-40B4-BE49-F238E27FC236}">
                <a16:creationId xmlns:a16="http://schemas.microsoft.com/office/drawing/2014/main" id="{EFC8B8B9-DA88-47A0-BD98-6415A59BAF08}"/>
              </a:ext>
            </a:extLst>
          </p:cNvPr>
          <p:cNvSpPr>
            <a:spLocks noGrp="1"/>
          </p:cNvSpPr>
          <p:nvPr>
            <p:ph idx="1"/>
          </p:nvPr>
        </p:nvSpPr>
        <p:spPr>
          <a:xfrm>
            <a:off x="2592924" y="2051437"/>
            <a:ext cx="8911687" cy="3859785"/>
          </a:xfrm>
        </p:spPr>
        <p:txBody>
          <a:bodyPr>
            <a:normAutofit/>
          </a:bodyPr>
          <a:lstStyle/>
          <a:p>
            <a:pPr algn="just"/>
            <a:r>
              <a:rPr lang="en-US" dirty="0"/>
              <a:t>This database is the input to the last process of Clustering. Since Amazon follows the 5-star rating scheme, we also have to rate the products out of 5. For this, we need to create 5 different clusters depending on the average sentiment scores of the reviews. </a:t>
            </a:r>
          </a:p>
          <a:p>
            <a:pPr algn="just"/>
            <a:r>
              <a:rPr lang="en-US" dirty="0"/>
              <a:t>Three different algorithms are used for clustering: </a:t>
            </a:r>
            <a:r>
              <a:rPr lang="en-US" dirty="0" err="1"/>
              <a:t>Kmeans</a:t>
            </a:r>
            <a:r>
              <a:rPr lang="en-US" dirty="0"/>
              <a:t>, hierarchical and </a:t>
            </a:r>
            <a:r>
              <a:rPr lang="en-US" dirty="0" err="1"/>
              <a:t>DBScan</a:t>
            </a:r>
            <a:r>
              <a:rPr lang="en-US" dirty="0"/>
              <a:t> . After clustering, each review is assigned a cluster. Depending on the cluster of reviews, each review will be given a rating between 1 and 5 and the average will be taken to get the final rating for each product. </a:t>
            </a:r>
            <a:endParaRPr lang="en-IN" dirty="0"/>
          </a:p>
        </p:txBody>
      </p:sp>
    </p:spTree>
    <p:extLst>
      <p:ext uri="{BB962C8B-B14F-4D97-AF65-F5344CB8AC3E}">
        <p14:creationId xmlns:p14="http://schemas.microsoft.com/office/powerpoint/2010/main" val="30121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526" y="527857"/>
            <a:ext cx="8911687" cy="1280890"/>
          </a:xfrm>
        </p:spPr>
        <p:txBody>
          <a:bodyPr/>
          <a:lstStyle/>
          <a:p>
            <a:r>
              <a:rPr lang="en-IN" dirty="0"/>
              <a:t>Code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167" y="1168302"/>
            <a:ext cx="9629500" cy="5416594"/>
          </a:xfrm>
          <a:prstGeom prst="rect">
            <a:avLst/>
          </a:prstGeom>
        </p:spPr>
      </p:pic>
    </p:spTree>
    <p:extLst>
      <p:ext uri="{BB962C8B-B14F-4D97-AF65-F5344CB8AC3E}">
        <p14:creationId xmlns:p14="http://schemas.microsoft.com/office/powerpoint/2010/main" val="277286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390" y="277149"/>
            <a:ext cx="11277963" cy="6343854"/>
          </a:xfrm>
          <a:prstGeom prst="rect">
            <a:avLst/>
          </a:prstGeom>
        </p:spPr>
      </p:pic>
    </p:spTree>
    <p:extLst>
      <p:ext uri="{BB962C8B-B14F-4D97-AF65-F5344CB8AC3E}">
        <p14:creationId xmlns:p14="http://schemas.microsoft.com/office/powerpoint/2010/main" val="289954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61" y="168895"/>
            <a:ext cx="11540954" cy="6491787"/>
          </a:xfrm>
          <a:prstGeom prst="rect">
            <a:avLst/>
          </a:prstGeom>
        </p:spPr>
      </p:pic>
    </p:spTree>
    <p:extLst>
      <p:ext uri="{BB962C8B-B14F-4D97-AF65-F5344CB8AC3E}">
        <p14:creationId xmlns:p14="http://schemas.microsoft.com/office/powerpoint/2010/main" val="1966783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289826"/>
            <a:ext cx="11111428" cy="6250178"/>
          </a:xfrm>
          <a:prstGeom prst="rect">
            <a:avLst/>
          </a:prstGeom>
        </p:spPr>
      </p:pic>
    </p:spTree>
    <p:extLst>
      <p:ext uri="{BB962C8B-B14F-4D97-AF65-F5344CB8AC3E}">
        <p14:creationId xmlns:p14="http://schemas.microsoft.com/office/powerpoint/2010/main" val="2375197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559" y="518231"/>
            <a:ext cx="8911687" cy="1280890"/>
          </a:xfrm>
        </p:spPr>
        <p:txBody>
          <a:bodyPr/>
          <a:lstStyle/>
          <a:p>
            <a:r>
              <a:rPr lang="en-IN" dirty="0"/>
              <a:t>Outputs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996" y="1264555"/>
            <a:ext cx="9599076" cy="5399480"/>
          </a:xfrm>
          <a:prstGeom prst="rect">
            <a:avLst/>
          </a:prstGeom>
        </p:spPr>
      </p:pic>
    </p:spTree>
    <p:extLst>
      <p:ext uri="{BB962C8B-B14F-4D97-AF65-F5344CB8AC3E}">
        <p14:creationId xmlns:p14="http://schemas.microsoft.com/office/powerpoint/2010/main" val="151501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54765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5681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D9F0-02CE-4206-B391-16219291EE60}"/>
              </a:ext>
            </a:extLst>
          </p:cNvPr>
          <p:cNvSpPr>
            <a:spLocks noGrp="1"/>
          </p:cNvSpPr>
          <p:nvPr>
            <p:ph type="title"/>
          </p:nvPr>
        </p:nvSpPr>
        <p:spPr>
          <a:xfrm>
            <a:off x="2602670" y="564543"/>
            <a:ext cx="8911689" cy="872066"/>
          </a:xfrm>
        </p:spPr>
        <p:txBody>
          <a:bodyPr/>
          <a:lstStyle/>
          <a:p>
            <a:r>
              <a:rPr lang="en-IN" b="1" dirty="0"/>
              <a:t>Importance of Customer Reviews </a:t>
            </a:r>
          </a:p>
        </p:txBody>
      </p:sp>
      <p:sp>
        <p:nvSpPr>
          <p:cNvPr id="3" name="Content Placeholder 2">
            <a:extLst>
              <a:ext uri="{FF2B5EF4-FFF2-40B4-BE49-F238E27FC236}">
                <a16:creationId xmlns:a16="http://schemas.microsoft.com/office/drawing/2014/main" id="{349AA3EF-66E2-4AB5-B035-7B2971DE9766}"/>
              </a:ext>
            </a:extLst>
          </p:cNvPr>
          <p:cNvSpPr>
            <a:spLocks noGrp="1"/>
          </p:cNvSpPr>
          <p:nvPr>
            <p:ph idx="1"/>
          </p:nvPr>
        </p:nvSpPr>
        <p:spPr>
          <a:xfrm>
            <a:off x="2525275" y="1791842"/>
            <a:ext cx="4300857" cy="4134678"/>
          </a:xfrm>
        </p:spPr>
        <p:txBody>
          <a:bodyPr>
            <a:normAutofit/>
          </a:bodyPr>
          <a:lstStyle/>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Customer Opinions play a very crucial role in daily life. When we have to make a decision, the opinions of other individuals are also considered. Nowadays many web users post their opinions for many products through blogs, review sites, and social networking sites.</a:t>
            </a:r>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pic>
        <p:nvPicPr>
          <p:cNvPr id="2050" name="Picture 2" descr="How To Get Amazon Reviews For Your Kindle Book">
            <a:extLst>
              <a:ext uri="{FF2B5EF4-FFF2-40B4-BE49-F238E27FC236}">
                <a16:creationId xmlns:a16="http://schemas.microsoft.com/office/drawing/2014/main" id="{EC87B5A3-2438-4B5A-9B8D-66349EE01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347" y="1791842"/>
            <a:ext cx="4828685" cy="3274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304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35525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40896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B96D4D-F4D7-4F16-AC46-61C004465A3F}"/>
              </a:ext>
            </a:extLst>
          </p:cNvPr>
          <p:cNvSpPr>
            <a:spLocks noGrp="1"/>
          </p:cNvSpPr>
          <p:nvPr>
            <p:ph idx="1"/>
          </p:nvPr>
        </p:nvSpPr>
        <p:spPr>
          <a:xfrm>
            <a:off x="2592924" y="1905000"/>
            <a:ext cx="8911688" cy="4006222"/>
          </a:xfrm>
        </p:spPr>
        <p:txBody>
          <a:bodyPr>
            <a:normAutofit/>
          </a:bodyPr>
          <a:lstStyle/>
          <a:p>
            <a:pPr algn="just"/>
            <a:r>
              <a:rPr lang="en-US" dirty="0"/>
              <a:t>Our proposed system first removes fake reviews and then performs opinion mining on only genuine reviews to rate the products.</a:t>
            </a:r>
          </a:p>
          <a:p>
            <a:pPr algn="just"/>
            <a:endParaRPr lang="en-US" dirty="0"/>
          </a:p>
          <a:p>
            <a:pPr algn="just"/>
            <a:r>
              <a:rPr lang="en-US" dirty="0"/>
              <a:t>Since only genuine reviews are selected, our proposed system is expected to generate more dependable results for the customer to refer to and decide whether to buy a product or not. </a:t>
            </a:r>
          </a:p>
        </p:txBody>
      </p:sp>
      <p:sp>
        <p:nvSpPr>
          <p:cNvPr id="4" name="Title 1">
            <a:extLst>
              <a:ext uri="{FF2B5EF4-FFF2-40B4-BE49-F238E27FC236}">
                <a16:creationId xmlns:a16="http://schemas.microsoft.com/office/drawing/2014/main" id="{8FB4C699-AF73-413F-A68D-7DE4D07B50A2}"/>
              </a:ext>
            </a:extLst>
          </p:cNvPr>
          <p:cNvSpPr>
            <a:spLocks noGrp="1"/>
          </p:cNvSpPr>
          <p:nvPr>
            <p:ph type="title"/>
          </p:nvPr>
        </p:nvSpPr>
        <p:spPr>
          <a:xfrm>
            <a:off x="5144831" y="632061"/>
            <a:ext cx="2742864" cy="783272"/>
          </a:xfrm>
        </p:spPr>
        <p:txBody>
          <a:bodyPr/>
          <a:lstStyle/>
          <a:p>
            <a:r>
              <a:rPr lang="en-US" dirty="0"/>
              <a:t>Conclusion</a:t>
            </a:r>
            <a:endParaRPr lang="en-IN" dirty="0"/>
          </a:p>
        </p:txBody>
      </p:sp>
    </p:spTree>
    <p:extLst>
      <p:ext uri="{BB962C8B-B14F-4D97-AF65-F5344CB8AC3E}">
        <p14:creationId xmlns:p14="http://schemas.microsoft.com/office/powerpoint/2010/main" val="718548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These days a few people are using acronyms and some short words with spelling mistakes which aren’t present in the dictionaries we used in sentiment analysis, so we  have to work on such content of words to get the better accuracy with the changes in slangs of shorts-words. </a:t>
            </a:r>
          </a:p>
          <a:p>
            <a:pPr algn="just"/>
            <a:r>
              <a:rPr lang="en-US" dirty="0"/>
              <a:t>With our current implementation we’ve built a web application under which out code runs but later on we can directly partner with the e-commerce websites to avoid the hassle of opening another websites to get the analysis of the reviews. </a:t>
            </a:r>
            <a:endParaRPr lang="en-IN" dirty="0"/>
          </a:p>
        </p:txBody>
      </p:sp>
      <p:sp>
        <p:nvSpPr>
          <p:cNvPr id="4" name="Title 1">
            <a:extLst>
              <a:ext uri="{FF2B5EF4-FFF2-40B4-BE49-F238E27FC236}">
                <a16:creationId xmlns:a16="http://schemas.microsoft.com/office/drawing/2014/main" id="{8FB4C699-AF73-413F-A68D-7DE4D07B50A2}"/>
              </a:ext>
            </a:extLst>
          </p:cNvPr>
          <p:cNvSpPr>
            <a:spLocks noGrp="1"/>
          </p:cNvSpPr>
          <p:nvPr>
            <p:ph type="title"/>
          </p:nvPr>
        </p:nvSpPr>
        <p:spPr/>
        <p:txBody>
          <a:bodyPr/>
          <a:lstStyle/>
          <a:p>
            <a:pPr algn="ctr"/>
            <a:r>
              <a:rPr lang="en-US" dirty="0"/>
              <a:t>Future Scope </a:t>
            </a:r>
            <a:endParaRPr lang="en-IN" dirty="0"/>
          </a:p>
        </p:txBody>
      </p:sp>
    </p:spTree>
    <p:extLst>
      <p:ext uri="{BB962C8B-B14F-4D97-AF65-F5344CB8AC3E}">
        <p14:creationId xmlns:p14="http://schemas.microsoft.com/office/powerpoint/2010/main" val="462346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D0A19F-ABAE-4E4C-B216-718F738F67C2}"/>
              </a:ext>
            </a:extLst>
          </p:cNvPr>
          <p:cNvSpPr>
            <a:spLocks noGrp="1"/>
          </p:cNvSpPr>
          <p:nvPr>
            <p:ph type="title"/>
          </p:nvPr>
        </p:nvSpPr>
        <p:spPr>
          <a:xfrm>
            <a:off x="3269458" y="2285484"/>
            <a:ext cx="7496608" cy="2898765"/>
          </a:xfrm>
        </p:spPr>
        <p:txBody>
          <a:bodyPr>
            <a:noAutofit/>
          </a:bodyPr>
          <a:lstStyle/>
          <a:p>
            <a:r>
              <a:rPr lang="en-IN" sz="9600" dirty="0"/>
              <a:t>Thank You!</a:t>
            </a:r>
          </a:p>
        </p:txBody>
      </p:sp>
    </p:spTree>
    <p:extLst>
      <p:ext uri="{BB962C8B-B14F-4D97-AF65-F5344CB8AC3E}">
        <p14:creationId xmlns:p14="http://schemas.microsoft.com/office/powerpoint/2010/main" val="23529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0B35-99F8-40B3-894F-E82AED95BC92}"/>
              </a:ext>
            </a:extLst>
          </p:cNvPr>
          <p:cNvSpPr>
            <a:spLocks noGrp="1"/>
          </p:cNvSpPr>
          <p:nvPr>
            <p:ph type="title"/>
          </p:nvPr>
        </p:nvSpPr>
        <p:spPr>
          <a:xfrm>
            <a:off x="4986267" y="838795"/>
            <a:ext cx="3322845" cy="815076"/>
          </a:xfrm>
        </p:spPr>
        <p:txBody>
          <a:bodyPr/>
          <a:lstStyle/>
          <a:p>
            <a:r>
              <a:rPr lang="en-IN" b="1" dirty="0"/>
              <a:t>Introduction</a:t>
            </a:r>
          </a:p>
        </p:txBody>
      </p:sp>
      <p:sp>
        <p:nvSpPr>
          <p:cNvPr id="3" name="Content Placeholder 2">
            <a:extLst>
              <a:ext uri="{FF2B5EF4-FFF2-40B4-BE49-F238E27FC236}">
                <a16:creationId xmlns:a16="http://schemas.microsoft.com/office/drawing/2014/main" id="{3CEF1033-431E-4B91-9163-872160EA0915}"/>
              </a:ext>
            </a:extLst>
          </p:cNvPr>
          <p:cNvSpPr>
            <a:spLocks noGrp="1"/>
          </p:cNvSpPr>
          <p:nvPr>
            <p:ph idx="1"/>
          </p:nvPr>
        </p:nvSpPr>
        <p:spPr/>
        <p:txBody>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Since, there are numerous brands that are present in the market; selecting one will be a tough task for a consumer. The advancement of E-Commerce influences the buying routine of customers. Buyers make the desired decision centered on the reviews present in E-commerce (the ratings and summary of relevant text about the items can well be utilized aimed at decision making).</a:t>
            </a:r>
          </a:p>
          <a:p>
            <a:pPr algn="just"/>
            <a:r>
              <a:rPr lang="en-US" sz="2000" dirty="0">
                <a:latin typeface="Times New Roman" panose="02020603050405020304" pitchFamily="18" charset="0"/>
                <a:cs typeface="Times New Roman" panose="02020603050405020304" pitchFamily="18" charset="0"/>
              </a:rPr>
              <a:t>Few cases have been identified where people post incorrect reviews to defame a brand, or sometimes exquisite reviews are posted to increase the sales of a product. Hence it is important to detect certain opinions and eliminate the rest. The real reviews can further be classified into positive and negative opinions, and sentiment analysis is performed on this data to finally rate different products to help the customer select one out of them.</a:t>
            </a:r>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879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C2E66-4F81-40A1-898B-D709239AB7A3}"/>
              </a:ext>
            </a:extLst>
          </p:cNvPr>
          <p:cNvSpPr>
            <a:spLocks noGrp="1"/>
          </p:cNvSpPr>
          <p:nvPr>
            <p:ph type="title"/>
          </p:nvPr>
        </p:nvSpPr>
        <p:spPr>
          <a:xfrm>
            <a:off x="2795946" y="830845"/>
            <a:ext cx="4292905" cy="791221"/>
          </a:xfrm>
        </p:spPr>
        <p:txBody>
          <a:bodyPr/>
          <a:lstStyle/>
          <a:p>
            <a:r>
              <a:rPr lang="en-US" b="1" dirty="0"/>
              <a:t>Problem Definition</a:t>
            </a:r>
            <a:endParaRPr lang="en-IN" b="1" dirty="0"/>
          </a:p>
        </p:txBody>
      </p:sp>
      <p:sp>
        <p:nvSpPr>
          <p:cNvPr id="3" name="Content Placeholder 2">
            <a:extLst>
              <a:ext uri="{FF2B5EF4-FFF2-40B4-BE49-F238E27FC236}">
                <a16:creationId xmlns:a16="http://schemas.microsoft.com/office/drawing/2014/main" id="{795A6462-C19B-476A-9AC2-D3E71BC2B7D4}"/>
              </a:ext>
            </a:extLst>
          </p:cNvPr>
          <p:cNvSpPr>
            <a:spLocks noGrp="1"/>
          </p:cNvSpPr>
          <p:nvPr>
            <p:ph idx="1"/>
          </p:nvPr>
        </p:nvSpPr>
        <p:spPr>
          <a:xfrm>
            <a:off x="1328286" y="1777779"/>
            <a:ext cx="6281111" cy="3777622"/>
          </a:xfrm>
        </p:spPr>
        <p:txBody>
          <a:bodyPr>
            <a:normAutofit/>
          </a:bodyPr>
          <a:lstStyle/>
          <a:p>
            <a:pPr algn="just"/>
            <a:r>
              <a:rPr lang="en-US" sz="2800" dirty="0"/>
              <a:t>Detection of fake reviews, process only genuine reviews by performing opinion mining   and </a:t>
            </a:r>
            <a:r>
              <a:rPr lang="en-IN" sz="2800" dirty="0"/>
              <a:t>review rating mechanism is provided in this study. This system gives each review a score based on a variety of factors.</a:t>
            </a:r>
          </a:p>
        </p:txBody>
      </p:sp>
      <p:pic>
        <p:nvPicPr>
          <p:cNvPr id="3074" name="Picture 2" descr="What to do with an unsolvable problem. - denisgmclaughlin.com">
            <a:extLst>
              <a:ext uri="{FF2B5EF4-FFF2-40B4-BE49-F238E27FC236}">
                <a16:creationId xmlns:a16="http://schemas.microsoft.com/office/drawing/2014/main" id="{299A91E6-212E-4D6E-A6D3-A0789710A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9494" y="1392517"/>
            <a:ext cx="4150183" cy="4548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27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AB60-7A06-41D9-BD01-69FE80E2F54D}"/>
              </a:ext>
            </a:extLst>
          </p:cNvPr>
          <p:cNvSpPr>
            <a:spLocks noGrp="1"/>
          </p:cNvSpPr>
          <p:nvPr>
            <p:ph type="title"/>
          </p:nvPr>
        </p:nvSpPr>
        <p:spPr>
          <a:xfrm>
            <a:off x="4989223" y="632480"/>
            <a:ext cx="2154004" cy="838930"/>
          </a:xfrm>
        </p:spPr>
        <p:txBody>
          <a:bodyPr>
            <a:normAutofit/>
          </a:bodyPr>
          <a:lstStyle/>
          <a:p>
            <a:r>
              <a:rPr lang="en-US" sz="4000" b="1" dirty="0"/>
              <a:t>Dataset</a:t>
            </a:r>
            <a:endParaRPr lang="en-IN" sz="4000" b="1" dirty="0"/>
          </a:p>
        </p:txBody>
      </p:sp>
      <p:sp>
        <p:nvSpPr>
          <p:cNvPr id="3" name="Content Placeholder 2">
            <a:extLst>
              <a:ext uri="{FF2B5EF4-FFF2-40B4-BE49-F238E27FC236}">
                <a16:creationId xmlns:a16="http://schemas.microsoft.com/office/drawing/2014/main" id="{431C5CEC-3E74-4DF9-BBE2-371D67BA50F4}"/>
              </a:ext>
            </a:extLst>
          </p:cNvPr>
          <p:cNvSpPr>
            <a:spLocks noGrp="1"/>
          </p:cNvSpPr>
          <p:nvPr>
            <p:ph idx="1"/>
          </p:nvPr>
        </p:nvSpPr>
        <p:spPr>
          <a:xfrm>
            <a:off x="2213408" y="1925888"/>
            <a:ext cx="8201126" cy="4587903"/>
          </a:xfrm>
        </p:spPr>
        <p:txBody>
          <a:bodyPr>
            <a:noAutofit/>
          </a:bodyPr>
          <a:lstStyle/>
          <a:p>
            <a:pPr algn="just"/>
            <a:r>
              <a:rPr lang="en-US" sz="2400" dirty="0"/>
              <a:t>The dataset we selected is the Amazon product reviews. It is a large dataset of records </a:t>
            </a:r>
            <a:r>
              <a:rPr lang="en-US" sz="2400" dirty="0" err="1"/>
              <a:t>upto</a:t>
            </a:r>
            <a:r>
              <a:rPr lang="en-US" sz="2400" dirty="0"/>
              <a:t> 6 lakhs which consists of a unique parameters about the product and the reviewers</a:t>
            </a:r>
            <a:endParaRPr lang="en-IN" sz="2400" dirty="0"/>
          </a:p>
        </p:txBody>
      </p:sp>
    </p:spTree>
    <p:extLst>
      <p:ext uri="{BB962C8B-B14F-4D97-AF65-F5344CB8AC3E}">
        <p14:creationId xmlns:p14="http://schemas.microsoft.com/office/powerpoint/2010/main" val="3407799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33"/>
            <a:ext cx="12214459" cy="6870633"/>
          </a:xfrm>
          <a:prstGeom prst="rect">
            <a:avLst/>
          </a:prstGeom>
        </p:spPr>
      </p:pic>
    </p:spTree>
    <p:extLst>
      <p:ext uri="{BB962C8B-B14F-4D97-AF65-F5344CB8AC3E}">
        <p14:creationId xmlns:p14="http://schemas.microsoft.com/office/powerpoint/2010/main" val="159281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0DCB-3E31-49D0-A75D-A0BF12594845}"/>
              </a:ext>
            </a:extLst>
          </p:cNvPr>
          <p:cNvSpPr>
            <a:spLocks noGrp="1"/>
          </p:cNvSpPr>
          <p:nvPr>
            <p:ph type="title"/>
          </p:nvPr>
        </p:nvSpPr>
        <p:spPr>
          <a:xfrm>
            <a:off x="2934832" y="1180701"/>
            <a:ext cx="3927144" cy="751466"/>
          </a:xfrm>
        </p:spPr>
        <p:txBody>
          <a:bodyPr/>
          <a:lstStyle/>
          <a:p>
            <a:r>
              <a:rPr lang="en-IN" b="1" dirty="0"/>
              <a:t>Existing System</a:t>
            </a:r>
          </a:p>
        </p:txBody>
      </p:sp>
      <p:sp>
        <p:nvSpPr>
          <p:cNvPr id="3" name="Content Placeholder 2">
            <a:extLst>
              <a:ext uri="{FF2B5EF4-FFF2-40B4-BE49-F238E27FC236}">
                <a16:creationId xmlns:a16="http://schemas.microsoft.com/office/drawing/2014/main" id="{FB26CF38-D8FF-434D-A894-43A99E50001E}"/>
              </a:ext>
            </a:extLst>
          </p:cNvPr>
          <p:cNvSpPr>
            <a:spLocks noGrp="1"/>
          </p:cNvSpPr>
          <p:nvPr>
            <p:ph idx="1"/>
          </p:nvPr>
        </p:nvSpPr>
        <p:spPr>
          <a:xfrm>
            <a:off x="2589212" y="2133600"/>
            <a:ext cx="7310162" cy="3777622"/>
          </a:xfrm>
        </p:spPr>
        <p:txBody>
          <a:bodyPr/>
          <a:lstStyle/>
          <a:p>
            <a:pPr algn="just"/>
            <a:r>
              <a:rPr lang="en-IN" sz="2400" dirty="0">
                <a:effectLst/>
                <a:latin typeface="Times New Roman" panose="02020603050405020304" pitchFamily="18" charset="0"/>
                <a:ea typeface="Calibri" panose="020F0502020204030204" pitchFamily="34" charset="0"/>
              </a:rPr>
              <a:t>At the moment, websites like Amazon use machine learning algorithms to select relevant features and determine a product's final rating. It does not, however, use an algorithm to determine whether a review is genuine or not. While some websites, such as Yelp.com and Fakespot.com, can be used to spot fraudulent reviews on the internet, there is no universally accepted algorithm for filtering reviews</a:t>
            </a:r>
            <a:endParaRPr lang="en-IN" sz="2400" dirty="0"/>
          </a:p>
          <a:p>
            <a:endParaRPr lang="en-IN" dirty="0"/>
          </a:p>
        </p:txBody>
      </p:sp>
    </p:spTree>
    <p:extLst>
      <p:ext uri="{BB962C8B-B14F-4D97-AF65-F5344CB8AC3E}">
        <p14:creationId xmlns:p14="http://schemas.microsoft.com/office/powerpoint/2010/main" val="347629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68579E-F2AA-4852-A2A2-727E62D3382C}"/>
              </a:ext>
            </a:extLst>
          </p:cNvPr>
          <p:cNvSpPr/>
          <p:nvPr/>
        </p:nvSpPr>
        <p:spPr>
          <a:xfrm>
            <a:off x="5724939" y="767300"/>
            <a:ext cx="2289976" cy="389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Input Dataset (Amazon Reviews)</a:t>
            </a:r>
          </a:p>
        </p:txBody>
      </p:sp>
      <p:sp>
        <p:nvSpPr>
          <p:cNvPr id="5" name="Rectangle 4">
            <a:extLst>
              <a:ext uri="{FF2B5EF4-FFF2-40B4-BE49-F238E27FC236}">
                <a16:creationId xmlns:a16="http://schemas.microsoft.com/office/drawing/2014/main" id="{11E3449B-E7C1-458F-8AF3-9AF287CC20C5}"/>
              </a:ext>
            </a:extLst>
          </p:cNvPr>
          <p:cNvSpPr/>
          <p:nvPr/>
        </p:nvSpPr>
        <p:spPr>
          <a:xfrm>
            <a:off x="5724939" y="1383526"/>
            <a:ext cx="2289976"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Data </a:t>
            </a:r>
            <a:r>
              <a:rPr lang="en-IN" sz="1050" dirty="0" err="1"/>
              <a:t>Preprocessing</a:t>
            </a:r>
            <a:endParaRPr lang="en-IN" sz="1050" dirty="0"/>
          </a:p>
        </p:txBody>
      </p:sp>
      <p:sp>
        <p:nvSpPr>
          <p:cNvPr id="7" name="Rectangle 6">
            <a:extLst>
              <a:ext uri="{FF2B5EF4-FFF2-40B4-BE49-F238E27FC236}">
                <a16:creationId xmlns:a16="http://schemas.microsoft.com/office/drawing/2014/main" id="{680EEAD3-E306-4C8B-9CDD-F89233D999F8}"/>
              </a:ext>
            </a:extLst>
          </p:cNvPr>
          <p:cNvSpPr/>
          <p:nvPr/>
        </p:nvSpPr>
        <p:spPr>
          <a:xfrm>
            <a:off x="8409499" y="2186608"/>
            <a:ext cx="2822713" cy="45759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ylinder 8">
            <a:extLst>
              <a:ext uri="{FF2B5EF4-FFF2-40B4-BE49-F238E27FC236}">
                <a16:creationId xmlns:a16="http://schemas.microsoft.com/office/drawing/2014/main" id="{15F65833-97A4-4823-AAE7-06F10D1DC8D1}"/>
              </a:ext>
            </a:extLst>
          </p:cNvPr>
          <p:cNvSpPr/>
          <p:nvPr/>
        </p:nvSpPr>
        <p:spPr>
          <a:xfrm>
            <a:off x="3101009" y="2502568"/>
            <a:ext cx="2099144" cy="57402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Original Product Reviews</a:t>
            </a:r>
          </a:p>
        </p:txBody>
      </p:sp>
      <p:sp>
        <p:nvSpPr>
          <p:cNvPr id="10" name="Cylinder 9">
            <a:extLst>
              <a:ext uri="{FF2B5EF4-FFF2-40B4-BE49-F238E27FC236}">
                <a16:creationId xmlns:a16="http://schemas.microsoft.com/office/drawing/2014/main" id="{DD84C034-B943-4062-AE36-A56AA99DD128}"/>
              </a:ext>
            </a:extLst>
          </p:cNvPr>
          <p:cNvSpPr/>
          <p:nvPr/>
        </p:nvSpPr>
        <p:spPr>
          <a:xfrm>
            <a:off x="3101009" y="3905414"/>
            <a:ext cx="2099144" cy="485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Genuine Reviews</a:t>
            </a:r>
          </a:p>
        </p:txBody>
      </p:sp>
      <p:sp>
        <p:nvSpPr>
          <p:cNvPr id="11" name="Cylinder 10">
            <a:extLst>
              <a:ext uri="{FF2B5EF4-FFF2-40B4-BE49-F238E27FC236}">
                <a16:creationId xmlns:a16="http://schemas.microsoft.com/office/drawing/2014/main" id="{8E356281-4D8F-49C8-8235-01E6554854E0}"/>
              </a:ext>
            </a:extLst>
          </p:cNvPr>
          <p:cNvSpPr/>
          <p:nvPr/>
        </p:nvSpPr>
        <p:spPr>
          <a:xfrm>
            <a:off x="3101009" y="4864872"/>
            <a:ext cx="2099144" cy="485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Review Rating</a:t>
            </a:r>
          </a:p>
        </p:txBody>
      </p:sp>
      <p:sp>
        <p:nvSpPr>
          <p:cNvPr id="12" name="Cylinder 11">
            <a:extLst>
              <a:ext uri="{FF2B5EF4-FFF2-40B4-BE49-F238E27FC236}">
                <a16:creationId xmlns:a16="http://schemas.microsoft.com/office/drawing/2014/main" id="{9B6776BB-4DA3-44A1-9825-9641DB286642}"/>
              </a:ext>
            </a:extLst>
          </p:cNvPr>
          <p:cNvSpPr/>
          <p:nvPr/>
        </p:nvSpPr>
        <p:spPr>
          <a:xfrm>
            <a:off x="3101009" y="5813728"/>
            <a:ext cx="2099144" cy="485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Final Product</a:t>
            </a:r>
          </a:p>
        </p:txBody>
      </p:sp>
      <p:sp>
        <p:nvSpPr>
          <p:cNvPr id="14" name="Rectangle 13">
            <a:extLst>
              <a:ext uri="{FF2B5EF4-FFF2-40B4-BE49-F238E27FC236}">
                <a16:creationId xmlns:a16="http://schemas.microsoft.com/office/drawing/2014/main" id="{7ABF7626-1EBC-4606-BEC8-637B4CF499D0}"/>
              </a:ext>
            </a:extLst>
          </p:cNvPr>
          <p:cNvSpPr/>
          <p:nvPr/>
        </p:nvSpPr>
        <p:spPr>
          <a:xfrm>
            <a:off x="8658972" y="2790907"/>
            <a:ext cx="2361537" cy="5247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600" dirty="0"/>
              <a:t>1)Fake Review Detection</a:t>
            </a:r>
          </a:p>
        </p:txBody>
      </p:sp>
      <p:sp>
        <p:nvSpPr>
          <p:cNvPr id="15" name="Rectangle 14">
            <a:extLst>
              <a:ext uri="{FF2B5EF4-FFF2-40B4-BE49-F238E27FC236}">
                <a16:creationId xmlns:a16="http://schemas.microsoft.com/office/drawing/2014/main" id="{D6F838F0-6D3B-4AA7-8863-785B6504889E}"/>
              </a:ext>
            </a:extLst>
          </p:cNvPr>
          <p:cNvSpPr/>
          <p:nvPr/>
        </p:nvSpPr>
        <p:spPr>
          <a:xfrm>
            <a:off x="8658972" y="3546281"/>
            <a:ext cx="2361537" cy="171748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B85F7376-3159-4C31-B2EA-931A5CF1EE2B}"/>
              </a:ext>
            </a:extLst>
          </p:cNvPr>
          <p:cNvSpPr txBox="1"/>
          <p:nvPr/>
        </p:nvSpPr>
        <p:spPr>
          <a:xfrm>
            <a:off x="9129423" y="3538329"/>
            <a:ext cx="1423284" cy="261610"/>
          </a:xfrm>
          <a:prstGeom prst="rect">
            <a:avLst/>
          </a:prstGeom>
          <a:noFill/>
        </p:spPr>
        <p:txBody>
          <a:bodyPr wrap="square" rtlCol="0">
            <a:spAutoFit/>
          </a:bodyPr>
          <a:lstStyle/>
          <a:p>
            <a:r>
              <a:rPr lang="en-IN" sz="1100" b="1" u="sng" dirty="0"/>
              <a:t>2)Opinion Mining</a:t>
            </a:r>
          </a:p>
        </p:txBody>
      </p:sp>
      <p:sp>
        <p:nvSpPr>
          <p:cNvPr id="18" name="Rectangle 17">
            <a:extLst>
              <a:ext uri="{FF2B5EF4-FFF2-40B4-BE49-F238E27FC236}">
                <a16:creationId xmlns:a16="http://schemas.microsoft.com/office/drawing/2014/main" id="{89ABEEA7-8F8D-4627-9046-34FD8E967C5A}"/>
              </a:ext>
            </a:extLst>
          </p:cNvPr>
          <p:cNvSpPr/>
          <p:nvPr/>
        </p:nvSpPr>
        <p:spPr>
          <a:xfrm>
            <a:off x="8762338" y="3807891"/>
            <a:ext cx="2170706" cy="5825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NLP </a:t>
            </a:r>
          </a:p>
          <a:p>
            <a:pPr algn="ctr"/>
            <a:r>
              <a:rPr lang="en-IN" sz="1200" dirty="0"/>
              <a:t>(</a:t>
            </a:r>
            <a:r>
              <a:rPr lang="en-IN" sz="900" dirty="0"/>
              <a:t>Remove </a:t>
            </a:r>
            <a:r>
              <a:rPr lang="en-IN" sz="900" dirty="0" err="1"/>
              <a:t>stopwords</a:t>
            </a:r>
            <a:r>
              <a:rPr lang="en-IN" sz="900" dirty="0"/>
              <a:t>, POS Tagging ,Stemming and Lemmatization</a:t>
            </a:r>
            <a:r>
              <a:rPr lang="en-IN" sz="1100" dirty="0"/>
              <a:t>)</a:t>
            </a:r>
          </a:p>
        </p:txBody>
      </p:sp>
      <p:sp>
        <p:nvSpPr>
          <p:cNvPr id="19" name="Rectangle 18">
            <a:extLst>
              <a:ext uri="{FF2B5EF4-FFF2-40B4-BE49-F238E27FC236}">
                <a16:creationId xmlns:a16="http://schemas.microsoft.com/office/drawing/2014/main" id="{10444C8A-042D-4FF9-B53C-CBB26D913229}"/>
              </a:ext>
            </a:extLst>
          </p:cNvPr>
          <p:cNvSpPr/>
          <p:nvPr/>
        </p:nvSpPr>
        <p:spPr>
          <a:xfrm>
            <a:off x="8762338" y="4531851"/>
            <a:ext cx="2170706" cy="59050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Sentiment Analysis</a:t>
            </a:r>
          </a:p>
          <a:p>
            <a:pPr algn="ctr"/>
            <a:r>
              <a:rPr lang="en-IN" sz="900" dirty="0">
                <a:solidFill>
                  <a:schemeClr val="bg1"/>
                </a:solidFill>
              </a:rPr>
              <a:t>(</a:t>
            </a:r>
            <a:r>
              <a:rPr lang="en-IN" sz="900" dirty="0" err="1">
                <a:solidFill>
                  <a:schemeClr val="bg1"/>
                </a:solidFill>
              </a:rPr>
              <a:t>SentiWord,Dictionary</a:t>
            </a:r>
            <a:r>
              <a:rPr lang="en-IN" sz="900" dirty="0">
                <a:solidFill>
                  <a:schemeClr val="bg1"/>
                </a:solidFill>
              </a:rPr>
              <a:t>)</a:t>
            </a:r>
          </a:p>
        </p:txBody>
      </p:sp>
      <p:sp>
        <p:nvSpPr>
          <p:cNvPr id="20" name="Rectangle 19">
            <a:extLst>
              <a:ext uri="{FF2B5EF4-FFF2-40B4-BE49-F238E27FC236}">
                <a16:creationId xmlns:a16="http://schemas.microsoft.com/office/drawing/2014/main" id="{98F70BF4-4C93-4D93-8598-460008C056AA}"/>
              </a:ext>
            </a:extLst>
          </p:cNvPr>
          <p:cNvSpPr/>
          <p:nvPr/>
        </p:nvSpPr>
        <p:spPr>
          <a:xfrm>
            <a:off x="8658971" y="5405170"/>
            <a:ext cx="2361537" cy="124746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4853E12D-3F55-43A7-AC4E-5F2A194A0532}"/>
              </a:ext>
            </a:extLst>
          </p:cNvPr>
          <p:cNvSpPr txBox="1"/>
          <p:nvPr/>
        </p:nvSpPr>
        <p:spPr>
          <a:xfrm>
            <a:off x="9344109" y="5405170"/>
            <a:ext cx="1280160" cy="276999"/>
          </a:xfrm>
          <a:prstGeom prst="rect">
            <a:avLst/>
          </a:prstGeom>
          <a:noFill/>
        </p:spPr>
        <p:txBody>
          <a:bodyPr wrap="square" rtlCol="0">
            <a:spAutoFit/>
          </a:bodyPr>
          <a:lstStyle/>
          <a:p>
            <a:r>
              <a:rPr lang="en-IN" sz="1200" b="1" dirty="0"/>
              <a:t>3)Clustering</a:t>
            </a:r>
          </a:p>
        </p:txBody>
      </p:sp>
      <p:sp>
        <p:nvSpPr>
          <p:cNvPr id="23" name="Flowchart: Card 22">
            <a:extLst>
              <a:ext uri="{FF2B5EF4-FFF2-40B4-BE49-F238E27FC236}">
                <a16:creationId xmlns:a16="http://schemas.microsoft.com/office/drawing/2014/main" id="{B2D4ADF2-D721-403E-8938-F002D9EC060B}"/>
              </a:ext>
            </a:extLst>
          </p:cNvPr>
          <p:cNvSpPr/>
          <p:nvPr/>
        </p:nvSpPr>
        <p:spPr>
          <a:xfrm>
            <a:off x="9444167" y="5687812"/>
            <a:ext cx="1415994" cy="368431"/>
          </a:xfrm>
          <a:prstGeom prst="flowChartPunchedCar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Flowchart: Card 23">
            <a:extLst>
              <a:ext uri="{FF2B5EF4-FFF2-40B4-BE49-F238E27FC236}">
                <a16:creationId xmlns:a16="http://schemas.microsoft.com/office/drawing/2014/main" id="{5B1A766D-8D28-4817-845E-6BBB4FFDBE1D}"/>
              </a:ext>
            </a:extLst>
          </p:cNvPr>
          <p:cNvSpPr/>
          <p:nvPr/>
        </p:nvSpPr>
        <p:spPr>
          <a:xfrm>
            <a:off x="9191046" y="5899180"/>
            <a:ext cx="1395452" cy="336032"/>
          </a:xfrm>
          <a:prstGeom prst="flowChartPunchedCar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lowchart: Card 24">
            <a:extLst>
              <a:ext uri="{FF2B5EF4-FFF2-40B4-BE49-F238E27FC236}">
                <a16:creationId xmlns:a16="http://schemas.microsoft.com/office/drawing/2014/main" id="{A89A33CB-C553-4FC6-A73B-90E9E3465C5B}"/>
              </a:ext>
            </a:extLst>
          </p:cNvPr>
          <p:cNvSpPr/>
          <p:nvPr/>
        </p:nvSpPr>
        <p:spPr>
          <a:xfrm>
            <a:off x="8917383" y="6133006"/>
            <a:ext cx="1445152" cy="329615"/>
          </a:xfrm>
          <a:prstGeom prst="flowChartPunchedCar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0C78CC43-831B-401E-8108-A60C9AC45776}"/>
              </a:ext>
            </a:extLst>
          </p:cNvPr>
          <p:cNvSpPr txBox="1"/>
          <p:nvPr/>
        </p:nvSpPr>
        <p:spPr>
          <a:xfrm>
            <a:off x="10019969" y="5652941"/>
            <a:ext cx="1280160" cy="230832"/>
          </a:xfrm>
          <a:prstGeom prst="rect">
            <a:avLst/>
          </a:prstGeom>
          <a:noFill/>
        </p:spPr>
        <p:txBody>
          <a:bodyPr wrap="square" rtlCol="0">
            <a:spAutoFit/>
          </a:bodyPr>
          <a:lstStyle/>
          <a:p>
            <a:r>
              <a:rPr lang="en-IN" sz="900" b="1" dirty="0">
                <a:solidFill>
                  <a:schemeClr val="bg1"/>
                </a:solidFill>
              </a:rPr>
              <a:t>K-Means</a:t>
            </a:r>
          </a:p>
        </p:txBody>
      </p:sp>
      <p:sp>
        <p:nvSpPr>
          <p:cNvPr id="27" name="TextBox 26">
            <a:extLst>
              <a:ext uri="{FF2B5EF4-FFF2-40B4-BE49-F238E27FC236}">
                <a16:creationId xmlns:a16="http://schemas.microsoft.com/office/drawing/2014/main" id="{A77DA752-8A17-44DB-9394-093F606FAC27}"/>
              </a:ext>
            </a:extLst>
          </p:cNvPr>
          <p:cNvSpPr txBox="1"/>
          <p:nvPr/>
        </p:nvSpPr>
        <p:spPr>
          <a:xfrm>
            <a:off x="9287454" y="5889416"/>
            <a:ext cx="1280160" cy="230832"/>
          </a:xfrm>
          <a:prstGeom prst="rect">
            <a:avLst/>
          </a:prstGeom>
          <a:noFill/>
        </p:spPr>
        <p:txBody>
          <a:bodyPr wrap="square" rtlCol="0">
            <a:spAutoFit/>
          </a:bodyPr>
          <a:lstStyle/>
          <a:p>
            <a:r>
              <a:rPr lang="en-IN" sz="900" b="1" dirty="0">
                <a:solidFill>
                  <a:schemeClr val="bg1"/>
                </a:solidFill>
              </a:rPr>
              <a:t>Hierarchical</a:t>
            </a:r>
          </a:p>
        </p:txBody>
      </p:sp>
      <p:sp>
        <p:nvSpPr>
          <p:cNvPr id="28" name="TextBox 27">
            <a:extLst>
              <a:ext uri="{FF2B5EF4-FFF2-40B4-BE49-F238E27FC236}">
                <a16:creationId xmlns:a16="http://schemas.microsoft.com/office/drawing/2014/main" id="{249D4E1B-D236-4F95-9E79-3930D3219F9D}"/>
              </a:ext>
            </a:extLst>
          </p:cNvPr>
          <p:cNvSpPr txBox="1"/>
          <p:nvPr/>
        </p:nvSpPr>
        <p:spPr>
          <a:xfrm>
            <a:off x="8999879" y="6174653"/>
            <a:ext cx="1280160" cy="230832"/>
          </a:xfrm>
          <a:prstGeom prst="rect">
            <a:avLst/>
          </a:prstGeom>
          <a:noFill/>
        </p:spPr>
        <p:txBody>
          <a:bodyPr wrap="square" rtlCol="0">
            <a:spAutoFit/>
          </a:bodyPr>
          <a:lstStyle/>
          <a:p>
            <a:r>
              <a:rPr lang="en-IN" sz="900" b="1" dirty="0" err="1">
                <a:solidFill>
                  <a:schemeClr val="bg1"/>
                </a:solidFill>
              </a:rPr>
              <a:t>DBScan</a:t>
            </a:r>
            <a:endParaRPr lang="en-IN" sz="900" b="1" dirty="0">
              <a:solidFill>
                <a:schemeClr val="bg1"/>
              </a:solidFill>
            </a:endParaRPr>
          </a:p>
        </p:txBody>
      </p:sp>
      <p:cxnSp>
        <p:nvCxnSpPr>
          <p:cNvPr id="32" name="Straight Arrow Connector 31">
            <a:extLst>
              <a:ext uri="{FF2B5EF4-FFF2-40B4-BE49-F238E27FC236}">
                <a16:creationId xmlns:a16="http://schemas.microsoft.com/office/drawing/2014/main" id="{C4BFA63F-03CD-4744-B505-B413C30F4DAA}"/>
              </a:ext>
            </a:extLst>
          </p:cNvPr>
          <p:cNvCxnSpPr/>
          <p:nvPr/>
        </p:nvCxnSpPr>
        <p:spPr>
          <a:xfrm>
            <a:off x="6869927" y="1168841"/>
            <a:ext cx="0" cy="21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0804A02-DE16-4B39-A5B5-6210DD45E133}"/>
              </a:ext>
            </a:extLst>
          </p:cNvPr>
          <p:cNvCxnSpPr>
            <a:stCxn id="5" idx="2"/>
          </p:cNvCxnSpPr>
          <p:nvPr/>
        </p:nvCxnSpPr>
        <p:spPr>
          <a:xfrm flipH="1">
            <a:off x="5213075" y="1701578"/>
            <a:ext cx="1656852" cy="989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1AAA7AC-DCB8-4475-AC6D-C4898B7B4B1E}"/>
              </a:ext>
            </a:extLst>
          </p:cNvPr>
          <p:cNvCxnSpPr>
            <a:stCxn id="9" idx="4"/>
            <a:endCxn id="14" idx="1"/>
          </p:cNvCxnSpPr>
          <p:nvPr/>
        </p:nvCxnSpPr>
        <p:spPr>
          <a:xfrm>
            <a:off x="5200153" y="2789582"/>
            <a:ext cx="3458819" cy="263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8416345-42FD-4A5C-8DCD-DD0D2C5FF1CE}"/>
              </a:ext>
            </a:extLst>
          </p:cNvPr>
          <p:cNvCxnSpPr/>
          <p:nvPr/>
        </p:nvCxnSpPr>
        <p:spPr>
          <a:xfrm flipH="1">
            <a:off x="5271713" y="3250968"/>
            <a:ext cx="3387258" cy="727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3B2CC1E-71BF-4E02-9E58-D60C04EB5A7D}"/>
              </a:ext>
            </a:extLst>
          </p:cNvPr>
          <p:cNvCxnSpPr>
            <a:stCxn id="10" idx="4"/>
          </p:cNvCxnSpPr>
          <p:nvPr/>
        </p:nvCxnSpPr>
        <p:spPr>
          <a:xfrm>
            <a:off x="5200153" y="4147929"/>
            <a:ext cx="3458818" cy="1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91C5D2-DA7C-48BA-A29D-7637DCFF8B4E}"/>
              </a:ext>
            </a:extLst>
          </p:cNvPr>
          <p:cNvCxnSpPr/>
          <p:nvPr/>
        </p:nvCxnSpPr>
        <p:spPr>
          <a:xfrm flipH="1">
            <a:off x="5200153" y="4891378"/>
            <a:ext cx="3474720" cy="9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F902C99-96E2-4CBC-94A4-03357F79E4FD}"/>
              </a:ext>
            </a:extLst>
          </p:cNvPr>
          <p:cNvCxnSpPr>
            <a:stCxn id="11" idx="4"/>
          </p:cNvCxnSpPr>
          <p:nvPr/>
        </p:nvCxnSpPr>
        <p:spPr>
          <a:xfrm>
            <a:off x="5200153" y="5107387"/>
            <a:ext cx="3371353" cy="43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88B920B-EBA2-4E38-9D53-5BBE4641355B}"/>
              </a:ext>
            </a:extLst>
          </p:cNvPr>
          <p:cNvCxnSpPr>
            <a:endCxn id="12" idx="4"/>
          </p:cNvCxnSpPr>
          <p:nvPr/>
        </p:nvCxnSpPr>
        <p:spPr>
          <a:xfrm flipH="1" flipV="1">
            <a:off x="5200153" y="6056243"/>
            <a:ext cx="3439934" cy="21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29BF2D1-AB33-4FF9-ACB3-DA53826C9A3E}"/>
              </a:ext>
            </a:extLst>
          </p:cNvPr>
          <p:cNvSpPr txBox="1"/>
          <p:nvPr/>
        </p:nvSpPr>
        <p:spPr>
          <a:xfrm>
            <a:off x="4450411" y="8192"/>
            <a:ext cx="4679012" cy="523220"/>
          </a:xfrm>
          <a:prstGeom prst="rect">
            <a:avLst/>
          </a:prstGeom>
          <a:noFill/>
        </p:spPr>
        <p:txBody>
          <a:bodyPr wrap="square">
            <a:spAutoFit/>
          </a:bodyPr>
          <a:lstStyle/>
          <a:p>
            <a:r>
              <a:rPr lang="en-IN" sz="2800" b="1" dirty="0"/>
              <a:t>Proposed Approach:</a:t>
            </a:r>
          </a:p>
        </p:txBody>
      </p:sp>
    </p:spTree>
    <p:extLst>
      <p:ext uri="{BB962C8B-B14F-4D97-AF65-F5344CB8AC3E}">
        <p14:creationId xmlns:p14="http://schemas.microsoft.com/office/powerpoint/2010/main" val="279990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B866-9D40-4997-9CE4-B951F38B0388}"/>
              </a:ext>
            </a:extLst>
          </p:cNvPr>
          <p:cNvSpPr>
            <a:spLocks noGrp="1"/>
          </p:cNvSpPr>
          <p:nvPr>
            <p:ph type="title"/>
          </p:nvPr>
        </p:nvSpPr>
        <p:spPr>
          <a:xfrm>
            <a:off x="2680390" y="722520"/>
            <a:ext cx="8911687" cy="1280890"/>
          </a:xfrm>
        </p:spPr>
        <p:txBody>
          <a:bodyPr/>
          <a:lstStyle/>
          <a:p>
            <a:r>
              <a:rPr lang="en-US" dirty="0"/>
              <a:t>Fake Review Detection</a:t>
            </a:r>
            <a:endParaRPr lang="en-IN" dirty="0"/>
          </a:p>
        </p:txBody>
      </p:sp>
      <p:sp>
        <p:nvSpPr>
          <p:cNvPr id="3" name="Content Placeholder 2">
            <a:extLst>
              <a:ext uri="{FF2B5EF4-FFF2-40B4-BE49-F238E27FC236}">
                <a16:creationId xmlns:a16="http://schemas.microsoft.com/office/drawing/2014/main" id="{EFF7DC3B-22FE-47C1-A3F9-D9433F6974A1}"/>
              </a:ext>
            </a:extLst>
          </p:cNvPr>
          <p:cNvSpPr>
            <a:spLocks noGrp="1"/>
          </p:cNvSpPr>
          <p:nvPr>
            <p:ph idx="1"/>
          </p:nvPr>
        </p:nvSpPr>
        <p:spPr>
          <a:xfrm>
            <a:off x="2411370" y="1796996"/>
            <a:ext cx="5075845" cy="4130130"/>
          </a:xfrm>
        </p:spPr>
        <p:txBody>
          <a:bodyPr>
            <a:normAutofit fontScale="92500"/>
          </a:bodyPr>
          <a:lstStyle/>
          <a:p>
            <a:pPr algn="just"/>
            <a:r>
              <a:rPr lang="en-US" dirty="0"/>
              <a:t>The original reviews database is the input to the first process, the Fake review discovery. Some logical rules that are used to detect fake reviews are stated below:</a:t>
            </a:r>
          </a:p>
          <a:p>
            <a:endParaRPr lang="en-US" dirty="0"/>
          </a:p>
          <a:p>
            <a:pPr>
              <a:buFont typeface="+mj-lt"/>
              <a:buAutoNum type="arabicPeriod"/>
            </a:pPr>
            <a:r>
              <a:rPr lang="en-US" dirty="0"/>
              <a:t>Same reviewer posting reviews frequently about the same product </a:t>
            </a:r>
          </a:p>
          <a:p>
            <a:pPr>
              <a:buFont typeface="+mj-lt"/>
              <a:buAutoNum type="arabicPeriod"/>
            </a:pPr>
            <a:r>
              <a:rPr lang="en-US" dirty="0"/>
              <a:t>Many reviews being posted about the same product at the same time </a:t>
            </a:r>
          </a:p>
          <a:p>
            <a:pPr>
              <a:buFont typeface="+mj-lt"/>
              <a:buAutoNum type="arabicPeriod"/>
            </a:pPr>
            <a:r>
              <a:rPr lang="en-US" dirty="0"/>
              <a:t>A particular user gives only the highest or the lowest rating to every product </a:t>
            </a:r>
          </a:p>
          <a:p>
            <a:pPr>
              <a:buFont typeface="+mj-lt"/>
              <a:buAutoNum type="arabicPeriod"/>
            </a:pPr>
            <a:r>
              <a:rPr lang="en-US" dirty="0"/>
              <a:t>Multiple references to other people such as 'my family,' 'my sister,' etc.</a:t>
            </a:r>
            <a:endParaRPr lang="en-IN" dirty="0"/>
          </a:p>
        </p:txBody>
      </p:sp>
      <p:pic>
        <p:nvPicPr>
          <p:cNvPr id="5122" name="Picture 2" descr="How to Spot &amp;amp; Remove Fake Google Reviews - Simple Guide">
            <a:extLst>
              <a:ext uri="{FF2B5EF4-FFF2-40B4-BE49-F238E27FC236}">
                <a16:creationId xmlns:a16="http://schemas.microsoft.com/office/drawing/2014/main" id="{974C86A6-0522-41AA-8880-350314B17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3989" y="2090874"/>
            <a:ext cx="4553281" cy="308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711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2373</TotalTime>
  <Words>916</Words>
  <Application>Microsoft Office PowerPoint</Application>
  <PresentationFormat>Widescreen</PresentationFormat>
  <Paragraphs>62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Wisp</vt:lpstr>
      <vt:lpstr>Ranking Analysis for Online Customer Reviews </vt:lpstr>
      <vt:lpstr>Importance of Customer Reviews </vt:lpstr>
      <vt:lpstr>Introduction</vt:lpstr>
      <vt:lpstr>Problem Definition</vt:lpstr>
      <vt:lpstr>Dataset</vt:lpstr>
      <vt:lpstr>PowerPoint Presentation</vt:lpstr>
      <vt:lpstr>Existing System</vt:lpstr>
      <vt:lpstr>PowerPoint Presentation</vt:lpstr>
      <vt:lpstr>Fake Review Detection</vt:lpstr>
      <vt:lpstr>Opinion Mining</vt:lpstr>
      <vt:lpstr>Sentimental Analysis</vt:lpstr>
      <vt:lpstr>Product Rating</vt:lpstr>
      <vt:lpstr>Code </vt:lpstr>
      <vt:lpstr>PowerPoint Presentation</vt:lpstr>
      <vt:lpstr>PowerPoint Presentation</vt:lpstr>
      <vt:lpstr>PowerPoint Presentation</vt:lpstr>
      <vt:lpstr>Outputs</vt:lpstr>
      <vt:lpstr>PowerPoint Presentation</vt:lpstr>
      <vt:lpstr>PowerPoint Presentation</vt:lpstr>
      <vt:lpstr>PowerPoint Presentation</vt:lpstr>
      <vt:lpstr>PowerPoint Presentation</vt:lpstr>
      <vt:lpstr>Conclusion</vt:lpstr>
      <vt:lpstr>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Analysis for Online Customer Reviews of Products Using Opinion Mining</dc:title>
  <dc:creator>sumanth V</dc:creator>
  <cp:lastModifiedBy>Microsoft account</cp:lastModifiedBy>
  <cp:revision>66</cp:revision>
  <dcterms:created xsi:type="dcterms:W3CDTF">2021-12-31T08:52:42Z</dcterms:created>
  <dcterms:modified xsi:type="dcterms:W3CDTF">2023-09-11T17:49:16Z</dcterms:modified>
</cp:coreProperties>
</file>