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handoutMasterIdLst>
    <p:handoutMasterId r:id="rId14"/>
  </p:handoutMasterIdLst>
  <p:sldIdLst>
    <p:sldId id="278" r:id="rId5"/>
    <p:sldId id="279" r:id="rId6"/>
    <p:sldId id="280" r:id="rId7"/>
    <p:sldId id="281" r:id="rId8"/>
    <p:sldId id="282" r:id="rId9"/>
    <p:sldId id="290" r:id="rId10"/>
    <p:sldId id="292" r:id="rId11"/>
    <p:sldId id="293"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4609" autoAdjust="0"/>
  </p:normalViewPr>
  <p:slideViewPr>
    <p:cSldViewPr snapToGrid="0" snapToObjects="1">
      <p:cViewPr varScale="1">
        <p:scale>
          <a:sx n="82" d="100"/>
          <a:sy n="82" d="100"/>
        </p:scale>
        <p:origin x="749"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10/8/2023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903779" y="-266328"/>
            <a:ext cx="9723789" cy="3139970"/>
          </a:xfrm>
        </p:spPr>
        <p:txBody>
          <a:bodyPr/>
          <a:lstStyle/>
          <a:p>
            <a:r>
              <a:rPr lang="en-US" dirty="0"/>
              <a:t>Transportation</a:t>
            </a:r>
            <a:br>
              <a:rPr lang="en-US" dirty="0"/>
            </a:br>
            <a:r>
              <a:rPr lang="en-US" dirty="0"/>
              <a:t>enhance safety </a:t>
            </a:r>
            <a:br>
              <a:rPr lang="en-US" dirty="0"/>
            </a:br>
            <a:r>
              <a:rPr lang="en-US" dirty="0"/>
              <a:t>using li-fi tech</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569674" y="3984359"/>
            <a:ext cx="5052652" cy="1820888"/>
          </a:xfrm>
        </p:spPr>
        <p:txBody>
          <a:bodyPr/>
          <a:lstStyle/>
          <a:p>
            <a:r>
              <a:rPr lang="en-US" dirty="0"/>
              <a:t>By </a:t>
            </a:r>
          </a:p>
          <a:p>
            <a:r>
              <a:rPr lang="en-US" dirty="0"/>
              <a:t>Suman &amp;co</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0" y="307910"/>
            <a:ext cx="7193280" cy="1296021"/>
          </a:xfrm>
        </p:spPr>
        <p:txBody>
          <a:bodyPr/>
          <a:lstStyle/>
          <a:p>
            <a:r>
              <a:rPr lang="en-US" dirty="0"/>
              <a:t>introduction</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0" y="1698172"/>
            <a:ext cx="7679093" cy="4553338"/>
          </a:xfrm>
        </p:spPr>
        <p:txBody>
          <a:bodyPr>
            <a:normAutofit fontScale="85000" lnSpcReduction="20000"/>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Li-Fi uses LED lamps as the major source of visible light which can be mounted in streets, houses, cars, shops, offices, etc. These LEDs are often referred to as energy savers. So now Li-Fi eliminates the need for repeaters and base stations. </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 Li-Fi enabled LED head-light, tail-light and traffic signal light can be used for traffic management and road safety using vehicle to vehicle data transmission. In this paper we propose a method to manage traffic and to maintain the safety of a road using LI-Fi technology. We assign each vehicle an unique number against which information is stored in the database. </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Whenever any car breaks the traffic signal or crosses the maximum speed limit the information against the unique number of the car goes to the central server through Li-Fi. </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Also if any two vehicles cross the minimum distance which is required to prevent accident then a signal is sent to the latter vehicle to slow its speed in order to avoid the accidents. </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375252" y="-1997014"/>
            <a:ext cx="6767512" cy="4581593"/>
          </a:xfrm>
        </p:spPr>
        <p:txBody>
          <a:bodyPr/>
          <a:lstStyle/>
          <a:p>
            <a:r>
              <a:rPr lang="en-US" dirty="0"/>
              <a:t>Working principle of li-fi</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003536" y="472108"/>
            <a:ext cx="987552" cy="244503"/>
          </a:xfrm>
        </p:spPr>
        <p:txBody>
          <a:bodyPr/>
          <a:lstStyle/>
          <a:p>
            <a:fld id="{48F63A3B-78C7-47BE-AE5E-E10140E04643}" type="slidenum">
              <a:rPr lang="en-US" smtClean="0"/>
              <a:pPr/>
              <a:t>3</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375252" y="2976464"/>
            <a:ext cx="7615836" cy="3638939"/>
          </a:xfrm>
        </p:spPr>
        <p:txBody>
          <a:bodyPr>
            <a:normAutofit lnSpcReduction="10000"/>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working principle of light fidelity technology is much simple. The main part of Li-Fi technology is formed with the new generation of high brightness LED which can be switched on and off very fast.</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If the LED is on binary data 1 is transmitted and if it is off binary 0 is transmitted. A light source or LED bulbs act as transmitter on one end and on the receiver end there is a light sensor or photo detector. When a LED flashes it behaves like a trigger which is then detected by a photo detector. </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 order to build up a message, the LED is flashed numerous times or an array of LEDs of a few different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colors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is used to obtain data rates in the range of hundreds of megabits per second . </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Depending on what the LED bulbs sense, photo detector will give output in the binary format like 0 or 1 .  gives a clear picture of working mechanism of Li-Fi. Working mechanism of Li-Fi.</a:t>
            </a:r>
          </a:p>
          <a:p>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74644" y="158620"/>
            <a:ext cx="5442858" cy="1502229"/>
          </a:xfrm>
        </p:spPr>
        <p:txBody>
          <a:bodyPr/>
          <a:lstStyle/>
          <a:p>
            <a:r>
              <a:rPr lang="en-IN" sz="2400" kern="100" dirty="0">
                <a:effectLst/>
                <a:latin typeface="Calibri" panose="020F0502020204030204" pitchFamily="34" charset="0"/>
                <a:ea typeface="Calibri" panose="020F0502020204030204" pitchFamily="34" charset="0"/>
                <a:cs typeface="Times New Roman" panose="02020603050405020304" pitchFamily="18" charset="0"/>
              </a:rPr>
              <a:t>FOR TRAFFIC MANAGEMENT AND ROAD SAFETY</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427584" y="2621902"/>
            <a:ext cx="7374294" cy="3265715"/>
          </a:xfrm>
        </p:spPr>
        <p:txBody>
          <a:bodyPr/>
          <a:lstStyle/>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 Li-Fi technology is based on the concept of Visible light communications (VLC) which works by switching bulbs on and off within nanoseconds. Although Li-Fi bulbs would have to be kept on to transmit data, the bulbs could be dimmed to the point that they are not visible to humans and yet still functional. Li-Fi enabled LED head-light, tail-light and traffic signal light can be used for traffic management and road safety using vehicle to vehicle data transmission. </a:t>
            </a:r>
          </a:p>
          <a:p>
            <a:pPr algn="l"/>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r>
              <a:rPr lang="en-IN" sz="1800" kern="100" dirty="0">
                <a:effectLst/>
                <a:latin typeface="Calibri" panose="020F0502020204030204" pitchFamily="34" charset="0"/>
                <a:ea typeface="Calibri" panose="020F0502020204030204" pitchFamily="34" charset="0"/>
                <a:cs typeface="Times New Roman" panose="02020603050405020304" pitchFamily="18" charset="0"/>
              </a:rPr>
              <a:t>vehicles to send that unique code and information about the amount of time they should wait which is received by the head light and tail light of the vehicle. An Arduino microcontroller is used is used to decode the received data from the red light. Then the vehicles must wait that specified amount of time and a timer is generated. If any vehicle starts running before the specified amount of time then that is sensed by the motion sensor attached with the Arduino microcontroller then it sends a signal to the server through head-light or tail-light to red light where complete information about the vehicle is then stored. Traffic police can make use of this information if required and can take necessary action.</a:t>
            </a:r>
          </a:p>
          <a:p>
            <a:pPr algn="l"/>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441120" y="1938228"/>
            <a:ext cx="6984906" cy="1627632"/>
          </a:xfrm>
        </p:spPr>
        <p:txBody>
          <a:bodyPr/>
          <a:lstStyle/>
          <a:p>
            <a:r>
              <a:rPr lang="en-US" dirty="0" err="1"/>
              <a:t>Renevating</a:t>
            </a:r>
            <a:r>
              <a:rPr lang="en-US" dirty="0"/>
              <a:t> the way we connect our life through li-fi.</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5</a:t>
            </a:fld>
            <a:endParaRPr lang="en-US" dirty="0"/>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a:xfrm>
            <a:off x="3682104" y="1272053"/>
            <a:ext cx="768096" cy="1882471"/>
          </a:xfrm>
        </p:spPr>
        <p:txBody>
          <a:bodyPr/>
          <a:lstStyle/>
          <a:p>
            <a:r>
              <a:rPr lang="en-US" dirty="0"/>
              <a:t>“</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441120" y="3977196"/>
            <a:ext cx="4971237" cy="864804"/>
          </a:xfrm>
        </p:spPr>
        <p:txBody>
          <a:bodyPr/>
          <a:lstStyle/>
          <a:p>
            <a:r>
              <a:rPr lang="en-US" dirty="0"/>
              <a:t>Teen titans</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a:xfrm>
            <a:off x="8362281" y="2957712"/>
            <a:ext cx="768096" cy="1627632"/>
          </a:xfrm>
        </p:spPr>
        <p:txBody>
          <a:bodyPr/>
          <a:lstStyle/>
          <a:p>
            <a:r>
              <a:rPr lang="en-US" dirty="0"/>
              <a:t>”</a:t>
            </a:r>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493008" y="-427302"/>
            <a:ext cx="7439243" cy="1309978"/>
          </a:xfrm>
        </p:spPr>
        <p:txBody>
          <a:bodyPr/>
          <a:lstStyle/>
          <a:p>
            <a:r>
              <a:rPr lang="en-US" dirty="0"/>
              <a:t>Pros &amp; cons of li-fi</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6</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399581" y="1684821"/>
            <a:ext cx="3813048" cy="730504"/>
          </a:xfrm>
        </p:spPr>
        <p:txBody>
          <a:bodyPr/>
          <a:lstStyle/>
          <a:p>
            <a:r>
              <a:rPr lang="en-US" dirty="0"/>
              <a:t>pros</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399581" y="2277171"/>
            <a:ext cx="3803992" cy="3684588"/>
          </a:xfrm>
        </p:spPr>
        <p:txBody>
          <a:bodyPr>
            <a:normAutofit fontScale="92500" lnSpcReduction="10000"/>
          </a:bodyPr>
          <a:lstStyle/>
          <a:p>
            <a:pPr algn="l"/>
            <a:r>
              <a:rPr lang="en-US" b="0" i="0" dirty="0">
                <a:solidFill>
                  <a:srgbClr val="000000"/>
                </a:solidFill>
                <a:effectLst/>
                <a:latin typeface="Eras Demi ITC" panose="020B0805030504020804" pitchFamily="34" charset="0"/>
              </a:rPr>
              <a:t>Efficiency</a:t>
            </a:r>
            <a:r>
              <a:rPr lang="en-US" b="0" i="0" dirty="0">
                <a:solidFill>
                  <a:srgbClr val="000000"/>
                </a:solidFill>
                <a:effectLst/>
                <a:latin typeface="ff2"/>
              </a:rPr>
              <a:t>:</a:t>
            </a:r>
            <a:r>
              <a:rPr lang="en-US" b="0" i="0" dirty="0">
                <a:solidFill>
                  <a:srgbClr val="000000"/>
                </a:solidFill>
                <a:effectLst/>
                <a:latin typeface="ff1"/>
              </a:rPr>
              <a:t> Li-Fi works on visible light technology. As homes and offices have already LED bulbs for lighting purposes, the same source of light can be used to transmit data. Hence, it is very competent in terms of costs as well as energy.</a:t>
            </a:r>
          </a:p>
          <a:p>
            <a:pPr algn="l"/>
            <a:r>
              <a:rPr lang="en-US" b="0" i="0" dirty="0">
                <a:solidFill>
                  <a:srgbClr val="000000"/>
                </a:solidFill>
                <a:effectLst/>
                <a:latin typeface="ff1"/>
              </a:rPr>
              <a:t> </a:t>
            </a:r>
            <a:r>
              <a:rPr lang="en-US" b="1" i="0" dirty="0">
                <a:solidFill>
                  <a:srgbClr val="000000"/>
                </a:solidFill>
                <a:effectLst/>
                <a:latin typeface="ff2"/>
              </a:rPr>
              <a:t>Availability:</a:t>
            </a:r>
            <a:r>
              <a:rPr lang="en-US" b="0" i="0" dirty="0">
                <a:solidFill>
                  <a:srgbClr val="000000"/>
                </a:solidFill>
                <a:effectLst/>
                <a:latin typeface="ff1"/>
              </a:rPr>
              <a:t> Wherever there is a light source, there can be Internet. Lights are accessible everywhere </a:t>
            </a:r>
            <a:r>
              <a:rPr lang="en-US" b="0" i="0" dirty="0">
                <a:solidFill>
                  <a:srgbClr val="000000"/>
                </a:solidFill>
                <a:effectLst/>
                <a:latin typeface="ffa"/>
              </a:rPr>
              <a:t>–</a:t>
            </a:r>
            <a:r>
              <a:rPr lang="en-US" b="0" i="0" dirty="0">
                <a:solidFill>
                  <a:srgbClr val="000000"/>
                </a:solidFill>
                <a:effectLst/>
                <a:latin typeface="ff1"/>
              </a:rPr>
              <a:t> in homes, workplaces, shops, shopping centers and planes. </a:t>
            </a:r>
          </a:p>
          <a:p>
            <a:pPr algn="l"/>
            <a:r>
              <a:rPr lang="en-US" b="0" i="0" dirty="0">
                <a:solidFill>
                  <a:srgbClr val="000000"/>
                </a:solidFill>
                <a:effectLst/>
                <a:latin typeface="ff1"/>
              </a:rPr>
              <a:t>Unimpeded by radio interference. </a:t>
            </a:r>
            <a:endParaRPr lang="en-US" b="0" i="0" dirty="0">
              <a:solidFill>
                <a:srgbClr val="000000"/>
              </a:solidFill>
              <a:effectLst/>
              <a:latin typeface="ffa"/>
            </a:endParaRPr>
          </a:p>
          <a:p>
            <a:pPr algn="l"/>
            <a:r>
              <a:rPr lang="en-US" b="0" i="0" dirty="0">
                <a:solidFill>
                  <a:srgbClr val="000000"/>
                </a:solidFill>
                <a:effectLst/>
                <a:latin typeface="ffb"/>
              </a:rPr>
              <a:t> </a:t>
            </a:r>
            <a:r>
              <a:rPr lang="en-US" b="0" i="0" dirty="0">
                <a:solidFill>
                  <a:srgbClr val="000000"/>
                </a:solidFill>
                <a:effectLst/>
                <a:latin typeface="ff1"/>
              </a:rPr>
              <a:t>Li-Fi does not create interference in susceptible electronics, making it better for use in environments like hospitals and </a:t>
            </a:r>
            <a:endParaRPr lang="en-US" b="0" i="0" dirty="0">
              <a:solidFill>
                <a:srgbClr val="000000"/>
              </a:solidFill>
              <a:effectLst/>
              <a:latin typeface="ffa"/>
            </a:endParaRPr>
          </a:p>
          <a:p>
            <a:pPr algn="l"/>
            <a:r>
              <a:rPr lang="en-US" b="0" i="0" dirty="0">
                <a:solidFill>
                  <a:srgbClr val="000000"/>
                </a:solidFill>
                <a:effectLst/>
                <a:latin typeface="ff1"/>
              </a:rPr>
              <a:t>aircraft. </a:t>
            </a:r>
          </a:p>
          <a:p>
            <a:pPr algn="l"/>
            <a:r>
              <a:rPr lang="en-US" b="0" i="0" dirty="0">
                <a:solidFill>
                  <a:srgbClr val="000000"/>
                </a:solidFill>
                <a:effectLst/>
                <a:latin typeface="ffb"/>
              </a:rPr>
              <a:t> </a:t>
            </a:r>
            <a:r>
              <a:rPr lang="en-US" b="0" i="0" dirty="0">
                <a:solidFill>
                  <a:srgbClr val="000000"/>
                </a:solidFill>
                <a:effectLst/>
                <a:latin typeface="ff1"/>
              </a:rPr>
              <a:t>It is environmental friendly.</a:t>
            </a:r>
            <a:endParaRPr lang="en-US" b="0" i="0" dirty="0">
              <a:solidFill>
                <a:srgbClr val="000000"/>
              </a:solidFill>
              <a:effectLst/>
              <a:latin typeface="ffa"/>
            </a:endParaRPr>
          </a:p>
          <a:p>
            <a:pPr algn="l"/>
            <a:endParaRPr lang="en-US" dirty="0"/>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a:xfrm>
            <a:off x="7633943" y="2277171"/>
            <a:ext cx="3568150" cy="3684588"/>
          </a:xfrm>
        </p:spPr>
        <p:txBody>
          <a:bodyPr>
            <a:normAutofit fontScale="85000" lnSpcReduction="10000"/>
          </a:bodyPr>
          <a:lstStyle/>
          <a:p>
            <a:pPr marL="0" indent="0" algn="l">
              <a:buNone/>
            </a:pPr>
            <a:r>
              <a:rPr lang="en-US" b="0" i="0" dirty="0">
                <a:solidFill>
                  <a:srgbClr val="000000"/>
                </a:solidFill>
                <a:effectLst/>
                <a:latin typeface="ff1"/>
              </a:rPr>
              <a:t>      Internet cannot be used without a light source. </a:t>
            </a:r>
            <a:endParaRPr lang="en-US" b="0" i="0" dirty="0">
              <a:solidFill>
                <a:srgbClr val="000000"/>
              </a:solidFill>
              <a:effectLst/>
              <a:latin typeface="ffa"/>
            </a:endParaRPr>
          </a:p>
          <a:p>
            <a:pPr algn="l"/>
            <a:r>
              <a:rPr lang="en-US" b="0" i="0" dirty="0">
                <a:solidFill>
                  <a:srgbClr val="000000"/>
                </a:solidFill>
                <a:effectLst/>
                <a:latin typeface="ffb"/>
              </a:rPr>
              <a:t> </a:t>
            </a:r>
            <a:r>
              <a:rPr lang="en-US" b="0" i="0" dirty="0">
                <a:solidFill>
                  <a:srgbClr val="000000"/>
                </a:solidFill>
                <a:effectLst/>
                <a:latin typeface="ff1"/>
              </a:rPr>
              <a:t>As Li-Fi uses visible light for data transmission, and light cannot penetrate walls, the signal's range is limited by </a:t>
            </a:r>
            <a:endParaRPr lang="en-US" b="0" i="0" dirty="0">
              <a:solidFill>
                <a:srgbClr val="000000"/>
              </a:solidFill>
              <a:effectLst/>
              <a:latin typeface="ffa"/>
            </a:endParaRPr>
          </a:p>
          <a:p>
            <a:pPr algn="l"/>
            <a:r>
              <a:rPr lang="en-US" b="0" i="0" dirty="0">
                <a:solidFill>
                  <a:srgbClr val="000000"/>
                </a:solidFill>
                <a:effectLst/>
                <a:latin typeface="ff1"/>
              </a:rPr>
              <a:t>physical </a:t>
            </a:r>
            <a:r>
              <a:rPr lang="en-US" b="0" i="0" dirty="0" err="1">
                <a:solidFill>
                  <a:srgbClr val="000000"/>
                </a:solidFill>
                <a:effectLst/>
                <a:latin typeface="ff1"/>
              </a:rPr>
              <a:t>barriers.In</a:t>
            </a:r>
            <a:r>
              <a:rPr lang="en-US" b="0" i="0" dirty="0">
                <a:solidFill>
                  <a:srgbClr val="000000"/>
                </a:solidFill>
                <a:effectLst/>
                <a:latin typeface="ff1"/>
              </a:rPr>
              <a:t> other words a Li-Fi enabled system will require line of sight and that is a big challenge[3]. </a:t>
            </a:r>
          </a:p>
          <a:p>
            <a:pPr algn="l"/>
            <a:r>
              <a:rPr lang="en-US" b="0" i="0" dirty="0">
                <a:solidFill>
                  <a:srgbClr val="000000"/>
                </a:solidFill>
                <a:effectLst/>
                <a:latin typeface="ffb"/>
              </a:rPr>
              <a:t> </a:t>
            </a:r>
            <a:r>
              <a:rPr lang="en-US" b="0" i="0" dirty="0">
                <a:solidFill>
                  <a:srgbClr val="000000"/>
                </a:solidFill>
                <a:effectLst/>
                <a:latin typeface="ff1"/>
              </a:rPr>
              <a:t>One of the biggest potential drawbacks of Li-Fi is the interception of signals outdoors. The interferences from </a:t>
            </a:r>
            <a:endParaRPr lang="en-US" b="0" i="0" dirty="0">
              <a:solidFill>
                <a:srgbClr val="000000"/>
              </a:solidFill>
              <a:effectLst/>
              <a:latin typeface="ffa"/>
            </a:endParaRPr>
          </a:p>
          <a:p>
            <a:pPr algn="l"/>
            <a:r>
              <a:rPr lang="en-US" b="0" i="0" dirty="0">
                <a:solidFill>
                  <a:srgbClr val="000000"/>
                </a:solidFill>
                <a:effectLst/>
                <a:latin typeface="ff1"/>
              </a:rPr>
              <a:t>outdoor light sources like sun, light, normal bulbs, opaque materials. </a:t>
            </a:r>
          </a:p>
          <a:p>
            <a:pPr algn="l"/>
            <a:r>
              <a:rPr lang="en-US" b="0" i="0" dirty="0">
                <a:solidFill>
                  <a:srgbClr val="000000"/>
                </a:solidFill>
                <a:effectLst/>
                <a:latin typeface="ffb"/>
              </a:rPr>
              <a:t> </a:t>
            </a:r>
            <a:r>
              <a:rPr lang="en-US" b="0" i="0" dirty="0">
                <a:solidFill>
                  <a:srgbClr val="000000"/>
                </a:solidFill>
                <a:effectLst/>
                <a:latin typeface="ff1"/>
              </a:rPr>
              <a:t>One weakness is that how the receiving device will transmit back to transmitter. </a:t>
            </a:r>
            <a:endParaRPr lang="en-US" b="0" i="0" dirty="0">
              <a:solidFill>
                <a:srgbClr val="000000"/>
              </a:solidFill>
              <a:effectLst/>
              <a:latin typeface="ffa"/>
            </a:endParaRPr>
          </a:p>
          <a:p>
            <a:pPr algn="l"/>
            <a:r>
              <a:rPr lang="en-US" b="0" i="0" dirty="0">
                <a:solidFill>
                  <a:srgbClr val="000000"/>
                </a:solidFill>
                <a:effectLst/>
                <a:latin typeface="ffb"/>
              </a:rPr>
              <a:t> </a:t>
            </a:r>
            <a:r>
              <a:rPr lang="en-US" b="0" i="0" dirty="0">
                <a:solidFill>
                  <a:srgbClr val="000000"/>
                </a:solidFill>
                <a:effectLst/>
                <a:latin typeface="ff1"/>
              </a:rPr>
              <a:t>High installation cost of the VLC systems. </a:t>
            </a:r>
            <a:endParaRPr lang="en-US" b="0" i="0" dirty="0">
              <a:solidFill>
                <a:srgbClr val="000000"/>
              </a:solidFill>
              <a:effectLst/>
              <a:latin typeface="ffa"/>
            </a:endParaRPr>
          </a:p>
          <a:p>
            <a:pPr algn="l"/>
            <a:r>
              <a:rPr lang="en-US" b="0" i="0" dirty="0">
                <a:solidFill>
                  <a:srgbClr val="000000"/>
                </a:solidFill>
                <a:effectLst/>
                <a:latin typeface="ffb"/>
              </a:rPr>
              <a:t> </a:t>
            </a:r>
            <a:r>
              <a:rPr lang="en-US" b="0" i="0" dirty="0">
                <a:solidFill>
                  <a:srgbClr val="000000"/>
                </a:solidFill>
                <a:effectLst/>
                <a:latin typeface="ff1"/>
              </a:rPr>
              <a:t>Wastage of energy as light will have to be kept on, even when not needed for lighting purposes. </a:t>
            </a:r>
            <a:endParaRPr lang="en-US" b="0" i="0" dirty="0">
              <a:solidFill>
                <a:srgbClr val="000000"/>
              </a:solidFill>
              <a:effectLst/>
              <a:latin typeface="ffa"/>
            </a:endParaRPr>
          </a:p>
          <a:p>
            <a:pPr marL="0" indent="0">
              <a:buNone/>
            </a:pPr>
            <a:endParaRPr lang="en-US" dirty="0"/>
          </a:p>
        </p:txBody>
      </p:sp>
      <p:sp>
        <p:nvSpPr>
          <p:cNvPr id="4" name="Text Placeholder 3">
            <a:extLst>
              <a:ext uri="{FF2B5EF4-FFF2-40B4-BE49-F238E27FC236}">
                <a16:creationId xmlns:a16="http://schemas.microsoft.com/office/drawing/2014/main" id="{5D797AEF-1409-F6CD-E7CD-FCCFE9F372E4}"/>
              </a:ext>
            </a:extLst>
          </p:cNvPr>
          <p:cNvSpPr>
            <a:spLocks noGrp="1"/>
          </p:cNvSpPr>
          <p:nvPr>
            <p:ph type="body" sz="quarter" idx="3"/>
          </p:nvPr>
        </p:nvSpPr>
        <p:spPr>
          <a:xfrm>
            <a:off x="7624887" y="1586203"/>
            <a:ext cx="3568150" cy="730504"/>
          </a:xfrm>
        </p:spPr>
        <p:txBody>
          <a:bodyPr/>
          <a:lstStyle/>
          <a:p>
            <a:r>
              <a:rPr lang="en-US" dirty="0"/>
              <a:t>cons</a:t>
            </a:r>
            <a:endParaRPr lang="en-IN" dirty="0"/>
          </a:p>
        </p:txBody>
      </p:sp>
    </p:spTree>
    <p:extLst>
      <p:ext uri="{BB962C8B-B14F-4D97-AF65-F5344CB8AC3E}">
        <p14:creationId xmlns:p14="http://schemas.microsoft.com/office/powerpoint/2010/main" val="317028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45855" y="-1472811"/>
            <a:ext cx="6527800" cy="2627313"/>
          </a:xfrm>
        </p:spPr>
        <p:txBody>
          <a:bodyPr/>
          <a:lstStyle/>
          <a:p>
            <a:r>
              <a:rPr lang="en-US" dirty="0"/>
              <a:t>conclusion</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7</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0" y="1135841"/>
            <a:ext cx="8101770" cy="3772765"/>
          </a:xfrm>
        </p:spPr>
        <p:txBody>
          <a:bodyPr>
            <a:normAutofit fontScale="92500" lnSpcReduction="10000"/>
          </a:bodyPr>
          <a:lstStyle/>
          <a:p>
            <a:pPr algn="l"/>
            <a:r>
              <a:rPr lang="en-US" b="0" i="0" dirty="0">
                <a:solidFill>
                  <a:srgbClr val="002060"/>
                </a:solidFill>
                <a:effectLst/>
                <a:latin typeface="ff1"/>
              </a:rPr>
              <a:t>Li-Fi Technology in combination with solar panels as receivers offer solutions that could deliver communications and access to </a:t>
            </a:r>
          </a:p>
          <a:p>
            <a:pPr algn="l"/>
            <a:r>
              <a:rPr lang="en-US" b="0" i="0" dirty="0">
                <a:solidFill>
                  <a:srgbClr val="002060"/>
                </a:solidFill>
                <a:effectLst/>
                <a:latin typeface="ff1"/>
              </a:rPr>
              <a:t>the world wide web in a way that the current free space optical (FSO) system on their own cannot do. The use of Li-Fi to </a:t>
            </a:r>
          </a:p>
          <a:p>
            <a:pPr algn="l"/>
            <a:r>
              <a:rPr lang="en-US" b="0" i="0" dirty="0">
                <a:solidFill>
                  <a:srgbClr val="002060"/>
                </a:solidFill>
                <a:effectLst/>
                <a:latin typeface="ff1"/>
              </a:rPr>
              <a:t>control manufacturing processes has enormous potential for introducing efficiencies into existing manufacturing environments </a:t>
            </a:r>
          </a:p>
          <a:p>
            <a:pPr algn="l"/>
            <a:r>
              <a:rPr lang="en-US" b="0" i="0" dirty="0">
                <a:solidFill>
                  <a:srgbClr val="002060"/>
                </a:solidFill>
                <a:effectLst/>
                <a:latin typeface="ffa"/>
              </a:rPr>
              <a:t>as well as the introduction of new „Smart Li</a:t>
            </a:r>
            <a:r>
              <a:rPr lang="en-US" b="0" i="0" dirty="0">
                <a:solidFill>
                  <a:srgbClr val="002060"/>
                </a:solidFill>
                <a:effectLst/>
                <a:latin typeface="ff1"/>
              </a:rPr>
              <a:t>-</a:t>
            </a:r>
            <a:r>
              <a:rPr lang="en-US" b="0" i="0" dirty="0">
                <a:solidFill>
                  <a:srgbClr val="002060"/>
                </a:solidFill>
                <a:effectLst/>
                <a:latin typeface="ffa"/>
              </a:rPr>
              <a:t>Fi enabled‟ robotics and instrumentation. Li</a:t>
            </a:r>
            <a:r>
              <a:rPr lang="en-US" b="0" i="0" dirty="0">
                <a:solidFill>
                  <a:srgbClr val="002060"/>
                </a:solidFill>
                <a:effectLst/>
                <a:latin typeface="ff1"/>
              </a:rPr>
              <a:t>-Fi can deliver great advances in both </a:t>
            </a:r>
            <a:endParaRPr lang="en-US" b="0" i="0" dirty="0">
              <a:solidFill>
                <a:srgbClr val="002060"/>
              </a:solidFill>
              <a:effectLst/>
              <a:latin typeface="ffa"/>
            </a:endParaRPr>
          </a:p>
          <a:p>
            <a:pPr algn="l"/>
            <a:r>
              <a:rPr lang="en-US" b="0" i="0" dirty="0">
                <a:solidFill>
                  <a:srgbClr val="002060"/>
                </a:solidFill>
                <a:effectLst/>
                <a:latin typeface="ff1"/>
              </a:rPr>
              <a:t>of these diverse application areas. Digital India is one such celebrated and much discussed </a:t>
            </a:r>
            <a:r>
              <a:rPr lang="en-US" b="0" i="0" dirty="0" err="1">
                <a:solidFill>
                  <a:srgbClr val="002060"/>
                </a:solidFill>
                <a:effectLst/>
                <a:latin typeface="ff1"/>
              </a:rPr>
              <a:t>programme</a:t>
            </a:r>
            <a:r>
              <a:rPr lang="en-US" b="0" i="0" dirty="0">
                <a:solidFill>
                  <a:srgbClr val="002060"/>
                </a:solidFill>
                <a:effectLst/>
                <a:latin typeface="ff1"/>
              </a:rPr>
              <a:t> of Indian Government </a:t>
            </a:r>
          </a:p>
          <a:p>
            <a:pPr algn="l"/>
            <a:r>
              <a:rPr lang="en-US" b="0" i="0" dirty="0">
                <a:solidFill>
                  <a:srgbClr val="002060"/>
                </a:solidFill>
                <a:effectLst/>
                <a:latin typeface="ff1"/>
              </a:rPr>
              <a:t>that focuses on internet penetration in the remotest corners of India. India presently is aspiring to become a digital and cashless </a:t>
            </a:r>
          </a:p>
          <a:p>
            <a:pPr algn="l"/>
            <a:r>
              <a:rPr lang="en-US" b="0" i="0" dirty="0">
                <a:solidFill>
                  <a:srgbClr val="002060"/>
                </a:solidFill>
                <a:effectLst/>
                <a:latin typeface="ff1"/>
              </a:rPr>
              <a:t>economy and Li-Fi has enormous potential to attract the vast population living in remote areas. Li-Fi enabled Solar panels can </a:t>
            </a:r>
          </a:p>
          <a:p>
            <a:pPr algn="l"/>
            <a:r>
              <a:rPr lang="en-US" b="0" i="0" dirty="0">
                <a:solidFill>
                  <a:srgbClr val="002060"/>
                </a:solidFill>
                <a:effectLst/>
                <a:latin typeface="ff1"/>
              </a:rPr>
              <a:t>become a cleaner and greener base for delivering public services to the people. Thus Li-Fi becomes a cost effective means of </a:t>
            </a:r>
          </a:p>
          <a:p>
            <a:pPr algn="l"/>
            <a:r>
              <a:rPr lang="en-US" b="0" i="0" dirty="0">
                <a:solidFill>
                  <a:srgbClr val="002060"/>
                </a:solidFill>
                <a:effectLst/>
                <a:latin typeface="ff1"/>
              </a:rPr>
              <a:t>achieving the stated goals of digital India.</a:t>
            </a: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327989"/>
            <a:ext cx="4550664" cy="2453773"/>
          </a:xfrm>
        </p:spPr>
        <p:txBody>
          <a:bodyPr/>
          <a:lstStyle/>
          <a:p>
            <a:r>
              <a:rPr lang="en-US" dirty="0"/>
              <a:t>THANK YOU </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550664" cy="2314448"/>
          </a:xfrm>
        </p:spPr>
        <p:txBody>
          <a:bodyPr>
            <a:normAutofit/>
          </a:bodyPr>
          <a:lstStyle/>
          <a:p>
            <a:r>
              <a:rPr lang="en-US" dirty="0"/>
              <a:t>Suman &amp; co</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2.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{3412C29E-4F37-4178-A225-005B3BB58044}tf78438558_win32</Template>
  <TotalTime>70</TotalTime>
  <Words>1049</Words>
  <Application>Microsoft Office PowerPoint</Application>
  <PresentationFormat>Widescreen</PresentationFormat>
  <Paragraphs>59</Paragraphs>
  <Slides>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Arial Black</vt:lpstr>
      <vt:lpstr>Calibri</vt:lpstr>
      <vt:lpstr>Eras Demi ITC</vt:lpstr>
      <vt:lpstr>ff1</vt:lpstr>
      <vt:lpstr>ff2</vt:lpstr>
      <vt:lpstr>ffa</vt:lpstr>
      <vt:lpstr>ffb</vt:lpstr>
      <vt:lpstr>Sabon Next LT</vt:lpstr>
      <vt:lpstr>Custom</vt:lpstr>
      <vt:lpstr>Transportation enhance safety  using li-fi tech</vt:lpstr>
      <vt:lpstr>introduction</vt:lpstr>
      <vt:lpstr>Working principle of li-fi</vt:lpstr>
      <vt:lpstr>FOR TRAFFIC MANAGEMENT AND ROAD SAFETY </vt:lpstr>
      <vt:lpstr>Renevating the way we connect our life through li-fi.</vt:lpstr>
      <vt:lpstr>Pros &amp; cons of li-fi</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Transportation enhance safety  using li-fi tech</dc:title>
  <dc:subject/>
  <dc:creator>Navya T L</dc:creator>
  <cp:lastModifiedBy>Navya T L</cp:lastModifiedBy>
  <cp:revision>1</cp:revision>
  <dcterms:created xsi:type="dcterms:W3CDTF">2023-10-08T12:45:40Z</dcterms:created>
  <dcterms:modified xsi:type="dcterms:W3CDTF">2023-10-08T13:56:16Z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