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59" r:id="rId4"/>
    <p:sldId id="318" r:id="rId5"/>
    <p:sldId id="261" r:id="rId6"/>
    <p:sldId id="319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320" r:id="rId24"/>
    <p:sldId id="280" r:id="rId25"/>
    <p:sldId id="281" r:id="rId26"/>
    <p:sldId id="32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24" autoAdjust="0"/>
  </p:normalViewPr>
  <p:slideViewPr>
    <p:cSldViewPr>
      <p:cViewPr varScale="1">
        <p:scale>
          <a:sx n="56" d="100"/>
          <a:sy n="56" d="100"/>
        </p:scale>
        <p:origin x="18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579F-B30C-4499-9669-0477AAC21AF9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12753-60D2-478D-B437-8927F107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การเรียก </a:t>
            </a:r>
            <a:r>
              <a:rPr lang="en-US" dirty="0" smtClean="0"/>
              <a:t>method </a:t>
            </a:r>
            <a:r>
              <a:rPr lang="th-TH" dirty="0" smtClean="0"/>
              <a:t>ทำได้สองวิธีคือ เรียกตรงๆ เลยกับเรียกด้วยชื่อ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class.method</a:t>
            </a:r>
            <a:endParaRPr lang="th-TH" baseline="0" dirty="0" smtClean="0"/>
          </a:p>
          <a:p>
            <a:r>
              <a:rPr lang="th-TH" baseline="0" dirty="0" smtClean="0"/>
              <a:t>เราสามารถสร้าง </a:t>
            </a:r>
            <a:r>
              <a:rPr lang="en-US" baseline="0" dirty="0" smtClean="0"/>
              <a:t>method </a:t>
            </a:r>
            <a:r>
              <a:rPr lang="th-TH" baseline="0" dirty="0" smtClean="0"/>
              <a:t>ชื่อเดียวกับ </a:t>
            </a:r>
            <a:r>
              <a:rPr lang="en-US" baseline="0" dirty="0" smtClean="0"/>
              <a:t>method </a:t>
            </a:r>
            <a:r>
              <a:rPr lang="th-TH" baseline="0" dirty="0" smtClean="0"/>
              <a:t>ที่ระบบมีให้ได้ แต่โปรแกรมของเราจะใช้อันที่เราสร้างขึ้น เพราะเหมือนว่าเรา</a:t>
            </a:r>
            <a:r>
              <a:rPr lang="th-TH" baseline="0" smtClean="0"/>
              <a:t>เขียนทับนั่นเอง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12753-60D2-478D-B437-8927F1076E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D6CE-3F81-4D13-B561-F288424D77BC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4895-9DBE-4BC7-BA5D-54AEB6BF1F97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E3E1-7438-4564-AA46-271C8F20E4E1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 b="1">
                <a:latin typeface="CordiaUPC" panose="020B0304020202020204" pitchFamily="34" charset="-34"/>
                <a:cs typeface="CordiaUPC" panose="020B0304020202020204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 b="1">
                <a:latin typeface="CordiaUPC" panose="020B0304020202020204" pitchFamily="34" charset="-34"/>
                <a:cs typeface="CordiaUPC" panose="020B0304020202020204" pitchFamily="34" charset="-34"/>
              </a:defRPr>
            </a:lvl1pPr>
            <a:lvl2pPr>
              <a:defRPr sz="4400" b="1">
                <a:latin typeface="CordiaUPC" panose="020B0304020202020204" pitchFamily="34" charset="-34"/>
                <a:cs typeface="CordiaUPC" panose="020B0304020202020204" pitchFamily="34" charset="-34"/>
              </a:defRPr>
            </a:lvl2pPr>
            <a:lvl3pPr>
              <a:defRPr sz="4000" b="1">
                <a:latin typeface="CordiaUPC" panose="020B0304020202020204" pitchFamily="34" charset="-34"/>
                <a:cs typeface="CordiaUPC" panose="020B0304020202020204" pitchFamily="34" charset="-34"/>
              </a:defRPr>
            </a:lvl3pPr>
            <a:lvl4pPr>
              <a:defRPr sz="3600" b="1">
                <a:latin typeface="CordiaUPC" panose="020B0304020202020204" pitchFamily="34" charset="-34"/>
                <a:cs typeface="CordiaUPC" panose="020B0304020202020204" pitchFamily="34" charset="-34"/>
              </a:defRPr>
            </a:lvl4pPr>
            <a:lvl5pPr>
              <a:defRPr sz="3200" b="1">
                <a:latin typeface="CordiaUPC" panose="020B0304020202020204" pitchFamily="34" charset="-34"/>
                <a:cs typeface="CordiaUPC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83C6-D304-444A-8DEA-9286333A813D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0BD7-561A-43C8-861C-1056B8F19A33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EC23-7EA5-4913-B0D8-E53AF12AD34C}" type="datetime1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8990-6EED-4715-B6F5-649EDEE8389B}" type="datetime1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5A6D-23E2-48E6-9D39-5656FED186D7}" type="datetime1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07C-8909-4FFF-8750-706FAABF794E}" type="datetime1">
              <a:rPr lang="en-US" smtClean="0"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E6FA-77CD-4BBD-A517-C6E281054DB1}" type="datetime1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0A0E-EE20-4B33-8938-F0FF5D8DC617}" type="datetime1">
              <a:rPr lang="en-US" smtClean="0"/>
              <a:t>5/23/2015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686DB3-193C-4BDF-9AD4-2CFEF30FFC8C}" type="datetime1">
              <a:rPr lang="en-US" smtClean="0"/>
              <a:t>5/23/2015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โครงสร้างของโปรแกรมภาษา </a:t>
            </a:r>
            <a:r>
              <a:rPr lang="en-US" sz="6000" dirty="0" smtClean="0"/>
              <a:t>C#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h-TH" sz="2000" dirty="0" smtClean="0"/>
              <a:t>การโปรแกรมภาษา</a:t>
            </a:r>
            <a:r>
              <a:rPr lang="en-US" sz="2000" dirty="0" smtClean="0"/>
              <a:t> C#</a:t>
            </a:r>
            <a:r>
              <a:rPr lang="th-TH" sz="2000" dirty="0" smtClean="0"/>
              <a:t> ขั้นพื้นฐานที่มีเฉพาะส่วนโปรแกรมหลักจะมีประกอบดังนี้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namespace _____(A)____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class _____(B)____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static void Main()</a:t>
            </a:r>
          </a:p>
          <a:p>
            <a:pPr>
              <a:buNone/>
            </a:pPr>
            <a:r>
              <a:rPr lang="en-US" sz="2400" dirty="0" smtClean="0"/>
              <a:t>		{</a:t>
            </a:r>
          </a:p>
          <a:p>
            <a:pPr>
              <a:buNone/>
            </a:pPr>
            <a:r>
              <a:rPr lang="en-US" sz="2400" dirty="0" smtClean="0"/>
              <a:t>			_____(C)____</a:t>
            </a:r>
          </a:p>
          <a:p>
            <a:pPr>
              <a:buNone/>
            </a:pPr>
            <a:r>
              <a:rPr lang="en-US" sz="2400" dirty="0" smtClean="0"/>
              <a:t>		}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th-TH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12920" y="2514600"/>
            <a:ext cx="43204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ชื่อของเนมสแปซ  ใช้ในการกำหนดขอบเขตให้กับคลาสต่างๆ</a:t>
            </a:r>
            <a:endParaRPr lang="th-T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73016"/>
            <a:ext cx="121219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ชื่อของ</a:t>
            </a:r>
            <a:r>
              <a:rPr lang="en-US" sz="2000" dirty="0" smtClean="0"/>
              <a:t> class</a:t>
            </a:r>
            <a:endParaRPr lang="th-TH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10199" y="5638800"/>
            <a:ext cx="16401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พื้นที่เขียนคำสั่งต่างๆ</a:t>
            </a:r>
            <a:endParaRPr lang="th-TH" sz="2000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3017520" y="2667000"/>
            <a:ext cx="1295400" cy="4765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2667000" y="3415816"/>
            <a:ext cx="2438400" cy="657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3886199" y="5334000"/>
            <a:ext cx="1524000" cy="504855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กฏการตั้งชื่อตัวระบุ</a:t>
            </a:r>
            <a:r>
              <a:rPr lang="en-US" dirty="0" smtClean="0"/>
              <a:t> (Identifier)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ชื่อตัวแปรต้องประกอบด้วยตัวอักษรภาษาอังกฤษ </a:t>
            </a:r>
            <a:r>
              <a:rPr lang="en-US" sz="3200" dirty="0" smtClean="0"/>
              <a:t>(A-</a:t>
            </a:r>
            <a:r>
              <a:rPr lang="en-US" sz="3200" dirty="0" err="1" smtClean="0"/>
              <a:t>Z,a</a:t>
            </a:r>
            <a:r>
              <a:rPr lang="en-US" sz="3200" dirty="0" smtClean="0"/>
              <a:t>-z) </a:t>
            </a:r>
            <a:r>
              <a:rPr lang="th-TH" sz="3200" dirty="0" smtClean="0"/>
              <a:t>ตัวเลข </a:t>
            </a:r>
            <a:r>
              <a:rPr lang="en-US" sz="3200" dirty="0" smtClean="0"/>
              <a:t>(0-9) </a:t>
            </a:r>
            <a:r>
              <a:rPr lang="th-TH" sz="3200" dirty="0" smtClean="0"/>
              <a:t>หรือเครื่องหมายขีดเส้นใต้ </a:t>
            </a:r>
            <a:r>
              <a:rPr lang="en-US" sz="3200" dirty="0" smtClean="0"/>
              <a:t>(_)</a:t>
            </a:r>
            <a:r>
              <a:rPr lang="th-TH" sz="3200" dirty="0" smtClean="0"/>
              <a:t> เท่านั้น</a:t>
            </a:r>
          </a:p>
          <a:p>
            <a:r>
              <a:rPr lang="th-TH" sz="3200" dirty="0" smtClean="0"/>
              <a:t>ตัวอักษรตัวแรกของชื่อต้องเป็นตัวอักษรภาษาอังกฤษหรือตัวขีดเส้นใต้</a:t>
            </a:r>
          </a:p>
          <a:p>
            <a:r>
              <a:rPr lang="th-TH" sz="3200" dirty="0" smtClean="0"/>
              <a:t>ชื่อตัวแปรมีความยาวได้ไม่เกิน 63 ตัวอักษร</a:t>
            </a:r>
            <a:endParaRPr lang="en-US" sz="3200" dirty="0" smtClean="0"/>
          </a:p>
          <a:p>
            <a:r>
              <a:rPr lang="th-TH" sz="3200" dirty="0" smtClean="0"/>
              <a:t>ชื่อตัวแปรต้องไม่ซ้ำกับคำสงวน</a:t>
            </a:r>
            <a:r>
              <a:rPr lang="en-US" sz="3200" dirty="0" smtClean="0"/>
              <a:t> (reserved word)</a:t>
            </a:r>
            <a:r>
              <a:rPr lang="th-TH" sz="3200" dirty="0" smtClean="0"/>
              <a:t> เช่น </a:t>
            </a:r>
            <a:r>
              <a:rPr lang="en-US" sz="3200" dirty="0" smtClean="0"/>
              <a:t>class,</a:t>
            </a:r>
            <a:r>
              <a:rPr lang="th-TH" sz="3200" dirty="0" smtClean="0"/>
              <a:t> </a:t>
            </a:r>
            <a:r>
              <a:rPr lang="en-US" sz="3200" dirty="0" smtClean="0"/>
              <a:t>namespace, </a:t>
            </a:r>
            <a:r>
              <a:rPr lang="en-US" sz="3200" dirty="0" err="1" smtClean="0"/>
              <a:t>int</a:t>
            </a:r>
            <a:r>
              <a:rPr lang="en-US" sz="3200" dirty="0" smtClean="0"/>
              <a:t>, void, static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ชนิดข้อมูล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59935"/>
              </p:ext>
            </p:extLst>
          </p:nvPr>
        </p:nvGraphicFramePr>
        <p:xfrm>
          <a:off x="152400" y="12954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086600"/>
              </a:tblGrid>
              <a:tr h="429491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ชนิดข้อมูล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คำอธิบาย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อักขระเดี่ยว เช่น 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a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bool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ค่าความจริง เป็นไปได้สองค่าคือ 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true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false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byte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255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int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-2147483648 ถึง 2147483647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uint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4294967295</a:t>
                      </a: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long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-9223372036854775808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ถึง 9223372036854775807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ulong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18446744073709551615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float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จำนวนจริง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(มีทศนิยมได้) เช่น 3.14159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double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จำนวนจริงที่เก็บความละเอียดมากเป็นสองเท่า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string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ข้อความ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(สายอักขระ) เช่น 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Hello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</a:t>
            </a:r>
            <a:r>
              <a:rPr lang="en-US" dirty="0" smtClean="0"/>
              <a:t> (Variable)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ตัวแปร </a:t>
            </a:r>
            <a:r>
              <a:rPr lang="en-US" dirty="0" smtClean="0"/>
              <a:t>(Variable)</a:t>
            </a:r>
            <a:r>
              <a:rPr lang="th-TH" dirty="0" smtClean="0"/>
              <a:t> เป็นตัวระบุประเภทหนึ่งที่นำมาใช้ในการอ้างถึงข้อมูล โดยค่าของมันสามารถถูกเปลี่ยนแปลงได้ตลอดเวลาที่โปรแกรมกำลังทำงานอยู่</a:t>
            </a:r>
          </a:p>
          <a:p>
            <a:r>
              <a:rPr lang="th-TH" dirty="0" smtClean="0"/>
              <a:t>ในภาษา </a:t>
            </a:r>
            <a:r>
              <a:rPr lang="en-US" dirty="0" smtClean="0"/>
              <a:t>C# </a:t>
            </a:r>
            <a:r>
              <a:rPr lang="th-TH" dirty="0" smtClean="0"/>
              <a:t>ตัวแปรทุกตัวต้องถูกประกาศก่อนใช้งาน</a:t>
            </a:r>
          </a:p>
          <a:p>
            <a:pPr algn="ctr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th-TH" dirty="0" smtClean="0"/>
              <a:t>หรือ</a:t>
            </a:r>
          </a:p>
          <a:p>
            <a:pPr algn="ctr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 = </a:t>
            </a:r>
            <a:r>
              <a:rPr lang="en-US" dirty="0" err="1" smtClean="0"/>
              <a:t>initialValue</a:t>
            </a:r>
            <a:r>
              <a:rPr lang="en-US" dirty="0" smtClean="0"/>
              <a:t>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ค่าคงที่</a:t>
            </a:r>
            <a:r>
              <a:rPr lang="en-US" dirty="0" smtClean="0"/>
              <a:t> (Constants)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ค่าคงที่เป็นตัวระบุประเภทหนึ่งที่นำมาใช้งานเช่นเดียวกับตัวแปร โดยสิ่งที่แตกต่างคือค่าของมันไม่สามารถเปลี่ยนแปลงได้อีกหลังจากประกาศ</a:t>
            </a:r>
          </a:p>
          <a:p>
            <a:r>
              <a:rPr lang="th-TH" dirty="0" smtClean="0"/>
              <a:t>วิธีการประกาศ</a:t>
            </a:r>
            <a:r>
              <a:rPr lang="en-US" dirty="0" smtClean="0"/>
              <a:t> </a:t>
            </a:r>
            <a:r>
              <a:rPr lang="th-TH" dirty="0" smtClean="0"/>
              <a:t>จะมีการระบุ </a:t>
            </a:r>
            <a:r>
              <a:rPr lang="en-US" dirty="0" smtClean="0"/>
              <a:t>const</a:t>
            </a:r>
            <a:r>
              <a:rPr lang="th-TH" dirty="0" smtClean="0"/>
              <a:t> นำหน้า</a:t>
            </a:r>
          </a:p>
          <a:p>
            <a:pPr algn="ctr">
              <a:buNone/>
            </a:pPr>
            <a:r>
              <a:rPr lang="en-US" dirty="0" smtClean="0"/>
              <a:t>const</a:t>
            </a:r>
            <a:r>
              <a:rPr lang="th-TH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constantName</a:t>
            </a:r>
            <a:r>
              <a:rPr lang="en-US" dirty="0" smtClean="0"/>
              <a:t> = value;</a:t>
            </a:r>
          </a:p>
          <a:p>
            <a:pPr>
              <a:buNone/>
            </a:pPr>
            <a:r>
              <a:rPr lang="th-TH" dirty="0" smtClean="0"/>
              <a:t>ตัวอย่างเช่น</a:t>
            </a:r>
          </a:p>
          <a:p>
            <a:pPr>
              <a:buNone/>
            </a:pPr>
            <a:r>
              <a:rPr lang="en-US" dirty="0" smtClean="0"/>
              <a:t>const double </a:t>
            </a:r>
            <a:r>
              <a:rPr lang="en-US" dirty="0" err="1" smtClean="0"/>
              <a:t>myconstant</a:t>
            </a:r>
            <a:r>
              <a:rPr lang="en-US" dirty="0" smtClean="0"/>
              <a:t> = 5.127;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นิพจน์ทางคณิตศาสตร์</a:t>
            </a:r>
            <a:r>
              <a:rPr lang="en-US" sz="4400" dirty="0" smtClean="0"/>
              <a:t> (Arithmetic Expression)</a:t>
            </a:r>
            <a:endParaRPr lang="th-T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นิพจน์</a:t>
            </a:r>
            <a:r>
              <a:rPr lang="en-US" dirty="0" smtClean="0"/>
              <a:t> (Expression)</a:t>
            </a:r>
            <a:r>
              <a:rPr lang="th-TH" dirty="0" smtClean="0"/>
              <a:t> หมายถึงส่วนของโปรแกรมที่สามารถถูกตีความเป็นค่าต่างๆ ได้ โดยนิพจน์ประกอบด้วยเทอมเพียงเทอมเดียวหรือเกิดจากการผสมกันของนิพจน์อื่นได้</a:t>
            </a:r>
          </a:p>
          <a:p>
            <a:r>
              <a:rPr lang="th-TH" dirty="0" smtClean="0"/>
              <a:t>ตัวอย่างนิพจน์</a:t>
            </a:r>
          </a:p>
          <a:p>
            <a:pPr lvl="1"/>
            <a:r>
              <a:rPr lang="th-TH" dirty="0" smtClean="0"/>
              <a:t>ตัวเลขโดด เช่น 4.151</a:t>
            </a:r>
            <a:r>
              <a:rPr lang="en-US" dirty="0" smtClean="0"/>
              <a:t>,</a:t>
            </a:r>
            <a:r>
              <a:rPr lang="th-TH" dirty="0" smtClean="0"/>
              <a:t> 1538</a:t>
            </a:r>
          </a:p>
          <a:p>
            <a:pPr lvl="1"/>
            <a:r>
              <a:rPr lang="th-TH" dirty="0" smtClean="0"/>
              <a:t>ข้อความ เช่น </a:t>
            </a:r>
            <a:r>
              <a:rPr lang="en-US" dirty="0" smtClean="0"/>
              <a:t>“Hello”</a:t>
            </a:r>
          </a:p>
          <a:p>
            <a:pPr lvl="1"/>
            <a:r>
              <a:rPr lang="th-TH" dirty="0" smtClean="0"/>
              <a:t>ค่าความจริง ได้แก่ </a:t>
            </a:r>
            <a:r>
              <a:rPr lang="en-US" dirty="0" smtClean="0"/>
              <a:t>true </a:t>
            </a:r>
            <a:r>
              <a:rPr lang="th-TH" dirty="0" smtClean="0"/>
              <a:t>และ</a:t>
            </a:r>
            <a:r>
              <a:rPr lang="en-US" dirty="0" smtClean="0"/>
              <a:t> false</a:t>
            </a:r>
            <a:endParaRPr lang="th-TH" dirty="0" smtClean="0"/>
          </a:p>
          <a:p>
            <a:pPr lvl="1"/>
            <a:r>
              <a:rPr lang="th-TH" dirty="0" smtClean="0"/>
              <a:t>คัวแปรหรือค่าคงที่เดียวๆ ที่ผ่านการกำหนดค่าแล้ว เช่น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ลำดับของตัวดำเนินการ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*, / </a:t>
            </a:r>
            <a:r>
              <a:rPr lang="th-TH" dirty="0" smtClean="0"/>
              <a:t>และ </a:t>
            </a:r>
            <a:r>
              <a:rPr lang="en-US" dirty="0" smtClean="0"/>
              <a:t>%</a:t>
            </a:r>
            <a:endParaRPr lang="th-TH" dirty="0" smtClean="0"/>
          </a:p>
          <a:p>
            <a:r>
              <a:rPr lang="en-US" dirty="0" smtClean="0"/>
              <a:t>+ </a:t>
            </a:r>
            <a:r>
              <a:rPr lang="th-TH" dirty="0" smtClean="0"/>
              <a:t>และ –</a:t>
            </a:r>
          </a:p>
          <a:p>
            <a:r>
              <a:rPr lang="th-TH" dirty="0" smtClean="0"/>
              <a:t>หากตัวดำเนินการมีลำดับเท่าเทียมกัน คำนวณจากซ้ายไปขวา</a:t>
            </a:r>
          </a:p>
          <a:p>
            <a:endParaRPr lang="th-TH" dirty="0" smtClean="0"/>
          </a:p>
          <a:p>
            <a:r>
              <a:rPr lang="th-TH" dirty="0" smtClean="0"/>
              <a:t>หมายเหตุ</a:t>
            </a:r>
            <a:endParaRPr lang="en-US" dirty="0" smtClean="0"/>
          </a:p>
          <a:p>
            <a:r>
              <a:rPr lang="en-US" dirty="0" smtClean="0"/>
              <a:t>21/2 </a:t>
            </a:r>
            <a:r>
              <a:rPr lang="th-TH" dirty="0" smtClean="0"/>
              <a:t>จะได้ </a:t>
            </a:r>
            <a:r>
              <a:rPr lang="en-US" dirty="0" smtClean="0"/>
              <a:t>10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คำสั่งที่ใช้ในการแสดงผล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คำสั่งหลักคือ </a:t>
            </a:r>
            <a:r>
              <a:rPr lang="en-US" dirty="0" smtClean="0"/>
              <a:t>Write</a:t>
            </a:r>
            <a:r>
              <a:rPr lang="th-TH" dirty="0" smtClean="0"/>
              <a:t> และ</a:t>
            </a:r>
            <a:r>
              <a:rPr lang="en-US" dirty="0" smtClean="0"/>
              <a:t> </a:t>
            </a:r>
            <a:r>
              <a:rPr lang="en-US" dirty="0" err="1" smtClean="0"/>
              <a:t>WriteLine</a:t>
            </a:r>
            <a:r>
              <a:rPr lang="en-US" dirty="0" smtClean="0"/>
              <a:t> </a:t>
            </a:r>
            <a:r>
              <a:rPr lang="th-TH" dirty="0" smtClean="0"/>
              <a:t>ซึ่งถูกนิยามไว้ในคลาสที่ชื่อว่า</a:t>
            </a:r>
            <a:r>
              <a:rPr lang="en-US" dirty="0" smtClean="0"/>
              <a:t> Console</a:t>
            </a:r>
            <a:r>
              <a:rPr lang="th-TH" dirty="0" smtClean="0"/>
              <a:t> และเนมสเปสชื่อ </a:t>
            </a:r>
            <a:r>
              <a:rPr lang="en-US" dirty="0" smtClean="0"/>
              <a:t>System</a:t>
            </a:r>
            <a:r>
              <a:rPr lang="th-TH" dirty="0" smtClean="0"/>
              <a:t> </a:t>
            </a:r>
            <a:endParaRPr lang="th-TH" dirty="0"/>
          </a:p>
        </p:txBody>
      </p:sp>
      <p:pic>
        <p:nvPicPr>
          <p:cNvPr id="1026" name="Picture 2" descr="C:\Users\Comp\Google ไดรฟ์\csharp\cod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4339218" cy="2514600"/>
          </a:xfrm>
          <a:prstGeom prst="rect">
            <a:avLst/>
          </a:prstGeom>
          <a:noFill/>
        </p:spPr>
      </p:pic>
      <p:pic>
        <p:nvPicPr>
          <p:cNvPr id="1027" name="Picture 3" descr="C:\Users\Comp\Pictures\csharp\cod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5442" y="2819400"/>
            <a:ext cx="5088558" cy="2362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สตริงกำหนดรูปแบบ</a:t>
            </a:r>
            <a:r>
              <a:rPr lang="en-US" sz="4800" dirty="0" smtClean="0"/>
              <a:t> (Formatting String)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ในการแสดงผลออกทางจอภาพด้วยคำสั่ง </a:t>
            </a:r>
            <a:r>
              <a:rPr lang="en-US" sz="3200" dirty="0" err="1" smtClean="0"/>
              <a:t>WriteLine</a:t>
            </a:r>
            <a:r>
              <a:rPr lang="th-TH" sz="3200" dirty="0" smtClean="0"/>
              <a:t> หรือ</a:t>
            </a:r>
            <a:r>
              <a:rPr lang="en-US" sz="3200" dirty="0" smtClean="0"/>
              <a:t> Write</a:t>
            </a:r>
            <a:r>
              <a:rPr lang="th-TH" sz="3200" dirty="0" smtClean="0"/>
              <a:t> ที่ต้องการแสดงมากกว่าหนึ่งค่า (มีพารามิเตอร์มากกว่าหนึ่งตัว) บางครั้งเราต้องการจัดรูปแบบของการแสดงผลเช่น ระบุความกว้าง จำนวนตัวอักษร ชิดซ้าย ชิดขวา โดยเราทำได้ด้วยรูปแบบดังนี้</a:t>
            </a:r>
          </a:p>
          <a:p>
            <a:pPr algn="ctr">
              <a:buNone/>
            </a:pPr>
            <a:r>
              <a:rPr lang="en-US" sz="3200" dirty="0" smtClean="0"/>
              <a:t>{index [,alignment][:</a:t>
            </a:r>
            <a:r>
              <a:rPr lang="en-US" sz="3200" dirty="0" err="1" smtClean="0"/>
              <a:t>formatSpecifier</a:t>
            </a:r>
            <a:r>
              <a:rPr lang="en-US" sz="3200" dirty="0" smtClean="0"/>
              <a:t>]}</a:t>
            </a:r>
          </a:p>
          <a:p>
            <a:pPr>
              <a:buNone/>
            </a:pPr>
            <a:r>
              <a:rPr lang="th-TH" sz="3200" dirty="0" smtClean="0"/>
              <a:t>ตัวอย่างเช่น</a:t>
            </a:r>
          </a:p>
          <a:p>
            <a:pPr>
              <a:buNone/>
            </a:pPr>
            <a:r>
              <a:rPr lang="en-US" sz="3200" dirty="0" err="1" smtClean="0"/>
              <a:t>Console.Write</a:t>
            </a:r>
            <a:r>
              <a:rPr lang="en-US" sz="3200" dirty="0" smtClean="0"/>
              <a:t>(“Two integers are {0} and {1}”,5, 3)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4800599" y="5029200"/>
            <a:ext cx="1328058" cy="457200"/>
          </a:xfrm>
          <a:prstGeom prst="bentConnector3">
            <a:avLst>
              <a:gd name="adj1" fmla="val 1001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28657" y="5029201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5715000" y="5715001"/>
            <a:ext cx="762001" cy="533401"/>
          </a:xfrm>
          <a:prstGeom prst="bentConnector3">
            <a:avLst>
              <a:gd name="adj1" fmla="val 99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5698671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สตริงกำหนดรูปแบบ</a:t>
            </a:r>
            <a:r>
              <a:rPr lang="en-US" sz="4800" dirty="0" smtClean="0"/>
              <a:t> </a:t>
            </a:r>
            <a:r>
              <a:rPr lang="th-TH" sz="4800" dirty="0" smtClean="0"/>
              <a:t>(ต่อ)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alignment</a:t>
            </a:r>
          </a:p>
          <a:p>
            <a:pPr lvl="1"/>
            <a:r>
              <a:rPr lang="th-TH" sz="3600" dirty="0" smtClean="0"/>
              <a:t>เป็นจำนวนเต็มที่ใช้ระบุความกว้างหรือจำนวนตัวอักษร ถ้าเป็นเป็นลบชิดซ้าย และบวกชิดขวา</a:t>
            </a:r>
          </a:p>
          <a:p>
            <a:r>
              <a:rPr lang="en-US" sz="3600" dirty="0" err="1" smtClean="0"/>
              <a:t>formatSpecifier</a:t>
            </a:r>
            <a:r>
              <a:rPr lang="th-TH" sz="36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3616"/>
              </p:ext>
            </p:extLst>
          </p:nvPr>
        </p:nvGraphicFramePr>
        <p:xfrm>
          <a:off x="21771" y="3352800"/>
          <a:ext cx="8436429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46"/>
                <a:gridCol w="6675783"/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อักขระกำหนดรูปแบบ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ความหมาย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Exponential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(แสดงผลในรูปแบบตัวเลขทางวิทยาศาสตร์)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Fixed-point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(แสดงในรูปแบบทศนิยม)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 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General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(แสดงในรูปแบบทั่วไป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เช่นตัวเลขจะถูกแสดงผลในรูปแบบสั่นที่สุด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N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n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Number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(แสดงในรูปแบบตัวเลขเหมือน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Fixed-point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แต่มีเครื่องหมาย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comma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คั่นทุก 3 หลัก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Percentage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(ตัวเลขจะถูกเปลี่ยนอยู่ในรูปของเปอร์เซนต์)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Hexadecimal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(แสดงในรูปแบบเลขฐานสิบหก)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th-TH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Console Application</a:t>
            </a:r>
          </a:p>
          <a:p>
            <a:r>
              <a:rPr lang="en-US" dirty="0" smtClean="0"/>
              <a:t>Windows Form Application</a:t>
            </a:r>
          </a:p>
          <a:p>
            <a:r>
              <a:rPr lang="en-US" dirty="0" smtClean="0"/>
              <a:t>C# Vs. MySQL</a:t>
            </a:r>
          </a:p>
          <a:p>
            <a:r>
              <a:rPr lang="en-US" dirty="0" smtClean="0"/>
              <a:t>C# Vs. Network programming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"/>
            <a:ext cx="8305800" cy="656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69" y="5527344"/>
            <a:ext cx="6448425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6424"/>
            <a:ext cx="6019800" cy="49713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45" y="4213746"/>
            <a:ext cx="6447619" cy="326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ในโปรแกรม</a:t>
            </a:r>
            <a:r>
              <a:rPr lang="en-US" sz="3200" dirty="0" smtClean="0"/>
              <a:t> MS Visual Studio</a:t>
            </a:r>
            <a:r>
              <a:rPr lang="th-TH" sz="3200" dirty="0" smtClean="0"/>
              <a:t> หรือชุดโปรแกรมอื่นๆ ที่มีการเชื่อมต่อกับระบบไลบราลีของ </a:t>
            </a:r>
            <a:r>
              <a:rPr lang="en-US" sz="3200" dirty="0" smtClean="0"/>
              <a:t>Microsoft Developer Network</a:t>
            </a:r>
            <a:r>
              <a:rPr lang="th-TH" sz="3200" dirty="0" smtClean="0"/>
              <a:t> </a:t>
            </a:r>
            <a:r>
              <a:rPr lang="en-US" sz="3200" dirty="0" smtClean="0"/>
              <a:t>(MSDN Library)</a:t>
            </a:r>
            <a:r>
              <a:rPr lang="th-TH" sz="3200" dirty="0" smtClean="0"/>
              <a:t> ซึ่งรวบรวมเอกสารเชิงเทคนิคสำหรับการพัฒนาซอฟต์แวร์ บนไมโครซอฟต์วินโดวส์ไว้โดยละเอียด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89468"/>
            <a:ext cx="4452302" cy="319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" y="1066800"/>
            <a:ext cx="9167010" cy="3601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3270"/>
            <a:ext cx="6400000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คำสั่งสำหรับรับข้อมูลจากผู้ใช้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จะเรียกใช้งานด้วย</a:t>
            </a:r>
            <a:r>
              <a:rPr lang="en-US" sz="3600" dirty="0" smtClean="0"/>
              <a:t> </a:t>
            </a:r>
            <a:r>
              <a:rPr lang="en-US" sz="3600" dirty="0" err="1" smtClean="0"/>
              <a:t>Console.ReadLine</a:t>
            </a:r>
            <a:r>
              <a:rPr lang="th-TH" sz="3600" dirty="0" smtClean="0"/>
              <a:t> โดยจะคืนค่าเป็นนิพจน์ที่มีค่าเป็นข้อความ </a:t>
            </a:r>
            <a:r>
              <a:rPr lang="en-US" sz="3600" dirty="0" smtClean="0"/>
              <a:t>(string)</a:t>
            </a:r>
            <a:r>
              <a:rPr lang="th-TH" sz="3600" dirty="0" smtClean="0"/>
              <a:t> ดังนั้นจะนำค่าที่รับมาไปกำหนดให้กับตัวแปรแบบสตริงหรือผสมกับนิพจน์อื่นๆ ที่เกี่ยวกับสตริงได้</a:t>
            </a:r>
          </a:p>
          <a:p>
            <a:endParaRPr lang="th-TH" sz="3600" dirty="0" smtClean="0"/>
          </a:p>
          <a:p>
            <a:pPr>
              <a:buNone/>
            </a:pPr>
            <a:r>
              <a:rPr lang="en-US" sz="3600" dirty="0" smtClean="0"/>
              <a:t>string name;</a:t>
            </a:r>
          </a:p>
          <a:p>
            <a:pPr>
              <a:buNone/>
            </a:pPr>
            <a:r>
              <a:rPr lang="en-US" sz="3600" dirty="0" smtClean="0"/>
              <a:t>name = </a:t>
            </a:r>
            <a:r>
              <a:rPr lang="en-US" sz="3600" dirty="0" err="1" smtClean="0"/>
              <a:t>Console.ReadLine</a:t>
            </a:r>
            <a:r>
              <a:rPr lang="en-US" sz="3600" dirty="0" smtClean="0"/>
              <a:t>();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คำสั่งสำหรับรับข้อมูลจากผู้ใช้</a:t>
            </a:r>
            <a:r>
              <a:rPr lang="en-US" sz="5400" dirty="0" smtClean="0"/>
              <a:t>(</a:t>
            </a:r>
            <a:r>
              <a:rPr lang="th-TH" sz="5400" dirty="0" smtClean="0"/>
              <a:t>ต่อ</a:t>
            </a:r>
            <a:r>
              <a:rPr lang="en-US" sz="5400" dirty="0" smtClean="0"/>
              <a:t>)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หากข้อมูลที่รับมาไม่ใช่ข้อความ เราต้องทำการแปลงก่อน อย่างไรก็ตาม</a:t>
            </a:r>
            <a:r>
              <a:rPr lang="en-US" sz="3600" dirty="0" smtClean="0"/>
              <a:t> C#</a:t>
            </a:r>
            <a:r>
              <a:rPr lang="th-TH" sz="3600" dirty="0" smtClean="0"/>
              <a:t> ไม่มีคำสั่งที่รับข้อมูลชนิดตัวเลขโดยตรง แต่ </a:t>
            </a:r>
            <a:r>
              <a:rPr lang="en-US" sz="3600" dirty="0" smtClean="0"/>
              <a:t>C# </a:t>
            </a:r>
            <a:r>
              <a:rPr lang="th-TH" sz="3600" dirty="0" smtClean="0"/>
              <a:t>มีเมธอด </a:t>
            </a:r>
            <a:r>
              <a:rPr lang="en-US" sz="3600" dirty="0" smtClean="0"/>
              <a:t>Parse </a:t>
            </a:r>
            <a:r>
              <a:rPr lang="th-TH" sz="3600" dirty="0" smtClean="0"/>
              <a:t>สำหรับแปลงข้อมูลเป็นตัวเลขแต่ละชนิดให้</a:t>
            </a:r>
          </a:p>
          <a:p>
            <a:pPr algn="ctr">
              <a:buNone/>
            </a:pPr>
            <a:r>
              <a:rPr lang="en-US" sz="3600" dirty="0" smtClean="0"/>
              <a:t>&lt;</a:t>
            </a:r>
            <a:r>
              <a:rPr lang="en-US" sz="3600" dirty="0" err="1" smtClean="0"/>
              <a:t>numeric_datatype</a:t>
            </a:r>
            <a:r>
              <a:rPr lang="en-US" sz="3600" dirty="0" smtClean="0"/>
              <a:t>&gt;.Parse(&lt;</a:t>
            </a:r>
            <a:r>
              <a:rPr lang="en-US" sz="3600" dirty="0" err="1" smtClean="0"/>
              <a:t>string_expression</a:t>
            </a:r>
            <a:r>
              <a:rPr lang="en-US" sz="3600" dirty="0" smtClean="0"/>
              <a:t>&gt;)</a:t>
            </a:r>
          </a:p>
          <a:p>
            <a:pPr>
              <a:buNone/>
            </a:pPr>
            <a:r>
              <a:rPr lang="th-TH" sz="3600" dirty="0" smtClean="0"/>
              <a:t>เช่น</a:t>
            </a:r>
          </a:p>
          <a:p>
            <a:pPr>
              <a:buNone/>
            </a:pPr>
            <a:r>
              <a:rPr lang="en-US" sz="3600" dirty="0" smtClean="0"/>
              <a:t>double x;</a:t>
            </a:r>
          </a:p>
          <a:p>
            <a:pPr>
              <a:buNone/>
            </a:pPr>
            <a:r>
              <a:rPr lang="en-US" sz="3600" dirty="0" smtClean="0"/>
              <a:t>x = </a:t>
            </a:r>
            <a:r>
              <a:rPr lang="en-US" sz="3600" dirty="0" err="1" smtClean="0"/>
              <a:t>double.Parse</a:t>
            </a:r>
            <a:r>
              <a:rPr lang="en-US" sz="3600" dirty="0" smtClean="0"/>
              <a:t>(</a:t>
            </a:r>
            <a:r>
              <a:rPr lang="en-US" sz="3600" dirty="0" err="1" smtClean="0"/>
              <a:t>Console.ReadLine</a:t>
            </a:r>
            <a:r>
              <a:rPr lang="en-US" sz="3600" dirty="0" smtClean="0"/>
              <a:t>());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835"/>
            <a:ext cx="7944277" cy="42791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1" y="3810000"/>
            <a:ext cx="6447619" cy="3266667"/>
          </a:xfrm>
        </p:spPr>
      </p:pic>
    </p:spTree>
    <p:extLst>
      <p:ext uri="{BB962C8B-B14F-4D97-AF65-F5344CB8AC3E}">
        <p14:creationId xmlns:p14="http://schemas.microsoft.com/office/powerpoint/2010/main" val="22374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คำสั่งแบบมีเงื่อนไข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</a:p>
          <a:p>
            <a:r>
              <a:rPr lang="en-US" dirty="0" smtClean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นิพจน์ทางตรรกศาสตร์</a:t>
            </a:r>
            <a:r>
              <a:rPr lang="en-US" sz="4400" dirty="0" smtClean="0"/>
              <a:t> (</a:t>
            </a:r>
            <a:r>
              <a:rPr lang="en-US" sz="4400" dirty="0" err="1" smtClean="0"/>
              <a:t>boolean</a:t>
            </a:r>
            <a:r>
              <a:rPr lang="en-US" sz="4400" dirty="0" smtClean="0"/>
              <a:t> expressions)</a:t>
            </a:r>
            <a:endParaRPr lang="th-TH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2851"/>
              </p:ext>
            </p:extLst>
          </p:nvPr>
        </p:nvGraphicFramePr>
        <p:xfrm>
          <a:off x="457200" y="1175658"/>
          <a:ext cx="7620000" cy="552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43000"/>
                <a:gridCol w="1143000"/>
                <a:gridCol w="2133600"/>
                <a:gridCol w="1905000"/>
              </a:tblGrid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การเปรียบเทียบ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สัญลักษณ์ใน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C#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ตัวอย่าง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ชนิดข้อมูลที่ใช้ได้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ความหมาย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==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x==y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char, string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ไม่เท่ากับ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!=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x!=y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char, string</a:t>
                      </a:r>
                      <a:endParaRPr lang="th-TH" sz="2400" b="1" dirty="0" smtClean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ไม่เท่ากับ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&lt;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x&lt;y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&lt;=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x&lt;=y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&gt;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x&gt;y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&gt;=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x&gt;=y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นิพจน์ทางตรรกศาสตร์</a:t>
            </a:r>
            <a:r>
              <a:rPr lang="en-US" sz="4800" dirty="0" smtClean="0"/>
              <a:t> (</a:t>
            </a:r>
            <a:r>
              <a:rPr lang="th-TH" sz="4800" dirty="0" smtClean="0"/>
              <a:t>ต่อ</a:t>
            </a:r>
            <a:r>
              <a:rPr lang="en-US" sz="4800" dirty="0" smtClean="0"/>
              <a:t>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การนำเอานิพจน์ทางตรรกศาสตร์มาผสมกันมากกว่าหนึ่งนิพจน์จะต้องใช้ตัวเชื่อม ได้แก่</a:t>
            </a:r>
          </a:p>
          <a:p>
            <a:pPr lvl="1"/>
            <a:r>
              <a:rPr lang="en-US" sz="3200" dirty="0" smtClean="0"/>
              <a:t>&amp;&amp;</a:t>
            </a:r>
            <a:r>
              <a:rPr lang="th-TH" sz="3200" dirty="0" smtClean="0"/>
              <a:t> เชื่อมนิพจน์ทางตรรกศาสตร์สองนิพจน์เข้าด้วยกันโดยใช้ตรรกะแบบ “และ” </a:t>
            </a:r>
            <a:r>
              <a:rPr lang="en-US" sz="3200" dirty="0" smtClean="0"/>
              <a:t>(AND)</a:t>
            </a:r>
          </a:p>
          <a:p>
            <a:pPr lvl="1"/>
            <a:r>
              <a:rPr lang="en-US" sz="3200" dirty="0" smtClean="0"/>
              <a:t>||</a:t>
            </a:r>
            <a:r>
              <a:rPr lang="th-TH" sz="3200" dirty="0" smtClean="0"/>
              <a:t> เชื่อมนิพจน์ทางตรรกศาสตร์สองนิพจน์เข้าด้วยกันโดยใช้ตรรกะแบบ “หรือ”</a:t>
            </a:r>
            <a:r>
              <a:rPr lang="en-US" sz="3200" dirty="0" smtClean="0"/>
              <a:t> (OR)</a:t>
            </a:r>
          </a:p>
          <a:p>
            <a:pPr lvl="1"/>
            <a:r>
              <a:rPr lang="en-US" sz="3200" dirty="0" smtClean="0"/>
              <a:t>!</a:t>
            </a:r>
            <a:r>
              <a:rPr lang="th-TH" sz="3200" dirty="0" smtClean="0"/>
              <a:t> กลับค่าความจริงของนิพจน์ทางตรรกศาสตร์ เช่น </a:t>
            </a:r>
            <a:r>
              <a:rPr lang="en-US" sz="3200" dirty="0" smtClean="0"/>
              <a:t>!(x==1)</a:t>
            </a:r>
            <a:r>
              <a:rPr lang="th-TH" sz="3200" dirty="0" smtClean="0"/>
              <a:t> จะเป็นจริงเมื่อตัวแปร</a:t>
            </a:r>
            <a:r>
              <a:rPr lang="en-US" sz="3200" dirty="0" smtClean="0"/>
              <a:t> x </a:t>
            </a:r>
            <a:r>
              <a:rPr lang="th-TH" sz="3200" dirty="0" smtClean="0"/>
              <a:t>มีค่าไม่เท่ากับ</a:t>
            </a:r>
            <a:r>
              <a:rPr lang="en-US" sz="3200" dirty="0" smtClean="0"/>
              <a:t> 1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Community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https://www.visualstudio.com/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9388" y="5400646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382000" cy="31609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600200"/>
            <a:ext cx="2819400" cy="3160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1</a:t>
            </a:r>
            <a:r>
              <a:rPr lang="th-TH" dirty="0" smtClean="0"/>
              <a:t> โครงสร้าง </a:t>
            </a:r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if(condition){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 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2</a:t>
            </a:r>
            <a:r>
              <a:rPr lang="th-TH" dirty="0" smtClean="0"/>
              <a:t> โครงสร้าง </a:t>
            </a:r>
            <a:r>
              <a:rPr lang="en-US" dirty="0" smtClean="0"/>
              <a:t>if…else…</a:t>
            </a:r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>
              <a:buNone/>
            </a:pPr>
            <a:r>
              <a:rPr lang="en-US" dirty="0" smtClean="0"/>
              <a:t>else	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3</a:t>
            </a:r>
            <a:r>
              <a:rPr lang="th-TH" dirty="0" smtClean="0"/>
              <a:t> โครงสร้าง </a:t>
            </a:r>
            <a:r>
              <a:rPr lang="en-US" dirty="0" smtClean="0"/>
              <a:t>if</a:t>
            </a:r>
            <a:r>
              <a:rPr lang="th-TH" dirty="0" smtClean="0"/>
              <a:t> หลายชั้น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r>
              <a:rPr lang="en-US" dirty="0" smtClean="0"/>
              <a:t>if(condition)	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r>
              <a:rPr lang="en-US" dirty="0" smtClean="0"/>
              <a:t>if(condition)	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switch…case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switch (expression)</a:t>
            </a:r>
          </a:p>
          <a:p>
            <a:pPr>
              <a:buNone/>
            </a:pPr>
            <a:r>
              <a:rPr lang="th-TH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case constant-expression-1: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case constant-expression-2: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case constant-expression-3: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th-TH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default: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th-TH" sz="1800" dirty="0" smtClean="0"/>
              <a:t>}</a:t>
            </a:r>
            <a:endParaRPr lang="th-TH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69381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อนุญาตให้เป็นได้แค่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integer, char,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</a:t>
            </a:r>
            <a:endParaRPr lang="th-TH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981200" y="1770017"/>
            <a:ext cx="3124200" cy="108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281144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 </a:t>
            </a:r>
            <a:r>
              <a:rPr lang="th-TH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เช็คด้วย</a:t>
            </a:r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“xxx”</a:t>
            </a:r>
          </a:p>
          <a:p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char</a:t>
            </a:r>
            <a:r>
              <a:rPr lang="th-TH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เช็คด้วย</a:t>
            </a:r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‘x’</a:t>
            </a:r>
            <a:endParaRPr lang="th-TH" sz="24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743200" y="2506649"/>
            <a:ext cx="1905000" cy="720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do…while</a:t>
            </a:r>
          </a:p>
          <a:p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while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while (condition)</a:t>
            </a:r>
          </a:p>
          <a:p>
            <a:pPr>
              <a:buNone/>
            </a:pPr>
            <a:r>
              <a:rPr lang="en-US" dirty="0" smtClean="0"/>
              <a:t>	statement;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(condition)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do…while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do statement; while (condition);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while (condition);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for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init_stmt</a:t>
            </a:r>
            <a:r>
              <a:rPr lang="en-US" dirty="0" smtClean="0"/>
              <a:t>; condition; </a:t>
            </a:r>
            <a:r>
              <a:rPr lang="en-US" dirty="0" err="1" smtClean="0"/>
              <a:t>update_stmt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เป็นส่วนของโปรแกรมเพื่อจัดการงานย่อยหนึ่งๆ โดยมองงานที่ซับซ้อนเป็นงานย่อยๆ ที่เล็กลง ทำให้เขียนโปรแกรมแก้ปัญหาได้ง่ายขึ้น ลดการเขียนโค้ดที่ซ้ำซ้อน เพิ่มความสะดวกในการตรวจสอบและแก้ไขโปรแกรม</a:t>
            </a:r>
          </a:p>
          <a:p>
            <a:r>
              <a:rPr lang="th-TH" sz="3200" dirty="0" smtClean="0"/>
              <a:t>แบ่งเป็น 2 ประเภท</a:t>
            </a:r>
          </a:p>
          <a:p>
            <a:pPr lvl="1"/>
            <a:r>
              <a:rPr lang="th-TH" sz="3200" dirty="0" smtClean="0"/>
              <a:t>แบบคืนค่า</a:t>
            </a:r>
          </a:p>
          <a:p>
            <a:pPr lvl="1"/>
            <a:r>
              <a:rPr lang="th-TH" sz="3200" dirty="0" smtClean="0"/>
              <a:t>แบบไม่คืนค่า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th-TH" dirty="0" smtClean="0"/>
              <a:t>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3600" dirty="0" smtClean="0"/>
              <a:t>การส่งค่าไปยัง</a:t>
            </a:r>
            <a:r>
              <a:rPr lang="en-US" sz="3600" dirty="0" smtClean="0"/>
              <a:t> method</a:t>
            </a:r>
            <a:r>
              <a:rPr lang="th-TH" sz="3600" dirty="0" smtClean="0"/>
              <a:t> สามารถทำได้โดย สร้าง</a:t>
            </a:r>
            <a:r>
              <a:rPr lang="en-US" sz="3600" dirty="0" smtClean="0"/>
              <a:t> method</a:t>
            </a:r>
            <a:r>
              <a:rPr lang="th-TH" sz="3600" dirty="0" smtClean="0"/>
              <a:t> ที่มีการรับค่าจากผู้เรียกเพื่อกำหนดพฤติกรรมการทำงานของ</a:t>
            </a:r>
            <a:r>
              <a:rPr lang="en-US" sz="3600" dirty="0" smtClean="0"/>
              <a:t> method </a:t>
            </a:r>
            <a:r>
              <a:rPr lang="th-TH" sz="3600" dirty="0" smtClean="0"/>
              <a:t>นั้นๆ</a:t>
            </a:r>
          </a:p>
          <a:p>
            <a:pPr>
              <a:buNone/>
            </a:pPr>
            <a:endParaRPr lang="th-TH" sz="3600" dirty="0" smtClean="0"/>
          </a:p>
          <a:p>
            <a:pPr>
              <a:buNone/>
            </a:pPr>
            <a:r>
              <a:rPr lang="th-TH" sz="3600" dirty="0" smtClean="0"/>
              <a:t>ค่าที่ถูกส่งไปเรียกว่า</a:t>
            </a:r>
            <a:r>
              <a:rPr lang="en-US" sz="3600" dirty="0" smtClean="0"/>
              <a:t> argument</a:t>
            </a:r>
            <a:r>
              <a:rPr lang="th-TH" sz="3600" dirty="0" smtClean="0"/>
              <a:t> ส่วน </a:t>
            </a:r>
            <a:r>
              <a:rPr lang="en-US" sz="3600" dirty="0" smtClean="0"/>
              <a:t>method</a:t>
            </a:r>
            <a:r>
              <a:rPr lang="th-TH" sz="3600" dirty="0" smtClean="0"/>
              <a:t> ที่ถูกเรียกจะรับค่าเหล่านี้ผ่านทาง</a:t>
            </a:r>
            <a:r>
              <a:rPr lang="en-US" sz="3600" dirty="0" smtClean="0"/>
              <a:t> parameter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860"/>
            <a:ext cx="3907857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37" y="846138"/>
            <a:ext cx="4419048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การประกาศและเรียกใช้ </a:t>
            </a:r>
            <a:r>
              <a:rPr lang="en-US" sz="6000" dirty="0" smtClean="0"/>
              <a:t>Method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ก่อนหน้านี้เราเขียนโปรแกรมทั้งหมดไว้ที่</a:t>
            </a:r>
            <a:r>
              <a:rPr lang="en-US" dirty="0" smtClean="0"/>
              <a:t> Main</a:t>
            </a:r>
            <a:r>
              <a:rPr lang="th-TH" dirty="0" smtClean="0"/>
              <a:t> แต่สำหรับงานที่ใหญ่ขึ้นเรามักจะเขียนโปรแกรมโดยแบ่งปัญหาที่ต้องการแก้ออกเป็นงานย่อยๆ หลายๆ งาน ทำให้เราเขียนโปรแกรมเป็นส่วนๆ เพื่อจัดการปัญหาย่อยเหล่านี้ได้ </a:t>
            </a:r>
          </a:p>
          <a:p>
            <a:pPr>
              <a:buNone/>
            </a:pPr>
            <a:r>
              <a:rPr lang="th-TH" dirty="0" smtClean="0"/>
              <a:t>ส่วนของโปรแกรมเพื่อจัดการปัญหาย่อยปัญหาหนึ่งๆ มีหลายชื่อเรียกไม่ว่าจะเป็น </a:t>
            </a:r>
            <a:r>
              <a:rPr lang="en-US" dirty="0" smtClean="0"/>
              <a:t>subroutine, subprogram</a:t>
            </a:r>
            <a:r>
              <a:rPr lang="th-TH" dirty="0" smtClean="0"/>
              <a:t> และ </a:t>
            </a:r>
            <a:r>
              <a:rPr lang="en-US" dirty="0" smtClean="0"/>
              <a:t>function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th-TH" dirty="0" smtClean="0"/>
              <a:t>แต่ในภาษาที่สนับสนุนการเขียนโปรแกรมเชิงวัตถุเช่น</a:t>
            </a:r>
            <a:r>
              <a:rPr lang="en-US" dirty="0" smtClean="0"/>
              <a:t> C#</a:t>
            </a:r>
            <a:r>
              <a:rPr lang="th-TH" dirty="0" smtClean="0"/>
              <a:t> เราจะโปรแกรมดังกล่าวว่า </a:t>
            </a:r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 </a:t>
            </a:r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ที่เราเคยเขียนมาเป็นแบบนี้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namespace </a:t>
            </a:r>
            <a:r>
              <a:rPr lang="th-TH" dirty="0" smtClean="0"/>
              <a:t>(มีหรือไม่มีก็ได้)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class{</a:t>
            </a:r>
          </a:p>
          <a:p>
            <a:pPr>
              <a:buNone/>
            </a:pPr>
            <a:r>
              <a:rPr lang="en-US" dirty="0" smtClean="0"/>
              <a:t>		Main(){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namespace </a:t>
            </a:r>
            <a:r>
              <a:rPr lang="th-TH" dirty="0" smtClean="0"/>
              <a:t>(มีหรือไม่มีก็ได้)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class{</a:t>
            </a:r>
          </a:p>
          <a:p>
            <a:pPr>
              <a:buNone/>
            </a:pPr>
            <a:r>
              <a:rPr lang="en-US" dirty="0" smtClean="0"/>
              <a:t>		Main(){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		</a:t>
            </a:r>
            <a:r>
              <a:rPr lang="en-US" dirty="0" smtClean="0"/>
              <a:t>MyMethod1(){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th-TH" dirty="0" smtClean="0"/>
              <a:t>		</a:t>
            </a:r>
            <a:r>
              <a:rPr lang="en-US" dirty="0" smtClean="0"/>
              <a:t> MyMethod2(){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 smtClean="0"/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 </a:t>
            </a:r>
            <a:r>
              <a:rPr lang="en-US" dirty="0" smtClean="0"/>
              <a:t>method</a:t>
            </a:r>
            <a:r>
              <a:rPr lang="th-TH" dirty="0" smtClean="0"/>
              <a:t>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h-TH" dirty="0" smtClean="0"/>
              <a:t>สังเกตว่า </a:t>
            </a:r>
            <a:r>
              <a:rPr lang="en-US" dirty="0" smtClean="0"/>
              <a:t>method</a:t>
            </a:r>
            <a:r>
              <a:rPr lang="th-TH" dirty="0" smtClean="0"/>
              <a:t> แต่ละอันต้องถูกประกาศอยู่ภายนอก</a:t>
            </a:r>
            <a:r>
              <a:rPr lang="en-US" dirty="0" smtClean="0"/>
              <a:t> method </a:t>
            </a:r>
            <a:r>
              <a:rPr lang="th-TH" dirty="0" smtClean="0"/>
              <a:t>อื่น แต่อยู่ภายใน</a:t>
            </a:r>
            <a:r>
              <a:rPr lang="en-US" dirty="0" smtClean="0"/>
              <a:t> class</a:t>
            </a:r>
            <a:r>
              <a:rPr lang="th-TH" dirty="0" smtClean="0"/>
              <a:t> </a:t>
            </a:r>
          </a:p>
          <a:p>
            <a:r>
              <a:rPr lang="en-US" dirty="0" smtClean="0"/>
              <a:t>method main</a:t>
            </a:r>
            <a:r>
              <a:rPr lang="th-TH" dirty="0" smtClean="0"/>
              <a:t> ไม่จำเป็นต้องถูกประกาศเป็น </a:t>
            </a:r>
            <a:r>
              <a:rPr lang="en-US" dirty="0" smtClean="0"/>
              <a:t>method</a:t>
            </a:r>
            <a:r>
              <a:rPr lang="th-TH" dirty="0" smtClean="0"/>
              <a:t> แรก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th-TH" dirty="0" smtClean="0"/>
              <a:t>การประกาศ </a:t>
            </a:r>
            <a:r>
              <a:rPr lang="en-US" dirty="0" smtClean="0"/>
              <a:t>method </a:t>
            </a:r>
            <a:r>
              <a:rPr lang="th-TH" dirty="0" smtClean="0"/>
              <a:t>มีรูปแบบดังนี้</a:t>
            </a:r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>
                <a:solidFill>
                  <a:srgbClr val="00B050"/>
                </a:solidFill>
              </a:rPr>
              <a:t>return_type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parameter_list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th-TH" dirty="0" smtClean="0"/>
              <a:t> แบบไม่คืนค่า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</a:t>
            </a:r>
            <a:r>
              <a:rPr lang="th-TH" sz="3600" dirty="0" smtClean="0"/>
              <a:t> แบบไม่คืนค่า บางครั้งเรียกว่า </a:t>
            </a:r>
            <a:r>
              <a:rPr lang="en-US" sz="3600" dirty="0" smtClean="0"/>
              <a:t>subroutine </a:t>
            </a:r>
            <a:r>
              <a:rPr lang="th-TH" sz="3600" dirty="0" smtClean="0"/>
              <a:t>หรือ </a:t>
            </a:r>
            <a:r>
              <a:rPr lang="en-US" sz="3600" dirty="0" smtClean="0"/>
              <a:t>procedure</a:t>
            </a:r>
            <a:r>
              <a:rPr lang="th-TH" sz="3600" dirty="0" smtClean="0"/>
              <a:t> เป็น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ที่เขียนขึ้นมาเพื่อปฏิบัติงานบางอย่างและจบงานนั้นในตัวมันเองโดยไม่ส่งค่าคืนกลับไปยังผู้เรียก</a:t>
            </a:r>
          </a:p>
          <a:p>
            <a:r>
              <a:rPr lang="th-TH" sz="3600" dirty="0" smtClean="0"/>
              <a:t>การประกาศ</a:t>
            </a:r>
            <a:r>
              <a:rPr lang="en-US" sz="3600" dirty="0" smtClean="0"/>
              <a:t> method</a:t>
            </a:r>
            <a:r>
              <a:rPr lang="th-TH" sz="3600" dirty="0" smtClean="0"/>
              <a:t> ประเภทนี้ใช้ </a:t>
            </a:r>
            <a:r>
              <a:rPr lang="en-US" sz="3600" dirty="0" smtClean="0"/>
              <a:t>void </a:t>
            </a:r>
            <a:r>
              <a:rPr lang="th-TH" sz="3600" dirty="0" smtClean="0"/>
              <a:t>ในตำแหน่ง </a:t>
            </a:r>
            <a:r>
              <a:rPr lang="en-US" sz="3600" dirty="0" err="1" smtClean="0"/>
              <a:t>return_type</a:t>
            </a:r>
            <a:r>
              <a:rPr lang="th-TH" sz="3600" dirty="0" smtClean="0"/>
              <a:t> และการเรียกใช้ </a:t>
            </a:r>
            <a:r>
              <a:rPr lang="en-US" sz="3600" dirty="0" smtClean="0"/>
              <a:t>method </a:t>
            </a:r>
            <a:r>
              <a:rPr lang="th-TH" sz="3600" dirty="0" smtClean="0"/>
              <a:t>ประเภทนี้จะปรากฏเสมือนคำสั่งหนึ่งคำสั่ง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40" y="111836"/>
            <a:ext cx="5901519" cy="59015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76800"/>
            <a:ext cx="6447619" cy="326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การส่งค่าไปยัง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3600" dirty="0" smtClean="0"/>
              <a:t>เราสามารถสร้าง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ที่มีการรับค่าจากผู้เรียกเพื่อกำหนดการทำงาน ค่าที่ถูกส่งไปเรียกว่า </a:t>
            </a:r>
            <a:r>
              <a:rPr lang="en-US" sz="3600" dirty="0" smtClean="0"/>
              <a:t>argument </a:t>
            </a:r>
            <a:r>
              <a:rPr lang="th-TH" sz="3600" dirty="0" smtClean="0"/>
              <a:t>ส่วน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ที่ถูกเรียกจะรับค่าเหล่านี้ผ่านทาง </a:t>
            </a:r>
            <a:r>
              <a:rPr lang="en-US" sz="3600" dirty="0" smtClean="0"/>
              <a:t>parameter</a:t>
            </a:r>
            <a:r>
              <a:rPr lang="th-TH" sz="3600" dirty="0" smtClean="0"/>
              <a:t> ซึ่งถูกนิยามไว้ในส่วน</a:t>
            </a:r>
            <a:r>
              <a:rPr lang="en-US" sz="3600" dirty="0" smtClean="0"/>
              <a:t> </a:t>
            </a:r>
            <a:r>
              <a:rPr lang="en-US" sz="3600" dirty="0" err="1" smtClean="0"/>
              <a:t>parameter_list</a:t>
            </a:r>
            <a:r>
              <a:rPr lang="th-TH" sz="3600" dirty="0" smtClean="0"/>
              <a:t> ของการประกาศ </a:t>
            </a:r>
            <a:r>
              <a:rPr lang="en-US" sz="3600" dirty="0" smtClean="0"/>
              <a:t>method</a:t>
            </a:r>
            <a:endParaRPr lang="th-TH" sz="3600" dirty="0" smtClean="0"/>
          </a:p>
          <a:p>
            <a:pPr>
              <a:buNone/>
            </a:pPr>
            <a:r>
              <a:rPr lang="th-TH" sz="3600" dirty="0" smtClean="0"/>
              <a:t>โดย </a:t>
            </a:r>
            <a:r>
              <a:rPr lang="en-US" sz="3600" dirty="0" smtClean="0"/>
              <a:t>parameter</a:t>
            </a:r>
            <a:r>
              <a:rPr lang="th-TH" sz="3600" dirty="0" smtClean="0"/>
              <a:t> แต่ละตัวจะต้องมีรูปแบบข้อมูลกำกับไว้เสมอและ </a:t>
            </a:r>
            <a:r>
              <a:rPr lang="en-US" sz="3600" dirty="0" smtClean="0"/>
              <a:t>argument</a:t>
            </a:r>
            <a:r>
              <a:rPr lang="th-TH" sz="3600" dirty="0" smtClean="0"/>
              <a:t> ที่ใช้ในขณะเรียกใช้งาน </a:t>
            </a:r>
            <a:r>
              <a:rPr lang="en-US" sz="3600" dirty="0" smtClean="0"/>
              <a:t>method </a:t>
            </a:r>
            <a:r>
              <a:rPr lang="th-TH" sz="3600" dirty="0" smtClean="0"/>
              <a:t>จะต้องมีรูปแบบข้อมูลที่ตรงกัน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3" y="294766"/>
            <a:ext cx="6884116" cy="549355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69" y="5105400"/>
            <a:ext cx="6447619" cy="326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th-TH" dirty="0" smtClean="0"/>
              <a:t>แบบคืนค่า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เป็น</a:t>
            </a:r>
            <a:r>
              <a:rPr lang="en-US" dirty="0" smtClean="0"/>
              <a:t> method </a:t>
            </a:r>
            <a:r>
              <a:rPr lang="th-TH" dirty="0" smtClean="0"/>
              <a:t>ที่ส่งผลลัพธ์กลับไปยังผู้เรียกหลังจากการทำงานใน</a:t>
            </a:r>
            <a:r>
              <a:rPr lang="en-US" dirty="0" smtClean="0"/>
              <a:t> method</a:t>
            </a:r>
            <a:r>
              <a:rPr lang="th-TH" dirty="0" smtClean="0"/>
              <a:t> เสร็จสิ้น</a:t>
            </a:r>
            <a:r>
              <a:rPr lang="en-US" dirty="0" smtClean="0"/>
              <a:t> </a:t>
            </a:r>
            <a:r>
              <a:rPr lang="th-TH" dirty="0" smtClean="0"/>
              <a:t>ตัวอย่างเช่น</a:t>
            </a:r>
            <a:r>
              <a:rPr lang="en-US" dirty="0" smtClean="0"/>
              <a:t> </a:t>
            </a:r>
            <a:r>
              <a:rPr lang="en-US" dirty="0" err="1" smtClean="0"/>
              <a:t>Console.ReadLine</a:t>
            </a:r>
            <a:r>
              <a:rPr lang="en-US" dirty="0" smtClean="0"/>
              <a:t>(),</a:t>
            </a:r>
            <a:r>
              <a:rPr lang="th-TH" dirty="0" smtClean="0"/>
              <a:t> </a:t>
            </a:r>
            <a:r>
              <a:rPr lang="en-US" dirty="0" err="1" smtClean="0"/>
              <a:t>int.Parse</a:t>
            </a:r>
            <a:endParaRPr lang="en-US" dirty="0" smtClean="0"/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th-TH" dirty="0" smtClean="0"/>
              <a:t>ในการสร้าง</a:t>
            </a:r>
            <a:r>
              <a:rPr lang="en-US" dirty="0" smtClean="0"/>
              <a:t> method</a:t>
            </a:r>
            <a:r>
              <a:rPr lang="th-TH" dirty="0" smtClean="0"/>
              <a:t> แบบคืนค่าขึ้นมาเองนั้นต้องระบุชนิดของข้อมูลที่ </a:t>
            </a:r>
            <a:r>
              <a:rPr lang="en-US" dirty="0" smtClean="0"/>
              <a:t>method </a:t>
            </a:r>
            <a:r>
              <a:rPr lang="th-TH" dirty="0" smtClean="0"/>
              <a:t>จะส่งกลับเอาไว้ในส่วนที่เป้น </a:t>
            </a:r>
            <a:r>
              <a:rPr lang="en-US" dirty="0" err="1" smtClean="0"/>
              <a:t>return_type</a:t>
            </a:r>
            <a:r>
              <a:rPr lang="th-TH" dirty="0" smtClean="0"/>
              <a:t> ของการประกาศ</a:t>
            </a:r>
            <a:r>
              <a:rPr lang="en-US" dirty="0" smtClean="0"/>
              <a:t> method</a:t>
            </a:r>
            <a:r>
              <a:rPr lang="th-TH" dirty="0" smtClean="0"/>
              <a:t> แทนที่จะใช้ </a:t>
            </a:r>
            <a:r>
              <a:rPr lang="en-US" dirty="0" smtClean="0"/>
              <a:t>void </a:t>
            </a:r>
            <a:r>
              <a:rPr lang="th-TH" dirty="0" smtClean="0"/>
              <a:t>และภายในตัว </a:t>
            </a:r>
            <a:r>
              <a:rPr lang="en-US" dirty="0" smtClean="0"/>
              <a:t>method </a:t>
            </a:r>
            <a:r>
              <a:rPr lang="th-TH" dirty="0" smtClean="0"/>
              <a:t>จะต้องมีการใช้คำสั่ง </a:t>
            </a:r>
            <a:r>
              <a:rPr lang="en-US" dirty="0" smtClean="0"/>
              <a:t>return </a:t>
            </a:r>
            <a:r>
              <a:rPr lang="th-TH" dirty="0" smtClean="0"/>
              <a:t>เพื่อให้</a:t>
            </a:r>
            <a:r>
              <a:rPr lang="en-US" dirty="0" smtClean="0"/>
              <a:t> method</a:t>
            </a:r>
            <a:r>
              <a:rPr lang="th-TH" dirty="0" smtClean="0"/>
              <a:t> จบการทำงานและส่งค่ากลับไปยังผู้เรียก</a:t>
            </a:r>
          </a:p>
          <a:p>
            <a:pPr>
              <a:buNone/>
            </a:pPr>
            <a:r>
              <a:rPr lang="en-US" dirty="0" smtClean="0"/>
              <a:t>return expression;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Array </a:t>
            </a:r>
            <a:r>
              <a:rPr lang="th-TH" dirty="0" smtClean="0"/>
              <a:t>คือชุดหรือกลุ่มของข้อมูลชนิดเดียวกัน ที่แต่ละตัวเป็นส่วนประกอบหนึ่งของกลุ่มสมาชิกที่เรียงต่อกันเป็นลำดับ โดยที่ข้อมูลแต่ละตัวจะถูกเรียกว่าสมาชิกของอาเรย์</a:t>
            </a:r>
            <a:r>
              <a:rPr lang="en-US" dirty="0" smtClean="0"/>
              <a:t> (elements)</a:t>
            </a:r>
            <a:r>
              <a:rPr lang="th-TH" dirty="0" smtClean="0"/>
              <a:t> ทำให้สามารถเก็บข้อมูลได้เป็นจำนวนมากๆ โดยที่ไม่ต้องประกาศตัวแปรหลายตัว</a:t>
            </a:r>
          </a:p>
          <a:p>
            <a:pPr>
              <a:buNone/>
            </a:pPr>
            <a:r>
              <a:rPr lang="th-TH" dirty="0" smtClean="0"/>
              <a:t>การเข้าถึงสมาชิกของอาเรย์แต่ละตัวทำได้โดยการกำหนดดัชนีซึ่งเป็นจำนวนเต็มที่เขียนอยู่ในวงเล็บก้ามปู </a:t>
            </a:r>
            <a:r>
              <a:rPr lang="en-US" dirty="0" smtClean="0"/>
              <a:t>[]</a:t>
            </a:r>
            <a:r>
              <a:rPr lang="th-TH" dirty="0" smtClean="0"/>
              <a:t> เช่น </a:t>
            </a:r>
            <a:r>
              <a:rPr lang="en-US" dirty="0" smtClean="0"/>
              <a:t>x[0]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สมาชิกตัวแรกมีดัชนีเป็น</a:t>
            </a:r>
            <a:r>
              <a:rPr lang="en-US" dirty="0" smtClean="0"/>
              <a:t> 0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941"/>
            <a:ext cx="9107618" cy="490717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เช่นเดียวกับตัวแปรจะต้องมีการประกาศก่อนการใช้งาน โดยมีรูปแบบดังนี้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th-TH" dirty="0" smtClean="0"/>
              <a:t>การประกาศแบบนี้สามารถนำไปใช้เพียงแค่อ้างถึง </a:t>
            </a:r>
            <a:r>
              <a:rPr lang="en-US" dirty="0" smtClean="0"/>
              <a:t>Array </a:t>
            </a:r>
            <a:r>
              <a:rPr lang="th-TH" dirty="0" smtClean="0"/>
              <a:t>ชนิดนั้นๆ เท่านั้น ยังไม่มี</a:t>
            </a:r>
            <a:r>
              <a:rPr lang="en-US" dirty="0" smtClean="0"/>
              <a:t> Array</a:t>
            </a:r>
            <a:r>
              <a:rPr lang="th-TH" dirty="0" smtClean="0"/>
              <a:t> ที่แท้จริงถูกสร้างขึ้น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ในการสั่งให้คอมพิวเตอร์สร้างอาเรย์ขึ้นมาในหน่วยความจำของเครื่อง จะใช้คำสั่ง</a:t>
            </a:r>
            <a:r>
              <a:rPr lang="en-US" dirty="0" smtClean="0"/>
              <a:t> new</a:t>
            </a:r>
            <a:r>
              <a:rPr lang="th-TH" dirty="0" smtClean="0"/>
              <a:t> มีรูปแบบดังนี้</a:t>
            </a:r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th-TH" dirty="0" smtClean="0"/>
              <a:t> คือ ชนิดข้อมูล</a:t>
            </a:r>
          </a:p>
          <a:p>
            <a:pPr>
              <a:buNone/>
            </a:pPr>
            <a:r>
              <a:rPr lang="en-US" dirty="0" err="1" smtClean="0"/>
              <a:t>num_elements</a:t>
            </a:r>
            <a:r>
              <a:rPr lang="th-TH" dirty="0" smtClean="0"/>
              <a:t> คือนิพจน์แบบจำนวนเต็มแสดงขนาด</a:t>
            </a:r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th-TH" dirty="0" smtClean="0"/>
              <a:t>ตัวอย่างการประกาศ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r>
              <a:rPr lang="th-TH" dirty="0" smtClean="0"/>
              <a:t> แบบกำหนดค่าเริ่มต้น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]{value0, value1, …, valueN-1};</a:t>
            </a:r>
          </a:p>
          <a:p>
            <a:pPr>
              <a:buNone/>
            </a:pPr>
            <a:r>
              <a:rPr lang="th-TH" dirty="0" smtClean="0"/>
              <a:t>หากกำหนดค่าเริ่มต้น ไม่จำเป็นต้องระบุขนาดได้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[]{value0, value1, …, valueN-1};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และเขียนแบบสั้นได้ว่า</a:t>
            </a:r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[]</a:t>
            </a:r>
            <a:r>
              <a:rPr lang="th-TH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 = {value0, value1, …, valueN-1};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 smtClean="0"/>
          </a:p>
          <a:p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การอ้างถึงข้อมูลใน</a:t>
            </a:r>
            <a:r>
              <a:rPr lang="en-US" dirty="0"/>
              <a:t> 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th-TH" dirty="0" smtClean="0"/>
              <a:t>การอ้างถึงข้อมูลใน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th-TH" dirty="0" smtClean="0"/>
              <a:t>การหาขนาดของ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Array.Length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คำสั่ง </a:t>
            </a:r>
            <a:r>
              <a:rPr lang="en-US" dirty="0" err="1" smtClean="0"/>
              <a:t>foreach</a:t>
            </a:r>
            <a:r>
              <a:rPr lang="th-TH" dirty="0" smtClean="0"/>
              <a:t> มีไว้เพื่อความสะดวกในการเข้าถึงข้อมูลแบบ</a:t>
            </a:r>
            <a:r>
              <a:rPr lang="en-US" dirty="0" smtClean="0"/>
              <a:t> Array </a:t>
            </a:r>
            <a:r>
              <a:rPr lang="th-TH" dirty="0" smtClean="0"/>
              <a:t>โดยมีรูปแบบการใช้งานดังนี้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ArrayName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statement;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194" name="Picture 2" descr="C:\Users\Comp\Pictures\csharp\code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167" y="76200"/>
            <a:ext cx="8528087" cy="381000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788" y="35909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</a:t>
            </a:r>
            <a:r>
              <a:rPr lang="en-US" dirty="0" smtClean="0"/>
              <a:t> Array</a:t>
            </a:r>
            <a:r>
              <a:rPr lang="th-TH" dirty="0" smtClean="0"/>
              <a:t> ไปยัง</a:t>
            </a:r>
            <a:r>
              <a:rPr lang="en-US" dirty="0" smtClean="0"/>
              <a:t> 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ทำได้โดยระบุให้พารามิเตอร์ที่รับเข้ามามีชนิดข้อมูลเป็นอาเรย์</a:t>
            </a:r>
            <a:endParaRPr lang="th-TH" sz="3600" dirty="0"/>
          </a:p>
        </p:txBody>
      </p:sp>
      <p:pic>
        <p:nvPicPr>
          <p:cNvPr id="9219" name="Picture 3" descr="C:\Users\Comp\Pictures\csharp\code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717858"/>
            <a:ext cx="6096000" cy="414014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การอ้างถึง</a:t>
            </a:r>
            <a:r>
              <a:rPr lang="en-US" dirty="0" smtClean="0"/>
              <a:t> String</a:t>
            </a:r>
            <a:r>
              <a:rPr lang="th-TH" dirty="0" smtClean="0"/>
              <a:t> ในรูป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ข้อมูลแบบ </a:t>
            </a:r>
            <a:r>
              <a:rPr lang="en-US" sz="4000" dirty="0" smtClean="0"/>
              <a:t>string </a:t>
            </a:r>
            <a:r>
              <a:rPr lang="th-TH" sz="4000" dirty="0" smtClean="0"/>
              <a:t>ในภาษา</a:t>
            </a:r>
            <a:r>
              <a:rPr lang="en-US" sz="4000" dirty="0" smtClean="0"/>
              <a:t> C# </a:t>
            </a:r>
            <a:r>
              <a:rPr lang="th-TH" sz="4000" dirty="0" smtClean="0"/>
              <a:t>มีลักษณะเหมือนว่าข้อมูลนั้นเป็น</a:t>
            </a:r>
            <a:r>
              <a:rPr lang="en-US" sz="4000" dirty="0" smtClean="0"/>
              <a:t> array </a:t>
            </a:r>
            <a:r>
              <a:rPr lang="th-TH" sz="4000" dirty="0" smtClean="0"/>
              <a:t>ของสายอักขระ ทำให้เราสามารถใช้การดำเนินการต่างๆ ที่ใช้กับ </a:t>
            </a:r>
            <a:r>
              <a:rPr lang="en-US" sz="4000" dirty="0" smtClean="0"/>
              <a:t>Array </a:t>
            </a:r>
            <a:r>
              <a:rPr lang="th-TH" sz="4000" dirty="0" smtClean="0"/>
              <a:t>ได้เช่น</a:t>
            </a:r>
            <a:r>
              <a:rPr lang="en-US" sz="4000" dirty="0" smtClean="0"/>
              <a:t> [], </a:t>
            </a:r>
            <a:r>
              <a:rPr lang="en-US" sz="4000" dirty="0" err="1" smtClean="0"/>
              <a:t>foreach</a:t>
            </a:r>
            <a:r>
              <a:rPr lang="en-US" sz="4000" dirty="0" smtClean="0"/>
              <a:t>, .Length</a:t>
            </a:r>
            <a:endParaRPr lang="th-TH" sz="4000" dirty="0" smtClean="0"/>
          </a:p>
          <a:p>
            <a:r>
              <a:rPr lang="th-TH" sz="4000" u="sng" dirty="0" smtClean="0"/>
              <a:t>มีข้อจำกัด</a:t>
            </a:r>
            <a:r>
              <a:rPr lang="th-TH" sz="4000" dirty="0" smtClean="0"/>
              <a:t>ตรงที่เราทำได้เพียงอ่านอักขระ ณ ตำแหน่งต่างๆ ได้ แต่ไม่สามารถเปลี่ยนแปลงส่วนหนึ่งส่วนใดของข้อความได้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2 </a:t>
            </a:r>
            <a:r>
              <a:rPr lang="th-TH" dirty="0" smtClean="0"/>
              <a:t>มิติ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ใน </a:t>
            </a:r>
            <a:r>
              <a:rPr lang="en-US" dirty="0" smtClean="0"/>
              <a:t>C#</a:t>
            </a:r>
            <a:r>
              <a:rPr lang="th-TH" dirty="0" smtClean="0"/>
              <a:t> อนุญาตให้สามารถสร้าง </a:t>
            </a:r>
            <a:r>
              <a:rPr lang="en-US" dirty="0" smtClean="0"/>
              <a:t>array </a:t>
            </a:r>
            <a:r>
              <a:rPr lang="th-TH" dirty="0" smtClean="0"/>
              <a:t>หลายมิติได้ โดยจำนวนมิติมีได้ตั้งแต่ สองมิติ สามมิติ หรือมากกว่า</a:t>
            </a:r>
          </a:p>
          <a:p>
            <a:r>
              <a:rPr lang="th-TH" dirty="0" smtClean="0"/>
              <a:t>การประกาศและสร้าง</a:t>
            </a:r>
            <a:r>
              <a:rPr lang="en-US" dirty="0" smtClean="0"/>
              <a:t> array 2</a:t>
            </a:r>
            <a:r>
              <a:rPr lang="th-TH" dirty="0" smtClean="0"/>
              <a:t> มิติ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th-TH" dirty="0" smtClean="0"/>
              <a:t>การประกาศ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[,]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h-TH" dirty="0" smtClean="0"/>
              <a:t>	การสร้าง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nrows,ncols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th-TH" dirty="0"/>
              <a:t>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string[,] students;</a:t>
            </a:r>
          </a:p>
          <a:p>
            <a:pPr>
              <a:buNone/>
            </a:pPr>
            <a:r>
              <a:rPr lang="en-US" dirty="0" smtClean="0"/>
              <a:t>students = new String[5,3];</a:t>
            </a:r>
          </a:p>
          <a:p>
            <a:pPr>
              <a:buNone/>
            </a:pPr>
            <a:r>
              <a:rPr lang="th-TH" dirty="0" smtClean="0"/>
              <a:t> หรือ</a:t>
            </a:r>
            <a:r>
              <a:rPr lang="en-US" dirty="0" smtClean="0"/>
              <a:t> string[,] students = new string [5,3];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Application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3" y="1676400"/>
            <a:ext cx="7620000" cy="46438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9990" y="2820714"/>
            <a:ext cx="3702282" cy="302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524000" y="5218938"/>
            <a:ext cx="4468272" cy="66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6064482" y="2667000"/>
            <a:ext cx="64111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3059" y="5218938"/>
            <a:ext cx="64111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6612" y="2525425"/>
            <a:ext cx="713328" cy="295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1542150" y="2362200"/>
            <a:ext cx="64111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การสร้าง</a:t>
            </a:r>
            <a:r>
              <a:rPr lang="en-US" sz="4800" dirty="0" smtClean="0"/>
              <a:t> Array 2 </a:t>
            </a:r>
            <a:r>
              <a:rPr lang="th-TH" sz="4800" dirty="0" smtClean="0"/>
              <a:t>มิติโดยกำหนดค่าเริ่มต้น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สามารถทำได้เช่นเดียวกับ</a:t>
            </a:r>
            <a:r>
              <a:rPr lang="en-US" dirty="0" smtClean="0"/>
              <a:t> array </a:t>
            </a:r>
            <a:r>
              <a:rPr lang="th-TH" dirty="0" smtClean="0"/>
              <a:t>หนึ่งมิติ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[,]{</a:t>
            </a:r>
          </a:p>
          <a:p>
            <a:pPr>
              <a:buNone/>
            </a:pPr>
            <a:r>
              <a:rPr lang="en-US" dirty="0" smtClean="0"/>
              <a:t>	{value(0,0), {value(0,1),…, {value(0,ncols-1)},</a:t>
            </a:r>
          </a:p>
          <a:p>
            <a:pPr>
              <a:buNone/>
            </a:pPr>
            <a:r>
              <a:rPr lang="en-US" dirty="0" smtClean="0"/>
              <a:t>	{value(1,0), {value(1,1),…, {value(1,ncols-1)},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{value(nrows-1,0), {value(nrows-1,1),…, {value(nrows-1,ncols-1)}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การสร้าง</a:t>
            </a:r>
            <a:r>
              <a:rPr lang="en-US" sz="4800" dirty="0"/>
              <a:t> Array 2 </a:t>
            </a:r>
            <a:r>
              <a:rPr lang="th-TH" sz="4800" dirty="0"/>
              <a:t>มิติโดยกำหนดค่าเริ่มต้น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[, ] A = {</a:t>
            </a:r>
          </a:p>
          <a:p>
            <a:pPr>
              <a:buNone/>
            </a:pPr>
            <a:r>
              <a:rPr lang="en-US" dirty="0" smtClean="0"/>
              <a:t>{5, 3, 8},</a:t>
            </a:r>
          </a:p>
          <a:p>
            <a:pPr>
              <a:buNone/>
            </a:pPr>
            <a:r>
              <a:rPr lang="en-US" dirty="0" smtClean="0"/>
              <a:t>{2, 6, 10},</a:t>
            </a:r>
          </a:p>
          <a:p>
            <a:pPr>
              <a:buNone/>
            </a:pPr>
            <a:r>
              <a:rPr lang="en-US" dirty="0" smtClean="0"/>
              <a:t>{1, 8, 25}, </a:t>
            </a:r>
          </a:p>
          <a:p>
            <a:pPr>
              <a:buNone/>
            </a:pPr>
            <a:r>
              <a:rPr lang="en-US" dirty="0" smtClean="0"/>
              <a:t>{12, 3, 30}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การอ้างถึงข้อมูลใน</a:t>
            </a:r>
            <a:r>
              <a:rPr lang="en-US" dirty="0" smtClean="0"/>
              <a:t> Array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ri,ci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th-TH" dirty="0" smtClean="0"/>
              <a:t>การหาขนาดของ</a:t>
            </a:r>
            <a:r>
              <a:rPr lang="en-US" dirty="0" smtClean="0"/>
              <a:t> array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en-US" dirty="0" err="1" smtClean="0"/>
              <a:t>ArrayName.GetLength</a:t>
            </a:r>
            <a:r>
              <a:rPr lang="en-US" dirty="0" smtClean="0"/>
              <a:t>(</a:t>
            </a:r>
            <a:r>
              <a:rPr lang="en-US" dirty="0" err="1" smtClean="0"/>
              <a:t>dim_idx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89181" cy="4681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48"/>
            <a:ext cx="8208141" cy="578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22" y="5989850"/>
            <a:ext cx="1312065" cy="636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69" y="4745660"/>
            <a:ext cx="6447619" cy="3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57"/>
            <a:ext cx="8365322" cy="45549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4800"/>
            <a:ext cx="6447619" cy="32666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1265</TotalTime>
  <Words>2278</Words>
  <Application>Microsoft Office PowerPoint</Application>
  <PresentationFormat>On-screen Show (4:3)</PresentationFormat>
  <Paragraphs>445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Angsana New</vt:lpstr>
      <vt:lpstr>Arial</vt:lpstr>
      <vt:lpstr>Calibri</vt:lpstr>
      <vt:lpstr>Cambria</vt:lpstr>
      <vt:lpstr>Cordia New</vt:lpstr>
      <vt:lpstr>CordiaUPC</vt:lpstr>
      <vt:lpstr>Adjacency</vt:lpstr>
      <vt:lpstr>C#</vt:lpstr>
      <vt:lpstr>Agenda</vt:lpstr>
      <vt:lpstr>Visual Studio Community</vt:lpstr>
      <vt:lpstr>PowerPoint Presentation</vt:lpstr>
      <vt:lpstr>PowerPoint Presentation</vt:lpstr>
      <vt:lpstr>Console Application</vt:lpstr>
      <vt:lpstr>PowerPoint Presentation</vt:lpstr>
      <vt:lpstr>PowerPoint Presentation</vt:lpstr>
      <vt:lpstr>PowerPoint Presentation</vt:lpstr>
      <vt:lpstr>โครงสร้างของโปรแกรมภาษา C#</vt:lpstr>
      <vt:lpstr>กฏการตั้งชื่อตัวระบุ (Identifier)</vt:lpstr>
      <vt:lpstr>ชนิดข้อมูล</vt:lpstr>
      <vt:lpstr>ตัวแปร (Variable)</vt:lpstr>
      <vt:lpstr>ค่าคงที่ (Constants)</vt:lpstr>
      <vt:lpstr>นิพจน์ทางคณิตศาสตร์ (Arithmetic Expression)</vt:lpstr>
      <vt:lpstr>ลำดับของตัวดำเนินการ</vt:lpstr>
      <vt:lpstr>คำสั่งที่ใช้ในการแสดงผล</vt:lpstr>
      <vt:lpstr>สตริงกำหนดรูปแบบ (Formatting String)</vt:lpstr>
      <vt:lpstr>สตริงกำหนดรูปแบบ (ต่อ)</vt:lpstr>
      <vt:lpstr>PowerPoint Presentation</vt:lpstr>
      <vt:lpstr>PowerPoint Presentation</vt:lpstr>
      <vt:lpstr>HELP</vt:lpstr>
      <vt:lpstr>PowerPoint Presentation</vt:lpstr>
      <vt:lpstr>คำสั่งสำหรับรับข้อมูลจากผู้ใช้</vt:lpstr>
      <vt:lpstr>คำสั่งสำหรับรับข้อมูลจากผู้ใช้(ต่อ)</vt:lpstr>
      <vt:lpstr>PowerPoint Presentation</vt:lpstr>
      <vt:lpstr>คำสั่งแบบมีเงื่อนไข</vt:lpstr>
      <vt:lpstr>นิพจน์ทางตรรกศาสตร์ (boolean expressions)</vt:lpstr>
      <vt:lpstr>นิพจน์ทางตรรกศาสตร์ (ต่อ)</vt:lpstr>
      <vt:lpstr>โครงสร้าง if และ if…else…</vt:lpstr>
      <vt:lpstr>โครงสร้าง if และ if…else…</vt:lpstr>
      <vt:lpstr>โครงสร้าง if และ if…else…</vt:lpstr>
      <vt:lpstr>โครงสร้าง switch…case</vt:lpstr>
      <vt:lpstr>คำสั่งวนซ้ำ</vt:lpstr>
      <vt:lpstr>โครงสร้าง while</vt:lpstr>
      <vt:lpstr>โครงสร้าง do…while</vt:lpstr>
      <vt:lpstr>โครงสร้าง for</vt:lpstr>
      <vt:lpstr>Method</vt:lpstr>
      <vt:lpstr>Method (ต่อ)</vt:lpstr>
      <vt:lpstr>การประกาศและเรียกใช้ Method</vt:lpstr>
      <vt:lpstr>การประกาศ Method</vt:lpstr>
      <vt:lpstr>PowerPoint Presentation</vt:lpstr>
      <vt:lpstr>การประกาศ method (ต่อ)</vt:lpstr>
      <vt:lpstr>method แบบไม่คืนค่า</vt:lpstr>
      <vt:lpstr>PowerPoint Presentation</vt:lpstr>
      <vt:lpstr>การส่งค่าไปยัง Method</vt:lpstr>
      <vt:lpstr>PowerPoint Presentation</vt:lpstr>
      <vt:lpstr>Method แบบคืนค่า</vt:lpstr>
      <vt:lpstr>Array</vt:lpstr>
      <vt:lpstr>การประกาศ Array</vt:lpstr>
      <vt:lpstr>การสร้าง Array</vt:lpstr>
      <vt:lpstr>การสร้าง Array</vt:lpstr>
      <vt:lpstr>การอ้างถึงข้อมูลใน  Array</vt:lpstr>
      <vt:lpstr>คำสั่ง foreach</vt:lpstr>
      <vt:lpstr>PowerPoint Presentation</vt:lpstr>
      <vt:lpstr>การส่ง Array ไปยัง Method</vt:lpstr>
      <vt:lpstr>การอ้างถึง String ในรูป Array</vt:lpstr>
      <vt:lpstr>Array 2 มิติ</vt:lpstr>
      <vt:lpstr>Array 2 มิติ</vt:lpstr>
      <vt:lpstr>การสร้าง Array 2 มิติโดยกำหนดค่าเริ่มต้น</vt:lpstr>
      <vt:lpstr>การสร้าง Array 2 มิติโดยกำหนดค่าเริ่มต้น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Comp</dc:creator>
  <cp:lastModifiedBy>Jakarin Chawachat</cp:lastModifiedBy>
  <cp:revision>113</cp:revision>
  <dcterms:created xsi:type="dcterms:W3CDTF">2006-08-16T00:00:00Z</dcterms:created>
  <dcterms:modified xsi:type="dcterms:W3CDTF">2015-05-23T08:47:31Z</dcterms:modified>
</cp:coreProperties>
</file>