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4" d="100"/>
          <a:sy n="94" d="100"/>
        </p:scale>
        <p:origin x="5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4/30/2025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4/30/2025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4/30/2025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12A2-36C8-4122-9258-D191D856B568}"/>
              </a:ext>
            </a:extLst>
          </p:cNvPr>
          <p:cNvSpPr>
            <a:spLocks noGrp="1"/>
          </p:cNvSpPr>
          <p:nvPr>
            <p:ph type="ctrTitle"/>
          </p:nvPr>
        </p:nvSpPr>
        <p:spPr>
          <a:xfrm>
            <a:off x="1154955" y="2099734"/>
            <a:ext cx="8825658" cy="1213310"/>
          </a:xfrm>
        </p:spPr>
        <p:txBody>
          <a:bodyPr/>
          <a:lstStyle/>
          <a:p>
            <a:r>
              <a:rPr lang="en-IN" dirty="0"/>
              <a:t>Parcel sorting system</a:t>
            </a:r>
          </a:p>
        </p:txBody>
      </p:sp>
      <p:sp>
        <p:nvSpPr>
          <p:cNvPr id="3" name="Subtitle 2">
            <a:extLst>
              <a:ext uri="{FF2B5EF4-FFF2-40B4-BE49-F238E27FC236}">
                <a16:creationId xmlns:a16="http://schemas.microsoft.com/office/drawing/2014/main" id="{4206A7F6-4B12-4E3C-BF7F-F72E59B3DE69}"/>
              </a:ext>
            </a:extLst>
          </p:cNvPr>
          <p:cNvSpPr>
            <a:spLocks noGrp="1"/>
          </p:cNvSpPr>
          <p:nvPr>
            <p:ph type="subTitle" idx="1"/>
          </p:nvPr>
        </p:nvSpPr>
        <p:spPr>
          <a:xfrm>
            <a:off x="1154955" y="3697358"/>
            <a:ext cx="8825658" cy="318052"/>
          </a:xfrm>
        </p:spPr>
        <p:txBody>
          <a:bodyPr>
            <a:normAutofit fontScale="92500" lnSpcReduction="20000"/>
          </a:bodyPr>
          <a:lstStyle/>
          <a:p>
            <a:r>
              <a:rPr lang="en-IN"/>
              <a:t>Priority queue</a:t>
            </a:r>
            <a:endParaRPr lang="en-IN" dirty="0"/>
          </a:p>
        </p:txBody>
      </p:sp>
    </p:spTree>
    <p:extLst>
      <p:ext uri="{BB962C8B-B14F-4D97-AF65-F5344CB8AC3E}">
        <p14:creationId xmlns:p14="http://schemas.microsoft.com/office/powerpoint/2010/main" val="1424039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9800-2CEA-490B-8D55-6A8657BF205C}"/>
              </a:ext>
            </a:extLst>
          </p:cNvPr>
          <p:cNvSpPr>
            <a:spLocks noGrp="1"/>
          </p:cNvSpPr>
          <p:nvPr>
            <p:ph type="title"/>
          </p:nvPr>
        </p:nvSpPr>
        <p:spPr/>
        <p:txBody>
          <a:bodyPr/>
          <a:lstStyle/>
          <a:p>
            <a:endParaRPr lang="en-IN"/>
          </a:p>
        </p:txBody>
      </p:sp>
      <p:pic>
        <p:nvPicPr>
          <p:cNvPr id="4" name="Picture 10" descr="Plain Purple Background Purple, HD wallpaper | Peakpx">
            <a:extLst>
              <a:ext uri="{FF2B5EF4-FFF2-40B4-BE49-F238E27FC236}">
                <a16:creationId xmlns:a16="http://schemas.microsoft.com/office/drawing/2014/main" id="{C99E2D06-6814-4B33-A55A-FD01D5D447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9980" y="293558"/>
            <a:ext cx="11304104" cy="614900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69DE8BB-1DA4-4A05-8E33-9651F3A0788F}"/>
              </a:ext>
            </a:extLst>
          </p:cNvPr>
          <p:cNvSpPr/>
          <p:nvPr/>
        </p:nvSpPr>
        <p:spPr>
          <a:xfrm>
            <a:off x="3286538" y="3244334"/>
            <a:ext cx="5062331" cy="1015663"/>
          </a:xfrm>
          <a:prstGeom prst="rect">
            <a:avLst/>
          </a:prstGeom>
        </p:spPr>
        <p:txBody>
          <a:bodyPr wrap="square">
            <a:spAutoFit/>
          </a:bodyPr>
          <a:lstStyle/>
          <a:p>
            <a:r>
              <a:rPr lang="en-IN" dirty="0">
                <a:solidFill>
                  <a:schemeClr val="bg1"/>
                </a:solidFill>
              </a:rPr>
              <a:t> </a:t>
            </a:r>
            <a:r>
              <a:rPr lang="en-IN" sz="6000" b="1" dirty="0">
                <a:solidFill>
                  <a:schemeClr val="bg1"/>
                </a:solidFill>
              </a:rPr>
              <a:t>THANK YOU </a:t>
            </a:r>
          </a:p>
        </p:txBody>
      </p:sp>
      <p:sp>
        <p:nvSpPr>
          <p:cNvPr id="6" name="TextBox 5">
            <a:extLst>
              <a:ext uri="{FF2B5EF4-FFF2-40B4-BE49-F238E27FC236}">
                <a16:creationId xmlns:a16="http://schemas.microsoft.com/office/drawing/2014/main" id="{E4B2A04E-85AE-170C-860B-71266961F0C1}"/>
              </a:ext>
            </a:extLst>
          </p:cNvPr>
          <p:cNvSpPr txBox="1"/>
          <p:nvPr/>
        </p:nvSpPr>
        <p:spPr>
          <a:xfrm>
            <a:off x="6639606" y="5020360"/>
            <a:ext cx="6094638" cy="1200329"/>
          </a:xfrm>
          <a:prstGeom prst="rect">
            <a:avLst/>
          </a:prstGeom>
          <a:noFill/>
        </p:spPr>
        <p:txBody>
          <a:bodyPr wrap="square">
            <a:spAutoFit/>
          </a:bodyPr>
          <a:lstStyle/>
          <a:p>
            <a:r>
              <a:rPr lang="en-IN" dirty="0">
                <a:solidFill>
                  <a:schemeClr val="bg2"/>
                </a:solidFill>
              </a:rPr>
              <a:t>Team members :</a:t>
            </a:r>
            <a:r>
              <a:rPr lang="en-IN" dirty="0" err="1">
                <a:solidFill>
                  <a:schemeClr val="bg2"/>
                </a:solidFill>
              </a:rPr>
              <a:t>K.Sumavalli</a:t>
            </a:r>
            <a:r>
              <a:rPr lang="en-IN" dirty="0">
                <a:solidFill>
                  <a:schemeClr val="bg2"/>
                </a:solidFill>
              </a:rPr>
              <a:t>(24KB1A05S2)</a:t>
            </a:r>
          </a:p>
          <a:p>
            <a:r>
              <a:rPr lang="en-IN" dirty="0">
                <a:solidFill>
                  <a:schemeClr val="bg2"/>
                </a:solidFill>
              </a:rPr>
              <a:t>                             </a:t>
            </a:r>
            <a:r>
              <a:rPr lang="en-IN" dirty="0" err="1">
                <a:solidFill>
                  <a:schemeClr val="bg2"/>
                </a:solidFill>
              </a:rPr>
              <a:t>K.Keerthi</a:t>
            </a:r>
            <a:r>
              <a:rPr lang="en-IN" dirty="0">
                <a:solidFill>
                  <a:schemeClr val="bg2"/>
                </a:solidFill>
              </a:rPr>
              <a:t> (24KB1A05T1)                                             </a:t>
            </a:r>
          </a:p>
          <a:p>
            <a:r>
              <a:rPr lang="en-IN" dirty="0">
                <a:solidFill>
                  <a:schemeClr val="bg2"/>
                </a:solidFill>
              </a:rPr>
              <a:t>                             </a:t>
            </a:r>
            <a:r>
              <a:rPr lang="en-IN" dirty="0" err="1">
                <a:solidFill>
                  <a:schemeClr val="bg2"/>
                </a:solidFill>
              </a:rPr>
              <a:t>K.Nandhini</a:t>
            </a:r>
            <a:r>
              <a:rPr lang="en-IN" dirty="0">
                <a:solidFill>
                  <a:schemeClr val="bg2"/>
                </a:solidFill>
              </a:rPr>
              <a:t>(24KB1A05Q5)</a:t>
            </a:r>
          </a:p>
          <a:p>
            <a:r>
              <a:rPr lang="en-IN" dirty="0">
                <a:solidFill>
                  <a:schemeClr val="bg2"/>
                </a:solidFill>
              </a:rPr>
              <a:t>                             </a:t>
            </a:r>
            <a:r>
              <a:rPr lang="en-IN" dirty="0" err="1">
                <a:solidFill>
                  <a:schemeClr val="bg2"/>
                </a:solidFill>
              </a:rPr>
              <a:t>K.Triveni</a:t>
            </a:r>
            <a:r>
              <a:rPr lang="en-IN" dirty="0">
                <a:solidFill>
                  <a:schemeClr val="bg2"/>
                </a:solidFill>
              </a:rPr>
              <a:t>(24KB1A05S7)</a:t>
            </a:r>
          </a:p>
        </p:txBody>
      </p:sp>
    </p:spTree>
    <p:extLst>
      <p:ext uri="{BB962C8B-B14F-4D97-AF65-F5344CB8AC3E}">
        <p14:creationId xmlns:p14="http://schemas.microsoft.com/office/powerpoint/2010/main" val="236856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078AF-0CF8-42AE-B08C-5C3B5405EE48}"/>
              </a:ext>
            </a:extLst>
          </p:cNvPr>
          <p:cNvSpPr>
            <a:spLocks noGrp="1"/>
          </p:cNvSpPr>
          <p:nvPr>
            <p:ph type="title"/>
          </p:nvPr>
        </p:nvSpPr>
        <p:spPr/>
        <p:txBody>
          <a:bodyPr/>
          <a:lstStyle/>
          <a:p>
            <a:r>
              <a:rPr lang="en-US" dirty="0">
                <a:latin typeface="Arial Black" panose="020B0A04020102020204" pitchFamily="34"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777F09B3-C08D-423B-A02A-F4D230BC4F9A}"/>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This C program implements a priority queue system for managing parcels using a linked list. Each parcel has a name and a priority level (1 = Urgent, 2 = Normal, 3 = Low). Parcels are enqueued into the list based on their priority, ensuring that higher-priority parcels are always positioned ahead of lower-priority </a:t>
            </a:r>
            <a:r>
              <a:rPr lang="en-US" dirty="0" err="1">
                <a:latin typeface="Times New Roman" panose="02020603050405020304" pitchFamily="18" charset="0"/>
                <a:cs typeface="Times New Roman" panose="02020603050405020304" pitchFamily="18" charset="0"/>
              </a:rPr>
              <a:t>ones.Key</a:t>
            </a:r>
            <a:r>
              <a:rPr lang="en-US" dirty="0">
                <a:latin typeface="Times New Roman" panose="02020603050405020304" pitchFamily="18" charset="0"/>
                <a:cs typeface="Times New Roman" panose="02020603050405020304" pitchFamily="18" charset="0"/>
              </a:rPr>
              <a:t> functionalities include:</a:t>
            </a:r>
          </a:p>
          <a:p>
            <a:r>
              <a:rPr lang="en-US" dirty="0">
                <a:latin typeface="Arial Rounded MT Bold" panose="020F0704030504030204" pitchFamily="34" charset="0"/>
                <a:cs typeface="Times New Roman" panose="02020603050405020304" pitchFamily="18" charset="0"/>
              </a:rPr>
              <a:t>Enqueue</a:t>
            </a:r>
            <a:r>
              <a:rPr lang="en-US" dirty="0">
                <a:latin typeface="Times New Roman" panose="02020603050405020304" pitchFamily="18" charset="0"/>
                <a:cs typeface="Times New Roman" panose="02020603050405020304" pitchFamily="18" charset="0"/>
              </a:rPr>
              <a:t>: Add a parcel to the queue according to its priority.</a:t>
            </a:r>
          </a:p>
          <a:p>
            <a:r>
              <a:rPr lang="en-US" dirty="0">
                <a:latin typeface="Arial Rounded MT Bold" panose="020F0704030504030204" pitchFamily="34" charset="0"/>
                <a:cs typeface="Times New Roman" panose="02020603050405020304" pitchFamily="18" charset="0"/>
              </a:rPr>
              <a:t>Dequeue</a:t>
            </a:r>
            <a:r>
              <a:rPr lang="en-US" dirty="0">
                <a:latin typeface="Times New Roman" panose="02020603050405020304" pitchFamily="18" charset="0"/>
                <a:cs typeface="Times New Roman" panose="02020603050405020304" pitchFamily="18" charset="0"/>
              </a:rPr>
              <a:t>: Remove and deliver the parcel with the highest priority (smallest priority number).</a:t>
            </a:r>
          </a:p>
          <a:p>
            <a:r>
              <a:rPr lang="en-US" dirty="0">
                <a:latin typeface="Arial Rounded MT Bold" panose="020F0704030504030204" pitchFamily="34" charset="0"/>
                <a:cs typeface="Times New Roman" panose="02020603050405020304" pitchFamily="18" charset="0"/>
              </a:rPr>
              <a:t>Display</a:t>
            </a:r>
            <a:r>
              <a:rPr lang="en-US" dirty="0">
                <a:latin typeface="Times New Roman" panose="02020603050405020304" pitchFamily="18" charset="0"/>
                <a:cs typeface="Times New Roman" panose="02020603050405020304" pitchFamily="18" charset="0"/>
              </a:rPr>
              <a:t>: Show all parcels currently in the queue along with their priorities .</a:t>
            </a:r>
          </a:p>
          <a:p>
            <a:r>
              <a:rPr lang="en-US" dirty="0">
                <a:latin typeface="Times New Roman" panose="02020603050405020304" pitchFamily="18" charset="0"/>
                <a:cs typeface="Times New Roman" panose="02020603050405020304" pitchFamily="18" charset="0"/>
              </a:rPr>
              <a:t>The program demonstrates these features by inserting several parcels, displaying the queue, delivering two parcels, and then showing the remaining parcels</a:t>
            </a:r>
          </a:p>
          <a:p>
            <a:endParaRPr lang="en-IN" dirty="0"/>
          </a:p>
        </p:txBody>
      </p:sp>
    </p:spTree>
    <p:extLst>
      <p:ext uri="{BB962C8B-B14F-4D97-AF65-F5344CB8AC3E}">
        <p14:creationId xmlns:p14="http://schemas.microsoft.com/office/powerpoint/2010/main" val="3692275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20A71-FD0D-4619-BB78-EF19DDB1B038}"/>
              </a:ext>
            </a:extLst>
          </p:cNvPr>
          <p:cNvSpPr>
            <a:spLocks noGrp="1"/>
          </p:cNvSpPr>
          <p:nvPr>
            <p:ph type="title"/>
          </p:nvPr>
        </p:nvSpPr>
        <p:spPr/>
        <p:txBody>
          <a:bodyPr/>
          <a:lstStyle/>
          <a:p>
            <a:r>
              <a:rPr lang="en-US" dirty="0">
                <a:latin typeface="Arial Black" panose="020B0A04020102020204" pitchFamily="34" charset="0"/>
              </a:rPr>
              <a:t>Objective</a:t>
            </a:r>
            <a:endParaRPr lang="en-IN" dirty="0"/>
          </a:p>
        </p:txBody>
      </p:sp>
      <p:sp>
        <p:nvSpPr>
          <p:cNvPr id="3" name="Content Placeholder 2">
            <a:extLst>
              <a:ext uri="{FF2B5EF4-FFF2-40B4-BE49-F238E27FC236}">
                <a16:creationId xmlns:a16="http://schemas.microsoft.com/office/drawing/2014/main" id="{6DB69D8B-BFBF-4956-8AB7-4F5137FB5AE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objective of this program is to implement a priority queue system for managing parcel deliveries using a singly linked list in C. The program organizes parcels based on their priority levels—Urgent, Normal, and Low—ensuring that parcels with higher priority are delivered first. It provides essential operations such as inserting parcels according to their priority (enqueue), delivering the highest-priority parcel (dequeue), and displaying the current list of parcels. This system simulates an efficient, priority-based delivery management process</a:t>
            </a:r>
            <a:endParaRPr lang="en-IN" sz="2400" dirty="0"/>
          </a:p>
        </p:txBody>
      </p:sp>
    </p:spTree>
    <p:extLst>
      <p:ext uri="{BB962C8B-B14F-4D97-AF65-F5344CB8AC3E}">
        <p14:creationId xmlns:p14="http://schemas.microsoft.com/office/powerpoint/2010/main" val="377288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6CB2-1D2F-48D7-8773-BD270BA97F94}"/>
              </a:ext>
            </a:extLst>
          </p:cNvPr>
          <p:cNvSpPr>
            <a:spLocks noGrp="1"/>
          </p:cNvSpPr>
          <p:nvPr>
            <p:ph type="title"/>
          </p:nvPr>
        </p:nvSpPr>
        <p:spPr/>
        <p:txBody>
          <a:bodyPr/>
          <a:lstStyle/>
          <a:p>
            <a:r>
              <a:rPr lang="en-US" dirty="0">
                <a:latin typeface="Arial Black" panose="020B0A04020102020204" pitchFamily="34" charset="0"/>
              </a:rPr>
              <a:t>Why C Language?</a:t>
            </a:r>
            <a:br>
              <a:rPr lang="en-US" dirty="0">
                <a:latin typeface="Arial Black" panose="020B0A04020102020204" pitchFamily="34" charset="0"/>
              </a:rPr>
            </a:br>
            <a:endParaRPr lang="en-IN" dirty="0"/>
          </a:p>
        </p:txBody>
      </p:sp>
      <p:sp>
        <p:nvSpPr>
          <p:cNvPr id="3" name="Content Placeholder 2">
            <a:extLst>
              <a:ext uri="{FF2B5EF4-FFF2-40B4-BE49-F238E27FC236}">
                <a16:creationId xmlns:a16="http://schemas.microsoft.com/office/drawing/2014/main" id="{8D96B729-D6B1-4B7F-836A-BADA15522AF3}"/>
              </a:ext>
            </a:extLst>
          </p:cNvPr>
          <p:cNvSpPr>
            <a:spLocks noGrp="1"/>
          </p:cNvSpPr>
          <p:nvPr>
            <p:ph idx="1"/>
          </p:nvPr>
        </p:nvSpPr>
        <p:spPr/>
        <p:txBody>
          <a:bodyPr>
            <a:normAutofit fontScale="85000" lnSpcReduction="10000"/>
          </a:bodyPr>
          <a:lstStyle/>
          <a:p>
            <a:r>
              <a:rPr lang="en-US" dirty="0"/>
              <a:t>Efficiency: C provides low-level access to memory and hardware, making programs fast and efficient — important for systems like parcel management where performance can matter.</a:t>
            </a:r>
          </a:p>
          <a:p>
            <a:endParaRPr lang="en-US" dirty="0"/>
          </a:p>
          <a:p>
            <a:r>
              <a:rPr lang="en-US" dirty="0"/>
              <a:t>Control: It allows fine control over data structures like linked lists, which are manually managed in this program for priority queue handling.</a:t>
            </a:r>
          </a:p>
          <a:p>
            <a:endParaRPr lang="en-US" dirty="0"/>
          </a:p>
          <a:p>
            <a:r>
              <a:rPr lang="en-US" dirty="0"/>
              <a:t>Simplicity: C is straightforward and ideal for learning and implementing fundamental concepts such as dynamic memory allocation, pointers, and data structures.</a:t>
            </a:r>
          </a:p>
          <a:p>
            <a:endParaRPr lang="en-US" dirty="0"/>
          </a:p>
          <a:p>
            <a:r>
              <a:rPr lang="en-US" dirty="0"/>
              <a:t>Portability: Programs written in C can easily run on different machines with minimal changes.</a:t>
            </a:r>
          </a:p>
          <a:p>
            <a:endParaRPr lang="en-IN" dirty="0"/>
          </a:p>
        </p:txBody>
      </p:sp>
    </p:spTree>
    <p:extLst>
      <p:ext uri="{BB962C8B-B14F-4D97-AF65-F5344CB8AC3E}">
        <p14:creationId xmlns:p14="http://schemas.microsoft.com/office/powerpoint/2010/main" val="407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E742-D0C2-4B2C-A6B7-C81F50AC343D}"/>
              </a:ext>
            </a:extLst>
          </p:cNvPr>
          <p:cNvSpPr>
            <a:spLocks noGrp="1"/>
          </p:cNvSpPr>
          <p:nvPr>
            <p:ph type="title"/>
          </p:nvPr>
        </p:nvSpPr>
        <p:spPr/>
        <p:txBody>
          <a:bodyPr/>
          <a:lstStyle/>
          <a:p>
            <a:r>
              <a:rPr lang="en-US" dirty="0">
                <a:latin typeface="Arial Black" panose="020B0A04020102020204" pitchFamily="34" charset="0"/>
              </a:rPr>
              <a:t>Why Data Structures and Algorithms </a:t>
            </a:r>
            <a:endParaRPr lang="en-IN" dirty="0"/>
          </a:p>
        </p:txBody>
      </p:sp>
      <p:sp>
        <p:nvSpPr>
          <p:cNvPr id="3" name="Content Placeholder 2">
            <a:extLst>
              <a:ext uri="{FF2B5EF4-FFF2-40B4-BE49-F238E27FC236}">
                <a16:creationId xmlns:a16="http://schemas.microsoft.com/office/drawing/2014/main" id="{F633803E-5522-4163-B2DC-298EDF5A5F19}"/>
              </a:ext>
            </a:extLst>
          </p:cNvPr>
          <p:cNvSpPr>
            <a:spLocks noGrp="1"/>
          </p:cNvSpPr>
          <p:nvPr>
            <p:ph idx="1"/>
          </p:nvPr>
        </p:nvSpPr>
        <p:spPr/>
        <p:txBody>
          <a:bodyPr/>
          <a:lstStyle/>
          <a:p>
            <a:r>
              <a:rPr lang="en-US" dirty="0"/>
              <a:t>Efficient Problem Solving: DSA provides the techniques needed to organize and manage data efficiently, leading to faster and more optimized solutions .</a:t>
            </a:r>
          </a:p>
          <a:p>
            <a:endParaRPr lang="en-US" dirty="0"/>
          </a:p>
          <a:p>
            <a:r>
              <a:rPr lang="en-US" dirty="0"/>
              <a:t>Proper Data Management: Using structures like linked lists helps to store, retrieve, and update parcel information dynamically and systematically . </a:t>
            </a:r>
          </a:p>
          <a:p>
            <a:endParaRPr lang="en-US" dirty="0"/>
          </a:p>
          <a:p>
            <a:r>
              <a:rPr lang="en-US" dirty="0"/>
              <a:t>Priority Handling: Algorithms are essential for maintaining the priority-based order in the queue, ensuring urgent parcels are delivered first.</a:t>
            </a:r>
            <a:endParaRPr lang="en-IN" dirty="0"/>
          </a:p>
          <a:p>
            <a:endParaRPr lang="en-IN" dirty="0"/>
          </a:p>
        </p:txBody>
      </p:sp>
    </p:spTree>
    <p:extLst>
      <p:ext uri="{BB962C8B-B14F-4D97-AF65-F5344CB8AC3E}">
        <p14:creationId xmlns:p14="http://schemas.microsoft.com/office/powerpoint/2010/main" val="1967819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F1408-88B2-4E5D-B5FB-F9AAFA150B7F}"/>
              </a:ext>
            </a:extLst>
          </p:cNvPr>
          <p:cNvSpPr>
            <a:spLocks noGrp="1"/>
          </p:cNvSpPr>
          <p:nvPr>
            <p:ph type="title"/>
          </p:nvPr>
        </p:nvSpPr>
        <p:spPr/>
        <p:txBody>
          <a:bodyPr/>
          <a:lstStyle/>
          <a:p>
            <a:r>
              <a:rPr lang="en-IN" b="1" dirty="0"/>
              <a:t>Algorithm</a:t>
            </a:r>
            <a:r>
              <a:rPr lang="en-IN" dirty="0"/>
              <a:t> </a:t>
            </a:r>
          </a:p>
        </p:txBody>
      </p:sp>
      <p:sp>
        <p:nvSpPr>
          <p:cNvPr id="23" name="Rectangle 20">
            <a:extLst>
              <a:ext uri="{FF2B5EF4-FFF2-40B4-BE49-F238E27FC236}">
                <a16:creationId xmlns:a16="http://schemas.microsoft.com/office/drawing/2014/main" id="{7396CC3C-F31D-416B-B0E9-C810452F7F1B}"/>
              </a:ext>
            </a:extLst>
          </p:cNvPr>
          <p:cNvSpPr>
            <a:spLocks noGrp="1" noChangeArrowheads="1"/>
          </p:cNvSpPr>
          <p:nvPr>
            <p:ph idx="1"/>
          </p:nvPr>
        </p:nvSpPr>
        <p:spPr bwMode="auto">
          <a:xfrm>
            <a:off x="477077" y="1957159"/>
            <a:ext cx="11357113"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Step 1:</a:t>
            </a:r>
            <a:r>
              <a:rPr kumimoji="0" lang="en-US" altLang="en-US" sz="1500" b="0" i="0" u="none" strike="noStrike" cap="none" normalizeH="0" baseline="0" dirty="0">
                <a:ln>
                  <a:noFill/>
                </a:ln>
                <a:solidFill>
                  <a:schemeClr val="tx1"/>
                </a:solidFill>
                <a:effectLst/>
                <a:latin typeface="Arial" panose="020B0604020202020204" pitchFamily="34" charset="0"/>
              </a:rPr>
              <a:t> Start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Step 2:</a:t>
            </a:r>
            <a:r>
              <a:rPr kumimoji="0" lang="en-US" altLang="en-US" sz="1500" b="0" i="0" u="none" strike="noStrike" cap="none" normalizeH="0" baseline="0" dirty="0">
                <a:ln>
                  <a:noFill/>
                </a:ln>
                <a:solidFill>
                  <a:schemeClr val="tx1"/>
                </a:solidFill>
                <a:effectLst/>
                <a:latin typeface="Arial" panose="020B0604020202020204" pitchFamily="34" charset="0"/>
              </a:rPr>
              <a:t> Define structure </a:t>
            </a:r>
            <a:r>
              <a:rPr kumimoji="0" lang="en-US" altLang="en-US" sz="1500" b="0" i="0" u="none" strike="noStrike" cap="none" normalizeH="0" baseline="0" dirty="0">
                <a:ln>
                  <a:noFill/>
                </a:ln>
                <a:solidFill>
                  <a:schemeClr val="tx1"/>
                </a:solidFill>
                <a:effectLst/>
                <a:latin typeface="Arial Unicode MS"/>
              </a:rPr>
              <a:t>Parcel</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 Fields: </a:t>
            </a:r>
            <a:r>
              <a:rPr kumimoji="0" lang="en-US" altLang="en-US" sz="1500" b="0" i="0" u="none" strike="noStrike" cap="none" normalizeH="0" baseline="0" dirty="0">
                <a:ln>
                  <a:noFill/>
                </a:ln>
                <a:solidFill>
                  <a:schemeClr val="tx1"/>
                </a:solidFill>
                <a:effectLst/>
                <a:latin typeface="Arial Unicode MS"/>
              </a:rPr>
              <a:t>name</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priority</a:t>
            </a:r>
            <a:r>
              <a:rPr kumimoji="0" lang="en-US" altLang="en-US" sz="1500" b="0" i="0" u="none" strike="noStrike" cap="none" normalizeH="0" baseline="0" dirty="0">
                <a:ln>
                  <a:noFill/>
                </a:ln>
                <a:solidFill>
                  <a:schemeClr val="tx1"/>
                </a:solidFill>
                <a:effectLst/>
              </a:rPr>
              <a:t>, </a:t>
            </a:r>
            <a:r>
              <a:rPr kumimoji="0" lang="en-US" altLang="en-US" sz="1500" b="0" i="0" u="none" strike="noStrike" cap="none" normalizeH="0" baseline="0" dirty="0">
                <a:ln>
                  <a:noFill/>
                </a:ln>
                <a:solidFill>
                  <a:schemeClr val="tx1"/>
                </a:solidFill>
                <a:effectLst/>
                <a:latin typeface="Arial Unicode MS"/>
              </a:rPr>
              <a:t>next</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Step 3:</a:t>
            </a:r>
            <a:r>
              <a:rPr kumimoji="0" lang="en-US" altLang="en-US" sz="1500" b="0" i="0" u="none" strike="noStrike" cap="none" normalizeH="0" baseline="0" dirty="0">
                <a:ln>
                  <a:noFill/>
                </a:ln>
                <a:solidFill>
                  <a:schemeClr val="tx1"/>
                </a:solidFill>
                <a:effectLst/>
                <a:latin typeface="Arial" panose="020B0604020202020204" pitchFamily="34" charset="0"/>
              </a:rPr>
              <a:t> Initialize </a:t>
            </a:r>
            <a:r>
              <a:rPr kumimoji="0" lang="en-US" altLang="en-US" sz="1500" b="0" i="0" u="none" strike="noStrike" cap="none" normalizeH="0" baseline="0" dirty="0">
                <a:ln>
                  <a:noFill/>
                </a:ln>
                <a:solidFill>
                  <a:schemeClr val="tx1"/>
                </a:solidFill>
                <a:effectLst/>
                <a:latin typeface="Arial Unicode MS"/>
              </a:rPr>
              <a:t>front = NULL</a:t>
            </a:r>
            <a:endParaRPr kumimoji="0" lang="en-US" altLang="en-US" sz="15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Step 4:</a:t>
            </a:r>
            <a:r>
              <a:rPr kumimoji="0" lang="en-US" altLang="en-US" sz="1500" b="0" i="0" u="none" strike="noStrike" cap="none" normalizeH="0" baseline="0" dirty="0">
                <a:ln>
                  <a:noFill/>
                </a:ln>
                <a:solidFill>
                  <a:schemeClr val="tx1"/>
                </a:solidFill>
                <a:effectLst/>
                <a:latin typeface="Arial" panose="020B0604020202020204" pitchFamily="34" charset="0"/>
              </a:rPr>
              <a:t> Define </a:t>
            </a:r>
            <a:r>
              <a:rPr kumimoji="0" lang="en-US" altLang="en-US" sz="1500" b="0" i="0" u="none" strike="noStrike" cap="none" normalizeH="0" baseline="0" dirty="0" err="1">
                <a:ln>
                  <a:noFill/>
                </a:ln>
                <a:solidFill>
                  <a:schemeClr val="tx1"/>
                </a:solidFill>
                <a:effectLst/>
                <a:latin typeface="Arial Unicode MS"/>
              </a:rPr>
              <a:t>createParcel</a:t>
            </a:r>
            <a:r>
              <a:rPr kumimoji="0" lang="en-US" altLang="en-US" sz="1500" b="0" i="0" u="none" strike="noStrike" cap="none" normalizeH="0" baseline="0" dirty="0">
                <a:ln>
                  <a:noFill/>
                </a:ln>
                <a:solidFill>
                  <a:schemeClr val="tx1"/>
                </a:solidFill>
                <a:effectLst/>
                <a:latin typeface="Arial Unicode MS"/>
              </a:rPr>
              <a:t>(name, priority)</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 Create new parcel node and return it</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Step 5:</a:t>
            </a:r>
            <a:r>
              <a:rPr kumimoji="0" lang="en-US" altLang="en-US" sz="1500" b="0" i="0" u="none" strike="noStrike" cap="none" normalizeH="0" baseline="0" dirty="0">
                <a:ln>
                  <a:noFill/>
                </a:ln>
                <a:solidFill>
                  <a:schemeClr val="tx1"/>
                </a:solidFill>
                <a:effectLst/>
                <a:latin typeface="Arial" panose="020B0604020202020204" pitchFamily="34" charset="0"/>
              </a:rPr>
              <a:t> Define </a:t>
            </a:r>
            <a:r>
              <a:rPr kumimoji="0" lang="en-US" altLang="en-US" sz="1500" b="0" i="0" u="none" strike="noStrike" cap="none" normalizeH="0" baseline="0" dirty="0">
                <a:ln>
                  <a:noFill/>
                </a:ln>
                <a:solidFill>
                  <a:schemeClr val="tx1"/>
                </a:solidFill>
                <a:effectLst/>
                <a:latin typeface="Arial Unicode MS"/>
              </a:rPr>
              <a:t>enqueue(name, priority)</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 If queue is empty or new parcel has higher priority → insert at front</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 Else, find correct position and insert based on priority</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Step 6:</a:t>
            </a:r>
            <a:r>
              <a:rPr kumimoji="0" lang="en-US" altLang="en-US" sz="1500" b="0" i="0" u="none" strike="noStrike" cap="none" normalizeH="0" baseline="0" dirty="0">
                <a:ln>
                  <a:noFill/>
                </a:ln>
                <a:solidFill>
                  <a:schemeClr val="tx1"/>
                </a:solidFill>
                <a:effectLst/>
                <a:latin typeface="Arial" panose="020B0604020202020204" pitchFamily="34" charset="0"/>
              </a:rPr>
              <a:t> Define </a:t>
            </a:r>
            <a:r>
              <a:rPr kumimoji="0" lang="en-US" altLang="en-US" sz="1500" b="0" i="0" u="none" strike="noStrike" cap="none" normalizeH="0" baseline="0" dirty="0">
                <a:ln>
                  <a:noFill/>
                </a:ln>
                <a:solidFill>
                  <a:schemeClr val="tx1"/>
                </a:solidFill>
                <a:effectLst/>
                <a:latin typeface="Arial Unicode MS"/>
              </a:rPr>
              <a:t>dequeue()</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 If queue is empty → print "No parcels to deliver"</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 Else → remove and display the front parcel</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Step 7:</a:t>
            </a:r>
            <a:r>
              <a:rPr kumimoji="0" lang="en-US" altLang="en-US" sz="1500" b="0" i="0" u="none" strike="noStrike" cap="none" normalizeH="0" baseline="0" dirty="0">
                <a:ln>
                  <a:noFill/>
                </a:ln>
                <a:solidFill>
                  <a:schemeClr val="tx1"/>
                </a:solidFill>
                <a:effectLst/>
                <a:latin typeface="Arial" panose="020B0604020202020204" pitchFamily="34" charset="0"/>
              </a:rPr>
              <a:t> Define </a:t>
            </a:r>
            <a:r>
              <a:rPr kumimoji="0" lang="en-US" altLang="en-US" sz="1500" b="0" i="0" u="none" strike="noStrike" cap="none" normalizeH="0" baseline="0" dirty="0">
                <a:ln>
                  <a:noFill/>
                </a:ln>
                <a:solidFill>
                  <a:schemeClr val="tx1"/>
                </a:solidFill>
                <a:effectLst/>
                <a:latin typeface="Arial Unicode MS"/>
              </a:rPr>
              <a:t>display()</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 Traverse from front and print all parcels</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Step 8:</a:t>
            </a:r>
            <a:r>
              <a:rPr kumimoji="0" lang="en-US" altLang="en-US" sz="1500" b="0" i="0" u="none" strike="noStrike" cap="none" normalizeH="0" baseline="0" dirty="0">
                <a:ln>
                  <a:noFill/>
                </a:ln>
                <a:solidFill>
                  <a:schemeClr val="tx1"/>
                </a:solidFill>
                <a:effectLst/>
                <a:latin typeface="Arial" panose="020B0604020202020204" pitchFamily="34" charset="0"/>
              </a:rPr>
              <a:t> In main:</a:t>
            </a:r>
            <a:br>
              <a:rPr kumimoji="0" lang="en-US" altLang="en-US" sz="1500" b="0" i="0" u="none" strike="noStrike" cap="none" normalizeH="0" baseline="0" dirty="0">
                <a:ln>
                  <a:noFill/>
                </a:ln>
                <a:solidFill>
                  <a:schemeClr val="tx1"/>
                </a:solidFill>
                <a:effectLst/>
                <a:latin typeface="Arial" panose="020B0604020202020204" pitchFamily="34" charset="0"/>
              </a:rPr>
            </a:br>
            <a:r>
              <a:rPr kumimoji="0" lang="en-US" altLang="en-US" sz="1500" b="0" i="0" u="none" strike="noStrike" cap="none" normalizeH="0" baseline="0" dirty="0">
                <a:ln>
                  <a:noFill/>
                </a:ln>
                <a:solidFill>
                  <a:schemeClr val="tx1"/>
                </a:solidFill>
                <a:effectLst/>
                <a:latin typeface="Arial" panose="020B0604020202020204" pitchFamily="34" charset="0"/>
              </a:rPr>
              <a:t>• Add parcels with different priorities using </a:t>
            </a:r>
            <a:r>
              <a:rPr kumimoji="0" lang="en-US" altLang="en-US" sz="1500" b="0" i="0" u="none" strike="noStrike" cap="none" normalizeH="0" baseline="0" dirty="0">
                <a:ln>
                  <a:noFill/>
                </a:ln>
                <a:solidFill>
                  <a:schemeClr val="tx1"/>
                </a:solidFill>
                <a:effectLst/>
                <a:latin typeface="Arial Unicode MS"/>
              </a:rPr>
              <a:t>enqueue()</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 Display queue</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 Deliver parcels using </a:t>
            </a:r>
            <a:r>
              <a:rPr kumimoji="0" lang="en-US" altLang="en-US" sz="1500" b="0" i="0" u="none" strike="noStrike" cap="none" normalizeH="0" baseline="0" dirty="0">
                <a:ln>
                  <a:noFill/>
                </a:ln>
                <a:solidFill>
                  <a:schemeClr val="tx1"/>
                </a:solidFill>
                <a:effectLst/>
                <a:latin typeface="Arial Unicode MS"/>
              </a:rPr>
              <a:t>dequeue()</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 Display remaining parcels</a:t>
            </a:r>
            <a:endParaRPr kumimoji="0" lang="en-US" altLang="en-US" sz="15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Arial" panose="020B0604020202020204" pitchFamily="34" charset="0"/>
              </a:rPr>
              <a:t>Step 9:</a:t>
            </a:r>
            <a:r>
              <a:rPr kumimoji="0" lang="en-US" altLang="en-US" sz="1500" b="0" i="0" u="none" strike="noStrike" cap="none" normalizeH="0" baseline="0" dirty="0">
                <a:ln>
                  <a:noFill/>
                </a:ln>
                <a:solidFill>
                  <a:schemeClr val="tx1"/>
                </a:solidFill>
                <a:effectLst/>
                <a:latin typeface="Arial" panose="020B0604020202020204" pitchFamily="34" charset="0"/>
              </a:rPr>
              <a:t> End</a:t>
            </a:r>
          </a:p>
        </p:txBody>
      </p:sp>
    </p:spTree>
    <p:extLst>
      <p:ext uri="{BB962C8B-B14F-4D97-AF65-F5344CB8AC3E}">
        <p14:creationId xmlns:p14="http://schemas.microsoft.com/office/powerpoint/2010/main" val="4261209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30D9C-D9CC-4CE0-A5BE-33C901839530}"/>
              </a:ext>
            </a:extLst>
          </p:cNvPr>
          <p:cNvSpPr>
            <a:spLocks noGrp="1"/>
          </p:cNvSpPr>
          <p:nvPr>
            <p:ph type="title"/>
          </p:nvPr>
        </p:nvSpPr>
        <p:spPr/>
        <p:txBody>
          <a:bodyPr/>
          <a:lstStyle/>
          <a:p>
            <a:r>
              <a:rPr lang="en-US" dirty="0">
                <a:latin typeface="Arial Black" panose="020B0A04020102020204" pitchFamily="34" charset="0"/>
              </a:rPr>
              <a:t>What We Have Learned from This Code</a:t>
            </a:r>
            <a:endParaRPr lang="en-IN" dirty="0"/>
          </a:p>
        </p:txBody>
      </p:sp>
      <p:sp>
        <p:nvSpPr>
          <p:cNvPr id="3" name="Content Placeholder 2">
            <a:extLst>
              <a:ext uri="{FF2B5EF4-FFF2-40B4-BE49-F238E27FC236}">
                <a16:creationId xmlns:a16="http://schemas.microsoft.com/office/drawing/2014/main" id="{47FFB19F-B36D-47EA-96D1-221C29E4D3F3}"/>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Priority Queue Implementation:</a:t>
            </a:r>
          </a:p>
          <a:p>
            <a:r>
              <a:rPr lang="en-US" dirty="0">
                <a:latin typeface="Times New Roman" panose="02020603050405020304" pitchFamily="18" charset="0"/>
                <a:cs typeface="Times New Roman" panose="02020603050405020304" pitchFamily="18" charset="0"/>
              </a:rPr>
              <a:t>We learned how to implement a priority queue using a singly linked list in C, where items are arranged based on their priority.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Dynamic Memory Management:</a:t>
            </a:r>
          </a:p>
          <a:p>
            <a:r>
              <a:rPr lang="en-US" dirty="0">
                <a:latin typeface="Times New Roman" panose="02020603050405020304" pitchFamily="18" charset="0"/>
                <a:cs typeface="Times New Roman" panose="02020603050405020304" pitchFamily="18" charset="0"/>
              </a:rPr>
              <a:t>We practiced using malloc and free to create and delete nodes dynamically at runtime, helping us manage memory efficiently.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Linked List Traversal and Manipulation:</a:t>
            </a:r>
          </a:p>
          <a:p>
            <a:r>
              <a:rPr lang="en-US" dirty="0">
                <a:latin typeface="Times New Roman" panose="02020603050405020304" pitchFamily="18" charset="0"/>
                <a:cs typeface="Times New Roman" panose="02020603050405020304" pitchFamily="18" charset="0"/>
              </a:rPr>
              <a:t>We understood how to traverse, insert, and delete nodes in a linked list, maintaining a sorted order based on a specific condition (priority).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4755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D9E26-E6B7-4E64-B645-E84AAA05EBD4}"/>
              </a:ext>
            </a:extLst>
          </p:cNvPr>
          <p:cNvSpPr>
            <a:spLocks noGrp="1"/>
          </p:cNvSpPr>
          <p:nvPr>
            <p:ph type="title"/>
          </p:nvPr>
        </p:nvSpPr>
        <p:spPr/>
        <p:txBody>
          <a:bodyPr/>
          <a:lstStyle/>
          <a:p>
            <a:r>
              <a:rPr lang="en-IN" dirty="0">
                <a:latin typeface="Arial Black" panose="020B0A04020102020204" pitchFamily="34" charset="0"/>
              </a:rPr>
              <a:t>Source code</a:t>
            </a:r>
            <a:endParaRPr lang="en-IN" dirty="0"/>
          </a:p>
        </p:txBody>
      </p:sp>
      <p:sp>
        <p:nvSpPr>
          <p:cNvPr id="6" name="Content Placeholder 5">
            <a:extLst>
              <a:ext uri="{FF2B5EF4-FFF2-40B4-BE49-F238E27FC236}">
                <a16:creationId xmlns:a16="http://schemas.microsoft.com/office/drawing/2014/main" id="{079E1875-DFC1-4F42-998C-06970768D0CF}"/>
              </a:ext>
            </a:extLst>
          </p:cNvPr>
          <p:cNvSpPr>
            <a:spLocks noGrp="1"/>
          </p:cNvSpPr>
          <p:nvPr>
            <p:ph idx="1"/>
          </p:nvPr>
        </p:nvSpPr>
        <p:spPr>
          <a:xfrm>
            <a:off x="649358" y="3856383"/>
            <a:ext cx="5658678" cy="1298714"/>
          </a:xfrm>
        </p:spPr>
        <p:txBody>
          <a:bodyPr/>
          <a:lstStyle/>
          <a:p>
            <a:pPr marL="0" indent="0">
              <a:buNone/>
            </a:pPr>
            <a:r>
              <a:rPr lang="en-IN" dirty="0"/>
              <a:t>https://www.onlinegdb.com/online_c_compiler</a:t>
            </a:r>
          </a:p>
          <a:p>
            <a:pPr marL="0" indent="0">
              <a:buNone/>
            </a:pPr>
            <a:endParaRPr lang="en-IN" dirty="0"/>
          </a:p>
        </p:txBody>
      </p:sp>
      <p:pic>
        <p:nvPicPr>
          <p:cNvPr id="2050" name="Picture 2" descr="https://assets.grok.com/users/dbb90cc6-6f30-4ace-9ed2-aa8f383fccad/generated/4DkvvLc9qjDlzhSr/image.jpg">
            <a:extLst>
              <a:ext uri="{FF2B5EF4-FFF2-40B4-BE49-F238E27FC236}">
                <a16:creationId xmlns:a16="http://schemas.microsoft.com/office/drawing/2014/main" id="{418CD6DB-9C6B-4826-A414-8978AEDE98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2678" y="2637182"/>
            <a:ext cx="4689254" cy="3684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9896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52BB-2DCB-4C90-81CD-08424D4DD391}"/>
              </a:ext>
            </a:extLst>
          </p:cNvPr>
          <p:cNvSpPr>
            <a:spLocks noGrp="1"/>
          </p:cNvSpPr>
          <p:nvPr>
            <p:ph type="title"/>
          </p:nvPr>
        </p:nvSpPr>
        <p:spPr/>
        <p:txBody>
          <a:bodyPr/>
          <a:lstStyle/>
          <a:p>
            <a:r>
              <a:rPr lang="en-IN" dirty="0">
                <a:latin typeface="Arial Black" panose="020B0A04020102020204" pitchFamily="34" charset="0"/>
              </a:rPr>
              <a:t>Output</a:t>
            </a:r>
            <a:endParaRPr lang="en-IN" dirty="0"/>
          </a:p>
        </p:txBody>
      </p:sp>
      <p:pic>
        <p:nvPicPr>
          <p:cNvPr id="5" name="Content Placeholder 4">
            <a:extLst>
              <a:ext uri="{FF2B5EF4-FFF2-40B4-BE49-F238E27FC236}">
                <a16:creationId xmlns:a16="http://schemas.microsoft.com/office/drawing/2014/main" id="{26F80F9F-BA3D-4A1D-8A7B-7E4CB8F9A266}"/>
              </a:ext>
            </a:extLst>
          </p:cNvPr>
          <p:cNvPicPr>
            <a:picLocks noGrp="1" noChangeAspect="1"/>
          </p:cNvPicPr>
          <p:nvPr>
            <p:ph idx="1"/>
          </p:nvPr>
        </p:nvPicPr>
        <p:blipFill>
          <a:blip r:embed="rId2"/>
          <a:stretch>
            <a:fillRect/>
          </a:stretch>
        </p:blipFill>
        <p:spPr>
          <a:xfrm>
            <a:off x="1934817" y="2603499"/>
            <a:ext cx="6005355" cy="3744291"/>
          </a:xfrm>
        </p:spPr>
      </p:pic>
    </p:spTree>
    <p:extLst>
      <p:ext uri="{BB962C8B-B14F-4D97-AF65-F5344CB8AC3E}">
        <p14:creationId xmlns:p14="http://schemas.microsoft.com/office/powerpoint/2010/main" val="37213374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43</TotalTime>
  <Words>712</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Arial Rounded MT Bold</vt:lpstr>
      <vt:lpstr>Arial Unicode MS</vt:lpstr>
      <vt:lpstr>Century Gothic</vt:lpstr>
      <vt:lpstr>Times New Roman</vt:lpstr>
      <vt:lpstr>Wingdings 3</vt:lpstr>
      <vt:lpstr>Ion Boardroom</vt:lpstr>
      <vt:lpstr>Parcel sorting system</vt:lpstr>
      <vt:lpstr>Introduction</vt:lpstr>
      <vt:lpstr>Objective</vt:lpstr>
      <vt:lpstr>Why C Language? </vt:lpstr>
      <vt:lpstr>Why Data Structures and Algorithms </vt:lpstr>
      <vt:lpstr>Algorithm </vt:lpstr>
      <vt:lpstr>What We Have Learned from This Code</vt:lpstr>
      <vt:lpstr>Source code</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Parcel sorting system</dc:title>
  <dc:creator>ADMIN</dc:creator>
  <cp:lastModifiedBy>Haranadh KV</cp:lastModifiedBy>
  <cp:revision>6</cp:revision>
  <dcterms:created xsi:type="dcterms:W3CDTF">2025-04-29T16:55:50Z</dcterms:created>
  <dcterms:modified xsi:type="dcterms:W3CDTF">2025-04-30T00:42:09Z</dcterms:modified>
</cp:coreProperties>
</file>