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Lst>
  <p:sldSz cx="30275213" cy="42803763"/>
  <p:notesSz cx="6858000" cy="9144000"/>
  <p:defaultTextStyle>
    <a:defPPr>
      <a:defRPr lang="en-US"/>
    </a:defPPr>
    <a:lvl1pPr marL="0" algn="l" defTabSz="4175882" rtl="0" eaLnBrk="1" latinLnBrk="0" hangingPunct="1">
      <a:defRPr sz="8200" kern="1200">
        <a:solidFill>
          <a:schemeClr val="tx1"/>
        </a:solidFill>
        <a:latin typeface="+mn-lt"/>
        <a:ea typeface="+mn-ea"/>
        <a:cs typeface="+mn-cs"/>
      </a:defRPr>
    </a:lvl1pPr>
    <a:lvl2pPr marL="2087941" algn="l" defTabSz="4175882" rtl="0" eaLnBrk="1" latinLnBrk="0" hangingPunct="1">
      <a:defRPr sz="8200" kern="1200">
        <a:solidFill>
          <a:schemeClr val="tx1"/>
        </a:solidFill>
        <a:latin typeface="+mn-lt"/>
        <a:ea typeface="+mn-ea"/>
        <a:cs typeface="+mn-cs"/>
      </a:defRPr>
    </a:lvl2pPr>
    <a:lvl3pPr marL="4175882" algn="l" defTabSz="4175882" rtl="0" eaLnBrk="1" latinLnBrk="0" hangingPunct="1">
      <a:defRPr sz="8200" kern="1200">
        <a:solidFill>
          <a:schemeClr val="tx1"/>
        </a:solidFill>
        <a:latin typeface="+mn-lt"/>
        <a:ea typeface="+mn-ea"/>
        <a:cs typeface="+mn-cs"/>
      </a:defRPr>
    </a:lvl3pPr>
    <a:lvl4pPr marL="6263823" algn="l" defTabSz="4175882" rtl="0" eaLnBrk="1" latinLnBrk="0" hangingPunct="1">
      <a:defRPr sz="8200" kern="1200">
        <a:solidFill>
          <a:schemeClr val="tx1"/>
        </a:solidFill>
        <a:latin typeface="+mn-lt"/>
        <a:ea typeface="+mn-ea"/>
        <a:cs typeface="+mn-cs"/>
      </a:defRPr>
    </a:lvl4pPr>
    <a:lvl5pPr marL="8351764" algn="l" defTabSz="4175882" rtl="0" eaLnBrk="1" latinLnBrk="0" hangingPunct="1">
      <a:defRPr sz="8200" kern="1200">
        <a:solidFill>
          <a:schemeClr val="tx1"/>
        </a:solidFill>
        <a:latin typeface="+mn-lt"/>
        <a:ea typeface="+mn-ea"/>
        <a:cs typeface="+mn-cs"/>
      </a:defRPr>
    </a:lvl5pPr>
    <a:lvl6pPr marL="10439705" algn="l" defTabSz="4175882" rtl="0" eaLnBrk="1" latinLnBrk="0" hangingPunct="1">
      <a:defRPr sz="8200" kern="1200">
        <a:solidFill>
          <a:schemeClr val="tx1"/>
        </a:solidFill>
        <a:latin typeface="+mn-lt"/>
        <a:ea typeface="+mn-ea"/>
        <a:cs typeface="+mn-cs"/>
      </a:defRPr>
    </a:lvl6pPr>
    <a:lvl7pPr marL="12527646" algn="l" defTabSz="4175882" rtl="0" eaLnBrk="1" latinLnBrk="0" hangingPunct="1">
      <a:defRPr sz="8200" kern="1200">
        <a:solidFill>
          <a:schemeClr val="tx1"/>
        </a:solidFill>
        <a:latin typeface="+mn-lt"/>
        <a:ea typeface="+mn-ea"/>
        <a:cs typeface="+mn-cs"/>
      </a:defRPr>
    </a:lvl7pPr>
    <a:lvl8pPr marL="14615587" algn="l" defTabSz="4175882" rtl="0" eaLnBrk="1" latinLnBrk="0" hangingPunct="1">
      <a:defRPr sz="8200" kern="1200">
        <a:solidFill>
          <a:schemeClr val="tx1"/>
        </a:solidFill>
        <a:latin typeface="+mn-lt"/>
        <a:ea typeface="+mn-ea"/>
        <a:cs typeface="+mn-cs"/>
      </a:defRPr>
    </a:lvl8pPr>
    <a:lvl9pPr marL="16703528" algn="l" defTabSz="4175882"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804" y="-156"/>
      </p:cViewPr>
      <p:guideLst>
        <p:guide orient="horz" pos="13482"/>
        <p:guide pos="95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13296913"/>
            <a:ext cx="25733931" cy="9175066"/>
          </a:xfrm>
        </p:spPr>
        <p:txBody>
          <a:bodyPr/>
          <a:lstStyle/>
          <a:p>
            <a:r>
              <a:rPr lang="en-US" smtClean="0"/>
              <a:t>Click to edit Master title style</a:t>
            </a:r>
            <a:endParaRPr lang="en-US"/>
          </a:p>
        </p:txBody>
      </p:sp>
      <p:sp>
        <p:nvSpPr>
          <p:cNvPr id="3" name="Subtitle 2"/>
          <p:cNvSpPr>
            <a:spLocks noGrp="1"/>
          </p:cNvSpPr>
          <p:nvPr>
            <p:ph type="subTitle" idx="1"/>
          </p:nvPr>
        </p:nvSpPr>
        <p:spPr>
          <a:xfrm>
            <a:off x="4541282" y="24255466"/>
            <a:ext cx="21192649" cy="10938739"/>
          </a:xfrm>
        </p:spPr>
        <p:txBody>
          <a:bodyPr/>
          <a:lstStyle>
            <a:lvl1pPr marL="0" indent="0" algn="ctr">
              <a:buNone/>
              <a:defRPr>
                <a:solidFill>
                  <a:schemeClr val="tx1">
                    <a:tint val="75000"/>
                  </a:schemeClr>
                </a:solidFill>
              </a:defRPr>
            </a:lvl1pPr>
            <a:lvl2pPr marL="2087941" indent="0" algn="ctr">
              <a:buNone/>
              <a:defRPr>
                <a:solidFill>
                  <a:schemeClr val="tx1">
                    <a:tint val="75000"/>
                  </a:schemeClr>
                </a:solidFill>
              </a:defRPr>
            </a:lvl2pPr>
            <a:lvl3pPr marL="4175882" indent="0" algn="ctr">
              <a:buNone/>
              <a:defRPr>
                <a:solidFill>
                  <a:schemeClr val="tx1">
                    <a:tint val="75000"/>
                  </a:schemeClr>
                </a:solidFill>
              </a:defRPr>
            </a:lvl3pPr>
            <a:lvl4pPr marL="6263823" indent="0" algn="ctr">
              <a:buNone/>
              <a:defRPr>
                <a:solidFill>
                  <a:schemeClr val="tx1">
                    <a:tint val="75000"/>
                  </a:schemeClr>
                </a:solidFill>
              </a:defRPr>
            </a:lvl4pPr>
            <a:lvl5pPr marL="8351764" indent="0" algn="ctr">
              <a:buNone/>
              <a:defRPr>
                <a:solidFill>
                  <a:schemeClr val="tx1">
                    <a:tint val="75000"/>
                  </a:schemeClr>
                </a:solidFill>
              </a:defRPr>
            </a:lvl5pPr>
            <a:lvl6pPr marL="10439705" indent="0" algn="ctr">
              <a:buNone/>
              <a:defRPr>
                <a:solidFill>
                  <a:schemeClr val="tx1">
                    <a:tint val="75000"/>
                  </a:schemeClr>
                </a:solidFill>
              </a:defRPr>
            </a:lvl6pPr>
            <a:lvl7pPr marL="12527646" indent="0" algn="ctr">
              <a:buNone/>
              <a:defRPr>
                <a:solidFill>
                  <a:schemeClr val="tx1">
                    <a:tint val="75000"/>
                  </a:schemeClr>
                </a:solidFill>
              </a:defRPr>
            </a:lvl7pPr>
            <a:lvl8pPr marL="14615587" indent="0" algn="ctr">
              <a:buNone/>
              <a:defRPr>
                <a:solidFill>
                  <a:schemeClr val="tx1">
                    <a:tint val="75000"/>
                  </a:schemeClr>
                </a:solidFill>
              </a:defRPr>
            </a:lvl8pPr>
            <a:lvl9pPr marL="1670352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B07995-199A-4D06-A1F6-0C8744A8536E}"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E915D-9A1C-4D1D-A520-CDDD8EC557A4}" type="slidenum">
              <a:rPr lang="en-US" smtClean="0"/>
              <a:t>‹#›</a:t>
            </a:fld>
            <a:endParaRPr lang="en-US"/>
          </a:p>
        </p:txBody>
      </p:sp>
    </p:spTree>
    <p:extLst>
      <p:ext uri="{BB962C8B-B14F-4D97-AF65-F5344CB8AC3E}">
        <p14:creationId xmlns:p14="http://schemas.microsoft.com/office/powerpoint/2010/main" val="3344982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B07995-199A-4D06-A1F6-0C8744A8536E}"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E915D-9A1C-4D1D-A520-CDDD8EC557A4}" type="slidenum">
              <a:rPr lang="en-US" smtClean="0"/>
              <a:t>‹#›</a:t>
            </a:fld>
            <a:endParaRPr lang="en-US"/>
          </a:p>
        </p:txBody>
      </p:sp>
    </p:spTree>
    <p:extLst>
      <p:ext uri="{BB962C8B-B14F-4D97-AF65-F5344CB8AC3E}">
        <p14:creationId xmlns:p14="http://schemas.microsoft.com/office/powerpoint/2010/main" val="2498277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49529" y="1714139"/>
            <a:ext cx="6811923" cy="3652191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13761" y="1714139"/>
            <a:ext cx="19931182" cy="3652191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B07995-199A-4D06-A1F6-0C8744A8536E}"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E915D-9A1C-4D1D-A520-CDDD8EC557A4}" type="slidenum">
              <a:rPr lang="en-US" smtClean="0"/>
              <a:t>‹#›</a:t>
            </a:fld>
            <a:endParaRPr lang="en-US"/>
          </a:p>
        </p:txBody>
      </p:sp>
    </p:spTree>
    <p:extLst>
      <p:ext uri="{BB962C8B-B14F-4D97-AF65-F5344CB8AC3E}">
        <p14:creationId xmlns:p14="http://schemas.microsoft.com/office/powerpoint/2010/main" val="2683901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B07995-199A-4D06-A1F6-0C8744A8536E}"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E915D-9A1C-4D1D-A520-CDDD8EC557A4}" type="slidenum">
              <a:rPr lang="en-US" smtClean="0"/>
              <a:t>‹#›</a:t>
            </a:fld>
            <a:endParaRPr lang="en-US"/>
          </a:p>
        </p:txBody>
      </p:sp>
    </p:spTree>
    <p:extLst>
      <p:ext uri="{BB962C8B-B14F-4D97-AF65-F5344CB8AC3E}">
        <p14:creationId xmlns:p14="http://schemas.microsoft.com/office/powerpoint/2010/main" val="1186333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533" y="27505384"/>
            <a:ext cx="25733931" cy="8501303"/>
          </a:xfrm>
        </p:spPr>
        <p:txBody>
          <a:bodyPr anchor="t"/>
          <a:lstStyle>
            <a:lvl1pPr algn="l">
              <a:defRPr sz="18300" b="1" cap="all"/>
            </a:lvl1pPr>
          </a:lstStyle>
          <a:p>
            <a:r>
              <a:rPr lang="en-US" smtClean="0"/>
              <a:t>Click to edit Master title style</a:t>
            </a:r>
            <a:endParaRPr lang="en-US"/>
          </a:p>
        </p:txBody>
      </p:sp>
      <p:sp>
        <p:nvSpPr>
          <p:cNvPr id="3" name="Text Placeholder 2"/>
          <p:cNvSpPr>
            <a:spLocks noGrp="1"/>
          </p:cNvSpPr>
          <p:nvPr>
            <p:ph type="body" idx="1"/>
          </p:nvPr>
        </p:nvSpPr>
        <p:spPr>
          <a:xfrm>
            <a:off x="2391533" y="18142064"/>
            <a:ext cx="25733931" cy="9363320"/>
          </a:xfrm>
        </p:spPr>
        <p:txBody>
          <a:bodyPr anchor="b"/>
          <a:lstStyle>
            <a:lvl1pPr marL="0" indent="0">
              <a:buNone/>
              <a:defRPr sz="9100">
                <a:solidFill>
                  <a:schemeClr val="tx1">
                    <a:tint val="75000"/>
                  </a:schemeClr>
                </a:solidFill>
              </a:defRPr>
            </a:lvl1pPr>
            <a:lvl2pPr marL="2087941" indent="0">
              <a:buNone/>
              <a:defRPr sz="8200">
                <a:solidFill>
                  <a:schemeClr val="tx1">
                    <a:tint val="75000"/>
                  </a:schemeClr>
                </a:solidFill>
              </a:defRPr>
            </a:lvl2pPr>
            <a:lvl3pPr marL="4175882" indent="0">
              <a:buNone/>
              <a:defRPr sz="7300">
                <a:solidFill>
                  <a:schemeClr val="tx1">
                    <a:tint val="75000"/>
                  </a:schemeClr>
                </a:solidFill>
              </a:defRPr>
            </a:lvl3pPr>
            <a:lvl4pPr marL="6263823" indent="0">
              <a:buNone/>
              <a:defRPr sz="6400">
                <a:solidFill>
                  <a:schemeClr val="tx1">
                    <a:tint val="75000"/>
                  </a:schemeClr>
                </a:solidFill>
              </a:defRPr>
            </a:lvl4pPr>
            <a:lvl5pPr marL="8351764" indent="0">
              <a:buNone/>
              <a:defRPr sz="6400">
                <a:solidFill>
                  <a:schemeClr val="tx1">
                    <a:tint val="75000"/>
                  </a:schemeClr>
                </a:solidFill>
              </a:defRPr>
            </a:lvl5pPr>
            <a:lvl6pPr marL="10439705" indent="0">
              <a:buNone/>
              <a:defRPr sz="6400">
                <a:solidFill>
                  <a:schemeClr val="tx1">
                    <a:tint val="75000"/>
                  </a:schemeClr>
                </a:solidFill>
              </a:defRPr>
            </a:lvl6pPr>
            <a:lvl7pPr marL="12527646" indent="0">
              <a:buNone/>
              <a:defRPr sz="6400">
                <a:solidFill>
                  <a:schemeClr val="tx1">
                    <a:tint val="75000"/>
                  </a:schemeClr>
                </a:solidFill>
              </a:defRPr>
            </a:lvl7pPr>
            <a:lvl8pPr marL="14615587" indent="0">
              <a:buNone/>
              <a:defRPr sz="6400">
                <a:solidFill>
                  <a:schemeClr val="tx1">
                    <a:tint val="75000"/>
                  </a:schemeClr>
                </a:solidFill>
              </a:defRPr>
            </a:lvl8pPr>
            <a:lvl9pPr marL="16703528"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B07995-199A-4D06-A1F6-0C8744A8536E}"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E915D-9A1C-4D1D-A520-CDDD8EC557A4}" type="slidenum">
              <a:rPr lang="en-US" smtClean="0"/>
              <a:t>‹#›</a:t>
            </a:fld>
            <a:endParaRPr lang="en-US"/>
          </a:p>
        </p:txBody>
      </p:sp>
    </p:spTree>
    <p:extLst>
      <p:ext uri="{BB962C8B-B14F-4D97-AF65-F5344CB8AC3E}">
        <p14:creationId xmlns:p14="http://schemas.microsoft.com/office/powerpoint/2010/main" val="25552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13761" y="9987548"/>
            <a:ext cx="13371552" cy="28248505"/>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5389900" y="9987548"/>
            <a:ext cx="13371552" cy="28248505"/>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B07995-199A-4D06-A1F6-0C8744A8536E}"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CE915D-9A1C-4D1D-A520-CDDD8EC557A4}" type="slidenum">
              <a:rPr lang="en-US" smtClean="0"/>
              <a:t>‹#›</a:t>
            </a:fld>
            <a:endParaRPr lang="en-US"/>
          </a:p>
        </p:txBody>
      </p:sp>
    </p:spTree>
    <p:extLst>
      <p:ext uri="{BB962C8B-B14F-4D97-AF65-F5344CB8AC3E}">
        <p14:creationId xmlns:p14="http://schemas.microsoft.com/office/powerpoint/2010/main" val="584995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3761" y="9581308"/>
            <a:ext cx="13376810" cy="3993033"/>
          </a:xfrm>
        </p:spPr>
        <p:txBody>
          <a:bodyPr anchor="b"/>
          <a:lstStyle>
            <a:lvl1pPr marL="0" indent="0">
              <a:buNone/>
              <a:defRPr sz="11000" b="1"/>
            </a:lvl1pPr>
            <a:lvl2pPr marL="2087941" indent="0">
              <a:buNone/>
              <a:defRPr sz="9100" b="1"/>
            </a:lvl2pPr>
            <a:lvl3pPr marL="4175882" indent="0">
              <a:buNone/>
              <a:defRPr sz="8200" b="1"/>
            </a:lvl3pPr>
            <a:lvl4pPr marL="6263823" indent="0">
              <a:buNone/>
              <a:defRPr sz="7300" b="1"/>
            </a:lvl4pPr>
            <a:lvl5pPr marL="8351764" indent="0">
              <a:buNone/>
              <a:defRPr sz="7300" b="1"/>
            </a:lvl5pPr>
            <a:lvl6pPr marL="10439705" indent="0">
              <a:buNone/>
              <a:defRPr sz="7300" b="1"/>
            </a:lvl6pPr>
            <a:lvl7pPr marL="12527646" indent="0">
              <a:buNone/>
              <a:defRPr sz="7300" b="1"/>
            </a:lvl7pPr>
            <a:lvl8pPr marL="14615587" indent="0">
              <a:buNone/>
              <a:defRPr sz="7300" b="1"/>
            </a:lvl8pPr>
            <a:lvl9pPr marL="16703528"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1513761" y="13574342"/>
            <a:ext cx="13376810" cy="24661708"/>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79389" y="9581308"/>
            <a:ext cx="13382065" cy="3993033"/>
          </a:xfrm>
        </p:spPr>
        <p:txBody>
          <a:bodyPr anchor="b"/>
          <a:lstStyle>
            <a:lvl1pPr marL="0" indent="0">
              <a:buNone/>
              <a:defRPr sz="11000" b="1"/>
            </a:lvl1pPr>
            <a:lvl2pPr marL="2087941" indent="0">
              <a:buNone/>
              <a:defRPr sz="9100" b="1"/>
            </a:lvl2pPr>
            <a:lvl3pPr marL="4175882" indent="0">
              <a:buNone/>
              <a:defRPr sz="8200" b="1"/>
            </a:lvl3pPr>
            <a:lvl4pPr marL="6263823" indent="0">
              <a:buNone/>
              <a:defRPr sz="7300" b="1"/>
            </a:lvl4pPr>
            <a:lvl5pPr marL="8351764" indent="0">
              <a:buNone/>
              <a:defRPr sz="7300" b="1"/>
            </a:lvl5pPr>
            <a:lvl6pPr marL="10439705" indent="0">
              <a:buNone/>
              <a:defRPr sz="7300" b="1"/>
            </a:lvl6pPr>
            <a:lvl7pPr marL="12527646" indent="0">
              <a:buNone/>
              <a:defRPr sz="7300" b="1"/>
            </a:lvl7pPr>
            <a:lvl8pPr marL="14615587" indent="0">
              <a:buNone/>
              <a:defRPr sz="7300" b="1"/>
            </a:lvl8pPr>
            <a:lvl9pPr marL="16703528"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15379389" y="13574342"/>
            <a:ext cx="13382065" cy="24661708"/>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B07995-199A-4D06-A1F6-0C8744A8536E}" type="datetimeFigureOut">
              <a:rPr lang="en-US" smtClean="0"/>
              <a:t>10/3/2024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CE915D-9A1C-4D1D-A520-CDDD8EC557A4}" type="slidenum">
              <a:rPr lang="en-US" smtClean="0"/>
              <a:t>‹#›</a:t>
            </a:fld>
            <a:endParaRPr lang="en-US"/>
          </a:p>
        </p:txBody>
      </p:sp>
    </p:spTree>
    <p:extLst>
      <p:ext uri="{BB962C8B-B14F-4D97-AF65-F5344CB8AC3E}">
        <p14:creationId xmlns:p14="http://schemas.microsoft.com/office/powerpoint/2010/main" val="3806376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B07995-199A-4D06-A1F6-0C8744A8536E}" type="datetimeFigureOut">
              <a:rPr lang="en-US" smtClean="0"/>
              <a:t>10/3/2024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CE915D-9A1C-4D1D-A520-CDDD8EC557A4}" type="slidenum">
              <a:rPr lang="en-US" smtClean="0"/>
              <a:t>‹#›</a:t>
            </a:fld>
            <a:endParaRPr lang="en-US"/>
          </a:p>
        </p:txBody>
      </p:sp>
    </p:spTree>
    <p:extLst>
      <p:ext uri="{BB962C8B-B14F-4D97-AF65-F5344CB8AC3E}">
        <p14:creationId xmlns:p14="http://schemas.microsoft.com/office/powerpoint/2010/main" val="1736561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B07995-199A-4D06-A1F6-0C8744A8536E}" type="datetimeFigureOut">
              <a:rPr lang="en-US" smtClean="0"/>
              <a:t>10/3/2024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CE915D-9A1C-4D1D-A520-CDDD8EC557A4}" type="slidenum">
              <a:rPr lang="en-US" smtClean="0"/>
              <a:t>‹#›</a:t>
            </a:fld>
            <a:endParaRPr lang="en-US"/>
          </a:p>
        </p:txBody>
      </p:sp>
    </p:spTree>
    <p:extLst>
      <p:ext uri="{BB962C8B-B14F-4D97-AF65-F5344CB8AC3E}">
        <p14:creationId xmlns:p14="http://schemas.microsoft.com/office/powerpoint/2010/main" val="3029736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763" y="1704224"/>
            <a:ext cx="9960336" cy="7252860"/>
          </a:xfrm>
        </p:spPr>
        <p:txBody>
          <a:bodyPr anchor="b"/>
          <a:lstStyle>
            <a:lvl1pPr algn="l">
              <a:defRPr sz="9100" b="1"/>
            </a:lvl1pPr>
          </a:lstStyle>
          <a:p>
            <a:r>
              <a:rPr lang="en-US" smtClean="0"/>
              <a:t>Click to edit Master title style</a:t>
            </a:r>
            <a:endParaRPr lang="en-US"/>
          </a:p>
        </p:txBody>
      </p:sp>
      <p:sp>
        <p:nvSpPr>
          <p:cNvPr id="3" name="Content Placeholder 2"/>
          <p:cNvSpPr>
            <a:spLocks noGrp="1"/>
          </p:cNvSpPr>
          <p:nvPr>
            <p:ph idx="1"/>
          </p:nvPr>
        </p:nvSpPr>
        <p:spPr>
          <a:xfrm>
            <a:off x="11836767" y="1704227"/>
            <a:ext cx="16924685" cy="36531826"/>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3763" y="8957087"/>
            <a:ext cx="9960336" cy="29278966"/>
          </a:xfrm>
        </p:spPr>
        <p:txBody>
          <a:bodyPr/>
          <a:lstStyle>
            <a:lvl1pPr marL="0" indent="0">
              <a:buNone/>
              <a:defRPr sz="6400"/>
            </a:lvl1pPr>
            <a:lvl2pPr marL="2087941" indent="0">
              <a:buNone/>
              <a:defRPr sz="5500"/>
            </a:lvl2pPr>
            <a:lvl3pPr marL="4175882" indent="0">
              <a:buNone/>
              <a:defRPr sz="4600"/>
            </a:lvl3pPr>
            <a:lvl4pPr marL="6263823" indent="0">
              <a:buNone/>
              <a:defRPr sz="4100"/>
            </a:lvl4pPr>
            <a:lvl5pPr marL="8351764" indent="0">
              <a:buNone/>
              <a:defRPr sz="4100"/>
            </a:lvl5pPr>
            <a:lvl6pPr marL="10439705" indent="0">
              <a:buNone/>
              <a:defRPr sz="4100"/>
            </a:lvl6pPr>
            <a:lvl7pPr marL="12527646" indent="0">
              <a:buNone/>
              <a:defRPr sz="4100"/>
            </a:lvl7pPr>
            <a:lvl8pPr marL="14615587" indent="0">
              <a:buNone/>
              <a:defRPr sz="4100"/>
            </a:lvl8pPr>
            <a:lvl9pPr marL="16703528"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B07995-199A-4D06-A1F6-0C8744A8536E}"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CE915D-9A1C-4D1D-A520-CDDD8EC557A4}" type="slidenum">
              <a:rPr lang="en-US" smtClean="0"/>
              <a:t>‹#›</a:t>
            </a:fld>
            <a:endParaRPr lang="en-US"/>
          </a:p>
        </p:txBody>
      </p:sp>
    </p:spTree>
    <p:extLst>
      <p:ext uri="{BB962C8B-B14F-4D97-AF65-F5344CB8AC3E}">
        <p14:creationId xmlns:p14="http://schemas.microsoft.com/office/powerpoint/2010/main" val="159196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154" y="29962634"/>
            <a:ext cx="18165128" cy="3537259"/>
          </a:xfrm>
        </p:spPr>
        <p:txBody>
          <a:bodyPr anchor="b"/>
          <a:lstStyle>
            <a:lvl1pPr algn="l">
              <a:defRPr sz="9100" b="1"/>
            </a:lvl1pPr>
          </a:lstStyle>
          <a:p>
            <a:r>
              <a:rPr lang="en-US" smtClean="0"/>
              <a:t>Click to edit Master title style</a:t>
            </a:r>
            <a:endParaRPr lang="en-US"/>
          </a:p>
        </p:txBody>
      </p:sp>
      <p:sp>
        <p:nvSpPr>
          <p:cNvPr id="3" name="Picture Placeholder 2"/>
          <p:cNvSpPr>
            <a:spLocks noGrp="1"/>
          </p:cNvSpPr>
          <p:nvPr>
            <p:ph type="pic" idx="1"/>
          </p:nvPr>
        </p:nvSpPr>
        <p:spPr>
          <a:xfrm>
            <a:off x="5934154" y="3824595"/>
            <a:ext cx="18165128" cy="25682258"/>
          </a:xfrm>
        </p:spPr>
        <p:txBody>
          <a:bodyPr/>
          <a:lstStyle>
            <a:lvl1pPr marL="0" indent="0">
              <a:buNone/>
              <a:defRPr sz="14600"/>
            </a:lvl1pPr>
            <a:lvl2pPr marL="2087941" indent="0">
              <a:buNone/>
              <a:defRPr sz="12800"/>
            </a:lvl2pPr>
            <a:lvl3pPr marL="4175882" indent="0">
              <a:buNone/>
              <a:defRPr sz="11000"/>
            </a:lvl3pPr>
            <a:lvl4pPr marL="6263823" indent="0">
              <a:buNone/>
              <a:defRPr sz="9100"/>
            </a:lvl4pPr>
            <a:lvl5pPr marL="8351764" indent="0">
              <a:buNone/>
              <a:defRPr sz="9100"/>
            </a:lvl5pPr>
            <a:lvl6pPr marL="10439705" indent="0">
              <a:buNone/>
              <a:defRPr sz="9100"/>
            </a:lvl6pPr>
            <a:lvl7pPr marL="12527646" indent="0">
              <a:buNone/>
              <a:defRPr sz="9100"/>
            </a:lvl7pPr>
            <a:lvl8pPr marL="14615587" indent="0">
              <a:buNone/>
              <a:defRPr sz="9100"/>
            </a:lvl8pPr>
            <a:lvl9pPr marL="16703528" indent="0">
              <a:buNone/>
              <a:defRPr sz="9100"/>
            </a:lvl9pPr>
          </a:lstStyle>
          <a:p>
            <a:endParaRPr lang="en-US"/>
          </a:p>
        </p:txBody>
      </p:sp>
      <p:sp>
        <p:nvSpPr>
          <p:cNvPr id="4" name="Text Placeholder 3"/>
          <p:cNvSpPr>
            <a:spLocks noGrp="1"/>
          </p:cNvSpPr>
          <p:nvPr>
            <p:ph type="body" sz="half" idx="2"/>
          </p:nvPr>
        </p:nvSpPr>
        <p:spPr>
          <a:xfrm>
            <a:off x="5934154" y="33499893"/>
            <a:ext cx="18165128" cy="5023494"/>
          </a:xfrm>
        </p:spPr>
        <p:txBody>
          <a:bodyPr/>
          <a:lstStyle>
            <a:lvl1pPr marL="0" indent="0">
              <a:buNone/>
              <a:defRPr sz="6400"/>
            </a:lvl1pPr>
            <a:lvl2pPr marL="2087941" indent="0">
              <a:buNone/>
              <a:defRPr sz="5500"/>
            </a:lvl2pPr>
            <a:lvl3pPr marL="4175882" indent="0">
              <a:buNone/>
              <a:defRPr sz="4600"/>
            </a:lvl3pPr>
            <a:lvl4pPr marL="6263823" indent="0">
              <a:buNone/>
              <a:defRPr sz="4100"/>
            </a:lvl4pPr>
            <a:lvl5pPr marL="8351764" indent="0">
              <a:buNone/>
              <a:defRPr sz="4100"/>
            </a:lvl5pPr>
            <a:lvl6pPr marL="10439705" indent="0">
              <a:buNone/>
              <a:defRPr sz="4100"/>
            </a:lvl6pPr>
            <a:lvl7pPr marL="12527646" indent="0">
              <a:buNone/>
              <a:defRPr sz="4100"/>
            </a:lvl7pPr>
            <a:lvl8pPr marL="14615587" indent="0">
              <a:buNone/>
              <a:defRPr sz="4100"/>
            </a:lvl8pPr>
            <a:lvl9pPr marL="16703528"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B07995-199A-4D06-A1F6-0C8744A8536E}"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CE915D-9A1C-4D1D-A520-CDDD8EC557A4}" type="slidenum">
              <a:rPr lang="en-US" smtClean="0"/>
              <a:t>‹#›</a:t>
            </a:fld>
            <a:endParaRPr lang="en-US"/>
          </a:p>
        </p:txBody>
      </p:sp>
    </p:spTree>
    <p:extLst>
      <p:ext uri="{BB962C8B-B14F-4D97-AF65-F5344CB8AC3E}">
        <p14:creationId xmlns:p14="http://schemas.microsoft.com/office/powerpoint/2010/main" val="195784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761" y="1714135"/>
            <a:ext cx="27247692" cy="7133961"/>
          </a:xfrm>
          <a:prstGeom prst="rect">
            <a:avLst/>
          </a:prstGeom>
        </p:spPr>
        <p:txBody>
          <a:bodyPr vert="horz" lIns="417588" tIns="208794" rIns="417588" bIns="20879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513761" y="9987548"/>
            <a:ext cx="27247692" cy="28248505"/>
          </a:xfrm>
          <a:prstGeom prst="rect">
            <a:avLst/>
          </a:prstGeom>
        </p:spPr>
        <p:txBody>
          <a:bodyPr vert="horz" lIns="417588" tIns="208794" rIns="417588" bIns="20879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513761" y="39672750"/>
            <a:ext cx="7064216" cy="2278904"/>
          </a:xfrm>
          <a:prstGeom prst="rect">
            <a:avLst/>
          </a:prstGeom>
        </p:spPr>
        <p:txBody>
          <a:bodyPr vert="horz" lIns="417588" tIns="208794" rIns="417588" bIns="208794" rtlCol="0" anchor="ctr"/>
          <a:lstStyle>
            <a:lvl1pPr algn="l">
              <a:defRPr sz="5500">
                <a:solidFill>
                  <a:schemeClr val="tx1">
                    <a:tint val="75000"/>
                  </a:schemeClr>
                </a:solidFill>
              </a:defRPr>
            </a:lvl1pPr>
          </a:lstStyle>
          <a:p>
            <a:fld id="{CBB07995-199A-4D06-A1F6-0C8744A8536E}" type="datetimeFigureOut">
              <a:rPr lang="en-US" smtClean="0"/>
              <a:t>10/3/2024</a:t>
            </a:fld>
            <a:endParaRPr lang="en-US"/>
          </a:p>
        </p:txBody>
      </p:sp>
      <p:sp>
        <p:nvSpPr>
          <p:cNvPr id="5" name="Footer Placeholder 4"/>
          <p:cNvSpPr>
            <a:spLocks noGrp="1"/>
          </p:cNvSpPr>
          <p:nvPr>
            <p:ph type="ftr" sz="quarter" idx="3"/>
          </p:nvPr>
        </p:nvSpPr>
        <p:spPr>
          <a:xfrm>
            <a:off x="10344031" y="39672750"/>
            <a:ext cx="9587151" cy="2278904"/>
          </a:xfrm>
          <a:prstGeom prst="rect">
            <a:avLst/>
          </a:prstGeom>
        </p:spPr>
        <p:txBody>
          <a:bodyPr vert="horz" lIns="417588" tIns="208794" rIns="417588" bIns="208794"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97236" y="39672750"/>
            <a:ext cx="7064216" cy="2278904"/>
          </a:xfrm>
          <a:prstGeom prst="rect">
            <a:avLst/>
          </a:prstGeom>
        </p:spPr>
        <p:txBody>
          <a:bodyPr vert="horz" lIns="417588" tIns="208794" rIns="417588" bIns="208794" rtlCol="0" anchor="ctr"/>
          <a:lstStyle>
            <a:lvl1pPr algn="r">
              <a:defRPr sz="5500">
                <a:solidFill>
                  <a:schemeClr val="tx1">
                    <a:tint val="75000"/>
                  </a:schemeClr>
                </a:solidFill>
              </a:defRPr>
            </a:lvl1pPr>
          </a:lstStyle>
          <a:p>
            <a:fld id="{90CE915D-9A1C-4D1D-A520-CDDD8EC557A4}" type="slidenum">
              <a:rPr lang="en-US" smtClean="0"/>
              <a:t>‹#›</a:t>
            </a:fld>
            <a:endParaRPr lang="en-US"/>
          </a:p>
        </p:txBody>
      </p:sp>
    </p:spTree>
    <p:extLst>
      <p:ext uri="{BB962C8B-B14F-4D97-AF65-F5344CB8AC3E}">
        <p14:creationId xmlns:p14="http://schemas.microsoft.com/office/powerpoint/2010/main" val="3811113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5882" rtl="0" eaLnBrk="1" latinLnBrk="0" hangingPunct="1">
        <a:spcBef>
          <a:spcPct val="0"/>
        </a:spcBef>
        <a:buNone/>
        <a:defRPr sz="20100" kern="1200">
          <a:solidFill>
            <a:schemeClr val="tx1"/>
          </a:solidFill>
          <a:latin typeface="+mj-lt"/>
          <a:ea typeface="+mj-ea"/>
          <a:cs typeface="+mj-cs"/>
        </a:defRPr>
      </a:lvl1pPr>
    </p:titleStyle>
    <p:bodyStyle>
      <a:lvl1pPr marL="1565956" indent="-1565956" algn="l" defTabSz="4175882" rtl="0" eaLnBrk="1" latinLnBrk="0" hangingPunct="1">
        <a:spcBef>
          <a:spcPct val="20000"/>
        </a:spcBef>
        <a:buFont typeface="Arial" panose="020B0604020202020204" pitchFamily="34" charset="0"/>
        <a:buChar char="•"/>
        <a:defRPr sz="14600" kern="1200">
          <a:solidFill>
            <a:schemeClr val="tx1"/>
          </a:solidFill>
          <a:latin typeface="+mn-lt"/>
          <a:ea typeface="+mn-ea"/>
          <a:cs typeface="+mn-cs"/>
        </a:defRPr>
      </a:lvl1pPr>
      <a:lvl2pPr marL="3392904" indent="-1304963" algn="l" defTabSz="4175882" rtl="0" eaLnBrk="1" latinLnBrk="0" hangingPunct="1">
        <a:spcBef>
          <a:spcPct val="20000"/>
        </a:spcBef>
        <a:buFont typeface="Arial" panose="020B0604020202020204" pitchFamily="34" charset="0"/>
        <a:buChar char="–"/>
        <a:defRPr sz="12800" kern="1200">
          <a:solidFill>
            <a:schemeClr val="tx1"/>
          </a:solidFill>
          <a:latin typeface="+mn-lt"/>
          <a:ea typeface="+mn-ea"/>
          <a:cs typeface="+mn-cs"/>
        </a:defRPr>
      </a:lvl2pPr>
      <a:lvl3pPr marL="5219852" indent="-1043970" algn="l" defTabSz="4175882" rtl="0" eaLnBrk="1" latinLnBrk="0" hangingPunct="1">
        <a:spcBef>
          <a:spcPct val="20000"/>
        </a:spcBef>
        <a:buFont typeface="Arial" panose="020B0604020202020204" pitchFamily="34" charset="0"/>
        <a:buChar char="•"/>
        <a:defRPr sz="11000" kern="1200">
          <a:solidFill>
            <a:schemeClr val="tx1"/>
          </a:solidFill>
          <a:latin typeface="+mn-lt"/>
          <a:ea typeface="+mn-ea"/>
          <a:cs typeface="+mn-cs"/>
        </a:defRPr>
      </a:lvl3pPr>
      <a:lvl4pPr marL="7307793" indent="-1043970" algn="l" defTabSz="4175882"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4pPr>
      <a:lvl5pPr marL="9395734" indent="-1043970" algn="l" defTabSz="4175882"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5pPr>
      <a:lvl6pPr marL="11483675" indent="-1043970" algn="l" defTabSz="4175882"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71616" indent="-1043970" algn="l" defTabSz="4175882"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59557" indent="-1043970" algn="l" defTabSz="4175882"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47498" indent="-1043970" algn="l" defTabSz="4175882"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en-US"/>
      </a:defPPr>
      <a:lvl1pPr marL="0" algn="l" defTabSz="4175882" rtl="0" eaLnBrk="1" latinLnBrk="0" hangingPunct="1">
        <a:defRPr sz="8200" kern="1200">
          <a:solidFill>
            <a:schemeClr val="tx1"/>
          </a:solidFill>
          <a:latin typeface="+mn-lt"/>
          <a:ea typeface="+mn-ea"/>
          <a:cs typeface="+mn-cs"/>
        </a:defRPr>
      </a:lvl1pPr>
      <a:lvl2pPr marL="2087941" algn="l" defTabSz="4175882" rtl="0" eaLnBrk="1" latinLnBrk="0" hangingPunct="1">
        <a:defRPr sz="8200" kern="1200">
          <a:solidFill>
            <a:schemeClr val="tx1"/>
          </a:solidFill>
          <a:latin typeface="+mn-lt"/>
          <a:ea typeface="+mn-ea"/>
          <a:cs typeface="+mn-cs"/>
        </a:defRPr>
      </a:lvl2pPr>
      <a:lvl3pPr marL="4175882" algn="l" defTabSz="4175882" rtl="0" eaLnBrk="1" latinLnBrk="0" hangingPunct="1">
        <a:defRPr sz="8200" kern="1200">
          <a:solidFill>
            <a:schemeClr val="tx1"/>
          </a:solidFill>
          <a:latin typeface="+mn-lt"/>
          <a:ea typeface="+mn-ea"/>
          <a:cs typeface="+mn-cs"/>
        </a:defRPr>
      </a:lvl3pPr>
      <a:lvl4pPr marL="6263823" algn="l" defTabSz="4175882" rtl="0" eaLnBrk="1" latinLnBrk="0" hangingPunct="1">
        <a:defRPr sz="8200" kern="1200">
          <a:solidFill>
            <a:schemeClr val="tx1"/>
          </a:solidFill>
          <a:latin typeface="+mn-lt"/>
          <a:ea typeface="+mn-ea"/>
          <a:cs typeface="+mn-cs"/>
        </a:defRPr>
      </a:lvl4pPr>
      <a:lvl5pPr marL="8351764" algn="l" defTabSz="4175882" rtl="0" eaLnBrk="1" latinLnBrk="0" hangingPunct="1">
        <a:defRPr sz="8200" kern="1200">
          <a:solidFill>
            <a:schemeClr val="tx1"/>
          </a:solidFill>
          <a:latin typeface="+mn-lt"/>
          <a:ea typeface="+mn-ea"/>
          <a:cs typeface="+mn-cs"/>
        </a:defRPr>
      </a:lvl5pPr>
      <a:lvl6pPr marL="10439705" algn="l" defTabSz="4175882" rtl="0" eaLnBrk="1" latinLnBrk="0" hangingPunct="1">
        <a:defRPr sz="8200" kern="1200">
          <a:solidFill>
            <a:schemeClr val="tx1"/>
          </a:solidFill>
          <a:latin typeface="+mn-lt"/>
          <a:ea typeface="+mn-ea"/>
          <a:cs typeface="+mn-cs"/>
        </a:defRPr>
      </a:lvl6pPr>
      <a:lvl7pPr marL="12527646" algn="l" defTabSz="4175882" rtl="0" eaLnBrk="1" latinLnBrk="0" hangingPunct="1">
        <a:defRPr sz="8200" kern="1200">
          <a:solidFill>
            <a:schemeClr val="tx1"/>
          </a:solidFill>
          <a:latin typeface="+mn-lt"/>
          <a:ea typeface="+mn-ea"/>
          <a:cs typeface="+mn-cs"/>
        </a:defRPr>
      </a:lvl7pPr>
      <a:lvl8pPr marL="14615587" algn="l" defTabSz="4175882" rtl="0" eaLnBrk="1" latinLnBrk="0" hangingPunct="1">
        <a:defRPr sz="8200" kern="1200">
          <a:solidFill>
            <a:schemeClr val="tx1"/>
          </a:solidFill>
          <a:latin typeface="+mn-lt"/>
          <a:ea typeface="+mn-ea"/>
          <a:cs typeface="+mn-cs"/>
        </a:defRPr>
      </a:lvl8pPr>
      <a:lvl9pPr marL="16703528" algn="l" defTabSz="4175882"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199" y="-1"/>
            <a:ext cx="30225205" cy="677148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Predefined Process 5"/>
          <p:cNvSpPr/>
          <p:nvPr/>
        </p:nvSpPr>
        <p:spPr>
          <a:xfrm>
            <a:off x="-26194" y="-401639"/>
            <a:ext cx="12649200" cy="716280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lvl="0">
              <a:lnSpc>
                <a:spcPct val="115000"/>
              </a:lnSpc>
              <a:spcAft>
                <a:spcPts val="1000"/>
              </a:spcAft>
            </a:pPr>
            <a:r>
              <a:rPr lang="en-US" sz="6600" b="1" dirty="0">
                <a:solidFill>
                  <a:prstClr val="black"/>
                </a:solidFill>
                <a:latin typeface="Times New Roman"/>
                <a:ea typeface="Times New Roman"/>
                <a:cs typeface="Times New Roman"/>
              </a:rPr>
              <a:t>Effects of Microfinance Institutions on Poverty Alleviation and Economic Development: A Case Study in </a:t>
            </a:r>
            <a:r>
              <a:rPr lang="en-US" sz="6600" b="1" dirty="0" err="1">
                <a:solidFill>
                  <a:prstClr val="black"/>
                </a:solidFill>
                <a:latin typeface="Times New Roman"/>
                <a:ea typeface="Times New Roman"/>
                <a:cs typeface="Times New Roman"/>
              </a:rPr>
              <a:t>Barishal</a:t>
            </a:r>
            <a:r>
              <a:rPr lang="en-US" sz="6600" b="1" dirty="0">
                <a:solidFill>
                  <a:prstClr val="black"/>
                </a:solidFill>
                <a:latin typeface="Times New Roman"/>
                <a:ea typeface="Times New Roman"/>
                <a:cs typeface="Times New Roman"/>
              </a:rPr>
              <a:t> City</a:t>
            </a:r>
            <a:endParaRPr lang="en-US" sz="6600" b="1" dirty="0">
              <a:solidFill>
                <a:prstClr val="black"/>
              </a:solidFill>
              <a:ea typeface="Times New Roman"/>
              <a:cs typeface="Times New Roman"/>
            </a:endParaRPr>
          </a:p>
        </p:txBody>
      </p:sp>
      <p:sp>
        <p:nvSpPr>
          <p:cNvPr id="11" name="Rounded Rectangle 10"/>
          <p:cNvSpPr/>
          <p:nvPr/>
        </p:nvSpPr>
        <p:spPr>
          <a:xfrm>
            <a:off x="0" y="7000081"/>
            <a:ext cx="12775406" cy="8382000"/>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spcBef>
                <a:spcPct val="20000"/>
              </a:spcBef>
            </a:pPr>
            <a:r>
              <a:rPr lang="en-US" sz="4400" dirty="0">
                <a:solidFill>
                  <a:prstClr val="black"/>
                </a:solidFill>
                <a:latin typeface="Times New Roman"/>
                <a:ea typeface="Times New Roman"/>
              </a:rPr>
              <a:t>poverty is a threat to peach and results in denial of all human rights. Micro-credit program has been argued to be potentially effective as a tool for poverty alleviation. The purpose of this paper is to introduce practical evidence about microfinance institution in poverty </a:t>
            </a:r>
            <a:r>
              <a:rPr lang="en-US" sz="4400" dirty="0" smtClean="0">
                <a:solidFill>
                  <a:prstClr val="black"/>
                </a:solidFill>
                <a:latin typeface="Times New Roman"/>
                <a:ea typeface="Times New Roman"/>
              </a:rPr>
              <a:t>alleviation. A survey research </a:t>
            </a:r>
            <a:r>
              <a:rPr lang="en-US" sz="4400" dirty="0">
                <a:solidFill>
                  <a:prstClr val="black"/>
                </a:solidFill>
                <a:latin typeface="Times New Roman"/>
                <a:ea typeface="Times New Roman"/>
              </a:rPr>
              <a:t>method has been adopted to examine impact of micro finance institutions in poverty </a:t>
            </a:r>
            <a:r>
              <a:rPr lang="en-US" sz="4400" dirty="0" smtClean="0">
                <a:solidFill>
                  <a:prstClr val="black"/>
                </a:solidFill>
                <a:latin typeface="Times New Roman"/>
                <a:ea typeface="Times New Roman"/>
              </a:rPr>
              <a:t>reduction.</a:t>
            </a:r>
            <a:endParaRPr lang="en-US" sz="4400" dirty="0">
              <a:solidFill>
                <a:prstClr val="black"/>
              </a:solidFill>
            </a:endParaRPr>
          </a:p>
        </p:txBody>
      </p:sp>
      <p:sp>
        <p:nvSpPr>
          <p:cNvPr id="12" name="Rounded Rectangle 11"/>
          <p:cNvSpPr/>
          <p:nvPr/>
        </p:nvSpPr>
        <p:spPr>
          <a:xfrm>
            <a:off x="13004006" y="7000081"/>
            <a:ext cx="16764000" cy="8153400"/>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4400" dirty="0">
                <a:solidFill>
                  <a:prstClr val="black"/>
                </a:solidFill>
                <a:latin typeface="Times New Roman" panose="02020603050405020304" pitchFamily="18" charset="0"/>
                <a:ea typeface="Times New Roman"/>
                <a:cs typeface="Times New Roman" panose="02020603050405020304" pitchFamily="18" charset="0"/>
              </a:rPr>
              <a:t>The research instruments had both qualitative and quantitative questionnaire items. The main data collection tool was the questionnaire which was used to collect data from the households who are involved or non-involved with microfinance institution. Qualitative data generates from interviews was categories into them from study data. Correlation and regression statistical ways were employed in establishing </a:t>
            </a:r>
            <a:r>
              <a:rPr lang="en-US" sz="4400" dirty="0" smtClean="0">
                <a:solidFill>
                  <a:prstClr val="black"/>
                </a:solidFill>
                <a:latin typeface="Times New Roman" panose="02020603050405020304" pitchFamily="18" charset="0"/>
                <a:ea typeface="Times New Roman"/>
                <a:cs typeface="Times New Roman" panose="02020603050405020304" pitchFamily="18" charset="0"/>
              </a:rPr>
              <a:t>relationship among variable.</a:t>
            </a:r>
            <a:endParaRPr lang="en-US" sz="4400" dirty="0">
              <a:solidFill>
                <a:schemeClr val="tx1"/>
              </a:solidFill>
            </a:endParaRPr>
          </a:p>
        </p:txBody>
      </p:sp>
      <p:sp>
        <p:nvSpPr>
          <p:cNvPr id="18" name="Rounded Rectangle 17"/>
          <p:cNvSpPr/>
          <p:nvPr/>
        </p:nvSpPr>
        <p:spPr>
          <a:xfrm>
            <a:off x="50006" y="6847681"/>
            <a:ext cx="12775406"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smtClean="0">
                <a:solidFill>
                  <a:schemeClr val="tx1"/>
                </a:solidFill>
              </a:rPr>
              <a:t>INTRODUCTION</a:t>
            </a:r>
            <a:endParaRPr lang="en-US" sz="9600" b="1" dirty="0">
              <a:solidFill>
                <a:schemeClr val="tx1"/>
              </a:solidFill>
            </a:endParaRPr>
          </a:p>
        </p:txBody>
      </p:sp>
      <p:sp>
        <p:nvSpPr>
          <p:cNvPr id="20" name="Rounded Rectangle 19"/>
          <p:cNvSpPr/>
          <p:nvPr/>
        </p:nvSpPr>
        <p:spPr>
          <a:xfrm>
            <a:off x="13004006" y="7000081"/>
            <a:ext cx="16737806"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smtClean="0">
                <a:solidFill>
                  <a:schemeClr val="tx1"/>
                </a:solidFill>
              </a:rPr>
              <a:t>METHODOLOGY</a:t>
            </a:r>
            <a:endParaRPr lang="en-US" sz="9600" b="1" dirty="0">
              <a:solidFill>
                <a:schemeClr val="tx1"/>
              </a:solidFill>
            </a:endParaRPr>
          </a:p>
        </p:txBody>
      </p:sp>
      <p:sp>
        <p:nvSpPr>
          <p:cNvPr id="21" name="Rectangle 20"/>
          <p:cNvSpPr/>
          <p:nvPr/>
        </p:nvSpPr>
        <p:spPr>
          <a:xfrm>
            <a:off x="278606" y="16372681"/>
            <a:ext cx="15392400" cy="11277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lnSpc>
                <a:spcPct val="115000"/>
              </a:lnSpc>
              <a:spcAft>
                <a:spcPts val="1000"/>
              </a:spcAft>
            </a:pPr>
            <a:r>
              <a:rPr lang="en-US" sz="4800" dirty="0" smtClean="0">
                <a:solidFill>
                  <a:prstClr val="black"/>
                </a:solidFill>
                <a:latin typeface="Times New Roman" panose="02020603050405020304" pitchFamily="18" charset="0"/>
                <a:ea typeface="Times New Roman"/>
                <a:cs typeface="Times New Roman" panose="02020603050405020304" pitchFamily="18" charset="0"/>
              </a:rPr>
              <a:t>Effects </a:t>
            </a:r>
            <a:r>
              <a:rPr lang="en-US" sz="4800" dirty="0">
                <a:solidFill>
                  <a:prstClr val="black"/>
                </a:solidFill>
                <a:latin typeface="Times New Roman" panose="02020603050405020304" pitchFamily="18" charset="0"/>
                <a:ea typeface="Times New Roman"/>
                <a:cs typeface="Times New Roman" panose="02020603050405020304" pitchFamily="18" charset="0"/>
              </a:rPr>
              <a:t>of Microfinance Institutions on Poverty Alleviation and Economic Development: A Case Study in </a:t>
            </a:r>
            <a:r>
              <a:rPr lang="en-US" sz="4800" dirty="0" err="1">
                <a:solidFill>
                  <a:prstClr val="black"/>
                </a:solidFill>
                <a:latin typeface="Times New Roman" panose="02020603050405020304" pitchFamily="18" charset="0"/>
                <a:ea typeface="Times New Roman"/>
                <a:cs typeface="Times New Roman" panose="02020603050405020304" pitchFamily="18" charset="0"/>
              </a:rPr>
              <a:t>Barishal</a:t>
            </a:r>
            <a:r>
              <a:rPr lang="en-US" sz="4800" dirty="0">
                <a:solidFill>
                  <a:prstClr val="black"/>
                </a:solidFill>
                <a:latin typeface="Times New Roman" panose="02020603050405020304" pitchFamily="18" charset="0"/>
                <a:ea typeface="Times New Roman"/>
                <a:cs typeface="Times New Roman" panose="02020603050405020304" pitchFamily="18" charset="0"/>
              </a:rPr>
              <a:t> City. The tools and techniques used to analyzed the data were mostly statistical and econometrical. The data were mostly statistical and econometrical. Multicollinearity was analyzed through a correlation matrix indicating whether there are high significant correlation coefficients between the independent </a:t>
            </a:r>
            <a:r>
              <a:rPr lang="en-US" sz="4800" dirty="0" smtClean="0">
                <a:solidFill>
                  <a:prstClr val="black"/>
                </a:solidFill>
                <a:latin typeface="Times New Roman" panose="02020603050405020304" pitchFamily="18" charset="0"/>
                <a:ea typeface="Times New Roman"/>
                <a:cs typeface="Times New Roman" panose="02020603050405020304" pitchFamily="18" charset="0"/>
              </a:rPr>
              <a:t>variable. The </a:t>
            </a:r>
            <a:r>
              <a:rPr lang="en-US" sz="4800" dirty="0">
                <a:solidFill>
                  <a:prstClr val="black"/>
                </a:solidFill>
                <a:latin typeface="Times New Roman" panose="02020603050405020304" pitchFamily="18" charset="0"/>
                <a:ea typeface="Times New Roman"/>
                <a:cs typeface="Times New Roman" panose="02020603050405020304" pitchFamily="18" charset="0"/>
              </a:rPr>
              <a:t>Regression model </a:t>
            </a:r>
            <a:r>
              <a:rPr lang="en-US" sz="4800" dirty="0" smtClean="0">
                <a:solidFill>
                  <a:prstClr val="black"/>
                </a:solidFill>
                <a:latin typeface="Times New Roman" panose="02020603050405020304" pitchFamily="18" charset="0"/>
                <a:ea typeface="Times New Roman"/>
                <a:cs typeface="Times New Roman" panose="02020603050405020304" pitchFamily="18" charset="0"/>
              </a:rPr>
              <a:t>is</a:t>
            </a:r>
            <a:endParaRPr lang="en-US" sz="4800" dirty="0">
              <a:solidFill>
                <a:prstClr val="black"/>
              </a:solidFill>
              <a:latin typeface="Times New Roman" panose="02020603050405020304" pitchFamily="18" charset="0"/>
              <a:ea typeface="Times New Roman"/>
              <a:cs typeface="Times New Roman" panose="02020603050405020304" pitchFamily="18" charset="0"/>
            </a:endParaRPr>
          </a:p>
          <a:p>
            <a:pPr lvl="0" algn="just">
              <a:lnSpc>
                <a:spcPct val="115000"/>
              </a:lnSpc>
              <a:spcAft>
                <a:spcPts val="1000"/>
              </a:spcAft>
            </a:pPr>
            <a:r>
              <a:rPr lang="en-US" sz="4800" dirty="0">
                <a:solidFill>
                  <a:prstClr val="black"/>
                </a:solidFill>
                <a:latin typeface="Times New Roman" panose="02020603050405020304" pitchFamily="18" charset="0"/>
                <a:ea typeface="Times New Roman"/>
                <a:cs typeface="Times New Roman" panose="02020603050405020304" pitchFamily="18" charset="0"/>
              </a:rPr>
              <a:t>IMI =β0+β1EL+β2NEM+β3ACL +β4AFA+ µ</a:t>
            </a:r>
          </a:p>
        </p:txBody>
      </p:sp>
      <p:sp>
        <p:nvSpPr>
          <p:cNvPr id="22" name="Rectangle 21"/>
          <p:cNvSpPr/>
          <p:nvPr/>
        </p:nvSpPr>
        <p:spPr>
          <a:xfrm>
            <a:off x="16002001" y="16019462"/>
            <a:ext cx="13918405" cy="1376441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4714994" y="31841281"/>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6002001" y="29936281"/>
            <a:ext cx="13990320" cy="125730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78606" y="16019462"/>
            <a:ext cx="15392400" cy="2105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RESULTS</a:t>
            </a:r>
            <a:endParaRPr lang="en-US" dirty="0">
              <a:solidFill>
                <a:schemeClr val="tx1">
                  <a:lumMod val="85000"/>
                  <a:lumOff val="15000"/>
                </a:schemeClr>
              </a:solidFill>
            </a:endParaRPr>
          </a:p>
        </p:txBody>
      </p:sp>
      <p:sp>
        <p:nvSpPr>
          <p:cNvPr id="3" name="Rectangle 2"/>
          <p:cNvSpPr/>
          <p:nvPr/>
        </p:nvSpPr>
        <p:spPr>
          <a:xfrm>
            <a:off x="507206" y="28259881"/>
            <a:ext cx="15163800" cy="14325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16567619"/>
              </p:ext>
            </p:extLst>
          </p:nvPr>
        </p:nvGraphicFramePr>
        <p:xfrm>
          <a:off x="583406" y="28107481"/>
          <a:ext cx="15163800" cy="14414835"/>
        </p:xfrm>
        <a:graphic>
          <a:graphicData uri="http://schemas.openxmlformats.org/drawingml/2006/table">
            <a:tbl>
              <a:tblPr firstRow="1" firstCol="1" bandRow="1"/>
              <a:tblGrid>
                <a:gridCol w="1985299"/>
                <a:gridCol w="1319978"/>
                <a:gridCol w="1319978"/>
                <a:gridCol w="1394827"/>
                <a:gridCol w="1319978"/>
                <a:gridCol w="1319978"/>
                <a:gridCol w="1046118"/>
                <a:gridCol w="1319978"/>
                <a:gridCol w="1319978"/>
                <a:gridCol w="1319978"/>
                <a:gridCol w="1319978"/>
                <a:gridCol w="177732"/>
              </a:tblGrid>
              <a:tr h="1877806">
                <a:tc>
                  <a:txBody>
                    <a:bodyPr/>
                    <a:lstStyle/>
                    <a:p>
                      <a:pPr marL="0" marR="0" algn="l">
                        <a:lnSpc>
                          <a:spcPct val="115000"/>
                        </a:lnSpc>
                        <a:spcBef>
                          <a:spcPts val="0"/>
                        </a:spcBef>
                        <a:spcAft>
                          <a:spcPts val="0"/>
                        </a:spcAft>
                      </a:pPr>
                      <a:r>
                        <a:rPr lang="en-US" sz="2800" dirty="0" err="1">
                          <a:effectLst/>
                          <a:latin typeface="Garamond"/>
                          <a:ea typeface="Times New Roman"/>
                          <a:cs typeface="Times New Roman"/>
                        </a:rPr>
                        <a:t>InvolvementwithMI</a:t>
                      </a:r>
                      <a:endParaRPr lang="en-US" sz="2800" dirty="0">
                        <a:effectLst/>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l">
                        <a:lnSpc>
                          <a:spcPct val="115000"/>
                        </a:lnSpc>
                        <a:spcBef>
                          <a:spcPts val="0"/>
                        </a:spcBef>
                        <a:spcAft>
                          <a:spcPts val="0"/>
                        </a:spcAft>
                      </a:pPr>
                      <a:r>
                        <a:rPr lang="en-US" sz="2800">
                          <a:effectLst/>
                          <a:latin typeface="Garamond"/>
                          <a:ea typeface="Times New Roman"/>
                          <a:cs typeface="Times New Roman"/>
                        </a:rPr>
                        <a:t> Coef.</a:t>
                      </a:r>
                      <a:endParaRPr lang="en-US" sz="2800">
                        <a:effectLst/>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l">
                        <a:lnSpc>
                          <a:spcPct val="115000"/>
                        </a:lnSpc>
                        <a:spcBef>
                          <a:spcPts val="0"/>
                        </a:spcBef>
                        <a:spcAft>
                          <a:spcPts val="0"/>
                        </a:spcAft>
                      </a:pPr>
                      <a:r>
                        <a:rPr lang="en-US" sz="2800">
                          <a:effectLst/>
                          <a:latin typeface="Garamond"/>
                          <a:ea typeface="Times New Roman"/>
                          <a:cs typeface="Times New Roman"/>
                        </a:rPr>
                        <a:t> St.Err.</a:t>
                      </a:r>
                      <a:endParaRPr lang="en-US" sz="2800">
                        <a:effectLst/>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l">
                        <a:lnSpc>
                          <a:spcPct val="115000"/>
                        </a:lnSpc>
                        <a:spcBef>
                          <a:spcPts val="0"/>
                        </a:spcBef>
                        <a:spcAft>
                          <a:spcPts val="0"/>
                        </a:spcAft>
                      </a:pPr>
                      <a:r>
                        <a:rPr lang="en-US" sz="2800">
                          <a:effectLst/>
                          <a:latin typeface="Garamond"/>
                          <a:ea typeface="Times New Roman"/>
                          <a:cs typeface="Times New Roman"/>
                        </a:rPr>
                        <a:t> t-value</a:t>
                      </a:r>
                      <a:endParaRPr lang="en-US" sz="2800">
                        <a:effectLst/>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l">
                        <a:lnSpc>
                          <a:spcPct val="115000"/>
                        </a:lnSpc>
                        <a:spcBef>
                          <a:spcPts val="0"/>
                        </a:spcBef>
                        <a:spcAft>
                          <a:spcPts val="0"/>
                        </a:spcAft>
                      </a:pPr>
                      <a:r>
                        <a:rPr lang="en-US" sz="2800">
                          <a:effectLst/>
                          <a:latin typeface="Garamond"/>
                          <a:ea typeface="Times New Roman"/>
                          <a:cs typeface="Times New Roman"/>
                        </a:rPr>
                        <a:t> p-value</a:t>
                      </a:r>
                      <a:endParaRPr lang="en-US" sz="2800">
                        <a:effectLst/>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l">
                        <a:lnSpc>
                          <a:spcPct val="115000"/>
                        </a:lnSpc>
                        <a:spcBef>
                          <a:spcPts val="0"/>
                        </a:spcBef>
                        <a:spcAft>
                          <a:spcPts val="0"/>
                        </a:spcAft>
                      </a:pPr>
                      <a:r>
                        <a:rPr lang="en-US" sz="2800">
                          <a:effectLst/>
                          <a:latin typeface="Garamond"/>
                          <a:ea typeface="Times New Roman"/>
                          <a:cs typeface="Times New Roman"/>
                        </a:rPr>
                        <a:t> [95% Conf</a:t>
                      </a:r>
                      <a:endParaRPr lang="en-US" sz="2800">
                        <a:effectLst/>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l">
                        <a:lnSpc>
                          <a:spcPct val="115000"/>
                        </a:lnSpc>
                        <a:spcBef>
                          <a:spcPts val="0"/>
                        </a:spcBef>
                        <a:spcAft>
                          <a:spcPts val="0"/>
                        </a:spcAft>
                      </a:pPr>
                      <a:r>
                        <a:rPr lang="en-US" sz="2800">
                          <a:effectLst/>
                          <a:latin typeface="Garamond"/>
                          <a:ea typeface="Times New Roman"/>
                          <a:cs typeface="Times New Roman"/>
                        </a:rPr>
                        <a:t> Interval]</a:t>
                      </a:r>
                      <a:endParaRPr lang="en-US" sz="2800">
                        <a:effectLst/>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l">
                        <a:lnSpc>
                          <a:spcPct val="115000"/>
                        </a:lnSpc>
                        <a:spcBef>
                          <a:spcPts val="0"/>
                        </a:spcBef>
                        <a:spcAft>
                          <a:spcPts val="0"/>
                        </a:spcAft>
                      </a:pPr>
                      <a:r>
                        <a:rPr lang="en-US" sz="2800" dirty="0">
                          <a:effectLst/>
                          <a:latin typeface="Garamond"/>
                          <a:ea typeface="Times New Roman"/>
                          <a:cs typeface="Times New Roman"/>
                        </a:rPr>
                        <a:t> Sig</a:t>
                      </a:r>
                      <a:endParaRPr lang="en-US" sz="2800" dirty="0">
                        <a:effectLst/>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02480">
                <a:tc>
                  <a:txBody>
                    <a:bodyPr/>
                    <a:lstStyle/>
                    <a:p>
                      <a:pPr marL="0" marR="0" algn="l">
                        <a:lnSpc>
                          <a:spcPct val="115000"/>
                        </a:lnSpc>
                        <a:spcBef>
                          <a:spcPts val="0"/>
                        </a:spcBef>
                        <a:spcAft>
                          <a:spcPts val="0"/>
                        </a:spcAft>
                      </a:pPr>
                      <a:r>
                        <a:rPr lang="en-US" sz="2800" dirty="0" err="1">
                          <a:effectLst/>
                          <a:latin typeface="Garamond"/>
                          <a:ea typeface="Times New Roman"/>
                          <a:cs typeface="Times New Roman"/>
                        </a:rPr>
                        <a:t>Educationlevel</a:t>
                      </a:r>
                      <a:endParaRPr lang="en-US" sz="2800" dirty="0">
                        <a:effectLst/>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marL="0" marR="0" algn="l">
                        <a:lnSpc>
                          <a:spcPct val="115000"/>
                        </a:lnSpc>
                        <a:spcBef>
                          <a:spcPts val="0"/>
                        </a:spcBef>
                        <a:spcAft>
                          <a:spcPts val="0"/>
                        </a:spcAft>
                      </a:pPr>
                      <a:r>
                        <a:rPr lang="en-US" sz="2800" dirty="0">
                          <a:effectLst/>
                          <a:latin typeface="Garamond"/>
                          <a:ea typeface="Times New Roman"/>
                          <a:cs typeface="Times New Roman"/>
                        </a:rPr>
                        <a:t>.489</a:t>
                      </a:r>
                      <a:endParaRPr lang="en-US" sz="2800" dirty="0">
                        <a:effectLst/>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marL="0" marR="0" algn="l">
                        <a:lnSpc>
                          <a:spcPct val="115000"/>
                        </a:lnSpc>
                        <a:spcBef>
                          <a:spcPts val="0"/>
                        </a:spcBef>
                        <a:spcAft>
                          <a:spcPts val="0"/>
                        </a:spcAft>
                      </a:pPr>
                      <a:r>
                        <a:rPr lang="en-US" sz="2800">
                          <a:effectLst/>
                          <a:latin typeface="Garamond"/>
                          <a:ea typeface="Times New Roman"/>
                          <a:cs typeface="Times New Roman"/>
                        </a:rPr>
                        <a:t>.124</a:t>
                      </a:r>
                      <a:endParaRPr lang="en-US" sz="2800">
                        <a:effectLst/>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marL="0" marR="0" algn="l">
                        <a:lnSpc>
                          <a:spcPct val="115000"/>
                        </a:lnSpc>
                        <a:spcBef>
                          <a:spcPts val="0"/>
                        </a:spcBef>
                        <a:spcAft>
                          <a:spcPts val="0"/>
                        </a:spcAft>
                      </a:pPr>
                      <a:r>
                        <a:rPr lang="en-US" sz="2800">
                          <a:effectLst/>
                          <a:latin typeface="Garamond"/>
                          <a:ea typeface="Times New Roman"/>
                          <a:cs typeface="Times New Roman"/>
                        </a:rPr>
                        <a:t>3.95</a:t>
                      </a:r>
                      <a:endParaRPr lang="en-US" sz="2800">
                        <a:effectLst/>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marL="0" marR="0" algn="l">
                        <a:lnSpc>
                          <a:spcPct val="115000"/>
                        </a:lnSpc>
                        <a:spcBef>
                          <a:spcPts val="0"/>
                        </a:spcBef>
                        <a:spcAft>
                          <a:spcPts val="0"/>
                        </a:spcAft>
                      </a:pPr>
                      <a:r>
                        <a:rPr lang="en-US" sz="2800">
                          <a:effectLst/>
                          <a:latin typeface="Garamond"/>
                          <a:ea typeface="Times New Roman"/>
                          <a:cs typeface="Times New Roman"/>
                        </a:rPr>
                        <a:t>0</a:t>
                      </a:r>
                      <a:endParaRPr lang="en-US" sz="2800">
                        <a:effectLst/>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marL="0" marR="0" algn="l">
                        <a:lnSpc>
                          <a:spcPct val="115000"/>
                        </a:lnSpc>
                        <a:spcBef>
                          <a:spcPts val="0"/>
                        </a:spcBef>
                        <a:spcAft>
                          <a:spcPts val="0"/>
                        </a:spcAft>
                      </a:pPr>
                      <a:r>
                        <a:rPr lang="en-US" sz="2800">
                          <a:effectLst/>
                          <a:latin typeface="Garamond"/>
                          <a:ea typeface="Times New Roman"/>
                          <a:cs typeface="Times New Roman"/>
                        </a:rPr>
                        <a:t>.243</a:t>
                      </a:r>
                      <a:endParaRPr lang="en-US" sz="2800">
                        <a:effectLst/>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gridSpan="2">
                  <a:txBody>
                    <a:bodyPr/>
                    <a:lstStyle/>
                    <a:p>
                      <a:pPr marL="0" marR="0" algn="l">
                        <a:lnSpc>
                          <a:spcPct val="115000"/>
                        </a:lnSpc>
                        <a:spcBef>
                          <a:spcPts val="0"/>
                        </a:spcBef>
                        <a:spcAft>
                          <a:spcPts val="0"/>
                        </a:spcAft>
                      </a:pPr>
                      <a:r>
                        <a:rPr lang="en-US" sz="2800">
                          <a:effectLst/>
                          <a:latin typeface="Garamond"/>
                          <a:ea typeface="Times New Roman"/>
                          <a:cs typeface="Times New Roman"/>
                        </a:rPr>
                        <a:t>.735</a:t>
                      </a:r>
                      <a:endParaRPr lang="en-US" sz="2800">
                        <a:effectLst/>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marL="0" marR="0" algn="l">
                        <a:lnSpc>
                          <a:spcPct val="115000"/>
                        </a:lnSpc>
                        <a:spcBef>
                          <a:spcPts val="0"/>
                        </a:spcBef>
                        <a:spcAft>
                          <a:spcPts val="0"/>
                        </a:spcAft>
                      </a:pPr>
                      <a:r>
                        <a:rPr lang="en-US" sz="2800">
                          <a:effectLst/>
                          <a:latin typeface="Garamond"/>
                          <a:ea typeface="Times New Roman"/>
                          <a:cs typeface="Times New Roman"/>
                        </a:rPr>
                        <a:t>***</a:t>
                      </a:r>
                      <a:endParaRPr lang="en-US" sz="2800">
                        <a:effectLst/>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1402480">
                <a:tc>
                  <a:txBody>
                    <a:bodyPr/>
                    <a:lstStyle/>
                    <a:p>
                      <a:pPr marL="0" marR="0" algn="l">
                        <a:lnSpc>
                          <a:spcPct val="115000"/>
                        </a:lnSpc>
                        <a:spcBef>
                          <a:spcPts val="0"/>
                        </a:spcBef>
                        <a:spcAft>
                          <a:spcPts val="0"/>
                        </a:spcAft>
                      </a:pPr>
                      <a:r>
                        <a:rPr lang="en-US" sz="2800">
                          <a:effectLst/>
                          <a:latin typeface="Garamond"/>
                          <a:ea typeface="Times New Roman"/>
                          <a:cs typeface="Times New Roman"/>
                        </a:rPr>
                        <a:t>Maritalstatus</a:t>
                      </a:r>
                      <a:endParaRPr lang="en-US" sz="2800">
                        <a:effectLst/>
                        <a:latin typeface="Calibri"/>
                        <a:ea typeface="Times New Roman"/>
                        <a:cs typeface="Times New Roman"/>
                      </a:endParaRPr>
                    </a:p>
                  </a:txBody>
                  <a:tcPr marL="68580" marR="68580" marT="0" marB="0">
                    <a:lnL>
                      <a:noFill/>
                    </a:lnL>
                    <a:lnR>
                      <a:noFill/>
                    </a:lnR>
                    <a:lnT>
                      <a:noFill/>
                    </a:lnT>
                    <a:lnB>
                      <a:noFill/>
                    </a:lnB>
                  </a:tcPr>
                </a:tc>
                <a:tc gridSpan="2">
                  <a:txBody>
                    <a:bodyPr/>
                    <a:lstStyle/>
                    <a:p>
                      <a:pPr marL="0" marR="0" algn="l">
                        <a:lnSpc>
                          <a:spcPct val="115000"/>
                        </a:lnSpc>
                        <a:spcBef>
                          <a:spcPts val="0"/>
                        </a:spcBef>
                        <a:spcAft>
                          <a:spcPts val="0"/>
                        </a:spcAft>
                      </a:pPr>
                      <a:r>
                        <a:rPr lang="en-US" sz="2800">
                          <a:effectLst/>
                          <a:latin typeface="Garamond"/>
                          <a:ea typeface="Times New Roman"/>
                          <a:cs typeface="Times New Roman"/>
                        </a:rPr>
                        <a:t>-.796</a:t>
                      </a:r>
                      <a:endParaRPr lang="en-US" sz="2800">
                        <a:effectLst/>
                        <a:latin typeface="Calibri"/>
                        <a:ea typeface="Times New Roman"/>
                        <a:cs typeface="Times New Roman"/>
                      </a:endParaRPr>
                    </a:p>
                  </a:txBody>
                  <a:tcPr marL="68580" marR="68580" marT="0" marB="0">
                    <a:lnL>
                      <a:noFill/>
                    </a:lnL>
                    <a:lnR>
                      <a:noFill/>
                    </a:lnR>
                    <a:lnT>
                      <a:noFill/>
                    </a:lnT>
                    <a:lnB>
                      <a:noFill/>
                    </a:lnB>
                  </a:tcPr>
                </a:tc>
                <a:tc hMerge="1">
                  <a:txBody>
                    <a:bodyPr/>
                    <a:lstStyle/>
                    <a:p>
                      <a:endParaRPr lang="en-US"/>
                    </a:p>
                  </a:txBody>
                  <a:tcPr/>
                </a:tc>
                <a:tc>
                  <a:txBody>
                    <a:bodyPr/>
                    <a:lstStyle/>
                    <a:p>
                      <a:pPr marL="0" marR="0" algn="l">
                        <a:lnSpc>
                          <a:spcPct val="115000"/>
                        </a:lnSpc>
                        <a:spcBef>
                          <a:spcPts val="0"/>
                        </a:spcBef>
                        <a:spcAft>
                          <a:spcPts val="0"/>
                        </a:spcAft>
                      </a:pPr>
                      <a:r>
                        <a:rPr lang="en-US" sz="2800">
                          <a:effectLst/>
                          <a:latin typeface="Garamond"/>
                          <a:ea typeface="Times New Roman"/>
                          <a:cs typeface="Times New Roman"/>
                        </a:rPr>
                        <a:t>.155</a:t>
                      </a:r>
                      <a:endParaRPr lang="en-US" sz="2800">
                        <a:effectLst/>
                        <a:latin typeface="Calibri"/>
                        <a:ea typeface="Times New Roman"/>
                        <a:cs typeface="Times New Roman"/>
                      </a:endParaRPr>
                    </a:p>
                  </a:txBody>
                  <a:tcPr marL="68580" marR="68580" marT="0" marB="0">
                    <a:lnL>
                      <a:noFill/>
                    </a:lnL>
                    <a:lnR>
                      <a:noFill/>
                    </a:lnR>
                    <a:lnT>
                      <a:noFill/>
                    </a:lnT>
                    <a:lnB>
                      <a:noFill/>
                    </a:lnB>
                  </a:tcPr>
                </a:tc>
                <a:tc gridSpan="2">
                  <a:txBody>
                    <a:bodyPr/>
                    <a:lstStyle/>
                    <a:p>
                      <a:pPr marL="0" marR="0" algn="l">
                        <a:lnSpc>
                          <a:spcPct val="115000"/>
                        </a:lnSpc>
                        <a:spcBef>
                          <a:spcPts val="0"/>
                        </a:spcBef>
                        <a:spcAft>
                          <a:spcPts val="0"/>
                        </a:spcAft>
                      </a:pPr>
                      <a:r>
                        <a:rPr lang="en-US" sz="2800">
                          <a:effectLst/>
                          <a:latin typeface="Garamond"/>
                          <a:ea typeface="Times New Roman"/>
                          <a:cs typeface="Times New Roman"/>
                        </a:rPr>
                        <a:t>-5.15</a:t>
                      </a:r>
                      <a:endParaRPr lang="en-US" sz="2800">
                        <a:effectLst/>
                        <a:latin typeface="Calibri"/>
                        <a:ea typeface="Times New Roman"/>
                        <a:cs typeface="Times New Roman"/>
                      </a:endParaRPr>
                    </a:p>
                  </a:txBody>
                  <a:tcPr marL="68580" marR="68580" marT="0" marB="0">
                    <a:lnL>
                      <a:noFill/>
                    </a:lnL>
                    <a:lnR>
                      <a:noFill/>
                    </a:lnR>
                    <a:lnT>
                      <a:noFill/>
                    </a:lnT>
                    <a:lnB>
                      <a:noFill/>
                    </a:lnB>
                  </a:tcPr>
                </a:tc>
                <a:tc hMerge="1">
                  <a:txBody>
                    <a:bodyPr/>
                    <a:lstStyle/>
                    <a:p>
                      <a:endParaRPr lang="en-US"/>
                    </a:p>
                  </a:txBody>
                  <a:tcPr/>
                </a:tc>
                <a:tc>
                  <a:txBody>
                    <a:bodyPr/>
                    <a:lstStyle/>
                    <a:p>
                      <a:pPr marL="0" marR="0" algn="l">
                        <a:lnSpc>
                          <a:spcPct val="115000"/>
                        </a:lnSpc>
                        <a:spcBef>
                          <a:spcPts val="0"/>
                        </a:spcBef>
                        <a:spcAft>
                          <a:spcPts val="0"/>
                        </a:spcAft>
                      </a:pPr>
                      <a:r>
                        <a:rPr lang="en-US" sz="2800">
                          <a:effectLst/>
                          <a:latin typeface="Garamond"/>
                          <a:ea typeface="Times New Roman"/>
                          <a:cs typeface="Times New Roman"/>
                        </a:rPr>
                        <a:t>0</a:t>
                      </a:r>
                      <a:endParaRPr lang="en-US" sz="2800">
                        <a:effectLst/>
                        <a:latin typeface="Calibri"/>
                        <a:ea typeface="Times New Roman"/>
                        <a:cs typeface="Times New Roman"/>
                      </a:endParaRPr>
                    </a:p>
                  </a:txBody>
                  <a:tcPr marL="68580" marR="68580" marT="0" marB="0">
                    <a:lnL>
                      <a:noFill/>
                    </a:lnL>
                    <a:lnR>
                      <a:noFill/>
                    </a:lnR>
                    <a:lnT>
                      <a:noFill/>
                    </a:lnT>
                    <a:lnB>
                      <a:noFill/>
                    </a:lnB>
                  </a:tcPr>
                </a:tc>
                <a:tc gridSpan="2">
                  <a:txBody>
                    <a:bodyPr/>
                    <a:lstStyle/>
                    <a:p>
                      <a:pPr marL="0" marR="0" algn="l">
                        <a:lnSpc>
                          <a:spcPct val="115000"/>
                        </a:lnSpc>
                        <a:spcBef>
                          <a:spcPts val="0"/>
                        </a:spcBef>
                        <a:spcAft>
                          <a:spcPts val="0"/>
                        </a:spcAft>
                      </a:pPr>
                      <a:r>
                        <a:rPr lang="en-US" sz="2800">
                          <a:effectLst/>
                          <a:latin typeface="Garamond"/>
                          <a:ea typeface="Times New Roman"/>
                          <a:cs typeface="Times New Roman"/>
                        </a:rPr>
                        <a:t>-1.103</a:t>
                      </a:r>
                      <a:endParaRPr lang="en-US" sz="2800">
                        <a:effectLst/>
                        <a:latin typeface="Calibri"/>
                        <a:ea typeface="Times New Roman"/>
                        <a:cs typeface="Times New Roman"/>
                      </a:endParaRPr>
                    </a:p>
                  </a:txBody>
                  <a:tcPr marL="68580" marR="68580" marT="0" marB="0">
                    <a:lnL>
                      <a:noFill/>
                    </a:lnL>
                    <a:lnR>
                      <a:noFill/>
                    </a:lnR>
                    <a:lnT>
                      <a:noFill/>
                    </a:lnT>
                    <a:lnB>
                      <a:noFill/>
                    </a:lnB>
                  </a:tcPr>
                </a:tc>
                <a:tc hMerge="1">
                  <a:txBody>
                    <a:bodyPr/>
                    <a:lstStyle/>
                    <a:p>
                      <a:endParaRPr lang="en-US"/>
                    </a:p>
                  </a:txBody>
                  <a:tcPr/>
                </a:tc>
                <a:tc gridSpan="2">
                  <a:txBody>
                    <a:bodyPr/>
                    <a:lstStyle/>
                    <a:p>
                      <a:pPr marL="0" marR="0" algn="l">
                        <a:lnSpc>
                          <a:spcPct val="115000"/>
                        </a:lnSpc>
                        <a:spcBef>
                          <a:spcPts val="0"/>
                        </a:spcBef>
                        <a:spcAft>
                          <a:spcPts val="0"/>
                        </a:spcAft>
                      </a:pPr>
                      <a:r>
                        <a:rPr lang="en-US" sz="2800">
                          <a:effectLst/>
                          <a:latin typeface="Garamond"/>
                          <a:ea typeface="Times New Roman"/>
                          <a:cs typeface="Times New Roman"/>
                        </a:rPr>
                        <a:t>-.489</a:t>
                      </a:r>
                      <a:endParaRPr lang="en-US" sz="2800">
                        <a:effectLst/>
                        <a:latin typeface="Calibri"/>
                        <a:ea typeface="Times New Roman"/>
                        <a:cs typeface="Times New Roman"/>
                      </a:endParaRPr>
                    </a:p>
                  </a:txBody>
                  <a:tcPr marL="68580" marR="68580" marT="0" marB="0">
                    <a:lnL>
                      <a:noFill/>
                    </a:lnL>
                    <a:lnR>
                      <a:noFill/>
                    </a:lnR>
                    <a:lnT>
                      <a:noFill/>
                    </a:lnT>
                    <a:lnB>
                      <a:noFill/>
                    </a:lnB>
                  </a:tcPr>
                </a:tc>
                <a:tc hMerge="1">
                  <a:txBody>
                    <a:bodyPr/>
                    <a:lstStyle/>
                    <a:p>
                      <a:endParaRPr lang="en-US"/>
                    </a:p>
                  </a:txBody>
                  <a:tcPr/>
                </a:tc>
                <a:tc>
                  <a:txBody>
                    <a:bodyPr/>
                    <a:lstStyle/>
                    <a:p>
                      <a:pPr marL="0" marR="0" algn="l">
                        <a:lnSpc>
                          <a:spcPct val="115000"/>
                        </a:lnSpc>
                        <a:spcBef>
                          <a:spcPts val="0"/>
                        </a:spcBef>
                        <a:spcAft>
                          <a:spcPts val="0"/>
                        </a:spcAft>
                      </a:pPr>
                      <a:r>
                        <a:rPr lang="en-US" sz="2800">
                          <a:effectLst/>
                          <a:latin typeface="Garamond"/>
                          <a:ea typeface="Times New Roman"/>
                          <a:cs typeface="Times New Roman"/>
                        </a:rPr>
                        <a:t>***</a:t>
                      </a:r>
                      <a:endParaRPr lang="en-US" sz="2800">
                        <a:effectLst/>
                        <a:latin typeface="Calibri"/>
                        <a:ea typeface="Times New Roman"/>
                        <a:cs typeface="Times New Roman"/>
                      </a:endParaRPr>
                    </a:p>
                  </a:txBody>
                  <a:tcPr marL="68580" marR="68580" marT="0" marB="0">
                    <a:lnL>
                      <a:noFill/>
                    </a:lnL>
                    <a:lnR>
                      <a:noFill/>
                    </a:lnR>
                    <a:lnT>
                      <a:noFill/>
                    </a:lnT>
                    <a:lnB>
                      <a:noFill/>
                    </a:lnB>
                  </a:tcPr>
                </a:tc>
              </a:tr>
              <a:tr h="1165179">
                <a:tc>
                  <a:txBody>
                    <a:bodyPr/>
                    <a:lstStyle/>
                    <a:p>
                      <a:pPr marL="0" marR="0" algn="l">
                        <a:lnSpc>
                          <a:spcPct val="115000"/>
                        </a:lnSpc>
                        <a:spcBef>
                          <a:spcPts val="0"/>
                        </a:spcBef>
                        <a:spcAft>
                          <a:spcPts val="0"/>
                        </a:spcAft>
                      </a:pPr>
                      <a:r>
                        <a:rPr lang="en-US" sz="2800">
                          <a:effectLst/>
                          <a:latin typeface="Garamond"/>
                          <a:ea typeface="Times New Roman"/>
                          <a:cs typeface="Times New Roman"/>
                        </a:rPr>
                        <a:t>Numberofearningmem~r</a:t>
                      </a:r>
                      <a:endParaRPr lang="en-US" sz="2800">
                        <a:effectLst/>
                        <a:latin typeface="Calibri"/>
                        <a:ea typeface="Times New Roman"/>
                        <a:cs typeface="Times New Roman"/>
                      </a:endParaRPr>
                    </a:p>
                  </a:txBody>
                  <a:tcPr marL="68580" marR="68580" marT="0" marB="0">
                    <a:lnL>
                      <a:noFill/>
                    </a:lnL>
                    <a:lnR>
                      <a:noFill/>
                    </a:lnR>
                    <a:lnT>
                      <a:noFill/>
                    </a:lnT>
                    <a:lnB>
                      <a:noFill/>
                    </a:lnB>
                  </a:tcPr>
                </a:tc>
                <a:tc gridSpan="2">
                  <a:txBody>
                    <a:bodyPr/>
                    <a:lstStyle/>
                    <a:p>
                      <a:pPr marL="0" marR="0" algn="l">
                        <a:lnSpc>
                          <a:spcPct val="115000"/>
                        </a:lnSpc>
                        <a:spcBef>
                          <a:spcPts val="0"/>
                        </a:spcBef>
                        <a:spcAft>
                          <a:spcPts val="0"/>
                        </a:spcAft>
                      </a:pPr>
                      <a:r>
                        <a:rPr lang="en-US" sz="2800" dirty="0">
                          <a:effectLst/>
                          <a:latin typeface="Garamond"/>
                          <a:ea typeface="Times New Roman"/>
                          <a:cs typeface="Times New Roman"/>
                        </a:rPr>
                        <a:t>-.189</a:t>
                      </a:r>
                      <a:endParaRPr lang="en-US" sz="2800" dirty="0">
                        <a:effectLst/>
                        <a:latin typeface="Calibri"/>
                        <a:ea typeface="Times New Roman"/>
                        <a:cs typeface="Times New Roman"/>
                      </a:endParaRPr>
                    </a:p>
                  </a:txBody>
                  <a:tcPr marL="68580" marR="68580" marT="0" marB="0">
                    <a:lnL>
                      <a:noFill/>
                    </a:lnL>
                    <a:lnR>
                      <a:noFill/>
                    </a:lnR>
                    <a:lnT>
                      <a:noFill/>
                    </a:lnT>
                    <a:lnB>
                      <a:noFill/>
                    </a:lnB>
                  </a:tcPr>
                </a:tc>
                <a:tc hMerge="1">
                  <a:txBody>
                    <a:bodyPr/>
                    <a:lstStyle/>
                    <a:p>
                      <a:endParaRPr lang="en-US"/>
                    </a:p>
                  </a:txBody>
                  <a:tcPr/>
                </a:tc>
                <a:tc>
                  <a:txBody>
                    <a:bodyPr/>
                    <a:lstStyle/>
                    <a:p>
                      <a:pPr marL="0" marR="0" algn="l">
                        <a:lnSpc>
                          <a:spcPct val="115000"/>
                        </a:lnSpc>
                        <a:spcBef>
                          <a:spcPts val="0"/>
                        </a:spcBef>
                        <a:spcAft>
                          <a:spcPts val="0"/>
                        </a:spcAft>
                      </a:pPr>
                      <a:r>
                        <a:rPr lang="en-US" sz="2800" dirty="0">
                          <a:effectLst/>
                          <a:latin typeface="Garamond"/>
                          <a:ea typeface="Times New Roman"/>
                          <a:cs typeface="Times New Roman"/>
                        </a:rPr>
                        <a:t>.19</a:t>
                      </a:r>
                      <a:endParaRPr lang="en-US" sz="2800" dirty="0">
                        <a:effectLst/>
                        <a:latin typeface="Calibri"/>
                        <a:ea typeface="Times New Roman"/>
                        <a:cs typeface="Times New Roman"/>
                      </a:endParaRPr>
                    </a:p>
                  </a:txBody>
                  <a:tcPr marL="68580" marR="68580" marT="0" marB="0">
                    <a:lnL>
                      <a:noFill/>
                    </a:lnL>
                    <a:lnR>
                      <a:noFill/>
                    </a:lnR>
                    <a:lnT>
                      <a:noFill/>
                    </a:lnT>
                    <a:lnB>
                      <a:noFill/>
                    </a:lnB>
                  </a:tcPr>
                </a:tc>
                <a:tc gridSpan="2">
                  <a:txBody>
                    <a:bodyPr/>
                    <a:lstStyle/>
                    <a:p>
                      <a:pPr marL="0" marR="0" algn="l">
                        <a:lnSpc>
                          <a:spcPct val="115000"/>
                        </a:lnSpc>
                        <a:spcBef>
                          <a:spcPts val="0"/>
                        </a:spcBef>
                        <a:spcAft>
                          <a:spcPts val="0"/>
                        </a:spcAft>
                      </a:pPr>
                      <a:r>
                        <a:rPr lang="en-US" sz="2800">
                          <a:effectLst/>
                          <a:latin typeface="Garamond"/>
                          <a:ea typeface="Times New Roman"/>
                          <a:cs typeface="Times New Roman"/>
                        </a:rPr>
                        <a:t>-0.99</a:t>
                      </a:r>
                      <a:endParaRPr lang="en-US" sz="2800">
                        <a:effectLst/>
                        <a:latin typeface="Calibri"/>
                        <a:ea typeface="Times New Roman"/>
                        <a:cs typeface="Times New Roman"/>
                      </a:endParaRPr>
                    </a:p>
                  </a:txBody>
                  <a:tcPr marL="68580" marR="68580" marT="0" marB="0">
                    <a:lnL>
                      <a:noFill/>
                    </a:lnL>
                    <a:lnR>
                      <a:noFill/>
                    </a:lnR>
                    <a:lnT>
                      <a:noFill/>
                    </a:lnT>
                    <a:lnB>
                      <a:noFill/>
                    </a:lnB>
                  </a:tcPr>
                </a:tc>
                <a:tc hMerge="1">
                  <a:txBody>
                    <a:bodyPr/>
                    <a:lstStyle/>
                    <a:p>
                      <a:endParaRPr lang="en-US"/>
                    </a:p>
                  </a:txBody>
                  <a:tcPr/>
                </a:tc>
                <a:tc>
                  <a:txBody>
                    <a:bodyPr/>
                    <a:lstStyle/>
                    <a:p>
                      <a:pPr marL="0" marR="0" algn="l">
                        <a:lnSpc>
                          <a:spcPct val="115000"/>
                        </a:lnSpc>
                        <a:spcBef>
                          <a:spcPts val="0"/>
                        </a:spcBef>
                        <a:spcAft>
                          <a:spcPts val="0"/>
                        </a:spcAft>
                      </a:pPr>
                      <a:r>
                        <a:rPr lang="en-US" sz="2800">
                          <a:effectLst/>
                          <a:latin typeface="Garamond"/>
                          <a:ea typeface="Times New Roman"/>
                          <a:cs typeface="Times New Roman"/>
                        </a:rPr>
                        <a:t>.323</a:t>
                      </a:r>
                      <a:endParaRPr lang="en-US" sz="2800">
                        <a:effectLst/>
                        <a:latin typeface="Calibri"/>
                        <a:ea typeface="Times New Roman"/>
                        <a:cs typeface="Times New Roman"/>
                      </a:endParaRPr>
                    </a:p>
                  </a:txBody>
                  <a:tcPr marL="68580" marR="68580" marT="0" marB="0">
                    <a:lnL>
                      <a:noFill/>
                    </a:lnL>
                    <a:lnR>
                      <a:noFill/>
                    </a:lnR>
                    <a:lnT>
                      <a:noFill/>
                    </a:lnT>
                    <a:lnB>
                      <a:noFill/>
                    </a:lnB>
                  </a:tcPr>
                </a:tc>
                <a:tc gridSpan="2">
                  <a:txBody>
                    <a:bodyPr/>
                    <a:lstStyle/>
                    <a:p>
                      <a:pPr marL="0" marR="0" algn="l">
                        <a:lnSpc>
                          <a:spcPct val="115000"/>
                        </a:lnSpc>
                        <a:spcBef>
                          <a:spcPts val="0"/>
                        </a:spcBef>
                        <a:spcAft>
                          <a:spcPts val="0"/>
                        </a:spcAft>
                      </a:pPr>
                      <a:r>
                        <a:rPr lang="en-US" sz="2800">
                          <a:effectLst/>
                          <a:latin typeface="Garamond"/>
                          <a:ea typeface="Times New Roman"/>
                          <a:cs typeface="Times New Roman"/>
                        </a:rPr>
                        <a:t>-.567</a:t>
                      </a:r>
                      <a:endParaRPr lang="en-US" sz="2800">
                        <a:effectLst/>
                        <a:latin typeface="Calibri"/>
                        <a:ea typeface="Times New Roman"/>
                        <a:cs typeface="Times New Roman"/>
                      </a:endParaRPr>
                    </a:p>
                  </a:txBody>
                  <a:tcPr marL="68580" marR="68580" marT="0" marB="0">
                    <a:lnL>
                      <a:noFill/>
                    </a:lnL>
                    <a:lnR>
                      <a:noFill/>
                    </a:lnR>
                    <a:lnT>
                      <a:noFill/>
                    </a:lnT>
                    <a:lnB>
                      <a:noFill/>
                    </a:lnB>
                  </a:tcPr>
                </a:tc>
                <a:tc hMerge="1">
                  <a:txBody>
                    <a:bodyPr/>
                    <a:lstStyle/>
                    <a:p>
                      <a:endParaRPr lang="en-US"/>
                    </a:p>
                  </a:txBody>
                  <a:tcPr/>
                </a:tc>
                <a:tc gridSpan="2">
                  <a:txBody>
                    <a:bodyPr/>
                    <a:lstStyle/>
                    <a:p>
                      <a:pPr marL="0" marR="0" algn="l">
                        <a:lnSpc>
                          <a:spcPct val="115000"/>
                        </a:lnSpc>
                        <a:spcBef>
                          <a:spcPts val="0"/>
                        </a:spcBef>
                        <a:spcAft>
                          <a:spcPts val="0"/>
                        </a:spcAft>
                      </a:pPr>
                      <a:r>
                        <a:rPr lang="en-US" sz="2800">
                          <a:effectLst/>
                          <a:latin typeface="Garamond"/>
                          <a:ea typeface="Times New Roman"/>
                          <a:cs typeface="Times New Roman"/>
                        </a:rPr>
                        <a:t>.189</a:t>
                      </a:r>
                      <a:endParaRPr lang="en-US" sz="2800">
                        <a:effectLst/>
                        <a:latin typeface="Calibri"/>
                        <a:ea typeface="Times New Roman"/>
                        <a:cs typeface="Times New Roman"/>
                      </a:endParaRPr>
                    </a:p>
                  </a:txBody>
                  <a:tcPr marL="68580" marR="68580" marT="0" marB="0">
                    <a:lnL>
                      <a:noFill/>
                    </a:lnL>
                    <a:lnR>
                      <a:noFill/>
                    </a:lnR>
                    <a:lnT>
                      <a:noFill/>
                    </a:lnT>
                    <a:lnB>
                      <a:noFill/>
                    </a:lnB>
                  </a:tcPr>
                </a:tc>
                <a:tc hMerge="1">
                  <a:txBody>
                    <a:bodyPr/>
                    <a:lstStyle/>
                    <a:p>
                      <a:endParaRPr lang="en-US"/>
                    </a:p>
                  </a:txBody>
                  <a:tcPr/>
                </a:tc>
                <a:tc>
                  <a:txBody>
                    <a:bodyPr/>
                    <a:lstStyle/>
                    <a:p>
                      <a:pPr marL="0" marR="0" algn="l">
                        <a:lnSpc>
                          <a:spcPct val="115000"/>
                        </a:lnSpc>
                        <a:spcBef>
                          <a:spcPts val="0"/>
                        </a:spcBef>
                        <a:spcAft>
                          <a:spcPts val="0"/>
                        </a:spcAft>
                      </a:pPr>
                      <a:r>
                        <a:rPr lang="en-US" sz="2800">
                          <a:effectLst/>
                          <a:latin typeface="Garamond"/>
                          <a:ea typeface="Times New Roman"/>
                          <a:cs typeface="Times New Roman"/>
                        </a:rPr>
                        <a:t> </a:t>
                      </a:r>
                      <a:endParaRPr lang="en-US" sz="2800">
                        <a:effectLst/>
                        <a:latin typeface="Calibri"/>
                        <a:ea typeface="Times New Roman"/>
                        <a:cs typeface="Times New Roman"/>
                      </a:endParaRPr>
                    </a:p>
                  </a:txBody>
                  <a:tcPr marL="68580" marR="68580" marT="0" marB="0">
                    <a:lnL>
                      <a:noFill/>
                    </a:lnL>
                    <a:lnR>
                      <a:noFill/>
                    </a:lnR>
                    <a:lnT>
                      <a:noFill/>
                    </a:lnT>
                    <a:lnB>
                      <a:noFill/>
                    </a:lnB>
                  </a:tcPr>
                </a:tc>
              </a:tr>
              <a:tr h="927155">
                <a:tc>
                  <a:txBody>
                    <a:bodyPr/>
                    <a:lstStyle/>
                    <a:p>
                      <a:pPr marL="0" marR="0" algn="l">
                        <a:lnSpc>
                          <a:spcPct val="115000"/>
                        </a:lnSpc>
                        <a:spcBef>
                          <a:spcPts val="0"/>
                        </a:spcBef>
                        <a:spcAft>
                          <a:spcPts val="0"/>
                        </a:spcAft>
                      </a:pPr>
                      <a:r>
                        <a:rPr lang="en-US" sz="2800">
                          <a:effectLst/>
                          <a:latin typeface="Garamond"/>
                          <a:ea typeface="Times New Roman"/>
                          <a:cs typeface="Times New Roman"/>
                        </a:rPr>
                        <a:t>Amountofcultivable~d</a:t>
                      </a:r>
                      <a:endParaRPr lang="en-US" sz="2800">
                        <a:effectLst/>
                        <a:latin typeface="Calibri"/>
                        <a:ea typeface="Times New Roman"/>
                        <a:cs typeface="Times New Roman"/>
                      </a:endParaRPr>
                    </a:p>
                  </a:txBody>
                  <a:tcPr marL="68580" marR="68580" marT="0" marB="0">
                    <a:lnL>
                      <a:noFill/>
                    </a:lnL>
                    <a:lnR>
                      <a:noFill/>
                    </a:lnR>
                    <a:lnT>
                      <a:noFill/>
                    </a:lnT>
                    <a:lnB>
                      <a:noFill/>
                    </a:lnB>
                  </a:tcPr>
                </a:tc>
                <a:tc gridSpan="2">
                  <a:txBody>
                    <a:bodyPr/>
                    <a:lstStyle/>
                    <a:p>
                      <a:pPr marL="0" marR="0" algn="l">
                        <a:lnSpc>
                          <a:spcPct val="115000"/>
                        </a:lnSpc>
                        <a:spcBef>
                          <a:spcPts val="0"/>
                        </a:spcBef>
                        <a:spcAft>
                          <a:spcPts val="0"/>
                        </a:spcAft>
                      </a:pPr>
                      <a:r>
                        <a:rPr lang="en-US" sz="2800" dirty="0">
                          <a:effectLst/>
                          <a:latin typeface="Garamond"/>
                          <a:ea typeface="Times New Roman"/>
                          <a:cs typeface="Times New Roman"/>
                        </a:rPr>
                        <a:t>.163</a:t>
                      </a:r>
                      <a:endParaRPr lang="en-US" sz="2800" dirty="0">
                        <a:effectLst/>
                        <a:latin typeface="Calibri"/>
                        <a:ea typeface="Times New Roman"/>
                        <a:cs typeface="Times New Roman"/>
                      </a:endParaRPr>
                    </a:p>
                  </a:txBody>
                  <a:tcPr marL="68580" marR="68580" marT="0" marB="0">
                    <a:lnL>
                      <a:noFill/>
                    </a:lnL>
                    <a:lnR>
                      <a:noFill/>
                    </a:lnR>
                    <a:lnT>
                      <a:noFill/>
                    </a:lnT>
                    <a:lnB>
                      <a:noFill/>
                    </a:lnB>
                  </a:tcPr>
                </a:tc>
                <a:tc hMerge="1">
                  <a:txBody>
                    <a:bodyPr/>
                    <a:lstStyle/>
                    <a:p>
                      <a:endParaRPr lang="en-US"/>
                    </a:p>
                  </a:txBody>
                  <a:tcPr/>
                </a:tc>
                <a:tc>
                  <a:txBody>
                    <a:bodyPr/>
                    <a:lstStyle/>
                    <a:p>
                      <a:pPr marL="0" marR="0" algn="l">
                        <a:lnSpc>
                          <a:spcPct val="115000"/>
                        </a:lnSpc>
                        <a:spcBef>
                          <a:spcPts val="0"/>
                        </a:spcBef>
                        <a:spcAft>
                          <a:spcPts val="0"/>
                        </a:spcAft>
                      </a:pPr>
                      <a:r>
                        <a:rPr lang="en-US" sz="2800">
                          <a:effectLst/>
                          <a:latin typeface="Garamond"/>
                          <a:ea typeface="Times New Roman"/>
                          <a:cs typeface="Times New Roman"/>
                        </a:rPr>
                        <a:t>.162</a:t>
                      </a:r>
                      <a:endParaRPr lang="en-US" sz="2800">
                        <a:effectLst/>
                        <a:latin typeface="Calibri"/>
                        <a:ea typeface="Times New Roman"/>
                        <a:cs typeface="Times New Roman"/>
                      </a:endParaRPr>
                    </a:p>
                  </a:txBody>
                  <a:tcPr marL="68580" marR="68580" marT="0" marB="0">
                    <a:lnL>
                      <a:noFill/>
                    </a:lnL>
                    <a:lnR>
                      <a:noFill/>
                    </a:lnR>
                    <a:lnT>
                      <a:noFill/>
                    </a:lnT>
                    <a:lnB>
                      <a:noFill/>
                    </a:lnB>
                  </a:tcPr>
                </a:tc>
                <a:tc gridSpan="2">
                  <a:txBody>
                    <a:bodyPr/>
                    <a:lstStyle/>
                    <a:p>
                      <a:pPr marL="0" marR="0" algn="l">
                        <a:lnSpc>
                          <a:spcPct val="115000"/>
                        </a:lnSpc>
                        <a:spcBef>
                          <a:spcPts val="0"/>
                        </a:spcBef>
                        <a:spcAft>
                          <a:spcPts val="0"/>
                        </a:spcAft>
                      </a:pPr>
                      <a:r>
                        <a:rPr lang="en-US" sz="2800" dirty="0">
                          <a:effectLst/>
                          <a:latin typeface="Garamond"/>
                          <a:ea typeface="Times New Roman"/>
                          <a:cs typeface="Times New Roman"/>
                        </a:rPr>
                        <a:t>1.00</a:t>
                      </a:r>
                      <a:endParaRPr lang="en-US" sz="2800" dirty="0">
                        <a:effectLst/>
                        <a:latin typeface="Calibri"/>
                        <a:ea typeface="Times New Roman"/>
                        <a:cs typeface="Times New Roman"/>
                      </a:endParaRPr>
                    </a:p>
                  </a:txBody>
                  <a:tcPr marL="68580" marR="68580" marT="0" marB="0">
                    <a:lnL>
                      <a:noFill/>
                    </a:lnL>
                    <a:lnR>
                      <a:noFill/>
                    </a:lnR>
                    <a:lnT>
                      <a:noFill/>
                    </a:lnT>
                    <a:lnB>
                      <a:noFill/>
                    </a:lnB>
                  </a:tcPr>
                </a:tc>
                <a:tc hMerge="1">
                  <a:txBody>
                    <a:bodyPr/>
                    <a:lstStyle/>
                    <a:p>
                      <a:endParaRPr lang="en-US"/>
                    </a:p>
                  </a:txBody>
                  <a:tcPr/>
                </a:tc>
                <a:tc>
                  <a:txBody>
                    <a:bodyPr/>
                    <a:lstStyle/>
                    <a:p>
                      <a:pPr marL="0" marR="0" algn="l">
                        <a:lnSpc>
                          <a:spcPct val="115000"/>
                        </a:lnSpc>
                        <a:spcBef>
                          <a:spcPts val="0"/>
                        </a:spcBef>
                        <a:spcAft>
                          <a:spcPts val="0"/>
                        </a:spcAft>
                      </a:pPr>
                      <a:r>
                        <a:rPr lang="en-US" sz="2800">
                          <a:effectLst/>
                          <a:latin typeface="Garamond"/>
                          <a:ea typeface="Times New Roman"/>
                          <a:cs typeface="Times New Roman"/>
                        </a:rPr>
                        <a:t>.319</a:t>
                      </a:r>
                      <a:endParaRPr lang="en-US" sz="2800">
                        <a:effectLst/>
                        <a:latin typeface="Calibri"/>
                        <a:ea typeface="Times New Roman"/>
                        <a:cs typeface="Times New Roman"/>
                      </a:endParaRPr>
                    </a:p>
                  </a:txBody>
                  <a:tcPr marL="68580" marR="68580" marT="0" marB="0">
                    <a:lnL>
                      <a:noFill/>
                    </a:lnL>
                    <a:lnR>
                      <a:noFill/>
                    </a:lnR>
                    <a:lnT>
                      <a:noFill/>
                    </a:lnT>
                    <a:lnB>
                      <a:noFill/>
                    </a:lnB>
                  </a:tcPr>
                </a:tc>
                <a:tc gridSpan="2">
                  <a:txBody>
                    <a:bodyPr/>
                    <a:lstStyle/>
                    <a:p>
                      <a:pPr marL="0" marR="0" algn="l">
                        <a:lnSpc>
                          <a:spcPct val="115000"/>
                        </a:lnSpc>
                        <a:spcBef>
                          <a:spcPts val="0"/>
                        </a:spcBef>
                        <a:spcAft>
                          <a:spcPts val="0"/>
                        </a:spcAft>
                      </a:pPr>
                      <a:r>
                        <a:rPr lang="en-US" sz="2800">
                          <a:effectLst/>
                          <a:latin typeface="Garamond"/>
                          <a:ea typeface="Times New Roman"/>
                          <a:cs typeface="Times New Roman"/>
                        </a:rPr>
                        <a:t>-.16</a:t>
                      </a:r>
                      <a:endParaRPr lang="en-US" sz="2800">
                        <a:effectLst/>
                        <a:latin typeface="Calibri"/>
                        <a:ea typeface="Times New Roman"/>
                        <a:cs typeface="Times New Roman"/>
                      </a:endParaRPr>
                    </a:p>
                  </a:txBody>
                  <a:tcPr marL="68580" marR="68580" marT="0" marB="0">
                    <a:lnL>
                      <a:noFill/>
                    </a:lnL>
                    <a:lnR>
                      <a:noFill/>
                    </a:lnR>
                    <a:lnT>
                      <a:noFill/>
                    </a:lnT>
                    <a:lnB>
                      <a:noFill/>
                    </a:lnB>
                  </a:tcPr>
                </a:tc>
                <a:tc hMerge="1">
                  <a:txBody>
                    <a:bodyPr/>
                    <a:lstStyle/>
                    <a:p>
                      <a:endParaRPr lang="en-US"/>
                    </a:p>
                  </a:txBody>
                  <a:tcPr/>
                </a:tc>
                <a:tc gridSpan="2">
                  <a:txBody>
                    <a:bodyPr/>
                    <a:lstStyle/>
                    <a:p>
                      <a:pPr marL="0" marR="0" algn="l">
                        <a:lnSpc>
                          <a:spcPct val="115000"/>
                        </a:lnSpc>
                        <a:spcBef>
                          <a:spcPts val="0"/>
                        </a:spcBef>
                        <a:spcAft>
                          <a:spcPts val="0"/>
                        </a:spcAft>
                      </a:pPr>
                      <a:r>
                        <a:rPr lang="en-US" sz="2800">
                          <a:effectLst/>
                          <a:latin typeface="Garamond"/>
                          <a:ea typeface="Times New Roman"/>
                          <a:cs typeface="Times New Roman"/>
                        </a:rPr>
                        <a:t>.485</a:t>
                      </a:r>
                      <a:endParaRPr lang="en-US" sz="2800">
                        <a:effectLst/>
                        <a:latin typeface="Calibri"/>
                        <a:ea typeface="Times New Roman"/>
                        <a:cs typeface="Times New Roman"/>
                      </a:endParaRPr>
                    </a:p>
                  </a:txBody>
                  <a:tcPr marL="68580" marR="68580" marT="0" marB="0">
                    <a:lnL>
                      <a:noFill/>
                    </a:lnL>
                    <a:lnR>
                      <a:noFill/>
                    </a:lnR>
                    <a:lnT>
                      <a:noFill/>
                    </a:lnT>
                    <a:lnB>
                      <a:noFill/>
                    </a:lnB>
                  </a:tcPr>
                </a:tc>
                <a:tc hMerge="1">
                  <a:txBody>
                    <a:bodyPr/>
                    <a:lstStyle/>
                    <a:p>
                      <a:endParaRPr lang="en-US"/>
                    </a:p>
                  </a:txBody>
                  <a:tcPr/>
                </a:tc>
                <a:tc>
                  <a:txBody>
                    <a:bodyPr/>
                    <a:lstStyle/>
                    <a:p>
                      <a:pPr marL="0" marR="0" algn="l">
                        <a:lnSpc>
                          <a:spcPct val="115000"/>
                        </a:lnSpc>
                        <a:spcBef>
                          <a:spcPts val="0"/>
                        </a:spcBef>
                        <a:spcAft>
                          <a:spcPts val="0"/>
                        </a:spcAft>
                      </a:pPr>
                      <a:r>
                        <a:rPr lang="en-US" sz="2800">
                          <a:effectLst/>
                          <a:latin typeface="Garamond"/>
                          <a:ea typeface="Times New Roman"/>
                          <a:cs typeface="Times New Roman"/>
                        </a:rPr>
                        <a:t> </a:t>
                      </a:r>
                      <a:endParaRPr lang="en-US" sz="2800">
                        <a:effectLst/>
                        <a:latin typeface="Calibri"/>
                        <a:ea typeface="Times New Roman"/>
                        <a:cs typeface="Times New Roman"/>
                      </a:endParaRPr>
                    </a:p>
                  </a:txBody>
                  <a:tcPr marL="68580" marR="68580" marT="0" marB="0">
                    <a:lnL>
                      <a:noFill/>
                    </a:lnL>
                    <a:lnR>
                      <a:noFill/>
                    </a:lnR>
                    <a:lnT>
                      <a:noFill/>
                    </a:lnT>
                    <a:lnB>
                      <a:noFill/>
                    </a:lnB>
                  </a:tcPr>
                </a:tc>
              </a:tr>
              <a:tr h="1402480">
                <a:tc>
                  <a:txBody>
                    <a:bodyPr/>
                    <a:lstStyle/>
                    <a:p>
                      <a:pPr marL="0" marR="0" algn="l">
                        <a:lnSpc>
                          <a:spcPct val="115000"/>
                        </a:lnSpc>
                        <a:spcBef>
                          <a:spcPts val="0"/>
                        </a:spcBef>
                        <a:spcAft>
                          <a:spcPts val="0"/>
                        </a:spcAft>
                      </a:pPr>
                      <a:r>
                        <a:rPr lang="en-US" sz="2800">
                          <a:effectLst/>
                          <a:latin typeface="Garamond"/>
                          <a:ea typeface="Times New Roman"/>
                          <a:cs typeface="Times New Roman"/>
                        </a:rPr>
                        <a:t>Amountofloamsize</a:t>
                      </a:r>
                      <a:endParaRPr lang="en-US" sz="2800">
                        <a:effectLst/>
                        <a:latin typeface="Calibri"/>
                        <a:ea typeface="Times New Roman"/>
                        <a:cs typeface="Times New Roman"/>
                      </a:endParaRPr>
                    </a:p>
                  </a:txBody>
                  <a:tcPr marL="68580" marR="68580" marT="0" marB="0">
                    <a:lnL>
                      <a:noFill/>
                    </a:lnL>
                    <a:lnR>
                      <a:noFill/>
                    </a:lnR>
                    <a:lnT>
                      <a:noFill/>
                    </a:lnT>
                    <a:lnB>
                      <a:noFill/>
                    </a:lnB>
                  </a:tcPr>
                </a:tc>
                <a:tc gridSpan="2">
                  <a:txBody>
                    <a:bodyPr/>
                    <a:lstStyle/>
                    <a:p>
                      <a:pPr marL="0" marR="0" algn="l">
                        <a:lnSpc>
                          <a:spcPct val="115000"/>
                        </a:lnSpc>
                        <a:spcBef>
                          <a:spcPts val="0"/>
                        </a:spcBef>
                        <a:spcAft>
                          <a:spcPts val="0"/>
                        </a:spcAft>
                      </a:pPr>
                      <a:r>
                        <a:rPr lang="en-US" sz="2800" dirty="0">
                          <a:effectLst/>
                          <a:latin typeface="Garamond"/>
                          <a:ea typeface="Times New Roman"/>
                          <a:cs typeface="Times New Roman"/>
                        </a:rPr>
                        <a:t>-.582</a:t>
                      </a:r>
                      <a:endParaRPr lang="en-US" sz="2800" dirty="0">
                        <a:effectLst/>
                        <a:latin typeface="Calibri"/>
                        <a:ea typeface="Times New Roman"/>
                        <a:cs typeface="Times New Roman"/>
                      </a:endParaRPr>
                    </a:p>
                  </a:txBody>
                  <a:tcPr marL="68580" marR="68580" marT="0" marB="0">
                    <a:lnL>
                      <a:noFill/>
                    </a:lnL>
                    <a:lnR>
                      <a:noFill/>
                    </a:lnR>
                    <a:lnT>
                      <a:noFill/>
                    </a:lnT>
                    <a:lnB>
                      <a:noFill/>
                    </a:lnB>
                  </a:tcPr>
                </a:tc>
                <a:tc hMerge="1">
                  <a:txBody>
                    <a:bodyPr/>
                    <a:lstStyle/>
                    <a:p>
                      <a:endParaRPr lang="en-US"/>
                    </a:p>
                  </a:txBody>
                  <a:tcPr/>
                </a:tc>
                <a:tc>
                  <a:txBody>
                    <a:bodyPr/>
                    <a:lstStyle/>
                    <a:p>
                      <a:pPr marL="0" marR="0" algn="l">
                        <a:lnSpc>
                          <a:spcPct val="115000"/>
                        </a:lnSpc>
                        <a:spcBef>
                          <a:spcPts val="0"/>
                        </a:spcBef>
                        <a:spcAft>
                          <a:spcPts val="0"/>
                        </a:spcAft>
                      </a:pPr>
                      <a:r>
                        <a:rPr lang="en-US" sz="2800" dirty="0">
                          <a:effectLst/>
                          <a:latin typeface="Garamond"/>
                          <a:ea typeface="Times New Roman"/>
                          <a:cs typeface="Times New Roman"/>
                        </a:rPr>
                        <a:t>.109</a:t>
                      </a:r>
                      <a:endParaRPr lang="en-US" sz="2800" dirty="0">
                        <a:effectLst/>
                        <a:latin typeface="Calibri"/>
                        <a:ea typeface="Times New Roman"/>
                        <a:cs typeface="Times New Roman"/>
                      </a:endParaRPr>
                    </a:p>
                  </a:txBody>
                  <a:tcPr marL="68580" marR="68580" marT="0" marB="0">
                    <a:lnL>
                      <a:noFill/>
                    </a:lnL>
                    <a:lnR>
                      <a:noFill/>
                    </a:lnR>
                    <a:lnT>
                      <a:noFill/>
                    </a:lnT>
                    <a:lnB>
                      <a:noFill/>
                    </a:lnB>
                  </a:tcPr>
                </a:tc>
                <a:tc gridSpan="2">
                  <a:txBody>
                    <a:bodyPr/>
                    <a:lstStyle/>
                    <a:p>
                      <a:pPr marL="0" marR="0" algn="l">
                        <a:lnSpc>
                          <a:spcPct val="115000"/>
                        </a:lnSpc>
                        <a:spcBef>
                          <a:spcPts val="0"/>
                        </a:spcBef>
                        <a:spcAft>
                          <a:spcPts val="0"/>
                        </a:spcAft>
                      </a:pPr>
                      <a:r>
                        <a:rPr lang="en-US" sz="2800" dirty="0">
                          <a:effectLst/>
                          <a:latin typeface="Garamond"/>
                          <a:ea typeface="Times New Roman"/>
                          <a:cs typeface="Times New Roman"/>
                        </a:rPr>
                        <a:t>-5.33</a:t>
                      </a:r>
                      <a:endParaRPr lang="en-US" sz="2800" dirty="0">
                        <a:effectLst/>
                        <a:latin typeface="Calibri"/>
                        <a:ea typeface="Times New Roman"/>
                        <a:cs typeface="Times New Roman"/>
                      </a:endParaRPr>
                    </a:p>
                  </a:txBody>
                  <a:tcPr marL="68580" marR="68580" marT="0" marB="0">
                    <a:lnL>
                      <a:noFill/>
                    </a:lnL>
                    <a:lnR>
                      <a:noFill/>
                    </a:lnR>
                    <a:lnT>
                      <a:noFill/>
                    </a:lnT>
                    <a:lnB>
                      <a:noFill/>
                    </a:lnB>
                  </a:tcPr>
                </a:tc>
                <a:tc hMerge="1">
                  <a:txBody>
                    <a:bodyPr/>
                    <a:lstStyle/>
                    <a:p>
                      <a:endParaRPr lang="en-US"/>
                    </a:p>
                  </a:txBody>
                  <a:tcPr/>
                </a:tc>
                <a:tc>
                  <a:txBody>
                    <a:bodyPr/>
                    <a:lstStyle/>
                    <a:p>
                      <a:pPr marL="0" marR="0" algn="l">
                        <a:lnSpc>
                          <a:spcPct val="115000"/>
                        </a:lnSpc>
                        <a:spcBef>
                          <a:spcPts val="0"/>
                        </a:spcBef>
                        <a:spcAft>
                          <a:spcPts val="0"/>
                        </a:spcAft>
                      </a:pPr>
                      <a:r>
                        <a:rPr lang="en-US" sz="2800" dirty="0">
                          <a:effectLst/>
                          <a:latin typeface="Garamond"/>
                          <a:ea typeface="Times New Roman"/>
                          <a:cs typeface="Times New Roman"/>
                        </a:rPr>
                        <a:t>0</a:t>
                      </a:r>
                      <a:endParaRPr lang="en-US" sz="2800" dirty="0">
                        <a:effectLst/>
                        <a:latin typeface="Calibri"/>
                        <a:ea typeface="Times New Roman"/>
                        <a:cs typeface="Times New Roman"/>
                      </a:endParaRPr>
                    </a:p>
                  </a:txBody>
                  <a:tcPr marL="68580" marR="68580" marT="0" marB="0">
                    <a:lnL>
                      <a:noFill/>
                    </a:lnL>
                    <a:lnR>
                      <a:noFill/>
                    </a:lnR>
                    <a:lnT>
                      <a:noFill/>
                    </a:lnT>
                    <a:lnB>
                      <a:noFill/>
                    </a:lnB>
                  </a:tcPr>
                </a:tc>
                <a:tc gridSpan="2">
                  <a:txBody>
                    <a:bodyPr/>
                    <a:lstStyle/>
                    <a:p>
                      <a:pPr marL="0" marR="0" algn="l">
                        <a:lnSpc>
                          <a:spcPct val="115000"/>
                        </a:lnSpc>
                        <a:spcBef>
                          <a:spcPts val="0"/>
                        </a:spcBef>
                        <a:spcAft>
                          <a:spcPts val="0"/>
                        </a:spcAft>
                      </a:pPr>
                      <a:r>
                        <a:rPr lang="en-US" sz="2800">
                          <a:effectLst/>
                          <a:latin typeface="Garamond"/>
                          <a:ea typeface="Times New Roman"/>
                          <a:cs typeface="Times New Roman"/>
                        </a:rPr>
                        <a:t>-.799</a:t>
                      </a:r>
                      <a:endParaRPr lang="en-US" sz="2800">
                        <a:effectLst/>
                        <a:latin typeface="Calibri"/>
                        <a:ea typeface="Times New Roman"/>
                        <a:cs typeface="Times New Roman"/>
                      </a:endParaRPr>
                    </a:p>
                  </a:txBody>
                  <a:tcPr marL="68580" marR="68580" marT="0" marB="0">
                    <a:lnL>
                      <a:noFill/>
                    </a:lnL>
                    <a:lnR>
                      <a:noFill/>
                    </a:lnR>
                    <a:lnT>
                      <a:noFill/>
                    </a:lnT>
                    <a:lnB>
                      <a:noFill/>
                    </a:lnB>
                  </a:tcPr>
                </a:tc>
                <a:tc hMerge="1">
                  <a:txBody>
                    <a:bodyPr/>
                    <a:lstStyle/>
                    <a:p>
                      <a:endParaRPr lang="en-US"/>
                    </a:p>
                  </a:txBody>
                  <a:tcPr/>
                </a:tc>
                <a:tc gridSpan="2">
                  <a:txBody>
                    <a:bodyPr/>
                    <a:lstStyle/>
                    <a:p>
                      <a:pPr marL="0" marR="0" algn="l">
                        <a:lnSpc>
                          <a:spcPct val="115000"/>
                        </a:lnSpc>
                        <a:spcBef>
                          <a:spcPts val="0"/>
                        </a:spcBef>
                        <a:spcAft>
                          <a:spcPts val="0"/>
                        </a:spcAft>
                      </a:pPr>
                      <a:r>
                        <a:rPr lang="en-US" sz="2800">
                          <a:effectLst/>
                          <a:latin typeface="Garamond"/>
                          <a:ea typeface="Times New Roman"/>
                          <a:cs typeface="Times New Roman"/>
                        </a:rPr>
                        <a:t>-.365</a:t>
                      </a:r>
                      <a:endParaRPr lang="en-US" sz="2800">
                        <a:effectLst/>
                        <a:latin typeface="Calibri"/>
                        <a:ea typeface="Times New Roman"/>
                        <a:cs typeface="Times New Roman"/>
                      </a:endParaRPr>
                    </a:p>
                  </a:txBody>
                  <a:tcPr marL="68580" marR="68580" marT="0" marB="0">
                    <a:lnL>
                      <a:noFill/>
                    </a:lnL>
                    <a:lnR>
                      <a:noFill/>
                    </a:lnR>
                    <a:lnT>
                      <a:noFill/>
                    </a:lnT>
                    <a:lnB>
                      <a:noFill/>
                    </a:lnB>
                  </a:tcPr>
                </a:tc>
                <a:tc hMerge="1">
                  <a:txBody>
                    <a:bodyPr/>
                    <a:lstStyle/>
                    <a:p>
                      <a:endParaRPr lang="en-US"/>
                    </a:p>
                  </a:txBody>
                  <a:tcPr/>
                </a:tc>
                <a:tc>
                  <a:txBody>
                    <a:bodyPr/>
                    <a:lstStyle/>
                    <a:p>
                      <a:pPr marL="0" marR="0" algn="l">
                        <a:lnSpc>
                          <a:spcPct val="115000"/>
                        </a:lnSpc>
                        <a:spcBef>
                          <a:spcPts val="0"/>
                        </a:spcBef>
                        <a:spcAft>
                          <a:spcPts val="0"/>
                        </a:spcAft>
                      </a:pPr>
                      <a:r>
                        <a:rPr lang="en-US" sz="2800">
                          <a:effectLst/>
                          <a:latin typeface="Garamond"/>
                          <a:ea typeface="Times New Roman"/>
                          <a:cs typeface="Times New Roman"/>
                        </a:rPr>
                        <a:t>***</a:t>
                      </a:r>
                      <a:endParaRPr lang="en-US" sz="2800">
                        <a:effectLst/>
                        <a:latin typeface="Calibri"/>
                        <a:ea typeface="Times New Roman"/>
                        <a:cs typeface="Times New Roman"/>
                      </a:endParaRPr>
                    </a:p>
                  </a:txBody>
                  <a:tcPr marL="68580" marR="68580" marT="0" marB="0">
                    <a:lnL>
                      <a:noFill/>
                    </a:lnL>
                    <a:lnR>
                      <a:noFill/>
                    </a:lnR>
                    <a:lnT>
                      <a:noFill/>
                    </a:lnT>
                    <a:lnB>
                      <a:noFill/>
                    </a:lnB>
                  </a:tcPr>
                </a:tc>
              </a:tr>
              <a:tr h="1402480">
                <a:tc>
                  <a:txBody>
                    <a:bodyPr/>
                    <a:lstStyle/>
                    <a:p>
                      <a:pPr marL="0" marR="0" algn="l">
                        <a:lnSpc>
                          <a:spcPct val="115000"/>
                        </a:lnSpc>
                        <a:spcBef>
                          <a:spcPts val="0"/>
                        </a:spcBef>
                        <a:spcAft>
                          <a:spcPts val="0"/>
                        </a:spcAft>
                      </a:pPr>
                      <a:r>
                        <a:rPr lang="en-US" sz="2800">
                          <a:effectLst/>
                          <a:latin typeface="Garamond"/>
                          <a:ea typeface="Times New Roman"/>
                          <a:cs typeface="Times New Roman"/>
                        </a:rPr>
                        <a:t>Amountoffixedasset</a:t>
                      </a:r>
                      <a:endParaRPr lang="en-US" sz="2800">
                        <a:effectLst/>
                        <a:latin typeface="Calibri"/>
                        <a:ea typeface="Times New Roman"/>
                        <a:cs typeface="Times New Roman"/>
                      </a:endParaRPr>
                    </a:p>
                  </a:txBody>
                  <a:tcPr marL="68580" marR="68580" marT="0" marB="0">
                    <a:lnL>
                      <a:noFill/>
                    </a:lnL>
                    <a:lnR>
                      <a:noFill/>
                    </a:lnR>
                    <a:lnT>
                      <a:noFill/>
                    </a:lnT>
                    <a:lnB>
                      <a:noFill/>
                    </a:lnB>
                  </a:tcPr>
                </a:tc>
                <a:tc gridSpan="2">
                  <a:txBody>
                    <a:bodyPr/>
                    <a:lstStyle/>
                    <a:p>
                      <a:pPr marL="0" marR="0" algn="l">
                        <a:lnSpc>
                          <a:spcPct val="115000"/>
                        </a:lnSpc>
                        <a:spcBef>
                          <a:spcPts val="0"/>
                        </a:spcBef>
                        <a:spcAft>
                          <a:spcPts val="0"/>
                        </a:spcAft>
                      </a:pPr>
                      <a:r>
                        <a:rPr lang="en-US" sz="2800">
                          <a:effectLst/>
                          <a:latin typeface="Garamond"/>
                          <a:ea typeface="Times New Roman"/>
                          <a:cs typeface="Times New Roman"/>
                        </a:rPr>
                        <a:t>-.65</a:t>
                      </a:r>
                      <a:endParaRPr lang="en-US" sz="2800">
                        <a:effectLst/>
                        <a:latin typeface="Calibri"/>
                        <a:ea typeface="Times New Roman"/>
                        <a:cs typeface="Times New Roman"/>
                      </a:endParaRPr>
                    </a:p>
                  </a:txBody>
                  <a:tcPr marL="68580" marR="68580" marT="0" marB="0">
                    <a:lnL>
                      <a:noFill/>
                    </a:lnL>
                    <a:lnR>
                      <a:noFill/>
                    </a:lnR>
                    <a:lnT>
                      <a:noFill/>
                    </a:lnT>
                    <a:lnB>
                      <a:noFill/>
                    </a:lnB>
                  </a:tcPr>
                </a:tc>
                <a:tc hMerge="1">
                  <a:txBody>
                    <a:bodyPr/>
                    <a:lstStyle/>
                    <a:p>
                      <a:endParaRPr lang="en-US"/>
                    </a:p>
                  </a:txBody>
                  <a:tcPr/>
                </a:tc>
                <a:tc>
                  <a:txBody>
                    <a:bodyPr/>
                    <a:lstStyle/>
                    <a:p>
                      <a:pPr marL="0" marR="0" algn="l">
                        <a:lnSpc>
                          <a:spcPct val="115000"/>
                        </a:lnSpc>
                        <a:spcBef>
                          <a:spcPts val="0"/>
                        </a:spcBef>
                        <a:spcAft>
                          <a:spcPts val="0"/>
                        </a:spcAft>
                      </a:pPr>
                      <a:r>
                        <a:rPr lang="en-US" sz="2800" dirty="0">
                          <a:effectLst/>
                          <a:latin typeface="Garamond"/>
                          <a:ea typeface="Times New Roman"/>
                          <a:cs typeface="Times New Roman"/>
                        </a:rPr>
                        <a:t>.173</a:t>
                      </a:r>
                      <a:endParaRPr lang="en-US" sz="2800" dirty="0">
                        <a:effectLst/>
                        <a:latin typeface="Calibri"/>
                        <a:ea typeface="Times New Roman"/>
                        <a:cs typeface="Times New Roman"/>
                      </a:endParaRPr>
                    </a:p>
                  </a:txBody>
                  <a:tcPr marL="68580" marR="68580" marT="0" marB="0">
                    <a:lnL>
                      <a:noFill/>
                    </a:lnL>
                    <a:lnR>
                      <a:noFill/>
                    </a:lnR>
                    <a:lnT>
                      <a:noFill/>
                    </a:lnT>
                    <a:lnB>
                      <a:noFill/>
                    </a:lnB>
                  </a:tcPr>
                </a:tc>
                <a:tc gridSpan="2">
                  <a:txBody>
                    <a:bodyPr/>
                    <a:lstStyle/>
                    <a:p>
                      <a:pPr marL="0" marR="0" algn="l">
                        <a:lnSpc>
                          <a:spcPct val="115000"/>
                        </a:lnSpc>
                        <a:spcBef>
                          <a:spcPts val="0"/>
                        </a:spcBef>
                        <a:spcAft>
                          <a:spcPts val="0"/>
                        </a:spcAft>
                      </a:pPr>
                      <a:r>
                        <a:rPr lang="en-US" sz="2800" dirty="0">
                          <a:effectLst/>
                          <a:latin typeface="Garamond"/>
                          <a:ea typeface="Times New Roman"/>
                          <a:cs typeface="Times New Roman"/>
                        </a:rPr>
                        <a:t>-3.76</a:t>
                      </a:r>
                      <a:endParaRPr lang="en-US" sz="2800" dirty="0">
                        <a:effectLst/>
                        <a:latin typeface="Calibri"/>
                        <a:ea typeface="Times New Roman"/>
                        <a:cs typeface="Times New Roman"/>
                      </a:endParaRPr>
                    </a:p>
                  </a:txBody>
                  <a:tcPr marL="68580" marR="68580" marT="0" marB="0">
                    <a:lnL>
                      <a:noFill/>
                    </a:lnL>
                    <a:lnR>
                      <a:noFill/>
                    </a:lnR>
                    <a:lnT>
                      <a:noFill/>
                    </a:lnT>
                    <a:lnB>
                      <a:noFill/>
                    </a:lnB>
                  </a:tcPr>
                </a:tc>
                <a:tc hMerge="1">
                  <a:txBody>
                    <a:bodyPr/>
                    <a:lstStyle/>
                    <a:p>
                      <a:endParaRPr lang="en-US"/>
                    </a:p>
                  </a:txBody>
                  <a:tcPr/>
                </a:tc>
                <a:tc>
                  <a:txBody>
                    <a:bodyPr/>
                    <a:lstStyle/>
                    <a:p>
                      <a:pPr marL="0" marR="0" algn="l">
                        <a:lnSpc>
                          <a:spcPct val="115000"/>
                        </a:lnSpc>
                        <a:spcBef>
                          <a:spcPts val="0"/>
                        </a:spcBef>
                        <a:spcAft>
                          <a:spcPts val="0"/>
                        </a:spcAft>
                      </a:pPr>
                      <a:r>
                        <a:rPr lang="en-US" sz="2800" dirty="0">
                          <a:effectLst/>
                          <a:latin typeface="Garamond"/>
                          <a:ea typeface="Times New Roman"/>
                          <a:cs typeface="Times New Roman"/>
                        </a:rPr>
                        <a:t>0</a:t>
                      </a:r>
                      <a:endParaRPr lang="en-US" sz="2800" dirty="0">
                        <a:effectLst/>
                        <a:latin typeface="Calibri"/>
                        <a:ea typeface="Times New Roman"/>
                        <a:cs typeface="Times New Roman"/>
                      </a:endParaRPr>
                    </a:p>
                  </a:txBody>
                  <a:tcPr marL="68580" marR="68580" marT="0" marB="0">
                    <a:lnL>
                      <a:noFill/>
                    </a:lnL>
                    <a:lnR>
                      <a:noFill/>
                    </a:lnR>
                    <a:lnT>
                      <a:noFill/>
                    </a:lnT>
                    <a:lnB>
                      <a:noFill/>
                    </a:lnB>
                  </a:tcPr>
                </a:tc>
                <a:tc gridSpan="2">
                  <a:txBody>
                    <a:bodyPr/>
                    <a:lstStyle/>
                    <a:p>
                      <a:pPr marL="0" marR="0" algn="l">
                        <a:lnSpc>
                          <a:spcPct val="115000"/>
                        </a:lnSpc>
                        <a:spcBef>
                          <a:spcPts val="0"/>
                        </a:spcBef>
                        <a:spcAft>
                          <a:spcPts val="0"/>
                        </a:spcAft>
                      </a:pPr>
                      <a:r>
                        <a:rPr lang="en-US" sz="2800" dirty="0">
                          <a:effectLst/>
                          <a:latin typeface="Garamond"/>
                          <a:ea typeface="Times New Roman"/>
                          <a:cs typeface="Times New Roman"/>
                        </a:rPr>
                        <a:t>-.993</a:t>
                      </a:r>
                      <a:endParaRPr lang="en-US" sz="2800" dirty="0">
                        <a:effectLst/>
                        <a:latin typeface="Calibri"/>
                        <a:ea typeface="Times New Roman"/>
                        <a:cs typeface="Times New Roman"/>
                      </a:endParaRPr>
                    </a:p>
                  </a:txBody>
                  <a:tcPr marL="68580" marR="68580" marT="0" marB="0">
                    <a:lnL>
                      <a:noFill/>
                    </a:lnL>
                    <a:lnR>
                      <a:noFill/>
                    </a:lnR>
                    <a:lnT>
                      <a:noFill/>
                    </a:lnT>
                    <a:lnB>
                      <a:noFill/>
                    </a:lnB>
                  </a:tcPr>
                </a:tc>
                <a:tc hMerge="1">
                  <a:txBody>
                    <a:bodyPr/>
                    <a:lstStyle/>
                    <a:p>
                      <a:endParaRPr lang="en-US"/>
                    </a:p>
                  </a:txBody>
                  <a:tcPr/>
                </a:tc>
                <a:tc gridSpan="2">
                  <a:txBody>
                    <a:bodyPr/>
                    <a:lstStyle/>
                    <a:p>
                      <a:pPr marL="0" marR="0" algn="l">
                        <a:lnSpc>
                          <a:spcPct val="115000"/>
                        </a:lnSpc>
                        <a:spcBef>
                          <a:spcPts val="0"/>
                        </a:spcBef>
                        <a:spcAft>
                          <a:spcPts val="0"/>
                        </a:spcAft>
                      </a:pPr>
                      <a:r>
                        <a:rPr lang="en-US" sz="2800">
                          <a:effectLst/>
                          <a:latin typeface="Garamond"/>
                          <a:ea typeface="Times New Roman"/>
                          <a:cs typeface="Times New Roman"/>
                        </a:rPr>
                        <a:t>-.307</a:t>
                      </a:r>
                      <a:endParaRPr lang="en-US" sz="2800">
                        <a:effectLst/>
                        <a:latin typeface="Calibri"/>
                        <a:ea typeface="Times New Roman"/>
                        <a:cs typeface="Times New Roman"/>
                      </a:endParaRPr>
                    </a:p>
                  </a:txBody>
                  <a:tcPr marL="68580" marR="68580" marT="0" marB="0">
                    <a:lnL>
                      <a:noFill/>
                    </a:lnL>
                    <a:lnR>
                      <a:noFill/>
                    </a:lnR>
                    <a:lnT>
                      <a:noFill/>
                    </a:lnT>
                    <a:lnB>
                      <a:noFill/>
                    </a:lnB>
                  </a:tcPr>
                </a:tc>
                <a:tc hMerge="1">
                  <a:txBody>
                    <a:bodyPr/>
                    <a:lstStyle/>
                    <a:p>
                      <a:endParaRPr lang="en-US"/>
                    </a:p>
                  </a:txBody>
                  <a:tcPr/>
                </a:tc>
                <a:tc>
                  <a:txBody>
                    <a:bodyPr/>
                    <a:lstStyle/>
                    <a:p>
                      <a:pPr marL="0" marR="0" algn="l">
                        <a:lnSpc>
                          <a:spcPct val="115000"/>
                        </a:lnSpc>
                        <a:spcBef>
                          <a:spcPts val="0"/>
                        </a:spcBef>
                        <a:spcAft>
                          <a:spcPts val="0"/>
                        </a:spcAft>
                      </a:pPr>
                      <a:r>
                        <a:rPr lang="en-US" sz="2800">
                          <a:effectLst/>
                          <a:latin typeface="Garamond"/>
                          <a:ea typeface="Times New Roman"/>
                          <a:cs typeface="Times New Roman"/>
                        </a:rPr>
                        <a:t>***</a:t>
                      </a:r>
                      <a:endParaRPr lang="en-US" sz="2800">
                        <a:effectLst/>
                        <a:latin typeface="Calibri"/>
                        <a:ea typeface="Times New Roman"/>
                        <a:cs typeface="Times New Roman"/>
                      </a:endParaRPr>
                    </a:p>
                  </a:txBody>
                  <a:tcPr marL="68580" marR="68580" marT="0" marB="0">
                    <a:lnL>
                      <a:noFill/>
                    </a:lnL>
                    <a:lnR>
                      <a:noFill/>
                    </a:lnR>
                    <a:lnT>
                      <a:noFill/>
                    </a:lnT>
                    <a:lnB>
                      <a:noFill/>
                    </a:lnB>
                  </a:tcPr>
                </a:tc>
              </a:tr>
              <a:tr h="1402480">
                <a:tc>
                  <a:txBody>
                    <a:bodyPr/>
                    <a:lstStyle/>
                    <a:p>
                      <a:pPr marL="0" marR="0" algn="l">
                        <a:lnSpc>
                          <a:spcPct val="115000"/>
                        </a:lnSpc>
                        <a:spcBef>
                          <a:spcPts val="0"/>
                        </a:spcBef>
                        <a:spcAft>
                          <a:spcPts val="0"/>
                        </a:spcAft>
                      </a:pPr>
                      <a:r>
                        <a:rPr lang="en-US" sz="2800">
                          <a:effectLst/>
                          <a:latin typeface="Garamond"/>
                          <a:ea typeface="Times New Roman"/>
                          <a:cs typeface="Times New Roman"/>
                        </a:rPr>
                        <a:t>Constant</a:t>
                      </a:r>
                      <a:endParaRPr lang="en-US" sz="2800">
                        <a:effectLst/>
                        <a:latin typeface="Calibri"/>
                        <a:ea typeface="Times New Roman"/>
                        <a:cs typeface="Times New Roman"/>
                      </a:endParaRPr>
                    </a:p>
                  </a:txBody>
                  <a:tcPr marL="68580" marR="68580" marT="0" marB="0">
                    <a:lnL>
                      <a:noFill/>
                    </a:lnL>
                    <a:lnR>
                      <a:noFill/>
                    </a:lnR>
                    <a:lnT>
                      <a:noFill/>
                    </a:lnT>
                    <a:lnB>
                      <a:noFill/>
                    </a:lnB>
                  </a:tcPr>
                </a:tc>
                <a:tc gridSpan="2">
                  <a:txBody>
                    <a:bodyPr/>
                    <a:lstStyle/>
                    <a:p>
                      <a:pPr marL="0" marR="0" algn="l">
                        <a:lnSpc>
                          <a:spcPct val="115000"/>
                        </a:lnSpc>
                        <a:spcBef>
                          <a:spcPts val="0"/>
                        </a:spcBef>
                        <a:spcAft>
                          <a:spcPts val="0"/>
                        </a:spcAft>
                      </a:pPr>
                      <a:r>
                        <a:rPr lang="en-US" sz="2800">
                          <a:effectLst/>
                          <a:latin typeface="Garamond"/>
                          <a:ea typeface="Times New Roman"/>
                          <a:cs typeface="Times New Roman"/>
                        </a:rPr>
                        <a:t>2.787</a:t>
                      </a:r>
                      <a:endParaRPr lang="en-US" sz="2800">
                        <a:effectLst/>
                        <a:latin typeface="Calibri"/>
                        <a:ea typeface="Times New Roman"/>
                        <a:cs typeface="Times New Roman"/>
                      </a:endParaRPr>
                    </a:p>
                  </a:txBody>
                  <a:tcPr marL="68580" marR="68580" marT="0" marB="0">
                    <a:lnL>
                      <a:noFill/>
                    </a:lnL>
                    <a:lnR>
                      <a:noFill/>
                    </a:lnR>
                    <a:lnT>
                      <a:noFill/>
                    </a:lnT>
                    <a:lnB>
                      <a:noFill/>
                    </a:lnB>
                  </a:tcPr>
                </a:tc>
                <a:tc hMerge="1">
                  <a:txBody>
                    <a:bodyPr/>
                    <a:lstStyle/>
                    <a:p>
                      <a:endParaRPr lang="en-US"/>
                    </a:p>
                  </a:txBody>
                  <a:tcPr/>
                </a:tc>
                <a:tc>
                  <a:txBody>
                    <a:bodyPr/>
                    <a:lstStyle/>
                    <a:p>
                      <a:pPr marL="0" marR="0" algn="l">
                        <a:lnSpc>
                          <a:spcPct val="115000"/>
                        </a:lnSpc>
                        <a:spcBef>
                          <a:spcPts val="0"/>
                        </a:spcBef>
                        <a:spcAft>
                          <a:spcPts val="0"/>
                        </a:spcAft>
                      </a:pPr>
                      <a:r>
                        <a:rPr lang="en-US" sz="2800">
                          <a:effectLst/>
                          <a:latin typeface="Garamond"/>
                          <a:ea typeface="Times New Roman"/>
                          <a:cs typeface="Times New Roman"/>
                        </a:rPr>
                        <a:t>.435</a:t>
                      </a:r>
                      <a:endParaRPr lang="en-US" sz="2800">
                        <a:effectLst/>
                        <a:latin typeface="Calibri"/>
                        <a:ea typeface="Times New Roman"/>
                        <a:cs typeface="Times New Roman"/>
                      </a:endParaRPr>
                    </a:p>
                  </a:txBody>
                  <a:tcPr marL="68580" marR="68580" marT="0" marB="0">
                    <a:lnL>
                      <a:noFill/>
                    </a:lnL>
                    <a:lnR>
                      <a:noFill/>
                    </a:lnR>
                    <a:lnT>
                      <a:noFill/>
                    </a:lnT>
                    <a:lnB>
                      <a:noFill/>
                    </a:lnB>
                  </a:tcPr>
                </a:tc>
                <a:tc gridSpan="2">
                  <a:txBody>
                    <a:bodyPr/>
                    <a:lstStyle/>
                    <a:p>
                      <a:pPr marL="0" marR="0" algn="l">
                        <a:lnSpc>
                          <a:spcPct val="115000"/>
                        </a:lnSpc>
                        <a:spcBef>
                          <a:spcPts val="0"/>
                        </a:spcBef>
                        <a:spcAft>
                          <a:spcPts val="0"/>
                        </a:spcAft>
                      </a:pPr>
                      <a:r>
                        <a:rPr lang="en-US" sz="2800" dirty="0">
                          <a:effectLst/>
                          <a:latin typeface="Garamond"/>
                          <a:ea typeface="Times New Roman"/>
                          <a:cs typeface="Times New Roman"/>
                        </a:rPr>
                        <a:t>6.40</a:t>
                      </a:r>
                      <a:endParaRPr lang="en-US" sz="2800" dirty="0">
                        <a:effectLst/>
                        <a:latin typeface="Calibri"/>
                        <a:ea typeface="Times New Roman"/>
                        <a:cs typeface="Times New Roman"/>
                      </a:endParaRPr>
                    </a:p>
                  </a:txBody>
                  <a:tcPr marL="68580" marR="68580" marT="0" marB="0">
                    <a:lnL>
                      <a:noFill/>
                    </a:lnL>
                    <a:lnR>
                      <a:noFill/>
                    </a:lnR>
                    <a:lnT>
                      <a:noFill/>
                    </a:lnT>
                    <a:lnB>
                      <a:noFill/>
                    </a:lnB>
                  </a:tcPr>
                </a:tc>
                <a:tc hMerge="1">
                  <a:txBody>
                    <a:bodyPr/>
                    <a:lstStyle/>
                    <a:p>
                      <a:endParaRPr lang="en-US"/>
                    </a:p>
                  </a:txBody>
                  <a:tcPr/>
                </a:tc>
                <a:tc>
                  <a:txBody>
                    <a:bodyPr/>
                    <a:lstStyle/>
                    <a:p>
                      <a:pPr marL="0" marR="0" algn="l">
                        <a:lnSpc>
                          <a:spcPct val="115000"/>
                        </a:lnSpc>
                        <a:spcBef>
                          <a:spcPts val="0"/>
                        </a:spcBef>
                        <a:spcAft>
                          <a:spcPts val="0"/>
                        </a:spcAft>
                      </a:pPr>
                      <a:r>
                        <a:rPr lang="en-US" sz="2800">
                          <a:effectLst/>
                          <a:latin typeface="Garamond"/>
                          <a:ea typeface="Times New Roman"/>
                          <a:cs typeface="Times New Roman"/>
                        </a:rPr>
                        <a:t>0</a:t>
                      </a:r>
                      <a:endParaRPr lang="en-US" sz="2800">
                        <a:effectLst/>
                        <a:latin typeface="Calibri"/>
                        <a:ea typeface="Times New Roman"/>
                        <a:cs typeface="Times New Roman"/>
                      </a:endParaRPr>
                    </a:p>
                  </a:txBody>
                  <a:tcPr marL="68580" marR="68580" marT="0" marB="0">
                    <a:lnL>
                      <a:noFill/>
                    </a:lnL>
                    <a:lnR>
                      <a:noFill/>
                    </a:lnR>
                    <a:lnT>
                      <a:noFill/>
                    </a:lnT>
                    <a:lnB>
                      <a:noFill/>
                    </a:lnB>
                  </a:tcPr>
                </a:tc>
                <a:tc gridSpan="2">
                  <a:txBody>
                    <a:bodyPr/>
                    <a:lstStyle/>
                    <a:p>
                      <a:pPr marL="0" marR="0" algn="l">
                        <a:lnSpc>
                          <a:spcPct val="115000"/>
                        </a:lnSpc>
                        <a:spcBef>
                          <a:spcPts val="0"/>
                        </a:spcBef>
                        <a:spcAft>
                          <a:spcPts val="0"/>
                        </a:spcAft>
                      </a:pPr>
                      <a:r>
                        <a:rPr lang="en-US" sz="2800" dirty="0">
                          <a:effectLst/>
                          <a:latin typeface="Garamond"/>
                          <a:ea typeface="Times New Roman"/>
                          <a:cs typeface="Times New Roman"/>
                        </a:rPr>
                        <a:t>1.922</a:t>
                      </a:r>
                      <a:endParaRPr lang="en-US" sz="2800" dirty="0">
                        <a:effectLst/>
                        <a:latin typeface="Calibri"/>
                        <a:ea typeface="Times New Roman"/>
                        <a:cs typeface="Times New Roman"/>
                      </a:endParaRPr>
                    </a:p>
                  </a:txBody>
                  <a:tcPr marL="68580" marR="68580" marT="0" marB="0">
                    <a:lnL>
                      <a:noFill/>
                    </a:lnL>
                    <a:lnR>
                      <a:noFill/>
                    </a:lnR>
                    <a:lnT>
                      <a:noFill/>
                    </a:lnT>
                    <a:lnB>
                      <a:noFill/>
                    </a:lnB>
                  </a:tcPr>
                </a:tc>
                <a:tc hMerge="1">
                  <a:txBody>
                    <a:bodyPr/>
                    <a:lstStyle/>
                    <a:p>
                      <a:endParaRPr lang="en-US"/>
                    </a:p>
                  </a:txBody>
                  <a:tcPr/>
                </a:tc>
                <a:tc gridSpan="2">
                  <a:txBody>
                    <a:bodyPr/>
                    <a:lstStyle/>
                    <a:p>
                      <a:pPr marL="0" marR="0" algn="l">
                        <a:lnSpc>
                          <a:spcPct val="115000"/>
                        </a:lnSpc>
                        <a:spcBef>
                          <a:spcPts val="0"/>
                        </a:spcBef>
                        <a:spcAft>
                          <a:spcPts val="0"/>
                        </a:spcAft>
                      </a:pPr>
                      <a:r>
                        <a:rPr lang="en-US" sz="2800">
                          <a:effectLst/>
                          <a:latin typeface="Garamond"/>
                          <a:ea typeface="Times New Roman"/>
                          <a:cs typeface="Times New Roman"/>
                        </a:rPr>
                        <a:t>3.651</a:t>
                      </a:r>
                      <a:endParaRPr lang="en-US" sz="2800">
                        <a:effectLst/>
                        <a:latin typeface="Calibri"/>
                        <a:ea typeface="Times New Roman"/>
                        <a:cs typeface="Times New Roman"/>
                      </a:endParaRPr>
                    </a:p>
                  </a:txBody>
                  <a:tcPr marL="68580" marR="68580" marT="0" marB="0">
                    <a:lnL>
                      <a:noFill/>
                    </a:lnL>
                    <a:lnR>
                      <a:noFill/>
                    </a:lnR>
                    <a:lnT>
                      <a:noFill/>
                    </a:lnT>
                    <a:lnB>
                      <a:noFill/>
                    </a:lnB>
                  </a:tcPr>
                </a:tc>
                <a:tc hMerge="1">
                  <a:txBody>
                    <a:bodyPr/>
                    <a:lstStyle/>
                    <a:p>
                      <a:endParaRPr lang="en-US"/>
                    </a:p>
                  </a:txBody>
                  <a:tcPr/>
                </a:tc>
                <a:tc>
                  <a:txBody>
                    <a:bodyPr/>
                    <a:lstStyle/>
                    <a:p>
                      <a:pPr marL="0" marR="0" algn="l">
                        <a:lnSpc>
                          <a:spcPct val="115000"/>
                        </a:lnSpc>
                        <a:spcBef>
                          <a:spcPts val="0"/>
                        </a:spcBef>
                        <a:spcAft>
                          <a:spcPts val="0"/>
                        </a:spcAft>
                      </a:pPr>
                      <a:r>
                        <a:rPr lang="en-US" sz="2800" dirty="0">
                          <a:effectLst/>
                          <a:latin typeface="Garamond"/>
                          <a:ea typeface="Times New Roman"/>
                          <a:cs typeface="Times New Roman"/>
                        </a:rPr>
                        <a:t>***</a:t>
                      </a:r>
                      <a:endParaRPr lang="en-US" sz="2800" dirty="0">
                        <a:effectLst/>
                        <a:latin typeface="Calibri"/>
                        <a:ea typeface="Times New Roman"/>
                        <a:cs typeface="Times New Roman"/>
                      </a:endParaRPr>
                    </a:p>
                  </a:txBody>
                  <a:tcPr marL="68580" marR="68580" marT="0" marB="0">
                    <a:lnL>
                      <a:noFill/>
                    </a:lnL>
                    <a:lnR>
                      <a:noFill/>
                    </a:lnR>
                    <a:lnT>
                      <a:noFill/>
                    </a:lnT>
                    <a:lnB>
                      <a:noFill/>
                    </a:lnB>
                  </a:tcPr>
                </a:tc>
              </a:tr>
              <a:tr h="451830">
                <a:tc gridSpan="12">
                  <a:txBody>
                    <a:bodyPr/>
                    <a:lstStyle/>
                    <a:p>
                      <a:pPr marL="0" marR="0" algn="l">
                        <a:lnSpc>
                          <a:spcPct val="115000"/>
                        </a:lnSpc>
                        <a:spcBef>
                          <a:spcPts val="0"/>
                        </a:spcBef>
                        <a:spcAft>
                          <a:spcPts val="0"/>
                        </a:spcAft>
                      </a:pPr>
                      <a:r>
                        <a:rPr lang="en-US" sz="2800" dirty="0">
                          <a:effectLst/>
                          <a:latin typeface="Garamond"/>
                          <a:ea typeface="Times New Roman"/>
                          <a:cs typeface="Times New Roman"/>
                        </a:rPr>
                        <a:t> </a:t>
                      </a:r>
                      <a:endParaRPr lang="en-US" sz="2800" dirty="0">
                        <a:effectLst/>
                        <a:latin typeface="Calibri"/>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51830">
                <a:tc gridSpan="2">
                  <a:txBody>
                    <a:bodyPr/>
                    <a:lstStyle/>
                    <a:p>
                      <a:pPr marL="0" marR="0" algn="l">
                        <a:lnSpc>
                          <a:spcPct val="115000"/>
                        </a:lnSpc>
                        <a:spcBef>
                          <a:spcPts val="0"/>
                        </a:spcBef>
                        <a:spcAft>
                          <a:spcPts val="0"/>
                        </a:spcAft>
                      </a:pPr>
                      <a:r>
                        <a:rPr lang="en-US" sz="2800">
                          <a:effectLst/>
                          <a:latin typeface="Garamond"/>
                          <a:ea typeface="Times New Roman"/>
                          <a:cs typeface="Times New Roman"/>
                        </a:rPr>
                        <a:t>Mean dependent var</a:t>
                      </a:r>
                      <a:endParaRPr lang="en-US" sz="2800">
                        <a:effectLst/>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gridSpan="3">
                  <a:txBody>
                    <a:bodyPr/>
                    <a:lstStyle/>
                    <a:p>
                      <a:pPr marL="0" marR="0" algn="l">
                        <a:lnSpc>
                          <a:spcPct val="115000"/>
                        </a:lnSpc>
                        <a:spcBef>
                          <a:spcPts val="0"/>
                        </a:spcBef>
                        <a:spcAft>
                          <a:spcPts val="0"/>
                        </a:spcAft>
                      </a:pPr>
                      <a:r>
                        <a:rPr lang="en-US" sz="2800">
                          <a:effectLst/>
                          <a:latin typeface="Garamond"/>
                          <a:ea typeface="Times New Roman"/>
                          <a:cs typeface="Times New Roman"/>
                        </a:rPr>
                        <a:t>1.550</a:t>
                      </a:r>
                      <a:endParaRPr lang="en-US" sz="2800">
                        <a:effectLst/>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marL="0" marR="0" algn="l">
                        <a:lnSpc>
                          <a:spcPct val="115000"/>
                        </a:lnSpc>
                        <a:spcBef>
                          <a:spcPts val="0"/>
                        </a:spcBef>
                        <a:spcAft>
                          <a:spcPts val="0"/>
                        </a:spcAft>
                      </a:pPr>
                      <a:r>
                        <a:rPr lang="en-US" sz="2800" dirty="0">
                          <a:effectLst/>
                          <a:latin typeface="Garamond"/>
                          <a:ea typeface="Times New Roman"/>
                          <a:cs typeface="Times New Roman"/>
                        </a:rPr>
                        <a:t>SD dependent </a:t>
                      </a:r>
                      <a:r>
                        <a:rPr lang="en-US" sz="2800" dirty="0" err="1">
                          <a:effectLst/>
                          <a:latin typeface="Garamond"/>
                          <a:ea typeface="Times New Roman"/>
                          <a:cs typeface="Times New Roman"/>
                        </a:rPr>
                        <a:t>var</a:t>
                      </a:r>
                      <a:r>
                        <a:rPr lang="en-US" sz="2800" dirty="0">
                          <a:effectLst/>
                          <a:latin typeface="Garamond"/>
                          <a:ea typeface="Times New Roman"/>
                          <a:cs typeface="Times New Roman"/>
                        </a:rPr>
                        <a:t> </a:t>
                      </a:r>
                      <a:endParaRPr lang="en-US" sz="2800" dirty="0">
                        <a:effectLst/>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2">
                  <a:txBody>
                    <a:bodyPr/>
                    <a:lstStyle/>
                    <a:p>
                      <a:pPr marL="0" marR="0" algn="l">
                        <a:lnSpc>
                          <a:spcPct val="115000"/>
                        </a:lnSpc>
                        <a:spcBef>
                          <a:spcPts val="0"/>
                        </a:spcBef>
                        <a:spcAft>
                          <a:spcPts val="0"/>
                        </a:spcAft>
                      </a:pPr>
                      <a:r>
                        <a:rPr lang="en-US" sz="2800" dirty="0">
                          <a:effectLst/>
                          <a:latin typeface="Garamond"/>
                          <a:ea typeface="Times New Roman"/>
                          <a:cs typeface="Times New Roman"/>
                        </a:rPr>
                        <a:t>0.575</a:t>
                      </a:r>
                      <a:endParaRPr lang="en-US" sz="2800" dirty="0">
                        <a:effectLst/>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gridSpan="2">
                  <a:txBody>
                    <a:bodyPr/>
                    <a:lstStyle/>
                    <a:p>
                      <a:pPr marL="0" marR="0" algn="l">
                        <a:lnSpc>
                          <a:spcPct val="115000"/>
                        </a:lnSpc>
                        <a:spcBef>
                          <a:spcPts val="0"/>
                        </a:spcBef>
                        <a:spcAft>
                          <a:spcPts val="1000"/>
                        </a:spcAft>
                      </a:pPr>
                      <a:r>
                        <a:rPr lang="en-US" sz="2800">
                          <a:effectLst/>
                          <a:latin typeface="Calibri"/>
                          <a:ea typeface="Times New Roman"/>
                          <a:cs typeface="Times New Roman"/>
                        </a:rPr>
                        <a:t> </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r>
              <a:tr h="451830">
                <a:tc gridSpan="2">
                  <a:txBody>
                    <a:bodyPr/>
                    <a:lstStyle/>
                    <a:p>
                      <a:pPr marL="0" marR="0" algn="l">
                        <a:lnSpc>
                          <a:spcPct val="115000"/>
                        </a:lnSpc>
                        <a:spcBef>
                          <a:spcPts val="0"/>
                        </a:spcBef>
                        <a:spcAft>
                          <a:spcPts val="0"/>
                        </a:spcAft>
                      </a:pPr>
                      <a:r>
                        <a:rPr lang="en-US" sz="2800">
                          <a:effectLst/>
                          <a:latin typeface="Garamond"/>
                          <a:ea typeface="Times New Roman"/>
                          <a:cs typeface="Times New Roman"/>
                        </a:rPr>
                        <a:t>R-squared </a:t>
                      </a:r>
                      <a:endParaRPr lang="en-US" sz="2800">
                        <a:effectLst/>
                        <a:latin typeface="Calibri"/>
                        <a:ea typeface="Times New Roman"/>
                        <a:cs typeface="Times New Roman"/>
                      </a:endParaRPr>
                    </a:p>
                  </a:txBody>
                  <a:tcPr marL="68580" marR="68580" marT="0" marB="0">
                    <a:lnL>
                      <a:noFill/>
                    </a:lnL>
                    <a:lnR>
                      <a:noFill/>
                    </a:lnR>
                    <a:lnT>
                      <a:noFill/>
                    </a:lnT>
                    <a:lnB>
                      <a:noFill/>
                    </a:lnB>
                  </a:tcPr>
                </a:tc>
                <a:tc hMerge="1">
                  <a:txBody>
                    <a:bodyPr/>
                    <a:lstStyle/>
                    <a:p>
                      <a:endParaRPr lang="en-US"/>
                    </a:p>
                  </a:txBody>
                  <a:tcPr/>
                </a:tc>
                <a:tc gridSpan="3">
                  <a:txBody>
                    <a:bodyPr/>
                    <a:lstStyle/>
                    <a:p>
                      <a:pPr marL="0" marR="0" algn="l">
                        <a:lnSpc>
                          <a:spcPct val="115000"/>
                        </a:lnSpc>
                        <a:spcBef>
                          <a:spcPts val="0"/>
                        </a:spcBef>
                        <a:spcAft>
                          <a:spcPts val="0"/>
                        </a:spcAft>
                      </a:pPr>
                      <a:r>
                        <a:rPr lang="en-US" sz="2800">
                          <a:effectLst/>
                          <a:latin typeface="Garamond"/>
                          <a:ea typeface="Times New Roman"/>
                          <a:cs typeface="Times New Roman"/>
                        </a:rPr>
                        <a:t>0.377</a:t>
                      </a:r>
                      <a:endParaRPr lang="en-US" sz="2800">
                        <a:effectLst/>
                        <a:latin typeface="Calibri"/>
                        <a:ea typeface="Times New Roman"/>
                        <a:cs typeface="Times New Roman"/>
                      </a:endParaRPr>
                    </a:p>
                  </a:txBody>
                  <a:tcPr marL="68580" marR="68580" marT="0" marB="0">
                    <a:lnL>
                      <a:noFill/>
                    </a:lnL>
                    <a:lnR>
                      <a:noFill/>
                    </a:lnR>
                    <a:lnT>
                      <a:noFill/>
                    </a:lnT>
                    <a:lnB>
                      <a:noFill/>
                    </a:lnB>
                  </a:tcPr>
                </a:tc>
                <a:tc hMerge="1">
                  <a:txBody>
                    <a:bodyPr/>
                    <a:lstStyle/>
                    <a:p>
                      <a:endParaRPr lang="en-US"/>
                    </a:p>
                  </a:txBody>
                  <a:tcPr/>
                </a:tc>
                <a:tc hMerge="1">
                  <a:txBody>
                    <a:bodyPr/>
                    <a:lstStyle/>
                    <a:p>
                      <a:endParaRPr lang="en-US"/>
                    </a:p>
                  </a:txBody>
                  <a:tcPr/>
                </a:tc>
                <a:tc gridSpan="3">
                  <a:txBody>
                    <a:bodyPr/>
                    <a:lstStyle/>
                    <a:p>
                      <a:pPr marL="0" marR="0" algn="l">
                        <a:lnSpc>
                          <a:spcPct val="115000"/>
                        </a:lnSpc>
                        <a:spcBef>
                          <a:spcPts val="0"/>
                        </a:spcBef>
                        <a:spcAft>
                          <a:spcPts val="0"/>
                        </a:spcAft>
                      </a:pPr>
                      <a:r>
                        <a:rPr lang="en-US" sz="2800" dirty="0">
                          <a:effectLst/>
                          <a:latin typeface="Garamond"/>
                          <a:ea typeface="Times New Roman"/>
                          <a:cs typeface="Times New Roman"/>
                        </a:rPr>
                        <a:t>Number of </a:t>
                      </a:r>
                      <a:r>
                        <a:rPr lang="en-US" sz="2800" dirty="0" err="1">
                          <a:effectLst/>
                          <a:latin typeface="Garamond"/>
                          <a:ea typeface="Times New Roman"/>
                          <a:cs typeface="Times New Roman"/>
                        </a:rPr>
                        <a:t>obs</a:t>
                      </a:r>
                      <a:r>
                        <a:rPr lang="en-US" sz="2800" dirty="0">
                          <a:effectLst/>
                          <a:latin typeface="Garamond"/>
                          <a:ea typeface="Times New Roman"/>
                          <a:cs typeface="Times New Roman"/>
                        </a:rPr>
                        <a:t>  </a:t>
                      </a:r>
                      <a:endParaRPr lang="en-US" sz="2800" dirty="0">
                        <a:effectLst/>
                        <a:latin typeface="Calibri"/>
                        <a:ea typeface="Times New Roman"/>
                        <a:cs typeface="Times New Roman"/>
                      </a:endParaRPr>
                    </a:p>
                  </a:txBody>
                  <a:tcPr marL="68580" marR="68580" marT="0" marB="0">
                    <a:lnL>
                      <a:noFill/>
                    </a:lnL>
                    <a:lnR>
                      <a:noFill/>
                    </a:lnR>
                    <a:lnT>
                      <a:noFill/>
                    </a:lnT>
                    <a:lnB>
                      <a:noFill/>
                    </a:lnB>
                  </a:tcPr>
                </a:tc>
                <a:tc hMerge="1">
                  <a:txBody>
                    <a:bodyPr/>
                    <a:lstStyle/>
                    <a:p>
                      <a:endParaRPr lang="en-US"/>
                    </a:p>
                  </a:txBody>
                  <a:tcPr/>
                </a:tc>
                <a:tc hMerge="1">
                  <a:txBody>
                    <a:bodyPr/>
                    <a:lstStyle/>
                    <a:p>
                      <a:endParaRPr lang="en-US"/>
                    </a:p>
                  </a:txBody>
                  <a:tcPr/>
                </a:tc>
                <a:tc gridSpan="2">
                  <a:txBody>
                    <a:bodyPr/>
                    <a:lstStyle/>
                    <a:p>
                      <a:pPr marL="0" marR="0" algn="l">
                        <a:lnSpc>
                          <a:spcPct val="115000"/>
                        </a:lnSpc>
                        <a:spcBef>
                          <a:spcPts val="0"/>
                        </a:spcBef>
                        <a:spcAft>
                          <a:spcPts val="0"/>
                        </a:spcAft>
                      </a:pPr>
                      <a:r>
                        <a:rPr lang="en-US" sz="2800">
                          <a:effectLst/>
                          <a:latin typeface="Garamond"/>
                          <a:ea typeface="Times New Roman"/>
                          <a:cs typeface="Times New Roman"/>
                        </a:rPr>
                        <a:t>100</a:t>
                      </a:r>
                      <a:endParaRPr lang="en-US" sz="2800">
                        <a:effectLst/>
                        <a:latin typeface="Calibri"/>
                        <a:ea typeface="Times New Roman"/>
                        <a:cs typeface="Times New Roman"/>
                      </a:endParaRPr>
                    </a:p>
                  </a:txBody>
                  <a:tcPr marL="68580" marR="68580" marT="0" marB="0">
                    <a:lnL>
                      <a:noFill/>
                    </a:lnL>
                    <a:lnR>
                      <a:noFill/>
                    </a:lnR>
                    <a:lnT>
                      <a:noFill/>
                    </a:lnT>
                    <a:lnB>
                      <a:noFill/>
                    </a:lnB>
                  </a:tcPr>
                </a:tc>
                <a:tc hMerge="1">
                  <a:txBody>
                    <a:bodyPr/>
                    <a:lstStyle/>
                    <a:p>
                      <a:endParaRPr lang="en-US"/>
                    </a:p>
                  </a:txBody>
                  <a:tcPr/>
                </a:tc>
                <a:tc gridSpan="2">
                  <a:txBody>
                    <a:bodyPr/>
                    <a:lstStyle/>
                    <a:p>
                      <a:pPr marL="0" marR="0" algn="l">
                        <a:lnSpc>
                          <a:spcPct val="115000"/>
                        </a:lnSpc>
                        <a:spcBef>
                          <a:spcPts val="0"/>
                        </a:spcBef>
                        <a:spcAft>
                          <a:spcPts val="1000"/>
                        </a:spcAft>
                      </a:pPr>
                      <a:r>
                        <a:rPr lang="en-US" sz="2800">
                          <a:effectLst/>
                          <a:latin typeface="Calibri"/>
                          <a:ea typeface="Times New Roman"/>
                          <a:cs typeface="Times New Roman"/>
                        </a:rPr>
                        <a:t> </a:t>
                      </a:r>
                    </a:p>
                  </a:txBody>
                  <a:tcPr marL="0" marR="0" marT="0" marB="0" anchor="ctr">
                    <a:lnL>
                      <a:noFill/>
                    </a:lnL>
                    <a:lnR>
                      <a:noFill/>
                    </a:lnR>
                    <a:lnT>
                      <a:noFill/>
                    </a:lnT>
                    <a:lnB>
                      <a:noFill/>
                    </a:lnB>
                  </a:tcPr>
                </a:tc>
                <a:tc hMerge="1">
                  <a:txBody>
                    <a:bodyPr/>
                    <a:lstStyle/>
                    <a:p>
                      <a:endParaRPr lang="en-US"/>
                    </a:p>
                  </a:txBody>
                  <a:tcPr/>
                </a:tc>
              </a:tr>
              <a:tr h="451830">
                <a:tc gridSpan="2">
                  <a:txBody>
                    <a:bodyPr/>
                    <a:lstStyle/>
                    <a:p>
                      <a:pPr marL="0" marR="0" algn="l">
                        <a:lnSpc>
                          <a:spcPct val="115000"/>
                        </a:lnSpc>
                        <a:spcBef>
                          <a:spcPts val="0"/>
                        </a:spcBef>
                        <a:spcAft>
                          <a:spcPts val="0"/>
                        </a:spcAft>
                      </a:pPr>
                      <a:r>
                        <a:rPr lang="en-US" sz="2800">
                          <a:effectLst/>
                          <a:latin typeface="Garamond"/>
                          <a:ea typeface="Times New Roman"/>
                          <a:cs typeface="Times New Roman"/>
                        </a:rPr>
                        <a:t>F-test  </a:t>
                      </a:r>
                      <a:endParaRPr lang="en-US" sz="2800">
                        <a:effectLst/>
                        <a:latin typeface="Calibri"/>
                        <a:ea typeface="Times New Roman"/>
                        <a:cs typeface="Times New Roman"/>
                      </a:endParaRPr>
                    </a:p>
                  </a:txBody>
                  <a:tcPr marL="68580" marR="68580" marT="0" marB="0">
                    <a:lnL>
                      <a:noFill/>
                    </a:lnL>
                    <a:lnR>
                      <a:noFill/>
                    </a:lnR>
                    <a:lnT>
                      <a:noFill/>
                    </a:lnT>
                    <a:lnB>
                      <a:noFill/>
                    </a:lnB>
                  </a:tcPr>
                </a:tc>
                <a:tc hMerge="1">
                  <a:txBody>
                    <a:bodyPr/>
                    <a:lstStyle/>
                    <a:p>
                      <a:endParaRPr lang="en-US"/>
                    </a:p>
                  </a:txBody>
                  <a:tcPr/>
                </a:tc>
                <a:tc gridSpan="3">
                  <a:txBody>
                    <a:bodyPr/>
                    <a:lstStyle/>
                    <a:p>
                      <a:pPr marL="0" marR="0" algn="l">
                        <a:lnSpc>
                          <a:spcPct val="115000"/>
                        </a:lnSpc>
                        <a:spcBef>
                          <a:spcPts val="0"/>
                        </a:spcBef>
                        <a:spcAft>
                          <a:spcPts val="0"/>
                        </a:spcAft>
                      </a:pPr>
                      <a:r>
                        <a:rPr lang="en-US" sz="2800">
                          <a:effectLst/>
                          <a:latin typeface="Garamond"/>
                          <a:ea typeface="Times New Roman"/>
                          <a:cs typeface="Times New Roman"/>
                        </a:rPr>
                        <a:t>9.365</a:t>
                      </a:r>
                      <a:endParaRPr lang="en-US" sz="2800">
                        <a:effectLst/>
                        <a:latin typeface="Calibri"/>
                        <a:ea typeface="Times New Roman"/>
                        <a:cs typeface="Times New Roman"/>
                      </a:endParaRPr>
                    </a:p>
                  </a:txBody>
                  <a:tcPr marL="68580" marR="68580" marT="0" marB="0">
                    <a:lnL>
                      <a:noFill/>
                    </a:lnL>
                    <a:lnR>
                      <a:noFill/>
                    </a:lnR>
                    <a:lnT>
                      <a:noFill/>
                    </a:lnT>
                    <a:lnB>
                      <a:noFill/>
                    </a:lnB>
                  </a:tcPr>
                </a:tc>
                <a:tc hMerge="1">
                  <a:txBody>
                    <a:bodyPr/>
                    <a:lstStyle/>
                    <a:p>
                      <a:endParaRPr lang="en-US"/>
                    </a:p>
                  </a:txBody>
                  <a:tcPr/>
                </a:tc>
                <a:tc hMerge="1">
                  <a:txBody>
                    <a:bodyPr/>
                    <a:lstStyle/>
                    <a:p>
                      <a:endParaRPr lang="en-US"/>
                    </a:p>
                  </a:txBody>
                  <a:tcPr/>
                </a:tc>
                <a:tc gridSpan="3">
                  <a:txBody>
                    <a:bodyPr/>
                    <a:lstStyle/>
                    <a:p>
                      <a:pPr marL="0" marR="0" algn="l">
                        <a:lnSpc>
                          <a:spcPct val="115000"/>
                        </a:lnSpc>
                        <a:spcBef>
                          <a:spcPts val="0"/>
                        </a:spcBef>
                        <a:spcAft>
                          <a:spcPts val="0"/>
                        </a:spcAft>
                      </a:pPr>
                      <a:r>
                        <a:rPr lang="en-US" sz="2800">
                          <a:effectLst/>
                          <a:latin typeface="Garamond"/>
                          <a:ea typeface="Times New Roman"/>
                          <a:cs typeface="Times New Roman"/>
                        </a:rPr>
                        <a:t>Prob &gt; F </a:t>
                      </a:r>
                      <a:endParaRPr lang="en-US" sz="2800">
                        <a:effectLst/>
                        <a:latin typeface="Calibri"/>
                        <a:ea typeface="Times New Roman"/>
                        <a:cs typeface="Times New Roman"/>
                      </a:endParaRPr>
                    </a:p>
                  </a:txBody>
                  <a:tcPr marL="68580" marR="68580" marT="0" marB="0">
                    <a:lnL>
                      <a:noFill/>
                    </a:lnL>
                    <a:lnR>
                      <a:noFill/>
                    </a:lnR>
                    <a:lnT>
                      <a:noFill/>
                    </a:lnT>
                    <a:lnB>
                      <a:noFill/>
                    </a:lnB>
                  </a:tcPr>
                </a:tc>
                <a:tc hMerge="1">
                  <a:txBody>
                    <a:bodyPr/>
                    <a:lstStyle/>
                    <a:p>
                      <a:endParaRPr lang="en-US"/>
                    </a:p>
                  </a:txBody>
                  <a:tcPr/>
                </a:tc>
                <a:tc hMerge="1">
                  <a:txBody>
                    <a:bodyPr/>
                    <a:lstStyle/>
                    <a:p>
                      <a:endParaRPr lang="en-US"/>
                    </a:p>
                  </a:txBody>
                  <a:tcPr/>
                </a:tc>
                <a:tc gridSpan="2">
                  <a:txBody>
                    <a:bodyPr/>
                    <a:lstStyle/>
                    <a:p>
                      <a:pPr marL="0" marR="0" algn="l">
                        <a:lnSpc>
                          <a:spcPct val="115000"/>
                        </a:lnSpc>
                        <a:spcBef>
                          <a:spcPts val="0"/>
                        </a:spcBef>
                        <a:spcAft>
                          <a:spcPts val="0"/>
                        </a:spcAft>
                      </a:pPr>
                      <a:r>
                        <a:rPr lang="en-US" sz="2800" dirty="0">
                          <a:effectLst/>
                          <a:latin typeface="Garamond"/>
                          <a:ea typeface="Times New Roman"/>
                          <a:cs typeface="Times New Roman"/>
                        </a:rPr>
                        <a:t>0.000</a:t>
                      </a:r>
                      <a:endParaRPr lang="en-US" sz="2800" dirty="0">
                        <a:effectLst/>
                        <a:latin typeface="Calibri"/>
                        <a:ea typeface="Times New Roman"/>
                        <a:cs typeface="Times New Roman"/>
                      </a:endParaRPr>
                    </a:p>
                  </a:txBody>
                  <a:tcPr marL="68580" marR="68580" marT="0" marB="0">
                    <a:lnL>
                      <a:noFill/>
                    </a:lnL>
                    <a:lnR>
                      <a:noFill/>
                    </a:lnR>
                    <a:lnT>
                      <a:noFill/>
                    </a:lnT>
                    <a:lnB>
                      <a:noFill/>
                    </a:lnB>
                  </a:tcPr>
                </a:tc>
                <a:tc hMerge="1">
                  <a:txBody>
                    <a:bodyPr/>
                    <a:lstStyle/>
                    <a:p>
                      <a:endParaRPr lang="en-US"/>
                    </a:p>
                  </a:txBody>
                  <a:tcPr/>
                </a:tc>
                <a:tc gridSpan="2">
                  <a:txBody>
                    <a:bodyPr/>
                    <a:lstStyle/>
                    <a:p>
                      <a:pPr marL="0" marR="0" algn="l">
                        <a:lnSpc>
                          <a:spcPct val="115000"/>
                        </a:lnSpc>
                        <a:spcBef>
                          <a:spcPts val="0"/>
                        </a:spcBef>
                        <a:spcAft>
                          <a:spcPts val="1000"/>
                        </a:spcAft>
                      </a:pPr>
                      <a:r>
                        <a:rPr lang="en-US" sz="2800">
                          <a:effectLst/>
                          <a:latin typeface="Calibri"/>
                          <a:ea typeface="Times New Roman"/>
                          <a:cs typeface="Times New Roman"/>
                        </a:rPr>
                        <a:t> </a:t>
                      </a:r>
                    </a:p>
                  </a:txBody>
                  <a:tcPr marL="0" marR="0" marT="0" marB="0" anchor="ctr">
                    <a:lnL>
                      <a:noFill/>
                    </a:lnL>
                    <a:lnR>
                      <a:noFill/>
                    </a:lnR>
                    <a:lnT>
                      <a:noFill/>
                    </a:lnT>
                    <a:lnB>
                      <a:noFill/>
                    </a:lnB>
                  </a:tcPr>
                </a:tc>
                <a:tc hMerge="1">
                  <a:txBody>
                    <a:bodyPr/>
                    <a:lstStyle/>
                    <a:p>
                      <a:endParaRPr lang="en-US"/>
                    </a:p>
                  </a:txBody>
                  <a:tcPr/>
                </a:tc>
              </a:tr>
              <a:tr h="451830">
                <a:tc gridSpan="2">
                  <a:txBody>
                    <a:bodyPr/>
                    <a:lstStyle/>
                    <a:p>
                      <a:pPr marL="0" marR="0" algn="l">
                        <a:lnSpc>
                          <a:spcPct val="115000"/>
                        </a:lnSpc>
                        <a:spcBef>
                          <a:spcPts val="0"/>
                        </a:spcBef>
                        <a:spcAft>
                          <a:spcPts val="0"/>
                        </a:spcAft>
                      </a:pPr>
                      <a:r>
                        <a:rPr lang="en-US" sz="2800" dirty="0" err="1">
                          <a:effectLst/>
                          <a:latin typeface="Garamond"/>
                          <a:ea typeface="Times New Roman"/>
                          <a:cs typeface="Times New Roman"/>
                        </a:rPr>
                        <a:t>Akaike</a:t>
                      </a:r>
                      <a:r>
                        <a:rPr lang="en-US" sz="2800" dirty="0">
                          <a:effectLst/>
                          <a:latin typeface="Garamond"/>
                          <a:ea typeface="Times New Roman"/>
                          <a:cs typeface="Times New Roman"/>
                        </a:rPr>
                        <a:t> crit. (AIC)</a:t>
                      </a:r>
                      <a:endParaRPr lang="en-US" sz="2800" dirty="0">
                        <a:effectLst/>
                        <a:latin typeface="Calibri"/>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gridSpan="3">
                  <a:txBody>
                    <a:bodyPr/>
                    <a:lstStyle/>
                    <a:p>
                      <a:pPr marL="0" marR="0" algn="l">
                        <a:lnSpc>
                          <a:spcPct val="115000"/>
                        </a:lnSpc>
                        <a:spcBef>
                          <a:spcPts val="0"/>
                        </a:spcBef>
                        <a:spcAft>
                          <a:spcPts val="0"/>
                        </a:spcAft>
                      </a:pPr>
                      <a:r>
                        <a:rPr lang="en-US" sz="2800">
                          <a:effectLst/>
                          <a:latin typeface="Garamond"/>
                          <a:ea typeface="Times New Roman"/>
                          <a:cs typeface="Times New Roman"/>
                        </a:rPr>
                        <a:t>138.899</a:t>
                      </a:r>
                      <a:endParaRPr lang="en-US" sz="2800">
                        <a:effectLst/>
                        <a:latin typeface="Calibri"/>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marL="0" marR="0" algn="l">
                        <a:lnSpc>
                          <a:spcPct val="115000"/>
                        </a:lnSpc>
                        <a:spcBef>
                          <a:spcPts val="0"/>
                        </a:spcBef>
                        <a:spcAft>
                          <a:spcPts val="0"/>
                        </a:spcAft>
                      </a:pPr>
                      <a:r>
                        <a:rPr lang="en-US" sz="2800">
                          <a:effectLst/>
                          <a:latin typeface="Garamond"/>
                          <a:ea typeface="Times New Roman"/>
                          <a:cs typeface="Times New Roman"/>
                        </a:rPr>
                        <a:t>Bayesian crit. (BIC)</a:t>
                      </a:r>
                      <a:endParaRPr lang="en-US" sz="2800">
                        <a:effectLst/>
                        <a:latin typeface="Calibri"/>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2">
                  <a:txBody>
                    <a:bodyPr/>
                    <a:lstStyle/>
                    <a:p>
                      <a:pPr marL="0" marR="0" algn="l">
                        <a:lnSpc>
                          <a:spcPct val="115000"/>
                        </a:lnSpc>
                        <a:spcBef>
                          <a:spcPts val="0"/>
                        </a:spcBef>
                        <a:spcAft>
                          <a:spcPts val="0"/>
                        </a:spcAft>
                      </a:pPr>
                      <a:r>
                        <a:rPr lang="en-US" sz="2800" dirty="0">
                          <a:effectLst/>
                          <a:latin typeface="Garamond"/>
                          <a:ea typeface="Times New Roman"/>
                          <a:cs typeface="Times New Roman"/>
                        </a:rPr>
                        <a:t>157.135</a:t>
                      </a:r>
                      <a:endParaRPr lang="en-US" sz="2800" dirty="0">
                        <a:effectLst/>
                        <a:latin typeface="Calibri"/>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l">
                        <a:lnSpc>
                          <a:spcPct val="115000"/>
                        </a:lnSpc>
                        <a:spcBef>
                          <a:spcPts val="0"/>
                        </a:spcBef>
                        <a:spcAft>
                          <a:spcPts val="1000"/>
                        </a:spcAft>
                      </a:pPr>
                      <a:r>
                        <a:rPr lang="en-US" sz="2800" dirty="0">
                          <a:effectLst/>
                          <a:latin typeface="Calibri"/>
                          <a:ea typeface="Times New Roman"/>
                          <a:cs typeface="Times New Roman"/>
                        </a:rPr>
                        <a:t> </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r>
              <a:tr h="451830">
                <a:tc gridSpan="12">
                  <a:txBody>
                    <a:bodyPr/>
                    <a:lstStyle/>
                    <a:p>
                      <a:pPr marL="0" marR="0" algn="l">
                        <a:lnSpc>
                          <a:spcPct val="115000"/>
                        </a:lnSpc>
                        <a:spcBef>
                          <a:spcPts val="0"/>
                        </a:spcBef>
                        <a:spcAft>
                          <a:spcPts val="0"/>
                        </a:spcAft>
                      </a:pPr>
                      <a:r>
                        <a:rPr lang="en-US" sz="2800" i="1" dirty="0">
                          <a:effectLst/>
                          <a:latin typeface="Garamond"/>
                          <a:ea typeface="Times New Roman"/>
                          <a:cs typeface="Times New Roman"/>
                        </a:rPr>
                        <a:t>*** p&lt;.01, ** p&lt;.05, * p&lt;.1</a:t>
                      </a:r>
                      <a:endParaRPr lang="en-US" sz="2800" dirty="0">
                        <a:effectLst/>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98528" y="16753681"/>
            <a:ext cx="12155078" cy="604090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86161" y="22237619"/>
            <a:ext cx="6705045" cy="708906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72425" y="30698281"/>
            <a:ext cx="9752381" cy="6085714"/>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04007" y="64662"/>
            <a:ext cx="16988314" cy="6696499"/>
          </a:xfrm>
          <a:prstGeom prst="rect">
            <a:avLst/>
          </a:prstGeom>
        </p:spPr>
      </p:pic>
    </p:spTree>
    <p:extLst>
      <p:ext uri="{BB962C8B-B14F-4D97-AF65-F5344CB8AC3E}">
        <p14:creationId xmlns:p14="http://schemas.microsoft.com/office/powerpoint/2010/main" val="34093524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6" name="Title 4"/>
          <p:cNvSpPr>
            <a:spLocks noGrp="1"/>
          </p:cNvSpPr>
          <p:nvPr>
            <p:ph type="ctrTitle"/>
          </p:nvPr>
        </p:nvSpPr>
        <p:spPr>
          <a:xfrm>
            <a:off x="2270641" y="13296913"/>
            <a:ext cx="25733931" cy="9175066"/>
          </a:xfrm>
        </p:spPr>
        <p:txBody>
          <a:bodyPr/>
          <a:lstStyle/>
          <a:p>
            <a:endParaRPr lang="en-US" dirty="0"/>
          </a:p>
        </p:txBody>
      </p:sp>
    </p:spTree>
    <p:extLst>
      <p:ext uri="{BB962C8B-B14F-4D97-AF65-F5344CB8AC3E}">
        <p14:creationId xmlns:p14="http://schemas.microsoft.com/office/powerpoint/2010/main" val="19442576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375</Words>
  <Application>Microsoft Office PowerPoint</Application>
  <PresentationFormat>Custom</PresentationFormat>
  <Paragraphs>94</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10</cp:revision>
  <dcterms:created xsi:type="dcterms:W3CDTF">2024-10-02T17:44:00Z</dcterms:created>
  <dcterms:modified xsi:type="dcterms:W3CDTF">2024-10-04T03:49:58Z</dcterms:modified>
</cp:coreProperties>
</file>