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autoAdjust="0"/>
    <p:restoredTop sz="94660" autoAdjust="0"/>
  </p:normalViewPr>
  <p:slideViewPr>
    <p:cSldViewPr>
      <p:cViewPr>
        <p:scale>
          <a:sx n="94" d="100"/>
          <a:sy n="94" d="100"/>
        </p:scale>
        <p:origin x="-72"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strRef>
              <c:f>Sheet1!$B$1</c:f>
              <c:strCache>
                <c:ptCount val="1"/>
                <c:pt idx="0">
                  <c:v>IMI 1</c:v>
                </c:pt>
              </c:strCache>
            </c:strRef>
          </c:tx>
          <c:invertIfNegative val="0"/>
          <c:cat>
            <c:strRef>
              <c:f>Sheet1!$A$2:$A$5</c:f>
              <c:strCache>
                <c:ptCount val="4"/>
                <c:pt idx="0">
                  <c:v>EL</c:v>
                </c:pt>
                <c:pt idx="1">
                  <c:v>NEM</c:v>
                </c:pt>
                <c:pt idx="2">
                  <c:v>ACL</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IMI 2</c:v>
                </c:pt>
              </c:strCache>
            </c:strRef>
          </c:tx>
          <c:invertIfNegative val="0"/>
          <c:cat>
            <c:strRef>
              <c:f>Sheet1!$A$2:$A$5</c:f>
              <c:strCache>
                <c:ptCount val="4"/>
                <c:pt idx="0">
                  <c:v>EL</c:v>
                </c:pt>
                <c:pt idx="1">
                  <c:v>NEM</c:v>
                </c:pt>
                <c:pt idx="2">
                  <c:v>ACL</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IMI 3</c:v>
                </c:pt>
              </c:strCache>
            </c:strRef>
          </c:tx>
          <c:invertIfNegative val="0"/>
          <c:cat>
            <c:strRef>
              <c:f>Sheet1!$A$2:$A$5</c:f>
              <c:strCache>
                <c:ptCount val="4"/>
                <c:pt idx="0">
                  <c:v>EL</c:v>
                </c:pt>
                <c:pt idx="1">
                  <c:v>NEM</c:v>
                </c:pt>
                <c:pt idx="2">
                  <c:v>ACL</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overlap val="100"/>
        <c:axId val="183042432"/>
        <c:axId val="183197696"/>
      </c:barChart>
      <c:catAx>
        <c:axId val="183042432"/>
        <c:scaling>
          <c:orientation val="minMax"/>
        </c:scaling>
        <c:delete val="0"/>
        <c:axPos val="l"/>
        <c:majorTickMark val="out"/>
        <c:minorTickMark val="none"/>
        <c:tickLblPos val="nextTo"/>
        <c:crossAx val="183197696"/>
        <c:crosses val="autoZero"/>
        <c:auto val="1"/>
        <c:lblAlgn val="ctr"/>
        <c:lblOffset val="100"/>
        <c:noMultiLvlLbl val="0"/>
      </c:catAx>
      <c:valAx>
        <c:axId val="183197696"/>
        <c:scaling>
          <c:orientation val="minMax"/>
        </c:scaling>
        <c:delete val="0"/>
        <c:axPos val="b"/>
        <c:majorGridlines/>
        <c:numFmt formatCode="General" sourceLinked="1"/>
        <c:majorTickMark val="out"/>
        <c:minorTickMark val="none"/>
        <c:tickLblPos val="nextTo"/>
        <c:crossAx val="183042432"/>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D8E0FD2-2B6F-46E3-821C-B984B35AE56C}" type="datetimeFigureOut">
              <a:rPr lang="en-US" smtClean="0"/>
              <a:t>10/3/2024</a:t>
            </a:fld>
            <a:endParaRPr lang="en-US"/>
          </a:p>
        </p:txBody>
      </p:sp>
      <p:sp>
        <p:nvSpPr>
          <p:cNvPr id="5" name="Footer Placeholder 4"/>
          <p:cNvSpPr>
            <a:spLocks noGrp="1"/>
          </p:cNvSpPr>
          <p:nvPr>
            <p:ph type="ftr" sz="quarter" idx="11"/>
          </p:nvPr>
        </p:nvSpPr>
        <p:spPr/>
        <p:txBody>
          <a:bodyPr/>
          <a:lstStyle/>
          <a:p>
            <a:r>
              <a:rPr lang="en-US" dirty="0" smtClean="0"/>
              <a:t>Slide master</a:t>
            </a:r>
            <a:endParaRPr lang="en-US" dirty="0"/>
          </a:p>
        </p:txBody>
      </p:sp>
      <p:sp>
        <p:nvSpPr>
          <p:cNvPr id="6" name="Slide Number Placeholder 5"/>
          <p:cNvSpPr>
            <a:spLocks noGrp="1"/>
          </p:cNvSpPr>
          <p:nvPr>
            <p:ph type="sldNum" sz="quarter" idx="12"/>
          </p:nvPr>
        </p:nvSpPr>
        <p:spPr>
          <a:xfrm>
            <a:off x="8401038" y="6170822"/>
            <a:ext cx="502920" cy="502920"/>
          </a:xfrm>
          <a:prstGeom prst="ellipse">
            <a:avLst/>
          </a:prstGeom>
        </p:spPr>
        <p:txBody>
          <a:bodyPr/>
          <a:lstStyle/>
          <a:p>
            <a:fld id="{74D33A02-05F9-4DB4-9EF1-3A24293C6251}" type="slidenum">
              <a:rPr lang="en-US" smtClean="0"/>
              <a:t>‹#›</a:t>
            </a:fld>
            <a:endParaRPr lang="en-US" dirty="0"/>
          </a:p>
        </p:txBody>
      </p:sp>
      <p:sp>
        <p:nvSpPr>
          <p:cNvPr id="9" name="Rectangle 8"/>
          <p:cNvSpPr/>
          <p:nvPr userDrawn="1"/>
        </p:nvSpPr>
        <p:spPr>
          <a:xfrm>
            <a:off x="457200" y="533400"/>
            <a:ext cx="46482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i="1" dirty="0" smtClean="0">
                <a:solidFill>
                  <a:schemeClr val="tx1"/>
                </a:solidFill>
                <a:latin typeface="Algerian" panose="04020705040A02060702" pitchFamily="82" charset="0"/>
              </a:rPr>
              <a:t>WELCOME</a:t>
            </a:r>
          </a:p>
          <a:p>
            <a:pPr algn="ctr"/>
            <a:r>
              <a:rPr lang="en-US" sz="4400" b="1" i="1" dirty="0" smtClean="0">
                <a:solidFill>
                  <a:schemeClr val="tx1"/>
                </a:solidFill>
                <a:latin typeface="Algerian" panose="04020705040A02060702" pitchFamily="82" charset="0"/>
              </a:rPr>
              <a:t>TO</a:t>
            </a:r>
          </a:p>
          <a:p>
            <a:pPr algn="ctr"/>
            <a:r>
              <a:rPr lang="en-US" sz="4400" b="1" i="1" dirty="0" smtClean="0">
                <a:solidFill>
                  <a:schemeClr val="tx1"/>
                </a:solidFill>
                <a:latin typeface="Algerian" panose="04020705040A02060702" pitchFamily="82" charset="0"/>
              </a:rPr>
              <a:t>MY PRESENTATIION</a:t>
            </a:r>
            <a:endParaRPr lang="en-US" sz="4400" b="1" i="1" dirty="0">
              <a:solidFill>
                <a:schemeClr val="tx1"/>
              </a:solidFill>
              <a:latin typeface="Algerian" panose="04020705040A02060702" pitchFamily="82"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D8E0FD2-2B6F-46E3-821C-B984B35AE56C}"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401038" y="6170822"/>
            <a:ext cx="502920" cy="502920"/>
          </a:xfrm>
          <a:prstGeom prst="ellipse">
            <a:avLst/>
          </a:prstGeom>
        </p:spPr>
        <p:txBody>
          <a:bodyPr/>
          <a:lstStyle/>
          <a:p>
            <a:fld id="{74D33A02-05F9-4DB4-9EF1-3A24293C6251}" type="slidenum">
              <a:rPr lang="en-US" smtClean="0"/>
              <a:t>‹#›</a:t>
            </a:fld>
            <a:endParaRPr lang="en-US"/>
          </a:p>
        </p:txBody>
      </p:sp>
      <p:graphicFrame>
        <p:nvGraphicFramePr>
          <p:cNvPr id="16" name="Table 15"/>
          <p:cNvGraphicFramePr>
            <a:graphicFrameLocks noGrp="1"/>
          </p:cNvGraphicFramePr>
          <p:nvPr userDrawn="1">
            <p:extLst>
              <p:ext uri="{D42A27DB-BD31-4B8C-83A1-F6EECF244321}">
                <p14:modId xmlns:p14="http://schemas.microsoft.com/office/powerpoint/2010/main" val="3811376323"/>
              </p:ext>
            </p:extLst>
          </p:nvPr>
        </p:nvGraphicFramePr>
        <p:xfrm>
          <a:off x="1524000" y="1397000"/>
          <a:ext cx="6096000" cy="2661920"/>
        </p:xfrm>
        <a:graphic>
          <a:graphicData uri="http://schemas.openxmlformats.org/drawingml/2006/table">
            <a:tbl>
              <a:tblPr firstRow="1" bandRow="1">
                <a:tableStyleId>{775DCB02-9BB8-47FD-8907-85C794F793BA}</a:tableStyleId>
              </a:tblPr>
              <a:tblGrid>
                <a:gridCol w="1524000"/>
                <a:gridCol w="1524000"/>
                <a:gridCol w="1524000"/>
                <a:gridCol w="1524000"/>
              </a:tblGrid>
              <a:tr h="370840">
                <a:tc>
                  <a:txBody>
                    <a:bodyPr/>
                    <a:lstStyle/>
                    <a:p>
                      <a:r>
                        <a:rPr lang="en-US" dirty="0" smtClean="0"/>
                        <a:t>Impact</a:t>
                      </a:r>
                      <a:endParaRPr lang="en-US" dirty="0"/>
                    </a:p>
                  </a:txBody>
                  <a:tcPr/>
                </a:tc>
                <a:tc>
                  <a:txBody>
                    <a:bodyPr/>
                    <a:lstStyle/>
                    <a:p>
                      <a:r>
                        <a:rPr lang="en-US" dirty="0" smtClean="0"/>
                        <a:t>Indicator</a:t>
                      </a:r>
                      <a:endParaRPr lang="en-US" dirty="0"/>
                    </a:p>
                  </a:txBody>
                  <a:tcPr/>
                </a:tc>
                <a:tc>
                  <a:txBody>
                    <a:bodyPr/>
                    <a:lstStyle/>
                    <a:p>
                      <a:r>
                        <a:rPr lang="en-US" dirty="0" smtClean="0"/>
                        <a:t>Before</a:t>
                      </a:r>
                      <a:endParaRPr lang="en-US" dirty="0"/>
                    </a:p>
                  </a:txBody>
                  <a:tcPr/>
                </a:tc>
                <a:tc>
                  <a:txBody>
                    <a:bodyPr/>
                    <a:lstStyle/>
                    <a:p>
                      <a:r>
                        <a:rPr lang="en-US" dirty="0" smtClean="0"/>
                        <a:t>After</a:t>
                      </a:r>
                      <a:endParaRPr lang="en-US" dirty="0"/>
                    </a:p>
                  </a:txBody>
                  <a:tcPr/>
                </a:tc>
              </a:tr>
              <a:tr h="370840">
                <a:tc>
                  <a:txBody>
                    <a:bodyPr/>
                    <a:lstStyle/>
                    <a:p>
                      <a:pPr algn="l"/>
                      <a:r>
                        <a:rPr lang="en-US" sz="1200" dirty="0" smtClean="0"/>
                        <a:t>Poverty</a:t>
                      </a:r>
                      <a:r>
                        <a:rPr lang="en-US" sz="1200" baseline="0" dirty="0" smtClean="0"/>
                        <a:t> Reduction</a:t>
                      </a:r>
                      <a:endParaRPr lang="en-US" sz="1200" dirty="0"/>
                    </a:p>
                  </a:txBody>
                  <a:tcPr/>
                </a:tc>
                <a:tc>
                  <a:txBody>
                    <a:bodyPr/>
                    <a:lstStyle/>
                    <a:p>
                      <a:r>
                        <a:rPr lang="en-US" dirty="0" smtClean="0"/>
                        <a:t>% households</a:t>
                      </a:r>
                      <a:endParaRPr lang="en-US" dirty="0"/>
                    </a:p>
                  </a:txBody>
                  <a:tcPr/>
                </a:tc>
                <a:tc>
                  <a:txBody>
                    <a:bodyPr/>
                    <a:lstStyle/>
                    <a:p>
                      <a:r>
                        <a:rPr lang="en-US" dirty="0" smtClean="0"/>
                        <a:t>25%</a:t>
                      </a:r>
                      <a:endParaRPr lang="en-US" dirty="0"/>
                    </a:p>
                  </a:txBody>
                  <a:tcPr/>
                </a:tc>
                <a:tc>
                  <a:txBody>
                    <a:bodyPr/>
                    <a:lstStyle/>
                    <a:p>
                      <a:r>
                        <a:rPr lang="en-US" dirty="0" smtClean="0"/>
                        <a:t>60%</a:t>
                      </a:r>
                      <a:endParaRPr lang="en-US" dirty="0"/>
                    </a:p>
                  </a:txBody>
                  <a:tcPr/>
                </a:tc>
              </a:tr>
              <a:tr h="370840">
                <a:tc>
                  <a:txBody>
                    <a:bodyPr/>
                    <a:lstStyle/>
                    <a:p>
                      <a:r>
                        <a:rPr lang="en-US" dirty="0" smtClean="0"/>
                        <a:t>Income</a:t>
                      </a:r>
                      <a:endParaRPr lang="en-US" dirty="0"/>
                    </a:p>
                  </a:txBody>
                  <a:tcPr/>
                </a:tc>
                <a:tc>
                  <a:txBody>
                    <a:bodyPr/>
                    <a:lstStyle/>
                    <a:p>
                      <a:r>
                        <a:rPr lang="en-US" dirty="0" smtClean="0"/>
                        <a:t>Average income</a:t>
                      </a:r>
                      <a:endParaRPr lang="en-US" dirty="0"/>
                    </a:p>
                  </a:txBody>
                  <a:tcPr/>
                </a:tc>
                <a:tc>
                  <a:txBody>
                    <a:bodyPr/>
                    <a:lstStyle/>
                    <a:p>
                      <a:r>
                        <a:rPr lang="en-US" dirty="0" smtClean="0"/>
                        <a:t>10%</a:t>
                      </a:r>
                      <a:endParaRPr lang="en-US" dirty="0"/>
                    </a:p>
                  </a:txBody>
                  <a:tcPr/>
                </a:tc>
                <a:tc>
                  <a:txBody>
                    <a:bodyPr/>
                    <a:lstStyle/>
                    <a:p>
                      <a:r>
                        <a:rPr lang="en-US" dirty="0" smtClean="0"/>
                        <a:t>40%</a:t>
                      </a:r>
                      <a:endParaRPr lang="en-US" dirty="0"/>
                    </a:p>
                  </a:txBody>
                  <a:tcPr/>
                </a:tc>
              </a:tr>
              <a:tr h="370840">
                <a:tc>
                  <a:txBody>
                    <a:bodyPr/>
                    <a:lstStyle/>
                    <a:p>
                      <a:r>
                        <a:rPr lang="en-US" dirty="0" smtClean="0"/>
                        <a:t>Employment</a:t>
                      </a:r>
                      <a:endParaRPr lang="en-US" dirty="0"/>
                    </a:p>
                  </a:txBody>
                  <a:tcPr/>
                </a:tc>
                <a:tc>
                  <a:txBody>
                    <a:bodyPr/>
                    <a:lstStyle/>
                    <a:p>
                      <a:r>
                        <a:rPr lang="en-US" dirty="0" smtClean="0"/>
                        <a:t>% self</a:t>
                      </a:r>
                      <a:r>
                        <a:rPr lang="en-US" baseline="0" dirty="0" smtClean="0"/>
                        <a:t> employed</a:t>
                      </a:r>
                      <a:endParaRPr lang="en-US" dirty="0"/>
                    </a:p>
                  </a:txBody>
                  <a:tcPr/>
                </a:tc>
                <a:tc>
                  <a:txBody>
                    <a:bodyPr/>
                    <a:lstStyle/>
                    <a:p>
                      <a:r>
                        <a:rPr lang="en-US" dirty="0" smtClean="0"/>
                        <a:t>40%</a:t>
                      </a:r>
                      <a:endParaRPr lang="en-US" dirty="0"/>
                    </a:p>
                  </a:txBody>
                  <a:tcPr/>
                </a:tc>
                <a:tc>
                  <a:txBody>
                    <a:bodyPr/>
                    <a:lstStyle/>
                    <a:p>
                      <a:r>
                        <a:rPr lang="en-US" dirty="0" smtClean="0"/>
                        <a:t>120%</a:t>
                      </a:r>
                      <a:endParaRPr lang="en-US" dirty="0"/>
                    </a:p>
                  </a:txBody>
                  <a:tcPr/>
                </a:tc>
              </a:tr>
              <a:tr h="370840">
                <a:tc>
                  <a:txBody>
                    <a:bodyPr/>
                    <a:lstStyle/>
                    <a:p>
                      <a:r>
                        <a:rPr lang="en-US" dirty="0" smtClean="0"/>
                        <a:t>Education</a:t>
                      </a:r>
                      <a:endParaRPr lang="en-US" dirty="0"/>
                    </a:p>
                  </a:txBody>
                  <a:tcPr/>
                </a:tc>
                <a:tc>
                  <a:txBody>
                    <a:bodyPr/>
                    <a:lstStyle/>
                    <a:p>
                      <a:r>
                        <a:rPr lang="en-US" dirty="0" smtClean="0"/>
                        <a:t>% attending</a:t>
                      </a:r>
                      <a:r>
                        <a:rPr lang="en-US" baseline="0" dirty="0" smtClean="0"/>
                        <a:t> school</a:t>
                      </a:r>
                      <a:endParaRPr lang="en-US" dirty="0"/>
                    </a:p>
                  </a:txBody>
                  <a:tcPr/>
                </a:tc>
                <a:tc>
                  <a:txBody>
                    <a:bodyPr/>
                    <a:lstStyle/>
                    <a:p>
                      <a:r>
                        <a:rPr lang="en-US" dirty="0" smtClean="0"/>
                        <a:t>45%</a:t>
                      </a:r>
                      <a:endParaRPr lang="en-US" dirty="0"/>
                    </a:p>
                  </a:txBody>
                  <a:tcPr/>
                </a:tc>
                <a:tc>
                  <a:txBody>
                    <a:bodyPr/>
                    <a:lstStyle/>
                    <a:p>
                      <a:r>
                        <a:rPr lang="en-US" dirty="0" smtClean="0"/>
                        <a:t>180%</a:t>
                      </a:r>
                      <a:endParaRPr lang="en-US" dirty="0"/>
                    </a:p>
                  </a:txBody>
                  <a:tcPr/>
                </a:tc>
              </a:tr>
            </a:tbl>
          </a:graphicData>
        </a:graphic>
      </p:graphicFrame>
      <p:sp>
        <p:nvSpPr>
          <p:cNvPr id="17" name="Rectangle 16"/>
          <p:cNvSpPr/>
          <p:nvPr userDrawn="1"/>
        </p:nvSpPr>
        <p:spPr>
          <a:xfrm>
            <a:off x="1600200" y="304800"/>
            <a:ext cx="57150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i="1" dirty="0" smtClean="0">
                <a:solidFill>
                  <a:schemeClr val="tx1"/>
                </a:solidFill>
                <a:latin typeface="Algerian" panose="04020705040A02060702" pitchFamily="82" charset="0"/>
              </a:rPr>
              <a:t>TABLE</a:t>
            </a:r>
            <a:endParaRPr lang="en-US" sz="4400" b="1" i="1" dirty="0">
              <a:solidFill>
                <a:schemeClr val="tx1"/>
              </a:solidFill>
              <a:latin typeface="Algerian" panose="04020705040A02060702" pitchFamily="82"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304800" y="152400"/>
            <a:ext cx="5784591" cy="1359909"/>
          </a:xfrm>
          <a:prstGeom prst="rect">
            <a:avLst/>
          </a:prstGeom>
          <a:ln>
            <a:noFill/>
          </a:ln>
        </p:spPr>
        <p:txBody>
          <a:bodyPr bIns="9144" anchor="b"/>
          <a:lstStyle>
            <a:lvl1pPr marL="0" marR="0" indent="0" algn="ctr" defTabSz="914400" rtl="0" eaLnBrk="1" fontAlgn="auto" latinLnBrk="0" hangingPunct="1">
              <a:lnSpc>
                <a:spcPct val="100000"/>
              </a:lnSpc>
              <a:spcBef>
                <a:spcPct val="0"/>
              </a:spcBef>
              <a:spcAft>
                <a:spcPts val="0"/>
              </a:spcAft>
              <a:buClrTx/>
              <a:buSzTx/>
              <a:buFontTx/>
              <a:buNone/>
              <a:tabLst/>
              <a:defRPr kumimoji="0" lang="en-US" sz="4000" b="1" i="0" u="none" strike="noStrike" kern="1200" cap="all" spc="0" normalizeH="0" baseline="0" noProof="0">
                <a:ln>
                  <a:noFill/>
                </a:ln>
                <a:solidFill>
                  <a:schemeClr val="tx1"/>
                </a:solidFill>
                <a:effectLst/>
                <a:uLnTx/>
                <a:uFillTx/>
                <a:latin typeface="Algerian" panose="04020705040A02060702" pitchFamily="82"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1400" dirty="0" smtClean="0">
                <a:effectLst/>
                <a:latin typeface="Times New Roman"/>
                <a:ea typeface="Times New Roman"/>
              </a:rPr>
              <a:t/>
            </a:r>
            <a:br>
              <a:rPr lang="en-US" sz="1400" dirty="0" smtClean="0">
                <a:effectLst/>
                <a:latin typeface="Times New Roman"/>
                <a:ea typeface="Times New Roman"/>
              </a:rPr>
            </a:br>
            <a:r>
              <a:rPr lang="en-US" sz="1400" dirty="0" smtClean="0">
                <a:effectLst/>
                <a:latin typeface="Times New Roman"/>
                <a:ea typeface="Times New Roman"/>
              </a:rPr>
              <a:t/>
            </a:r>
            <a:br>
              <a:rPr lang="en-US" sz="1400" dirty="0" smtClean="0">
                <a:effectLst/>
                <a:latin typeface="Times New Roman"/>
                <a:ea typeface="Times New Roman"/>
              </a:rPr>
            </a:br>
            <a:r>
              <a:rPr lang="en-US" sz="1400" dirty="0" smtClean="0">
                <a:effectLst/>
                <a:latin typeface="Times New Roman"/>
                <a:ea typeface="Times New Roman"/>
              </a:rPr>
              <a:t/>
            </a:r>
            <a:br>
              <a:rPr lang="en-US" sz="1400" dirty="0" smtClean="0">
                <a:effectLst/>
                <a:latin typeface="Times New Roman"/>
                <a:ea typeface="Times New Roman"/>
              </a:rPr>
            </a:br>
            <a:r>
              <a:rPr lang="en-US" sz="1400" dirty="0" smtClean="0">
                <a:effectLst/>
                <a:latin typeface="Times New Roman"/>
                <a:ea typeface="Times New Roman"/>
              </a:rPr>
              <a:t/>
            </a:r>
            <a:br>
              <a:rPr lang="en-US" sz="1400" dirty="0" smtClean="0">
                <a:effectLst/>
                <a:latin typeface="Times New Roman"/>
                <a:ea typeface="Times New Roman"/>
              </a:rPr>
            </a:br>
            <a:r>
              <a:rPr lang="en-US" sz="1400" dirty="0" smtClean="0">
                <a:effectLst/>
                <a:latin typeface="Times New Roman"/>
                <a:ea typeface="Times New Roman"/>
              </a:rPr>
              <a:t/>
            </a:r>
            <a:br>
              <a:rPr lang="en-US" sz="1400" dirty="0" smtClean="0">
                <a:effectLst/>
                <a:latin typeface="Times New Roman"/>
                <a:ea typeface="Times New Roman"/>
              </a:rPr>
            </a:br>
            <a:r>
              <a:rPr lang="en-US" sz="1400" dirty="0" smtClean="0">
                <a:effectLst/>
                <a:latin typeface="Times New Roman"/>
                <a:ea typeface="Times New Roman"/>
              </a:rPr>
              <a:t/>
            </a:r>
            <a:br>
              <a:rPr lang="en-US" sz="1400" dirty="0" smtClean="0">
                <a:effectLst/>
                <a:latin typeface="Times New Roman"/>
                <a:ea typeface="Times New Roman"/>
              </a:rPr>
            </a:br>
            <a:r>
              <a:rPr lang="en-US" sz="1400" dirty="0" smtClean="0">
                <a:effectLst/>
                <a:latin typeface="Times New Roman"/>
                <a:ea typeface="Times New Roman"/>
              </a:rPr>
              <a:t/>
            </a:r>
            <a:br>
              <a:rPr lang="en-US" sz="1400" dirty="0" smtClean="0">
                <a:effectLst/>
                <a:latin typeface="Times New Roman"/>
                <a:ea typeface="Times New Roman"/>
              </a:rPr>
            </a:br>
            <a:r>
              <a:rPr lang="en-US" sz="1400" dirty="0" smtClean="0">
                <a:effectLst/>
                <a:latin typeface="Times New Roman"/>
                <a:ea typeface="Times New Roman"/>
              </a:rPr>
              <a:t/>
            </a:r>
            <a:br>
              <a:rPr lang="en-US" sz="1400" dirty="0" smtClean="0">
                <a:effectLst/>
                <a:latin typeface="Times New Roman"/>
                <a:ea typeface="Times New Roman"/>
              </a:rPr>
            </a:br>
            <a:r>
              <a:rPr lang="en-US" sz="1400" dirty="0" smtClean="0">
                <a:effectLst/>
                <a:latin typeface="Times New Roman"/>
                <a:ea typeface="Times New Roman"/>
              </a:rPr>
              <a:t>		Topic:</a:t>
            </a:r>
            <a:br>
              <a:rPr lang="en-US" sz="1400" dirty="0" smtClean="0">
                <a:effectLst/>
                <a:latin typeface="Times New Roman"/>
                <a:ea typeface="Times New Roman"/>
              </a:rPr>
            </a:br>
            <a:r>
              <a:rPr lang="en-US" sz="1400" dirty="0" smtClean="0">
                <a:effectLst/>
                <a:latin typeface="Times New Roman"/>
                <a:ea typeface="Times New Roman"/>
              </a:rPr>
              <a:t> Effects of Microfinance Institutions on Poverty Alleviation and Economic </a:t>
            </a:r>
            <a:br>
              <a:rPr lang="en-US" sz="1400" dirty="0" smtClean="0">
                <a:effectLst/>
                <a:latin typeface="Times New Roman"/>
                <a:ea typeface="Times New Roman"/>
              </a:rPr>
            </a:br>
            <a:endParaRPr lang="en-US" dirty="0"/>
          </a:p>
        </p:txBody>
      </p:sp>
      <p:sp>
        <p:nvSpPr>
          <p:cNvPr id="4" name="Date Placeholder 3"/>
          <p:cNvSpPr>
            <a:spLocks noGrp="1"/>
          </p:cNvSpPr>
          <p:nvPr>
            <p:ph type="dt" sz="half" idx="10"/>
          </p:nvPr>
        </p:nvSpPr>
        <p:spPr/>
        <p:txBody>
          <a:bodyPr/>
          <a:lstStyle/>
          <a:p>
            <a:fld id="{DD8E0FD2-2B6F-46E3-821C-B984B35AE56C}"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401038" y="6170822"/>
            <a:ext cx="502920" cy="502920"/>
          </a:xfrm>
          <a:prstGeom prst="ellipse">
            <a:avLst/>
          </a:prstGeom>
        </p:spPr>
        <p:txBody>
          <a:bodyPr/>
          <a:lstStyle/>
          <a:p>
            <a:fld id="{74D33A02-05F9-4DB4-9EF1-3A24293C625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D8E0FD2-2B6F-46E3-821C-B984B35AE56C}"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401038" y="6170822"/>
            <a:ext cx="502920" cy="502920"/>
          </a:xfrm>
          <a:prstGeom prst="ellipse">
            <a:avLst/>
          </a:prstGeom>
        </p:spPr>
        <p:txBody>
          <a:bodyPr/>
          <a:lstStyle/>
          <a:p>
            <a:fld id="{74D33A02-05F9-4DB4-9EF1-3A24293C6251}" type="slidenum">
              <a:rPr lang="en-US" smtClean="0"/>
              <a:t>‹#›</a:t>
            </a:fld>
            <a:endParaRPr lang="en-US"/>
          </a:p>
        </p:txBody>
      </p:sp>
      <p:sp>
        <p:nvSpPr>
          <p:cNvPr id="8" name="Title 7"/>
          <p:cNvSpPr>
            <a:spLocks noGrp="1"/>
          </p:cNvSpPr>
          <p:nvPr>
            <p:ph type="title" hasCustomPrompt="1"/>
          </p:nvPr>
        </p:nvSpPr>
        <p:spPr>
          <a:xfrm>
            <a:off x="822960" y="365760"/>
            <a:ext cx="7520940" cy="548640"/>
          </a:xfrm>
          <a:prstGeom prst="rect">
            <a:avLst/>
          </a:prstGeom>
          <a:ln>
            <a:noFill/>
          </a:ln>
        </p:spPr>
        <p:txBody>
          <a:bodyPr/>
          <a:lstStyle>
            <a:lvl1pPr>
              <a:defRPr/>
            </a:lvl1pPr>
          </a:lstStyle>
          <a:p>
            <a:r>
              <a:rPr lang="en-US" dirty="0" smtClean="0"/>
              <a:t>		Introduction</a:t>
            </a:r>
            <a:endParaRPr lang="en-US" dirty="0"/>
          </a:p>
        </p:txBody>
      </p:sp>
      <p:sp>
        <p:nvSpPr>
          <p:cNvPr id="2" name="TextBox 1"/>
          <p:cNvSpPr txBox="1"/>
          <p:nvPr userDrawn="1"/>
        </p:nvSpPr>
        <p:spPr>
          <a:xfrm>
            <a:off x="533400" y="1066800"/>
            <a:ext cx="8077200" cy="3894721"/>
          </a:xfrm>
          <a:prstGeom prst="rect">
            <a:avLst/>
          </a:prstGeom>
          <a:noFill/>
        </p:spPr>
        <p:txBody>
          <a:bodyPr wrap="square" rtlCol="0">
            <a:spAutoFit/>
          </a:bodyPr>
          <a:lstStyle/>
          <a:p>
            <a:pPr marL="0" marR="0" algn="just">
              <a:lnSpc>
                <a:spcPct val="115000"/>
              </a:lnSpc>
              <a:spcBef>
                <a:spcPts val="0"/>
              </a:spcBef>
              <a:spcAft>
                <a:spcPts val="1000"/>
              </a:spcAft>
            </a:pPr>
            <a:r>
              <a:rPr lang="en-US" sz="1800" dirty="0" smtClean="0">
                <a:effectLst/>
                <a:latin typeface="Times New Roman"/>
                <a:ea typeface="Times New Roman"/>
                <a:cs typeface="Times New Roman"/>
              </a:rPr>
              <a:t>Microfinance is currently being promoted as a key development strategy for promoting poverty reduction and empowerment of people economically. Microfinance institution (MFI) has become a buzzword among the development practitioners. The term microfinance means providing very poor families with very small loans (microcredit) to  help them engage in productive activities or develops their tiny business (the microfinance gateway,2008). Microfinance is the supply of loans saving and other basic financial services to the poor, inducing working capital loans, consumers credit. Across the world almost every country has to face poverty. A microfinance institutions is an organization that offers financial services to low income populations .the term microfinance institutions has come to refers to a wide range of organizations dedicated to providing these services, for example, NGOs, Credit units, Cooperatives, Private commercial bank and noncommercial bank.  </a:t>
            </a:r>
            <a:endParaRPr lang="en-US" sz="1600" dirty="0">
              <a:effectLst/>
              <a:latin typeface="Calibri"/>
              <a:ea typeface="Times New Roman"/>
              <a:cs typeface="Times New Roman"/>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DD8E0FD2-2B6F-46E3-821C-B984B35AE56C}" type="datetimeFigureOut">
              <a:rPr lang="en-US" smtClean="0"/>
              <a:t>10/3/2024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401038" y="6170822"/>
            <a:ext cx="502920" cy="502920"/>
          </a:xfrm>
          <a:prstGeom prst="ellipse">
            <a:avLst/>
          </a:prstGeom>
        </p:spPr>
        <p:txBody>
          <a:bodyPr/>
          <a:lstStyle/>
          <a:p>
            <a:fld id="{74D33A02-05F9-4DB4-9EF1-3A24293C6251}" type="slidenum">
              <a:rPr lang="en-US" smtClean="0"/>
              <a:t>‹#›</a:t>
            </a:fld>
            <a:endParaRPr lang="en-US"/>
          </a:p>
        </p:txBody>
      </p:sp>
      <p:sp>
        <p:nvSpPr>
          <p:cNvPr id="10" name="Rectangle 9"/>
          <p:cNvSpPr/>
          <p:nvPr userDrawn="1"/>
        </p:nvSpPr>
        <p:spPr>
          <a:xfrm>
            <a:off x="304800" y="76200"/>
            <a:ext cx="81534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i="1" dirty="0" smtClean="0">
                <a:solidFill>
                  <a:schemeClr val="tx1"/>
                </a:solidFill>
                <a:latin typeface="Algerian" panose="04020705040A02060702" pitchFamily="82" charset="0"/>
              </a:rPr>
              <a:t>METHODLOGY</a:t>
            </a:r>
            <a:endParaRPr lang="en-US" sz="4400" b="1" i="1" dirty="0">
              <a:solidFill>
                <a:schemeClr val="tx1"/>
              </a:solidFill>
              <a:latin typeface="Algerian" panose="04020705040A02060702" pitchFamily="82" charset="0"/>
            </a:endParaRPr>
          </a:p>
        </p:txBody>
      </p:sp>
      <p:sp>
        <p:nvSpPr>
          <p:cNvPr id="11" name="TextBox 10"/>
          <p:cNvSpPr txBox="1"/>
          <p:nvPr userDrawn="1"/>
        </p:nvSpPr>
        <p:spPr>
          <a:xfrm>
            <a:off x="609600" y="1371600"/>
            <a:ext cx="8153400" cy="2862322"/>
          </a:xfrm>
          <a:prstGeom prst="rect">
            <a:avLst/>
          </a:prstGeom>
          <a:noFill/>
        </p:spPr>
        <p:txBody>
          <a:bodyPr wrap="square" rtlCol="0">
            <a:spAutoFit/>
          </a:bodyPr>
          <a:lstStyle/>
          <a:p>
            <a:r>
              <a:rPr lang="en-US" sz="1800" kern="1200" dirty="0" smtClean="0">
                <a:solidFill>
                  <a:schemeClr val="tx1"/>
                </a:solidFill>
                <a:effectLst/>
                <a:latin typeface="+mn-lt"/>
                <a:ea typeface="+mn-ea"/>
                <a:cs typeface="+mn-cs"/>
              </a:rPr>
              <a:t>The study used descriptive survey design. The survey design was used to because of its </a:t>
            </a:r>
            <a:r>
              <a:rPr lang="en-US" sz="1800" kern="1200" dirty="0" err="1" smtClean="0">
                <a:solidFill>
                  <a:schemeClr val="tx1"/>
                </a:solidFill>
                <a:effectLst/>
                <a:latin typeface="+mn-lt"/>
                <a:ea typeface="+mn-ea"/>
                <a:cs typeface="+mn-cs"/>
              </a:rPr>
              <a:t>indepth</a:t>
            </a:r>
            <a:r>
              <a:rPr lang="en-US" sz="1800" kern="1200" dirty="0" smtClean="0">
                <a:solidFill>
                  <a:schemeClr val="tx1"/>
                </a:solidFill>
                <a:effectLst/>
                <a:latin typeface="+mn-lt"/>
                <a:ea typeface="+mn-ea"/>
                <a:cs typeface="+mn-cs"/>
              </a:rPr>
              <a:t> aspect collecting data. It would also help coverage of a wide area using representative samples. The target population was 100 of poor households .A sample size used in the study was 40% of population.</a:t>
            </a:r>
          </a:p>
          <a:p>
            <a:r>
              <a:rPr lang="en-US" sz="1800" kern="1200" dirty="0" smtClean="0">
                <a:solidFill>
                  <a:schemeClr val="tx1"/>
                </a:solidFill>
                <a:effectLst/>
                <a:latin typeface="+mn-lt"/>
                <a:ea typeface="+mn-ea"/>
                <a:cs typeface="+mn-cs"/>
              </a:rPr>
              <a:t>The research instruments had both qualitative and quantitative questionnaire items. The main data collection tool was the questionnaire which was used to collect data from the households who are involved or non-involved with microfinance institution. Qualitative data generates from interviews was categories into them from study data. Correlation and regression statistical ways were employed in establishing relationship among variables.</a:t>
            </a:r>
            <a:endParaRPr lang="en-US" sz="1800" kern="1200" dirty="0">
              <a:solidFill>
                <a:schemeClr val="tx1"/>
              </a:solidFill>
              <a:effectLst/>
              <a:latin typeface="+mn-lt"/>
              <a:ea typeface="+mn-ea"/>
              <a:cs typeface="+mn-cs"/>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8E0FD2-2B6F-46E3-821C-B984B35AE56C}" type="datetimeFigureOut">
              <a:rPr lang="en-US" smtClean="0"/>
              <a:t>10/3/2024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401038" y="6170822"/>
            <a:ext cx="502920" cy="502920"/>
          </a:xfrm>
          <a:prstGeom prst="ellipse">
            <a:avLst/>
          </a:prstGeom>
        </p:spPr>
        <p:txBody>
          <a:bodyPr/>
          <a:lstStyle/>
          <a:p>
            <a:fld id="{74D33A02-05F9-4DB4-9EF1-3A24293C6251}" type="slidenum">
              <a:rPr lang="en-US" smtClean="0"/>
              <a:t>‹#›</a:t>
            </a:fld>
            <a:endParaRPr lang="en-US"/>
          </a:p>
        </p:txBody>
      </p:sp>
      <p:sp>
        <p:nvSpPr>
          <p:cNvPr id="6" name="Rectangle 5"/>
          <p:cNvSpPr/>
          <p:nvPr userDrawn="1"/>
        </p:nvSpPr>
        <p:spPr>
          <a:xfrm>
            <a:off x="533400" y="152400"/>
            <a:ext cx="80010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i="1" dirty="0" smtClean="0">
                <a:solidFill>
                  <a:schemeClr val="tx1"/>
                </a:solidFill>
                <a:latin typeface="Algerian" panose="04020705040A02060702" pitchFamily="82" charset="0"/>
              </a:rPr>
              <a:t>RESULTS AND FINDINGS</a:t>
            </a:r>
            <a:endParaRPr lang="en-US" sz="4400" b="1" i="1" dirty="0">
              <a:solidFill>
                <a:schemeClr val="tx1"/>
              </a:solidFill>
              <a:latin typeface="Algerian" panose="04020705040A02060702" pitchFamily="82" charset="0"/>
            </a:endParaRPr>
          </a:p>
        </p:txBody>
      </p:sp>
      <p:sp>
        <p:nvSpPr>
          <p:cNvPr id="7" name="TextBox 6"/>
          <p:cNvSpPr txBox="1"/>
          <p:nvPr userDrawn="1"/>
        </p:nvSpPr>
        <p:spPr>
          <a:xfrm>
            <a:off x="466618" y="1447800"/>
            <a:ext cx="8458200" cy="2031325"/>
          </a:xfrm>
          <a:prstGeom prst="rect">
            <a:avLst/>
          </a:prstGeom>
          <a:noFill/>
        </p:spPr>
        <p:txBody>
          <a:bodyPr wrap="square" rtlCol="0">
            <a:spAutoFit/>
          </a:bodyPr>
          <a:lstStyle/>
          <a:p>
            <a:r>
              <a:rPr lang="en-US" sz="1800" kern="1200" dirty="0" smtClean="0">
                <a:solidFill>
                  <a:schemeClr val="tx1"/>
                </a:solidFill>
                <a:effectLst/>
                <a:latin typeface="+mj-lt"/>
                <a:ea typeface="+mn-ea"/>
                <a:cs typeface="+mn-cs"/>
              </a:rPr>
              <a:t>The tools and techniques used to analyzed the data were mostly statistical and econometrical. The data were mostly statistical and econometrical. Multicollinearity was analyzed through a correlation matrix indicating whether there are high significant correlation coefficients between the independent variable.</a:t>
            </a:r>
          </a:p>
          <a:p>
            <a:endParaRPr lang="en-US" sz="1800" kern="1200" dirty="0" smtClean="0">
              <a:solidFill>
                <a:schemeClr val="tx1"/>
              </a:solidFill>
              <a:effectLst/>
              <a:latin typeface="+mj-lt"/>
              <a:ea typeface="+mn-ea"/>
              <a:cs typeface="+mn-cs"/>
            </a:endParaRPr>
          </a:p>
          <a:p>
            <a:r>
              <a:rPr lang="en-US" sz="1800" kern="1200" dirty="0" smtClean="0">
                <a:solidFill>
                  <a:schemeClr val="tx1"/>
                </a:solidFill>
                <a:effectLst/>
                <a:latin typeface="+mj-lt"/>
                <a:ea typeface="+mn-ea"/>
                <a:cs typeface="+mn-cs"/>
              </a:rPr>
              <a:t>The Regression model is</a:t>
            </a:r>
          </a:p>
          <a:p>
            <a:r>
              <a:rPr lang="en-US" sz="1800" kern="1200" dirty="0" smtClean="0">
                <a:solidFill>
                  <a:schemeClr val="tx1"/>
                </a:solidFill>
                <a:effectLst/>
                <a:latin typeface="+mj-lt"/>
                <a:ea typeface="+mn-ea"/>
                <a:cs typeface="+mn-cs"/>
              </a:rPr>
              <a:t>IMI =β0+β1EL+β2NEM+β3ACL +β4AFA+ µ</a:t>
            </a:r>
            <a:endParaRPr lang="en-US" sz="1800" kern="1200" dirty="0">
              <a:solidFill>
                <a:schemeClr val="tx1"/>
              </a:solidFill>
              <a:effectLst/>
              <a:latin typeface="+mj-lt"/>
              <a:ea typeface="+mn-ea"/>
              <a:cs typeface="+mn-cs"/>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E0FD2-2B6F-46E3-821C-B984B35AE56C}" type="datetimeFigureOut">
              <a:rPr lang="en-US" smtClean="0"/>
              <a:t>10/3/2024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401038" y="6170822"/>
            <a:ext cx="502920" cy="502920"/>
          </a:xfrm>
          <a:prstGeom prst="ellipse">
            <a:avLst/>
          </a:prstGeom>
        </p:spPr>
        <p:txBody>
          <a:bodyPr/>
          <a:lstStyle/>
          <a:p>
            <a:fld id="{74D33A02-05F9-4DB4-9EF1-3A24293C6251}" type="slidenum">
              <a:rPr lang="en-US" smtClean="0"/>
              <a:t>‹#›</a:t>
            </a:fld>
            <a:endParaRPr lang="en-US"/>
          </a:p>
        </p:txBody>
      </p:sp>
      <p:sp>
        <p:nvSpPr>
          <p:cNvPr id="5" name="Rectangle 4"/>
          <p:cNvSpPr/>
          <p:nvPr userDrawn="1"/>
        </p:nvSpPr>
        <p:spPr>
          <a:xfrm>
            <a:off x="228600" y="228600"/>
            <a:ext cx="8153400"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i="1" dirty="0" smtClean="0">
                <a:solidFill>
                  <a:schemeClr val="tx1"/>
                </a:solidFill>
                <a:latin typeface="Algerian" panose="04020705040A02060702" pitchFamily="82" charset="0"/>
              </a:rPr>
              <a:t>FEATURES</a:t>
            </a:r>
            <a:endParaRPr lang="en-US" sz="4400" b="1" i="1" dirty="0">
              <a:solidFill>
                <a:schemeClr val="tx1"/>
              </a:solidFill>
              <a:latin typeface="Algerian" panose="04020705040A02060702" pitchFamily="82" charset="0"/>
            </a:endParaRPr>
          </a:p>
        </p:txBody>
      </p:sp>
      <p:sp>
        <p:nvSpPr>
          <p:cNvPr id="6" name="TextBox 5"/>
          <p:cNvSpPr txBox="1"/>
          <p:nvPr userDrawn="1"/>
        </p:nvSpPr>
        <p:spPr>
          <a:xfrm>
            <a:off x="457200" y="1371600"/>
            <a:ext cx="8382000" cy="2308324"/>
          </a:xfrm>
          <a:prstGeom prst="rect">
            <a:avLst/>
          </a:prstGeom>
          <a:noFill/>
        </p:spPr>
        <p:txBody>
          <a:bodyPr wrap="square" rtlCol="0">
            <a:spAutoFit/>
          </a:bodyPr>
          <a:lstStyle/>
          <a:p>
            <a:pPr marL="285750" indent="-285750">
              <a:buFont typeface="Wingdings" panose="05000000000000000000" pitchFamily="2" charset="2"/>
              <a:buChar char="v"/>
            </a:pPr>
            <a:r>
              <a:rPr lang="en-US" sz="1800" kern="1200" dirty="0" smtClean="0">
                <a:solidFill>
                  <a:schemeClr val="tx1"/>
                </a:solidFill>
                <a:effectLst/>
                <a:latin typeface="+mn-lt"/>
                <a:ea typeface="+mn-ea"/>
                <a:cs typeface="+mn-cs"/>
              </a:rPr>
              <a:t> It is an essential part of rural finance.</a:t>
            </a:r>
          </a:p>
          <a:p>
            <a:pPr marL="285750" indent="-285750">
              <a:buFont typeface="Wingdings" panose="05000000000000000000" pitchFamily="2" charset="2"/>
              <a:buChar char="v"/>
            </a:pPr>
            <a:r>
              <a:rPr lang="en-US" sz="1800" kern="1200" dirty="0" smtClean="0">
                <a:solidFill>
                  <a:schemeClr val="tx1"/>
                </a:solidFill>
                <a:effectLst/>
                <a:latin typeface="+mn-lt"/>
                <a:ea typeface="+mn-ea"/>
                <a:cs typeface="+mn-cs"/>
              </a:rPr>
              <a:t> It deals in small loans.</a:t>
            </a:r>
          </a:p>
          <a:p>
            <a:pPr marL="285750" indent="-285750">
              <a:buFont typeface="Wingdings" panose="05000000000000000000" pitchFamily="2" charset="2"/>
              <a:buChar char="v"/>
            </a:pPr>
            <a:r>
              <a:rPr lang="en-US" sz="1800" kern="1200" dirty="0" smtClean="0">
                <a:solidFill>
                  <a:schemeClr val="tx1"/>
                </a:solidFill>
                <a:effectLst/>
                <a:latin typeface="+mn-lt"/>
                <a:ea typeface="+mn-ea"/>
                <a:cs typeface="+mn-cs"/>
              </a:rPr>
              <a:t>  It basically caters to the poor households. </a:t>
            </a:r>
          </a:p>
          <a:p>
            <a:pPr marL="285750" indent="-285750">
              <a:buFont typeface="Wingdings" panose="05000000000000000000" pitchFamily="2" charset="2"/>
              <a:buChar char="v"/>
            </a:pPr>
            <a:r>
              <a:rPr lang="en-US" sz="1800" kern="1200" dirty="0" smtClean="0">
                <a:solidFill>
                  <a:schemeClr val="tx1"/>
                </a:solidFill>
                <a:effectLst/>
                <a:latin typeface="+mn-lt"/>
                <a:ea typeface="+mn-ea"/>
                <a:cs typeface="+mn-cs"/>
              </a:rPr>
              <a:t> It is one of the most effective and warranted Poverty Alleviation Strategies. </a:t>
            </a:r>
          </a:p>
          <a:p>
            <a:pPr marL="285750" indent="-285750">
              <a:buFont typeface="Wingdings" panose="05000000000000000000" pitchFamily="2" charset="2"/>
              <a:buChar char="v"/>
            </a:pPr>
            <a:r>
              <a:rPr lang="en-US" sz="1800" kern="1200" dirty="0" smtClean="0">
                <a:solidFill>
                  <a:schemeClr val="tx1"/>
                </a:solidFill>
                <a:effectLst/>
                <a:latin typeface="+mn-lt"/>
                <a:ea typeface="+mn-ea"/>
                <a:cs typeface="+mn-cs"/>
              </a:rPr>
              <a:t> It supports women participation in electronic activity. </a:t>
            </a:r>
          </a:p>
          <a:p>
            <a:pPr marL="285750" indent="-285750">
              <a:buFont typeface="Wingdings" panose="05000000000000000000" pitchFamily="2" charset="2"/>
              <a:buChar char="v"/>
            </a:pPr>
            <a:r>
              <a:rPr lang="en-US" sz="1800" kern="1200" dirty="0" smtClean="0">
                <a:solidFill>
                  <a:schemeClr val="tx1"/>
                </a:solidFill>
                <a:effectLst/>
                <a:latin typeface="+mn-lt"/>
                <a:ea typeface="+mn-ea"/>
                <a:cs typeface="+mn-cs"/>
              </a:rPr>
              <a:t> It provides an incentive to grab the self employment opportunities. </a:t>
            </a:r>
          </a:p>
          <a:p>
            <a:pPr marL="285750" indent="-285750">
              <a:buFont typeface="Wingdings" panose="05000000000000000000" pitchFamily="2" charset="2"/>
              <a:buChar char="v"/>
            </a:pPr>
            <a:r>
              <a:rPr lang="en-US" sz="1800" kern="1200" dirty="0" smtClean="0">
                <a:solidFill>
                  <a:schemeClr val="tx1"/>
                </a:solidFill>
                <a:effectLst/>
                <a:latin typeface="+mn-lt"/>
                <a:ea typeface="+mn-ea"/>
                <a:cs typeface="+mn-cs"/>
              </a:rPr>
              <a:t> It is more service-oriented and less profit oriented. </a:t>
            </a:r>
          </a:p>
          <a:p>
            <a:pPr marL="285750" indent="-285750">
              <a:buFont typeface="Wingdings" panose="05000000000000000000" pitchFamily="2" charset="2"/>
              <a:buChar char="v"/>
            </a:pPr>
            <a:r>
              <a:rPr lang="en-US" sz="1800" kern="1200" dirty="0" smtClean="0">
                <a:solidFill>
                  <a:schemeClr val="tx1"/>
                </a:solidFill>
                <a:effectLst/>
                <a:latin typeface="+mn-lt"/>
                <a:ea typeface="+mn-ea"/>
                <a:cs typeface="+mn-cs"/>
              </a:rPr>
              <a:t>It is meant to assist small entrepreneur and producers. </a:t>
            </a:r>
            <a:endParaRPr lang="en-US" sz="1800" kern="1200" dirty="0">
              <a:solidFill>
                <a:schemeClr val="tx1"/>
              </a:solidFill>
              <a:effectLst/>
              <a:latin typeface="+mn-lt"/>
              <a:ea typeface="+mn-ea"/>
              <a:cs typeface="+mn-cs"/>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userDrawn="1"/>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5" name="Date Placeholder 4"/>
          <p:cNvSpPr>
            <a:spLocks noGrp="1"/>
          </p:cNvSpPr>
          <p:nvPr>
            <p:ph type="dt" sz="half" idx="10"/>
          </p:nvPr>
        </p:nvSpPr>
        <p:spPr/>
        <p:txBody>
          <a:bodyPr/>
          <a:lstStyle/>
          <a:p>
            <a:fld id="{DD8E0FD2-2B6F-46E3-821C-B984B35AE56C}" type="datetimeFigureOut">
              <a:rPr lang="en-US" smtClean="0"/>
              <a:t>10/3/2024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8401038" y="6170822"/>
            <a:ext cx="502920" cy="502920"/>
          </a:xfrm>
          <a:prstGeom prst="ellipse">
            <a:avLst/>
          </a:prstGeom>
          <a:ln>
            <a:solidFill>
              <a:schemeClr val="tx2"/>
            </a:solidFill>
          </a:ln>
        </p:spPr>
        <p:txBody>
          <a:bodyPr/>
          <a:lstStyle>
            <a:lvl1pPr>
              <a:defRPr>
                <a:solidFill>
                  <a:schemeClr val="tx2"/>
                </a:solidFill>
              </a:defRPr>
            </a:lvl1pPr>
          </a:lstStyle>
          <a:p>
            <a:fld id="{74D33A02-05F9-4DB4-9EF1-3A24293C6251}" type="slidenum">
              <a:rPr lang="en-US" smtClean="0"/>
              <a:t>‹#›</a:t>
            </a:fld>
            <a:endParaRPr lang="en-US"/>
          </a:p>
        </p:txBody>
      </p:sp>
      <p:sp>
        <p:nvSpPr>
          <p:cNvPr id="8" name="Rectangle 7"/>
          <p:cNvSpPr/>
          <p:nvPr userDrawn="1"/>
        </p:nvSpPr>
        <p:spPr>
          <a:xfrm>
            <a:off x="838200" y="76200"/>
            <a:ext cx="6096000" cy="12192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i="1" dirty="0" smtClean="0">
                <a:solidFill>
                  <a:schemeClr val="tx1"/>
                </a:solidFill>
                <a:latin typeface="Algerian" panose="04020705040A02060702" pitchFamily="82" charset="0"/>
              </a:rPr>
              <a:t>CHART</a:t>
            </a:r>
            <a:endParaRPr lang="en-US" sz="4400" b="1" i="1" dirty="0">
              <a:solidFill>
                <a:schemeClr val="tx1"/>
              </a:solidFill>
              <a:latin typeface="Algerian" panose="04020705040A02060702" pitchFamily="82" charset="0"/>
            </a:endParaRPr>
          </a:p>
        </p:txBody>
      </p:sp>
      <p:graphicFrame>
        <p:nvGraphicFramePr>
          <p:cNvPr id="11" name="Chart 10"/>
          <p:cNvGraphicFramePr/>
          <p:nvPr userDrawn="1">
            <p:extLst>
              <p:ext uri="{D42A27DB-BD31-4B8C-83A1-F6EECF244321}">
                <p14:modId xmlns:p14="http://schemas.microsoft.com/office/powerpoint/2010/main" val="1135325254"/>
              </p:ext>
            </p:extLst>
          </p:nvPr>
        </p:nvGraphicFramePr>
        <p:xfrm>
          <a:off x="1447800" y="1524000"/>
          <a:ext cx="6276978" cy="4267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dirty="0"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D8E0FD2-2B6F-46E3-821C-B984B35AE56C}"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401038" y="6170822"/>
            <a:ext cx="502920" cy="502920"/>
          </a:xfrm>
          <a:prstGeom prst="ellipse">
            <a:avLst/>
          </a:prstGeom>
        </p:spPr>
        <p:txBody>
          <a:bodyPr/>
          <a:lstStyle/>
          <a:p>
            <a:fld id="{74D33A02-05F9-4DB4-9EF1-3A24293C6251}" type="slidenum">
              <a:rPr lang="en-US" smtClean="0"/>
              <a:t>‹#›</a:t>
            </a:fld>
            <a:endParaRPr lang="en-US"/>
          </a:p>
        </p:txBody>
      </p:sp>
      <p:sp>
        <p:nvSpPr>
          <p:cNvPr id="3" name="Rectangle 2"/>
          <p:cNvSpPr/>
          <p:nvPr userDrawn="1"/>
        </p:nvSpPr>
        <p:spPr>
          <a:xfrm>
            <a:off x="1066800" y="304800"/>
            <a:ext cx="58674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i="1" dirty="0" smtClean="0">
                <a:solidFill>
                  <a:schemeClr val="tx1"/>
                </a:solidFill>
                <a:latin typeface="Algerian" panose="04020705040A02060702" pitchFamily="82" charset="0"/>
              </a:rPr>
              <a:t>IMAGE</a:t>
            </a:r>
            <a:endParaRPr lang="en-US" sz="4400" b="1" i="1" dirty="0">
              <a:solidFill>
                <a:schemeClr val="tx1"/>
              </a:solidFill>
              <a:latin typeface="Algerian" panose="04020705040A02060702" pitchFamily="82" charset="0"/>
            </a:endParaRPr>
          </a:p>
        </p:txBody>
      </p:sp>
      <p:pic>
        <p:nvPicPr>
          <p:cNvPr id="1026" name="Picture 2" descr="Revolutionizing the Economy The Impact of Microfinance in Bangladesh"/>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295400"/>
            <a:ext cx="8610600" cy="4343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D8E0FD2-2B6F-46E3-821C-B984B35AE56C}"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401038" y="6170822"/>
            <a:ext cx="502920" cy="502920"/>
          </a:xfrm>
          <a:prstGeom prst="ellipse">
            <a:avLst/>
          </a:prstGeom>
        </p:spPr>
        <p:txBody>
          <a:bodyPr/>
          <a:lstStyle/>
          <a:p>
            <a:fld id="{74D33A02-05F9-4DB4-9EF1-3A24293C6251}" type="slidenum">
              <a:rPr lang="en-US" smtClean="0"/>
              <a:t>‹#›</a:t>
            </a:fld>
            <a:endParaRPr lang="en-US"/>
          </a:p>
        </p:txBody>
      </p:sp>
      <p:sp>
        <p:nvSpPr>
          <p:cNvPr id="7" name="Rectangle 6"/>
          <p:cNvSpPr/>
          <p:nvPr userDrawn="1"/>
        </p:nvSpPr>
        <p:spPr>
          <a:xfrm>
            <a:off x="838200" y="304800"/>
            <a:ext cx="69342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i="1" dirty="0" smtClean="0">
                <a:solidFill>
                  <a:schemeClr val="tx1"/>
                </a:solidFill>
                <a:latin typeface="Algerian" panose="04020705040A02060702" pitchFamily="82" charset="0"/>
              </a:rPr>
              <a:t>ANIMATIONS</a:t>
            </a:r>
            <a:endParaRPr lang="en-US" sz="4400" b="1" i="1" dirty="0">
              <a:solidFill>
                <a:schemeClr val="tx1"/>
              </a:solidFill>
              <a:latin typeface="Algerian" panose="04020705040A02060702" pitchFamily="82" charset="0"/>
            </a:endParaRPr>
          </a:p>
        </p:txBody>
      </p:sp>
      <p:sp>
        <p:nvSpPr>
          <p:cNvPr id="13" name="Oval 12"/>
          <p:cNvSpPr/>
          <p:nvPr userDrawn="1"/>
        </p:nvSpPr>
        <p:spPr>
          <a:xfrm>
            <a:off x="838200" y="1524000"/>
            <a:ext cx="2209800" cy="1143000"/>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Microfinance</a:t>
            </a:r>
            <a:r>
              <a:rPr lang="en-US" baseline="0" dirty="0" smtClean="0">
                <a:solidFill>
                  <a:schemeClr val="tx1"/>
                </a:solidFill>
              </a:rPr>
              <a:t> </a:t>
            </a:r>
            <a:r>
              <a:rPr lang="en-US" baseline="0" dirty="0" err="1" smtClean="0">
                <a:solidFill>
                  <a:schemeClr val="tx1"/>
                </a:solidFill>
              </a:rPr>
              <a:t>Inistitution</a:t>
            </a:r>
            <a:endParaRPr lang="en-US" dirty="0">
              <a:solidFill>
                <a:schemeClr val="tx1"/>
              </a:solidFill>
            </a:endParaRPr>
          </a:p>
        </p:txBody>
      </p:sp>
      <p:sp>
        <p:nvSpPr>
          <p:cNvPr id="14" name="Rectangle 13"/>
          <p:cNvSpPr/>
          <p:nvPr userDrawn="1"/>
        </p:nvSpPr>
        <p:spPr>
          <a:xfrm>
            <a:off x="6019800" y="3200400"/>
            <a:ext cx="2286000" cy="1447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Economic Growth</a:t>
            </a:r>
            <a:endParaRPr lang="en-US" dirty="0">
              <a:solidFill>
                <a:schemeClr val="tx1"/>
              </a:solidFill>
            </a:endParaRPr>
          </a:p>
        </p:txBody>
      </p:sp>
      <p:cxnSp>
        <p:nvCxnSpPr>
          <p:cNvPr id="16" name="Straight Arrow Connector 15"/>
          <p:cNvCxnSpPr/>
          <p:nvPr userDrawn="1"/>
        </p:nvCxnSpPr>
        <p:spPr>
          <a:xfrm>
            <a:off x="3048000" y="2286000"/>
            <a:ext cx="2971800"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6" presetClass="emph" presetSubtype="0" fill="hold" grpId="1" nodeType="clickEffect">
                                  <p:stCondLst>
                                    <p:cond delay="0"/>
                                  </p:stCondLst>
                                  <p:childTnLst>
                                    <p:animScale>
                                      <p:cBhvr>
                                        <p:cTn id="17" dur="2000" fill="hold"/>
                                        <p:tgtEl>
                                          <p:spTgt spid="13"/>
                                        </p:tgtEl>
                                      </p:cBhvr>
                                      <p:by x="150000" y="150000"/>
                                    </p:animScale>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userDrawn="1"/>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DD8E0FD2-2B6F-46E3-821C-B984B35AE56C}" type="datetimeFigureOut">
              <a:rPr lang="en-US" smtClean="0"/>
              <a:t>10/3/2024</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r>
              <a:rPr lang="en-US" dirty="0" smtClean="0"/>
              <a:t>Slide master</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rot="19140000">
            <a:off x="817112" y="1730403"/>
            <a:ext cx="5648623" cy="1204306"/>
          </a:xfrm>
          <a:prstGeom prst="rect">
            <a:avLst/>
          </a:prstGeom>
        </p:spPr>
        <p:txBody>
          <a:bodyPr/>
          <a:lstStyle/>
          <a:p>
            <a:endParaRPr lang="en-US" dirty="0"/>
          </a:p>
        </p:txBody>
      </p:sp>
      <p:sp>
        <p:nvSpPr>
          <p:cNvPr id="3" name="Subtitle 2"/>
          <p:cNvSpPr>
            <a:spLocks noGrp="1"/>
          </p:cNvSpPr>
          <p:nvPr>
            <p:ph type="subTitle" idx="4294967295"/>
          </p:nvPr>
        </p:nvSpPr>
        <p:spPr>
          <a:xfrm rot="19140000">
            <a:off x="1212277" y="2470925"/>
            <a:ext cx="6511131" cy="329259"/>
          </a:xfrm>
          <a:prstGeom prst="rect">
            <a:avLst/>
          </a:prstGeom>
        </p:spPr>
        <p:txBody>
          <a:bodyPr>
            <a:normAutofit lnSpcReduction="10000"/>
          </a:bodyPr>
          <a:lstStyle/>
          <a:p>
            <a:endParaRPr lang="en-US"/>
          </a:p>
        </p:txBody>
      </p:sp>
    </p:spTree>
    <p:extLst>
      <p:ext uri="{BB962C8B-B14F-4D97-AF65-F5344CB8AC3E}">
        <p14:creationId xmlns:p14="http://schemas.microsoft.com/office/powerpoint/2010/main" val="40566401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81</TotalTime>
  <Words>0</Words>
  <Application>Microsoft Office PowerPoint</Application>
  <PresentationFormat>On-screen Show (4:3)</PresentationFormat>
  <Paragraphs>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Angles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12</cp:revision>
  <dcterms:created xsi:type="dcterms:W3CDTF">2024-10-04T01:32:17Z</dcterms:created>
  <dcterms:modified xsi:type="dcterms:W3CDTF">2024-10-04T03:08:18Z</dcterms:modified>
</cp:coreProperties>
</file>