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156" y="1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7/3/2024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7/3/2024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solidFill>
                  <a:schemeClr val="tx1">
                    <a:lumMod val="95000"/>
                  </a:schemeClr>
                </a:solidFill>
                <a:effectLst/>
                <a:latin typeface="Cambria" pitchFamily="18" charset="0"/>
                <a:ea typeface="Cambria" pitchFamily="18" charset="0"/>
              </a:rPr>
              <a:t>Configuring a Firewall in Linux</a:t>
            </a:r>
            <a:endParaRPr lang="en-IN" sz="3600" dirty="0">
              <a:solidFill>
                <a:schemeClr val="tx1">
                  <a:lumMod val="95000"/>
                </a:schemeClr>
              </a:solidFill>
              <a:latin typeface="Cambria" pitchFamily="18" charset="0"/>
              <a:ea typeface="Cambria" pitchFamily="18" charset="0"/>
            </a:endParaRPr>
          </a:p>
        </p:txBody>
      </p:sp>
      <p:sp>
        <p:nvSpPr>
          <p:cNvPr id="3" name="Subtitle 2"/>
          <p:cNvSpPr>
            <a:spLocks noGrp="1"/>
          </p:cNvSpPr>
          <p:nvPr>
            <p:ph type="subTitle" idx="1"/>
          </p:nvPr>
        </p:nvSpPr>
        <p:spPr>
          <a:xfrm>
            <a:off x="533400" y="3962400"/>
            <a:ext cx="7854696" cy="1018736"/>
          </a:xfrm>
        </p:spPr>
        <p:txBody>
          <a:bodyPr>
            <a:normAutofit/>
          </a:bodyPr>
          <a:lstStyle/>
          <a:p>
            <a:r>
              <a:rPr lang="en-US" sz="2400" dirty="0" smtClean="0">
                <a:latin typeface="Cambria" pitchFamily="18" charset="0"/>
                <a:ea typeface="Cambria" pitchFamily="18" charset="0"/>
              </a:rPr>
              <a:t>Prepared by</a:t>
            </a:r>
          </a:p>
          <a:p>
            <a:r>
              <a:rPr lang="en-US" sz="2400" dirty="0" err="1" smtClean="0">
                <a:latin typeface="Cambria" pitchFamily="18" charset="0"/>
                <a:ea typeface="Cambria" pitchFamily="18" charset="0"/>
              </a:rPr>
              <a:t>Sumayya</a:t>
            </a:r>
            <a:r>
              <a:rPr lang="en-US" sz="2400" dirty="0" smtClean="0">
                <a:latin typeface="Cambria" pitchFamily="18" charset="0"/>
                <a:ea typeface="Cambria" pitchFamily="18" charset="0"/>
              </a:rPr>
              <a:t> </a:t>
            </a:r>
            <a:r>
              <a:rPr lang="en-US" sz="2400" dirty="0" err="1" smtClean="0">
                <a:latin typeface="Cambria" pitchFamily="18" charset="0"/>
                <a:ea typeface="Cambria" pitchFamily="18" charset="0"/>
              </a:rPr>
              <a:t>Farheen</a:t>
            </a:r>
            <a:endParaRPr lang="en-IN" sz="2400" dirty="0">
              <a:latin typeface="Cambria" pitchFamily="18" charset="0"/>
              <a:ea typeface="Cambria" pitchFamily="18" charset="0"/>
            </a:endParaRPr>
          </a:p>
        </p:txBody>
      </p:sp>
    </p:spTree>
    <p:extLst>
      <p:ext uri="{BB962C8B-B14F-4D97-AF65-F5344CB8AC3E}">
        <p14:creationId xmlns:p14="http://schemas.microsoft.com/office/powerpoint/2010/main" val="2258883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53312"/>
          </a:xfrm>
        </p:spPr>
        <p:txBody>
          <a:bodyPr>
            <a:normAutofit/>
          </a:bodyPr>
          <a:lstStyle/>
          <a:p>
            <a:r>
              <a:rPr lang="en-US" sz="2800" b="1" dirty="0">
                <a:solidFill>
                  <a:schemeClr val="tx1"/>
                </a:solidFill>
                <a:latin typeface="Cambria" pitchFamily="18" charset="0"/>
                <a:ea typeface="Cambria" pitchFamily="18" charset="0"/>
              </a:rPr>
              <a:t>IP Address (Internet Protocol Address):</a:t>
            </a:r>
            <a:r>
              <a:rPr lang="en-IN" dirty="0"/>
              <a:t/>
            </a:r>
            <a:br>
              <a:rPr lang="en-IN" dirty="0"/>
            </a:br>
            <a:endParaRPr lang="en-IN" dirty="0"/>
          </a:p>
        </p:txBody>
      </p:sp>
      <p:sp>
        <p:nvSpPr>
          <p:cNvPr id="3" name="Content Placeholder 2"/>
          <p:cNvSpPr>
            <a:spLocks noGrp="1"/>
          </p:cNvSpPr>
          <p:nvPr>
            <p:ph idx="1"/>
          </p:nvPr>
        </p:nvSpPr>
        <p:spPr>
          <a:xfrm>
            <a:off x="457200" y="1524000"/>
            <a:ext cx="8229600" cy="4800600"/>
          </a:xfrm>
        </p:spPr>
        <p:txBody>
          <a:bodyPr>
            <a:normAutofit fontScale="92500" lnSpcReduction="20000"/>
          </a:bodyPr>
          <a:lstStyle/>
          <a:p>
            <a:pPr>
              <a:lnSpc>
                <a:spcPct val="150000"/>
              </a:lnSpc>
              <a:buClr>
                <a:schemeClr val="tx1"/>
              </a:buClr>
              <a:buFont typeface="Wingdings" pitchFamily="2" charset="2"/>
              <a:buChar char="Ø"/>
            </a:pPr>
            <a:r>
              <a:rPr lang="en-IN" sz="2200" dirty="0">
                <a:latin typeface="Cambria" pitchFamily="18" charset="0"/>
                <a:ea typeface="Cambria" pitchFamily="18" charset="0"/>
              </a:rPr>
              <a:t>In simple terms, an IP address in Linux (and generally in networking) is a unique identifier assigned to each device connected to a network. It allows devices to communicate with each other by specifying the source and destination of data packets.</a:t>
            </a:r>
          </a:p>
          <a:p>
            <a:pPr marL="0" indent="0">
              <a:lnSpc>
                <a:spcPct val="150000"/>
              </a:lnSpc>
              <a:buClr>
                <a:schemeClr val="tx1"/>
              </a:buClr>
              <a:buNone/>
            </a:pPr>
            <a:r>
              <a:rPr lang="en-IN" sz="2200" dirty="0">
                <a:latin typeface="Cambria" pitchFamily="18" charset="0"/>
                <a:ea typeface="Cambria" pitchFamily="18" charset="0"/>
              </a:rPr>
              <a:t>Serves for two main reasons:</a:t>
            </a:r>
          </a:p>
          <a:p>
            <a:pPr lvl="0">
              <a:lnSpc>
                <a:spcPct val="150000"/>
              </a:lnSpc>
              <a:buClr>
                <a:schemeClr val="tx1"/>
              </a:buClr>
              <a:buFont typeface="Wingdings" pitchFamily="2" charset="2"/>
              <a:buChar char="Ø"/>
            </a:pPr>
            <a:r>
              <a:rPr lang="en-IN" sz="2200" b="1" dirty="0">
                <a:latin typeface="Cambria" pitchFamily="18" charset="0"/>
                <a:ea typeface="Cambria" pitchFamily="18" charset="0"/>
              </a:rPr>
              <a:t>Unique Identifier</a:t>
            </a:r>
            <a:r>
              <a:rPr lang="en-IN" sz="2200" dirty="0">
                <a:latin typeface="Cambria" pitchFamily="18" charset="0"/>
                <a:ea typeface="Cambria" pitchFamily="18" charset="0"/>
              </a:rPr>
              <a:t>: An IP address serves as a unique address for devices, much like a postal address for homes. It distinguishes one device from another on a network.</a:t>
            </a:r>
          </a:p>
          <a:p>
            <a:pPr lvl="0">
              <a:lnSpc>
                <a:spcPct val="150000"/>
              </a:lnSpc>
              <a:buClr>
                <a:schemeClr val="tx1"/>
              </a:buClr>
              <a:buFont typeface="Wingdings" pitchFamily="2" charset="2"/>
              <a:buChar char="Ø"/>
            </a:pPr>
            <a:r>
              <a:rPr lang="en-IN" sz="2200" b="1" dirty="0">
                <a:latin typeface="Cambria" pitchFamily="18" charset="0"/>
                <a:ea typeface="Cambria" pitchFamily="18" charset="0"/>
              </a:rPr>
              <a:t>Format</a:t>
            </a:r>
            <a:r>
              <a:rPr lang="en-IN" sz="2200" dirty="0">
                <a:latin typeface="Cambria" pitchFamily="18" charset="0"/>
                <a:ea typeface="Cambria" pitchFamily="18" charset="0"/>
              </a:rPr>
              <a:t>: IP addresses are typically written as four sets of numbers separated by dots (e.g., 192.168.1.1). Each set, called an octet, ranges from 0 to 255 and represents part of the address.</a:t>
            </a:r>
          </a:p>
          <a:p>
            <a:endParaRPr lang="en-IN" dirty="0"/>
          </a:p>
        </p:txBody>
      </p:sp>
    </p:spTree>
    <p:extLst>
      <p:ext uri="{BB962C8B-B14F-4D97-AF65-F5344CB8AC3E}">
        <p14:creationId xmlns:p14="http://schemas.microsoft.com/office/powerpoint/2010/main" val="23379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429512"/>
          </a:xfrm>
        </p:spPr>
        <p:txBody>
          <a:bodyPr>
            <a:normAutofit/>
          </a:bodyPr>
          <a:lstStyle/>
          <a:p>
            <a:r>
              <a:rPr lang="en-IN" sz="3100" b="1" dirty="0">
                <a:solidFill>
                  <a:schemeClr val="tx1"/>
                </a:solidFill>
                <a:latin typeface="Cambria" pitchFamily="18" charset="0"/>
                <a:ea typeface="Cambria" pitchFamily="18" charset="0"/>
              </a:rPr>
              <a:t>Types of IP Addresses:</a:t>
            </a:r>
            <a:r>
              <a:rPr lang="en-IN" dirty="0"/>
              <a:t/>
            </a:r>
            <a:br>
              <a:rPr lang="en-IN" dirty="0"/>
            </a:br>
            <a:endParaRPr lang="en-IN" dirty="0"/>
          </a:p>
        </p:txBody>
      </p:sp>
      <p:sp>
        <p:nvSpPr>
          <p:cNvPr id="3" name="Content Placeholder 2"/>
          <p:cNvSpPr>
            <a:spLocks noGrp="1"/>
          </p:cNvSpPr>
          <p:nvPr>
            <p:ph idx="1"/>
          </p:nvPr>
        </p:nvSpPr>
        <p:spPr>
          <a:xfrm>
            <a:off x="457200" y="1524000"/>
            <a:ext cx="8229600" cy="4800600"/>
          </a:xfrm>
        </p:spPr>
        <p:txBody>
          <a:bodyPr>
            <a:normAutofit fontScale="92500" lnSpcReduction="20000"/>
          </a:bodyPr>
          <a:lstStyle/>
          <a:p>
            <a:pPr marL="0" indent="0">
              <a:lnSpc>
                <a:spcPct val="150000"/>
              </a:lnSpc>
              <a:buNone/>
            </a:pPr>
            <a:r>
              <a:rPr lang="en-US" sz="2000" dirty="0">
                <a:latin typeface="Cambria" pitchFamily="18" charset="0"/>
                <a:ea typeface="Cambria" pitchFamily="18" charset="0"/>
              </a:rPr>
              <a:t>In Linux, like in any networking environment, there are several types of IP addresses that serve different purposes. Here are the main types of IP addresses commonly used</a:t>
            </a:r>
            <a:r>
              <a:rPr lang="en-US" sz="2000" dirty="0" smtClean="0">
                <a:latin typeface="Cambria" pitchFamily="18" charset="0"/>
                <a:ea typeface="Cambria" pitchFamily="18" charset="0"/>
              </a:rPr>
              <a:t>:</a:t>
            </a:r>
          </a:p>
          <a:p>
            <a:pPr marL="0" indent="0">
              <a:lnSpc>
                <a:spcPct val="150000"/>
              </a:lnSpc>
              <a:buClr>
                <a:schemeClr val="tx1"/>
              </a:buClr>
              <a:buNone/>
            </a:pPr>
            <a:r>
              <a:rPr lang="en-US" sz="2000" b="1" dirty="0">
                <a:latin typeface="Cambria" pitchFamily="18" charset="0"/>
                <a:ea typeface="Cambria" pitchFamily="18" charset="0"/>
              </a:rPr>
              <a:t>Public IP Address</a:t>
            </a:r>
            <a:r>
              <a:rPr lang="en-US" sz="2000" dirty="0">
                <a:latin typeface="Cambria" pitchFamily="18" charset="0"/>
                <a:ea typeface="Cambria" pitchFamily="18" charset="0"/>
              </a:rPr>
              <a:t>:</a:t>
            </a:r>
          </a:p>
          <a:p>
            <a:pPr>
              <a:lnSpc>
                <a:spcPct val="150000"/>
              </a:lnSpc>
              <a:buClr>
                <a:schemeClr val="tx1"/>
              </a:buClr>
              <a:buFont typeface="Wingdings" pitchFamily="2" charset="2"/>
              <a:buChar char="Ø"/>
            </a:pPr>
            <a:r>
              <a:rPr lang="en-US" sz="2000" dirty="0">
                <a:latin typeface="Cambria" pitchFamily="18" charset="0"/>
                <a:ea typeface="Cambria" pitchFamily="18" charset="0"/>
              </a:rPr>
              <a:t>A public IP address is assigned to a device directly accessible over the Internet. It uniquely identifies the device on the global Internet.</a:t>
            </a:r>
          </a:p>
          <a:p>
            <a:pPr marL="0" indent="0">
              <a:lnSpc>
                <a:spcPct val="150000"/>
              </a:lnSpc>
              <a:buClr>
                <a:schemeClr val="tx1"/>
              </a:buClr>
              <a:buNone/>
            </a:pPr>
            <a:r>
              <a:rPr lang="en-US" sz="2000" b="1" dirty="0">
                <a:latin typeface="Cambria" pitchFamily="18" charset="0"/>
                <a:ea typeface="Cambria" pitchFamily="18" charset="0"/>
              </a:rPr>
              <a:t>Private IP Address</a:t>
            </a:r>
            <a:r>
              <a:rPr lang="en-US" sz="2000" dirty="0">
                <a:latin typeface="Cambria" pitchFamily="18" charset="0"/>
                <a:ea typeface="Cambria" pitchFamily="18" charset="0"/>
              </a:rPr>
              <a:t>:</a:t>
            </a:r>
          </a:p>
          <a:p>
            <a:pPr>
              <a:lnSpc>
                <a:spcPct val="150000"/>
              </a:lnSpc>
              <a:buClr>
                <a:schemeClr val="tx1"/>
              </a:buClr>
              <a:buFont typeface="Wingdings" pitchFamily="2" charset="2"/>
              <a:buChar char="Ø"/>
            </a:pPr>
            <a:r>
              <a:rPr lang="en-US" sz="2000" dirty="0">
                <a:latin typeface="Cambria" pitchFamily="18" charset="0"/>
                <a:ea typeface="Cambria" pitchFamily="18" charset="0"/>
              </a:rPr>
              <a:t>Private IP addresses are used within a private network (e.g., a home or office network) and are not directly reachable from the Internet.</a:t>
            </a:r>
          </a:p>
          <a:p>
            <a:pPr marL="0" indent="0">
              <a:lnSpc>
                <a:spcPct val="150000"/>
              </a:lnSpc>
              <a:buClr>
                <a:schemeClr val="tx1"/>
              </a:buClr>
              <a:buNone/>
            </a:pPr>
            <a:r>
              <a:rPr lang="en-US" sz="2000" b="1" dirty="0">
                <a:latin typeface="Cambria" pitchFamily="18" charset="0"/>
                <a:ea typeface="Cambria" pitchFamily="18" charset="0"/>
              </a:rPr>
              <a:t>Loopback IP Address</a:t>
            </a:r>
            <a:r>
              <a:rPr lang="en-US" sz="2000" dirty="0">
                <a:latin typeface="Cambria" pitchFamily="18" charset="0"/>
                <a:ea typeface="Cambria" pitchFamily="18" charset="0"/>
              </a:rPr>
              <a:t>:</a:t>
            </a:r>
          </a:p>
          <a:p>
            <a:pPr>
              <a:lnSpc>
                <a:spcPct val="150000"/>
              </a:lnSpc>
              <a:buClr>
                <a:schemeClr val="tx1"/>
              </a:buClr>
              <a:buFont typeface="Wingdings" pitchFamily="2" charset="2"/>
              <a:buChar char="Ø"/>
            </a:pPr>
            <a:r>
              <a:rPr lang="en-US" sz="2000" dirty="0">
                <a:latin typeface="Cambria" pitchFamily="18" charset="0"/>
                <a:ea typeface="Cambria" pitchFamily="18" charset="0"/>
              </a:rPr>
              <a:t>The loopback address </a:t>
            </a:r>
            <a:r>
              <a:rPr lang="en-US" sz="2000" dirty="0" smtClean="0">
                <a:latin typeface="Cambria" pitchFamily="18" charset="0"/>
                <a:ea typeface="Cambria" pitchFamily="18" charset="0"/>
              </a:rPr>
              <a:t>is </a:t>
            </a:r>
            <a:r>
              <a:rPr lang="en-US" sz="2000" dirty="0">
                <a:latin typeface="Cambria" pitchFamily="18" charset="0"/>
                <a:ea typeface="Cambria" pitchFamily="18" charset="0"/>
              </a:rPr>
              <a:t>used by a device to refer to itself.</a:t>
            </a:r>
          </a:p>
          <a:p>
            <a:pPr marL="0" indent="0">
              <a:lnSpc>
                <a:spcPct val="150000"/>
              </a:lnSpc>
              <a:buNone/>
            </a:pPr>
            <a:endParaRPr lang="en-IN" sz="2000" dirty="0">
              <a:latin typeface="Cambria" pitchFamily="18" charset="0"/>
              <a:ea typeface="Cambria" pitchFamily="18" charset="0"/>
            </a:endParaRPr>
          </a:p>
        </p:txBody>
      </p:sp>
    </p:spTree>
    <p:extLst>
      <p:ext uri="{BB962C8B-B14F-4D97-AF65-F5344CB8AC3E}">
        <p14:creationId xmlns:p14="http://schemas.microsoft.com/office/powerpoint/2010/main" val="3487235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fontScale="92500" lnSpcReduction="10000"/>
          </a:bodyPr>
          <a:lstStyle/>
          <a:p>
            <a:pPr marL="0" indent="0">
              <a:lnSpc>
                <a:spcPct val="150000"/>
              </a:lnSpc>
              <a:buClr>
                <a:schemeClr val="tx1"/>
              </a:buClr>
              <a:buNone/>
            </a:pPr>
            <a:r>
              <a:rPr lang="en-US" sz="2000" b="1" dirty="0">
                <a:latin typeface="Cambria" pitchFamily="18" charset="0"/>
                <a:ea typeface="Cambria" pitchFamily="18" charset="0"/>
              </a:rPr>
              <a:t>Dynamic IP Address</a:t>
            </a:r>
            <a:r>
              <a:rPr lang="en-US" sz="2000" dirty="0">
                <a:latin typeface="Cambria" pitchFamily="18" charset="0"/>
                <a:ea typeface="Cambria" pitchFamily="18" charset="0"/>
              </a:rPr>
              <a:t>:</a:t>
            </a:r>
          </a:p>
          <a:p>
            <a:pPr>
              <a:lnSpc>
                <a:spcPct val="150000"/>
              </a:lnSpc>
              <a:buClr>
                <a:schemeClr val="tx1"/>
              </a:buClr>
              <a:buFont typeface="Wingdings" pitchFamily="2" charset="2"/>
              <a:buChar char="Ø"/>
            </a:pPr>
            <a:r>
              <a:rPr lang="en-US" sz="2000" dirty="0">
                <a:latin typeface="Cambria" pitchFamily="18" charset="0"/>
                <a:ea typeface="Cambria" pitchFamily="18" charset="0"/>
              </a:rPr>
              <a:t>A dynamic IP address is assigned to a device by a DHCP (Dynamic Host Configuration Protocol) server</a:t>
            </a:r>
            <a:r>
              <a:rPr lang="en-US" sz="2000" dirty="0" smtClean="0">
                <a:latin typeface="Cambria" pitchFamily="18" charset="0"/>
                <a:ea typeface="Cambria" pitchFamily="18" charset="0"/>
              </a:rPr>
              <a:t>.</a:t>
            </a:r>
          </a:p>
          <a:p>
            <a:pPr marL="0" indent="0">
              <a:lnSpc>
                <a:spcPct val="150000"/>
              </a:lnSpc>
              <a:buClr>
                <a:schemeClr val="tx1"/>
              </a:buClr>
              <a:buNone/>
            </a:pPr>
            <a:r>
              <a:rPr lang="en-US" sz="2000" b="1" dirty="0">
                <a:latin typeface="Cambria" pitchFamily="18" charset="0"/>
                <a:ea typeface="Cambria" pitchFamily="18" charset="0"/>
              </a:rPr>
              <a:t>Static IP Address</a:t>
            </a:r>
            <a:r>
              <a:rPr lang="en-US" sz="2000" dirty="0">
                <a:latin typeface="Cambria" pitchFamily="18" charset="0"/>
                <a:ea typeface="Cambria" pitchFamily="18" charset="0"/>
              </a:rPr>
              <a:t>:</a:t>
            </a:r>
          </a:p>
          <a:p>
            <a:pPr>
              <a:lnSpc>
                <a:spcPct val="150000"/>
              </a:lnSpc>
              <a:buClr>
                <a:schemeClr val="tx1"/>
              </a:buClr>
              <a:buFont typeface="Wingdings" pitchFamily="2" charset="2"/>
              <a:buChar char="Ø"/>
            </a:pPr>
            <a:r>
              <a:rPr lang="en-US" sz="2000" dirty="0">
                <a:latin typeface="Cambria" pitchFamily="18" charset="0"/>
                <a:ea typeface="Cambria" pitchFamily="18" charset="0"/>
              </a:rPr>
              <a:t>A static IP address is manually configured on a device and remains fixed unless manually changed</a:t>
            </a:r>
            <a:r>
              <a:rPr lang="en-US" sz="2000" dirty="0" smtClean="0">
                <a:latin typeface="Cambria" pitchFamily="18" charset="0"/>
                <a:ea typeface="Cambria" pitchFamily="18" charset="0"/>
              </a:rPr>
              <a:t>.</a:t>
            </a:r>
          </a:p>
          <a:p>
            <a:pPr marL="0" indent="0">
              <a:lnSpc>
                <a:spcPct val="150000"/>
              </a:lnSpc>
              <a:buClr>
                <a:schemeClr val="tx1"/>
              </a:buClr>
              <a:buNone/>
            </a:pPr>
            <a:r>
              <a:rPr lang="en-US" sz="2000" b="1" dirty="0">
                <a:latin typeface="Cambria" pitchFamily="18" charset="0"/>
                <a:ea typeface="Cambria" pitchFamily="18" charset="0"/>
              </a:rPr>
              <a:t>Virtual IP Address</a:t>
            </a:r>
            <a:r>
              <a:rPr lang="en-US" sz="2000" dirty="0">
                <a:latin typeface="Cambria" pitchFamily="18" charset="0"/>
                <a:ea typeface="Cambria" pitchFamily="18" charset="0"/>
              </a:rPr>
              <a:t>:</a:t>
            </a:r>
          </a:p>
          <a:p>
            <a:pPr>
              <a:lnSpc>
                <a:spcPct val="150000"/>
              </a:lnSpc>
              <a:buClr>
                <a:schemeClr val="tx1"/>
              </a:buClr>
              <a:buFont typeface="Wingdings" pitchFamily="2" charset="2"/>
              <a:buChar char="Ø"/>
            </a:pPr>
            <a:r>
              <a:rPr lang="en-US" sz="2000" dirty="0">
                <a:latin typeface="Cambria" pitchFamily="18" charset="0"/>
                <a:ea typeface="Cambria" pitchFamily="18" charset="0"/>
              </a:rPr>
              <a:t>Virtual IP addresses are additional IP addresses assigned to a network interface.</a:t>
            </a:r>
          </a:p>
          <a:p>
            <a:pPr>
              <a:lnSpc>
                <a:spcPct val="150000"/>
              </a:lnSpc>
              <a:buClr>
                <a:schemeClr val="tx1"/>
              </a:buClr>
              <a:buFont typeface="Wingdings" pitchFamily="2" charset="2"/>
              <a:buChar char="Ø"/>
            </a:pPr>
            <a:r>
              <a:rPr lang="en-US" sz="2000" dirty="0">
                <a:latin typeface="Cambria" pitchFamily="18" charset="0"/>
                <a:ea typeface="Cambria" pitchFamily="18" charset="0"/>
              </a:rPr>
              <a:t>They can be used for load balancing, failover, or other network configurations where multiple IP addresses are needed on a single physical interface.</a:t>
            </a: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402778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2800" b="1" dirty="0" smtClean="0">
                <a:solidFill>
                  <a:schemeClr val="tx1"/>
                </a:solidFill>
                <a:latin typeface="Cambria" pitchFamily="18" charset="0"/>
                <a:ea typeface="Cambria" pitchFamily="18" charset="0"/>
              </a:rPr>
              <a:t>Local Area Network (LAN):</a:t>
            </a:r>
            <a:endParaRPr lang="en-IN" sz="2800" b="1" dirty="0">
              <a:solidFill>
                <a:schemeClr val="tx1"/>
              </a:solidFill>
              <a:latin typeface="Cambria" pitchFamily="18" charset="0"/>
              <a:ea typeface="Cambria" pitchFamily="18" charset="0"/>
            </a:endParaRPr>
          </a:p>
        </p:txBody>
      </p:sp>
      <p:sp>
        <p:nvSpPr>
          <p:cNvPr id="3" name="Content Placeholder 2"/>
          <p:cNvSpPr>
            <a:spLocks noGrp="1"/>
          </p:cNvSpPr>
          <p:nvPr>
            <p:ph idx="1"/>
          </p:nvPr>
        </p:nvSpPr>
        <p:spPr>
          <a:xfrm>
            <a:off x="457200" y="1600200"/>
            <a:ext cx="8229600" cy="4724400"/>
          </a:xfrm>
        </p:spPr>
        <p:txBody>
          <a:bodyPr>
            <a:normAutofit/>
          </a:bodyPr>
          <a:lstStyle/>
          <a:p>
            <a:pPr>
              <a:lnSpc>
                <a:spcPct val="150000"/>
              </a:lnSpc>
              <a:buClr>
                <a:schemeClr val="tx1"/>
              </a:buClr>
              <a:buFont typeface="Wingdings" pitchFamily="2" charset="2"/>
              <a:buChar char="Ø"/>
            </a:pPr>
            <a:r>
              <a:rPr lang="en-US" sz="2000" dirty="0">
                <a:latin typeface="Cambria" pitchFamily="18" charset="0"/>
                <a:ea typeface="Cambria" pitchFamily="18" charset="0"/>
              </a:rPr>
              <a:t>A local area network (LAN) is a collection of devices connected together in one physical location, such as a building, office, or home. </a:t>
            </a:r>
            <a:endParaRPr lang="en-US" sz="2000" dirty="0" smtClean="0">
              <a:latin typeface="Cambria" pitchFamily="18" charset="0"/>
              <a:ea typeface="Cambria" pitchFamily="18" charset="0"/>
            </a:endParaRPr>
          </a:p>
          <a:p>
            <a:pPr>
              <a:lnSpc>
                <a:spcPct val="150000"/>
              </a:lnSpc>
              <a:buClr>
                <a:schemeClr val="tx1"/>
              </a:buClr>
              <a:buFont typeface="Wingdings" pitchFamily="2" charset="2"/>
              <a:buChar char="Ø"/>
            </a:pPr>
            <a:r>
              <a:rPr lang="en-US" sz="2000" dirty="0" smtClean="0">
                <a:latin typeface="Cambria" pitchFamily="18" charset="0"/>
                <a:ea typeface="Cambria" pitchFamily="18" charset="0"/>
              </a:rPr>
              <a:t>A </a:t>
            </a:r>
            <a:r>
              <a:rPr lang="en-US" sz="2000" dirty="0">
                <a:latin typeface="Cambria" pitchFamily="18" charset="0"/>
                <a:ea typeface="Cambria" pitchFamily="18" charset="0"/>
              </a:rPr>
              <a:t>LAN can be small or large, ranging from a home network with one user to an enterprise network with thousands of users and devices in an office or school</a:t>
            </a:r>
            <a:r>
              <a:rPr lang="en-US" sz="2000" dirty="0" smtClean="0">
                <a:latin typeface="Cambria" pitchFamily="18" charset="0"/>
                <a:ea typeface="Cambria" pitchFamily="18" charset="0"/>
              </a:rPr>
              <a:t>.</a:t>
            </a:r>
          </a:p>
          <a:p>
            <a:pPr marL="0" indent="0">
              <a:lnSpc>
                <a:spcPct val="150000"/>
              </a:lnSpc>
              <a:buClr>
                <a:schemeClr val="tx1"/>
              </a:buClr>
              <a:buNone/>
            </a:pPr>
            <a:endParaRPr lang="en-IN" sz="2000" dirty="0">
              <a:latin typeface="Cambria" pitchFamily="18" charset="0"/>
              <a:ea typeface="Cambria"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733800"/>
            <a:ext cx="4495801"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1597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53312"/>
          </a:xfrm>
        </p:spPr>
        <p:txBody>
          <a:bodyPr>
            <a:normAutofit/>
          </a:bodyPr>
          <a:lstStyle/>
          <a:p>
            <a:r>
              <a:rPr lang="en-IN" sz="2800" b="1" dirty="0">
                <a:solidFill>
                  <a:schemeClr val="tx1"/>
                </a:solidFill>
                <a:latin typeface="Cambria" pitchFamily="18" charset="0"/>
                <a:ea typeface="Cambria" pitchFamily="18" charset="0"/>
              </a:rPr>
              <a:t>D</a:t>
            </a:r>
            <a:r>
              <a:rPr lang="en-IN" sz="2800" b="1" dirty="0" smtClean="0">
                <a:solidFill>
                  <a:schemeClr val="tx1"/>
                </a:solidFill>
                <a:latin typeface="Cambria" pitchFamily="18" charset="0"/>
                <a:ea typeface="Cambria" pitchFamily="18" charset="0"/>
              </a:rPr>
              <a:t>ifferent </a:t>
            </a:r>
            <a:r>
              <a:rPr lang="en-IN" sz="2800" b="1" dirty="0">
                <a:solidFill>
                  <a:schemeClr val="tx1"/>
                </a:solidFill>
                <a:latin typeface="Cambria" pitchFamily="18" charset="0"/>
                <a:ea typeface="Cambria" pitchFamily="18" charset="0"/>
              </a:rPr>
              <a:t>types of LANs</a:t>
            </a:r>
            <a:r>
              <a:rPr lang="en-IN" dirty="0"/>
              <a:t/>
            </a:r>
            <a:br>
              <a:rPr lang="en-IN" dirty="0"/>
            </a:br>
            <a:endParaRPr lang="en-IN" dirty="0"/>
          </a:p>
        </p:txBody>
      </p:sp>
      <p:sp>
        <p:nvSpPr>
          <p:cNvPr id="3" name="Content Placeholder 2"/>
          <p:cNvSpPr>
            <a:spLocks noGrp="1"/>
          </p:cNvSpPr>
          <p:nvPr>
            <p:ph idx="1"/>
          </p:nvPr>
        </p:nvSpPr>
        <p:spPr>
          <a:xfrm>
            <a:off x="457200" y="1447800"/>
            <a:ext cx="8229600" cy="4876800"/>
          </a:xfrm>
        </p:spPr>
        <p:txBody>
          <a:bodyPr>
            <a:noAutofit/>
          </a:bodyPr>
          <a:lstStyle/>
          <a:p>
            <a:pPr marL="0" indent="0">
              <a:lnSpc>
                <a:spcPct val="150000"/>
              </a:lnSpc>
              <a:buNone/>
            </a:pPr>
            <a:r>
              <a:rPr lang="en-US" sz="2000" dirty="0">
                <a:latin typeface="Cambria" pitchFamily="18" charset="0"/>
                <a:ea typeface="Cambria" pitchFamily="18" charset="0"/>
              </a:rPr>
              <a:t>In general, there are two types of LANs: client/server LANs and peer-to-peer LANs</a:t>
            </a:r>
            <a:r>
              <a:rPr lang="en-US" sz="2000" dirty="0" smtClean="0">
                <a:latin typeface="Cambria" pitchFamily="18" charset="0"/>
                <a:ea typeface="Cambria" pitchFamily="18" charset="0"/>
              </a:rPr>
              <a:t>.</a:t>
            </a:r>
          </a:p>
          <a:p>
            <a:pPr>
              <a:lnSpc>
                <a:spcPct val="150000"/>
              </a:lnSpc>
              <a:buClr>
                <a:schemeClr val="tx1"/>
              </a:buClr>
              <a:buFont typeface="Wingdings" pitchFamily="2" charset="2"/>
              <a:buChar char="Ø"/>
            </a:pPr>
            <a:r>
              <a:rPr lang="en-US" sz="2000" dirty="0">
                <a:latin typeface="Cambria" pitchFamily="18" charset="0"/>
                <a:ea typeface="Cambria" pitchFamily="18" charset="0"/>
              </a:rPr>
              <a:t>A </a:t>
            </a:r>
            <a:r>
              <a:rPr lang="en-US" sz="2000" b="1" dirty="0">
                <a:latin typeface="Cambria" pitchFamily="18" charset="0"/>
                <a:ea typeface="Cambria" pitchFamily="18" charset="0"/>
              </a:rPr>
              <a:t>client/server LAN</a:t>
            </a:r>
            <a:r>
              <a:rPr lang="en-US" sz="2000" dirty="0">
                <a:latin typeface="Cambria" pitchFamily="18" charset="0"/>
                <a:ea typeface="Cambria" pitchFamily="18" charset="0"/>
              </a:rPr>
              <a:t> consists of several devices (the clients) connected to a central server. </a:t>
            </a:r>
            <a:endParaRPr lang="en-US" sz="2000" dirty="0" smtClean="0">
              <a:latin typeface="Cambria" pitchFamily="18" charset="0"/>
              <a:ea typeface="Cambria" pitchFamily="18" charset="0"/>
            </a:endParaRPr>
          </a:p>
          <a:p>
            <a:pPr>
              <a:lnSpc>
                <a:spcPct val="150000"/>
              </a:lnSpc>
              <a:buClr>
                <a:schemeClr val="tx1"/>
              </a:buClr>
              <a:buFont typeface="Wingdings" pitchFamily="2" charset="2"/>
              <a:buChar char="Ø"/>
            </a:pPr>
            <a:r>
              <a:rPr lang="en-US" sz="2000" dirty="0" smtClean="0">
                <a:latin typeface="Cambria" pitchFamily="18" charset="0"/>
                <a:ea typeface="Cambria" pitchFamily="18" charset="0"/>
              </a:rPr>
              <a:t>The </a:t>
            </a:r>
            <a:r>
              <a:rPr lang="en-US" sz="2000" dirty="0">
                <a:latin typeface="Cambria" pitchFamily="18" charset="0"/>
                <a:ea typeface="Cambria" pitchFamily="18" charset="0"/>
              </a:rPr>
              <a:t>server manages file storage, application access, device access, and network traffic. </a:t>
            </a:r>
            <a:endParaRPr lang="en-US" sz="2000" dirty="0" smtClean="0">
              <a:latin typeface="Cambria" pitchFamily="18" charset="0"/>
              <a:ea typeface="Cambria" pitchFamily="18" charset="0"/>
            </a:endParaRPr>
          </a:p>
          <a:p>
            <a:pPr>
              <a:lnSpc>
                <a:spcPct val="150000"/>
              </a:lnSpc>
              <a:buClr>
                <a:schemeClr val="tx1"/>
              </a:buClr>
              <a:buFont typeface="Wingdings" pitchFamily="2" charset="2"/>
              <a:buChar char="Ø"/>
            </a:pPr>
            <a:r>
              <a:rPr lang="en-US" sz="2000" dirty="0" smtClean="0">
                <a:latin typeface="Cambria" pitchFamily="18" charset="0"/>
                <a:ea typeface="Cambria" pitchFamily="18" charset="0"/>
              </a:rPr>
              <a:t>A </a:t>
            </a:r>
            <a:r>
              <a:rPr lang="en-US" sz="2000" dirty="0">
                <a:latin typeface="Cambria" pitchFamily="18" charset="0"/>
                <a:ea typeface="Cambria" pitchFamily="18" charset="0"/>
              </a:rPr>
              <a:t>client can be any connected device that runs or accesses applications or the Internet. </a:t>
            </a:r>
            <a:endParaRPr lang="en-US" sz="2000" dirty="0" smtClean="0">
              <a:latin typeface="Cambria" pitchFamily="18" charset="0"/>
              <a:ea typeface="Cambria" pitchFamily="18" charset="0"/>
            </a:endParaRPr>
          </a:p>
          <a:p>
            <a:pPr>
              <a:lnSpc>
                <a:spcPct val="150000"/>
              </a:lnSpc>
              <a:buClr>
                <a:schemeClr val="tx1"/>
              </a:buClr>
              <a:buFont typeface="Wingdings" pitchFamily="2" charset="2"/>
              <a:buChar char="Ø"/>
            </a:pPr>
            <a:r>
              <a:rPr lang="en-US" sz="2000" dirty="0" smtClean="0">
                <a:latin typeface="Cambria" pitchFamily="18" charset="0"/>
                <a:ea typeface="Cambria" pitchFamily="18" charset="0"/>
              </a:rPr>
              <a:t>The </a:t>
            </a:r>
            <a:r>
              <a:rPr lang="en-US" sz="2000" dirty="0">
                <a:latin typeface="Cambria" pitchFamily="18" charset="0"/>
                <a:ea typeface="Cambria" pitchFamily="18" charset="0"/>
              </a:rPr>
              <a:t>clients connect to the server either with cables or through wireless connections</a:t>
            </a:r>
            <a:r>
              <a:rPr lang="en-US" sz="2000" dirty="0" smtClean="0">
                <a:latin typeface="Cambria" pitchFamily="18" charset="0"/>
                <a:ea typeface="Cambria" pitchFamily="18" charset="0"/>
              </a:rPr>
              <a:t>.</a:t>
            </a:r>
          </a:p>
        </p:txBody>
      </p:sp>
    </p:spTree>
    <p:extLst>
      <p:ext uri="{BB962C8B-B14F-4D97-AF65-F5344CB8AC3E}">
        <p14:creationId xmlns:p14="http://schemas.microsoft.com/office/powerpoint/2010/main" val="3900093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pPr>
              <a:lnSpc>
                <a:spcPct val="150000"/>
              </a:lnSpc>
              <a:buClr>
                <a:schemeClr val="tx1"/>
              </a:buClr>
              <a:buFont typeface="Wingdings" pitchFamily="2" charset="2"/>
              <a:buChar char="Ø"/>
            </a:pPr>
            <a:r>
              <a:rPr lang="en-US" sz="2000" dirty="0">
                <a:latin typeface="Cambria" pitchFamily="18" charset="0"/>
                <a:ea typeface="Cambria" pitchFamily="18" charset="0"/>
              </a:rPr>
              <a:t>A </a:t>
            </a:r>
            <a:r>
              <a:rPr lang="en-US" sz="2000" b="1" dirty="0">
                <a:latin typeface="Cambria" pitchFamily="18" charset="0"/>
                <a:ea typeface="Cambria" pitchFamily="18" charset="0"/>
              </a:rPr>
              <a:t>peer-to-peer LAN</a:t>
            </a:r>
            <a:r>
              <a:rPr lang="en-US" sz="2000" dirty="0">
                <a:latin typeface="Cambria" pitchFamily="18" charset="0"/>
                <a:ea typeface="Cambria" pitchFamily="18" charset="0"/>
              </a:rPr>
              <a:t> doesn't have a central server and cannot handle heavy workloads like a client/server LAN can, and so they're typically smaller. </a:t>
            </a:r>
            <a:endParaRPr lang="en-US" sz="2000" dirty="0" smtClean="0">
              <a:latin typeface="Cambria" pitchFamily="18" charset="0"/>
              <a:ea typeface="Cambria" pitchFamily="18" charset="0"/>
            </a:endParaRPr>
          </a:p>
          <a:p>
            <a:pPr>
              <a:lnSpc>
                <a:spcPct val="150000"/>
              </a:lnSpc>
              <a:buClr>
                <a:schemeClr val="tx1"/>
              </a:buClr>
              <a:buFont typeface="Wingdings" pitchFamily="2" charset="2"/>
              <a:buChar char="Ø"/>
            </a:pPr>
            <a:r>
              <a:rPr lang="en-US" sz="2000" dirty="0" smtClean="0">
                <a:latin typeface="Cambria" pitchFamily="18" charset="0"/>
                <a:ea typeface="Cambria" pitchFamily="18" charset="0"/>
              </a:rPr>
              <a:t>On </a:t>
            </a:r>
            <a:r>
              <a:rPr lang="en-US" sz="2000" dirty="0">
                <a:latin typeface="Cambria" pitchFamily="18" charset="0"/>
                <a:ea typeface="Cambria" pitchFamily="18" charset="0"/>
              </a:rPr>
              <a:t>a peer-to-peer LAN, each device shares equally in the functioning of the network. </a:t>
            </a:r>
            <a:endParaRPr lang="en-US" sz="2000" dirty="0" smtClean="0">
              <a:latin typeface="Cambria" pitchFamily="18" charset="0"/>
              <a:ea typeface="Cambria" pitchFamily="18" charset="0"/>
            </a:endParaRPr>
          </a:p>
          <a:p>
            <a:pPr>
              <a:lnSpc>
                <a:spcPct val="150000"/>
              </a:lnSpc>
              <a:buClr>
                <a:schemeClr val="tx1"/>
              </a:buClr>
              <a:buFont typeface="Wingdings" pitchFamily="2" charset="2"/>
              <a:buChar char="Ø"/>
            </a:pPr>
            <a:r>
              <a:rPr lang="en-US" sz="2000" dirty="0" smtClean="0">
                <a:latin typeface="Cambria" pitchFamily="18" charset="0"/>
                <a:ea typeface="Cambria" pitchFamily="18" charset="0"/>
              </a:rPr>
              <a:t>The </a:t>
            </a:r>
            <a:r>
              <a:rPr lang="en-US" sz="2000" dirty="0">
                <a:latin typeface="Cambria" pitchFamily="18" charset="0"/>
                <a:ea typeface="Cambria" pitchFamily="18" charset="0"/>
              </a:rPr>
              <a:t>devices share resources and data through wired or wireless connections to a switch or router. Most home networks are </a:t>
            </a:r>
            <a:r>
              <a:rPr lang="en-US" sz="2000" dirty="0" smtClean="0">
                <a:latin typeface="Cambria" pitchFamily="18" charset="0"/>
                <a:ea typeface="Cambria" pitchFamily="18" charset="0"/>
              </a:rPr>
              <a:t>peer-to-peer.</a:t>
            </a:r>
            <a:endParaRPr lang="en-IN" sz="2000" dirty="0">
              <a:latin typeface="Cambria" pitchFamily="18" charset="0"/>
              <a:ea typeface="Cambria" pitchFamily="18" charset="0"/>
            </a:endParaRPr>
          </a:p>
          <a:p>
            <a:pPr marL="0" indent="0">
              <a:buNone/>
            </a:pPr>
            <a:endParaRPr lang="en-IN" dirty="0"/>
          </a:p>
        </p:txBody>
      </p:sp>
    </p:spTree>
    <p:extLst>
      <p:ext uri="{BB962C8B-B14F-4D97-AF65-F5344CB8AC3E}">
        <p14:creationId xmlns:p14="http://schemas.microsoft.com/office/powerpoint/2010/main" val="1383473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IN" sz="2800" b="1" dirty="0">
                <a:solidFill>
                  <a:schemeClr val="tx1"/>
                </a:solidFill>
                <a:latin typeface="Cambria" pitchFamily="18" charset="0"/>
                <a:ea typeface="Cambria" pitchFamily="18" charset="0"/>
              </a:rPr>
              <a:t> </a:t>
            </a:r>
            <a:r>
              <a:rPr lang="en-IN" sz="2800" b="1" dirty="0">
                <a:solidFill>
                  <a:schemeClr val="tx1"/>
                </a:solidFill>
                <a:latin typeface="Cambria" pitchFamily="18" charset="0"/>
                <a:ea typeface="Cambria" pitchFamily="18" charset="0"/>
              </a:rPr>
              <a:t>W</a:t>
            </a:r>
            <a:r>
              <a:rPr lang="en-IN" sz="2800" b="1" dirty="0" smtClean="0">
                <a:solidFill>
                  <a:schemeClr val="tx1"/>
                </a:solidFill>
                <a:latin typeface="Cambria" pitchFamily="18" charset="0"/>
                <a:ea typeface="Cambria" pitchFamily="18" charset="0"/>
              </a:rPr>
              <a:t>ide-Area </a:t>
            </a:r>
            <a:r>
              <a:rPr lang="en-IN" sz="2800" b="1" dirty="0">
                <a:solidFill>
                  <a:schemeClr val="tx1"/>
                </a:solidFill>
                <a:latin typeface="Cambria" pitchFamily="18" charset="0"/>
                <a:ea typeface="Cambria" pitchFamily="18" charset="0"/>
              </a:rPr>
              <a:t>N</a:t>
            </a:r>
            <a:r>
              <a:rPr lang="en-IN" sz="2800" b="1" dirty="0" smtClean="0">
                <a:solidFill>
                  <a:schemeClr val="tx1"/>
                </a:solidFill>
                <a:latin typeface="Cambria" pitchFamily="18" charset="0"/>
                <a:ea typeface="Cambria" pitchFamily="18" charset="0"/>
              </a:rPr>
              <a:t>etwork </a:t>
            </a:r>
            <a:r>
              <a:rPr lang="en-IN" sz="2800" b="1" dirty="0">
                <a:solidFill>
                  <a:schemeClr val="tx1"/>
                </a:solidFill>
                <a:latin typeface="Cambria" pitchFamily="18" charset="0"/>
                <a:ea typeface="Cambria" pitchFamily="18" charset="0"/>
              </a:rPr>
              <a:t>(WAN)</a:t>
            </a:r>
            <a:endParaRPr lang="en-IN" sz="2800" b="1" dirty="0">
              <a:solidFill>
                <a:schemeClr val="tx1"/>
              </a:solidFill>
              <a:latin typeface="Cambria" pitchFamily="18" charset="0"/>
              <a:ea typeface="Cambria" pitchFamily="18" charset="0"/>
            </a:endParaRPr>
          </a:p>
        </p:txBody>
      </p:sp>
      <p:sp>
        <p:nvSpPr>
          <p:cNvPr id="3" name="Content Placeholder 2"/>
          <p:cNvSpPr>
            <a:spLocks noGrp="1"/>
          </p:cNvSpPr>
          <p:nvPr>
            <p:ph idx="1"/>
          </p:nvPr>
        </p:nvSpPr>
        <p:spPr>
          <a:xfrm>
            <a:off x="457200" y="1524000"/>
            <a:ext cx="8229600" cy="4800600"/>
          </a:xfrm>
        </p:spPr>
        <p:txBody>
          <a:bodyPr>
            <a:normAutofit/>
          </a:bodyPr>
          <a:lstStyle/>
          <a:p>
            <a:pPr>
              <a:lnSpc>
                <a:spcPct val="150000"/>
              </a:lnSpc>
              <a:buClr>
                <a:schemeClr val="tx1"/>
              </a:buClr>
              <a:buFont typeface="Wingdings" pitchFamily="2" charset="2"/>
              <a:buChar char="Ø"/>
            </a:pPr>
            <a:r>
              <a:rPr lang="en-US" sz="2000" dirty="0">
                <a:latin typeface="Cambria" pitchFamily="18" charset="0"/>
                <a:ea typeface="Cambria" pitchFamily="18" charset="0"/>
              </a:rPr>
              <a:t>A wide-area network (WAN) is the technology that connects your offices, data centers, cloud applications, and cloud storage together. </a:t>
            </a:r>
            <a:endParaRPr lang="en-US" sz="2000" dirty="0" smtClean="0">
              <a:latin typeface="Cambria" pitchFamily="18" charset="0"/>
              <a:ea typeface="Cambria" pitchFamily="18" charset="0"/>
            </a:endParaRPr>
          </a:p>
          <a:p>
            <a:pPr>
              <a:lnSpc>
                <a:spcPct val="150000"/>
              </a:lnSpc>
              <a:buClr>
                <a:schemeClr val="tx1"/>
              </a:buClr>
              <a:buFont typeface="Wingdings" pitchFamily="2" charset="2"/>
              <a:buChar char="Ø"/>
            </a:pPr>
            <a:r>
              <a:rPr lang="en-US" sz="2000" dirty="0" smtClean="0">
                <a:latin typeface="Cambria" pitchFamily="18" charset="0"/>
                <a:ea typeface="Cambria" pitchFamily="18" charset="0"/>
              </a:rPr>
              <a:t>It </a:t>
            </a:r>
            <a:r>
              <a:rPr lang="en-US" sz="2000" dirty="0">
                <a:latin typeface="Cambria" pitchFamily="18" charset="0"/>
                <a:ea typeface="Cambria" pitchFamily="18" charset="0"/>
              </a:rPr>
              <a:t>is called a wide-area network because it spans beyond a single building or large campus to include multiple locations spread across a specific geographic area, or even the world. </a:t>
            </a:r>
            <a:endParaRPr lang="en-US" sz="2000" dirty="0" smtClean="0">
              <a:latin typeface="Cambria" pitchFamily="18" charset="0"/>
              <a:ea typeface="Cambria" pitchFamily="18" charset="0"/>
            </a:endParaRPr>
          </a:p>
          <a:p>
            <a:pPr>
              <a:lnSpc>
                <a:spcPct val="150000"/>
              </a:lnSpc>
              <a:buClr>
                <a:schemeClr val="tx1"/>
              </a:buClr>
              <a:buFont typeface="Wingdings" pitchFamily="2" charset="2"/>
              <a:buChar char="Ø"/>
            </a:pPr>
            <a:r>
              <a:rPr lang="en-US" sz="2000" dirty="0" smtClean="0">
                <a:latin typeface="Cambria" pitchFamily="18" charset="0"/>
                <a:ea typeface="Cambria" pitchFamily="18" charset="0"/>
              </a:rPr>
              <a:t>For </a:t>
            </a:r>
            <a:r>
              <a:rPr lang="en-US" sz="2000" dirty="0">
                <a:latin typeface="Cambria" pitchFamily="18" charset="0"/>
                <a:ea typeface="Cambria" pitchFamily="18" charset="0"/>
              </a:rPr>
              <a:t>example, businesses with many international branch offices use a WAN to connect office networks together. </a:t>
            </a:r>
            <a:endParaRPr lang="en-US" sz="2000" dirty="0" smtClean="0">
              <a:latin typeface="Cambria" pitchFamily="18" charset="0"/>
              <a:ea typeface="Cambria" pitchFamily="18" charset="0"/>
            </a:endParaRPr>
          </a:p>
          <a:p>
            <a:pPr>
              <a:lnSpc>
                <a:spcPct val="150000"/>
              </a:lnSpc>
              <a:buClr>
                <a:schemeClr val="tx1"/>
              </a:buClr>
              <a:buFont typeface="Wingdings" pitchFamily="2" charset="2"/>
              <a:buChar char="Ø"/>
            </a:pPr>
            <a:r>
              <a:rPr lang="en-US" sz="2000" dirty="0" smtClean="0">
                <a:latin typeface="Cambria" pitchFamily="18" charset="0"/>
                <a:ea typeface="Cambria" pitchFamily="18" charset="0"/>
              </a:rPr>
              <a:t>The </a:t>
            </a:r>
            <a:r>
              <a:rPr lang="en-US" sz="2000" dirty="0">
                <a:latin typeface="Cambria" pitchFamily="18" charset="0"/>
                <a:ea typeface="Cambria" pitchFamily="18" charset="0"/>
              </a:rPr>
              <a:t>world’s largest WAN is the internet because it is a collection of many international networks that connect to each other.</a:t>
            </a:r>
            <a:endParaRPr lang="en-IN" sz="2000" dirty="0">
              <a:latin typeface="Cambria" pitchFamily="18" charset="0"/>
              <a:ea typeface="Cambria" pitchFamily="18" charset="0"/>
            </a:endParaRPr>
          </a:p>
        </p:txBody>
      </p:sp>
    </p:spTree>
    <p:extLst>
      <p:ext uri="{BB962C8B-B14F-4D97-AF65-F5344CB8AC3E}">
        <p14:creationId xmlns:p14="http://schemas.microsoft.com/office/powerpoint/2010/main" val="2646951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2800" b="1" dirty="0">
                <a:solidFill>
                  <a:schemeClr val="tx1"/>
                </a:solidFill>
                <a:latin typeface="Cambria" pitchFamily="18" charset="0"/>
                <a:ea typeface="Cambria" pitchFamily="18" charset="0"/>
              </a:rPr>
              <a:t>Internet </a:t>
            </a:r>
            <a:r>
              <a:rPr lang="en-US" sz="2800" b="1" dirty="0" smtClean="0">
                <a:solidFill>
                  <a:schemeClr val="tx1"/>
                </a:solidFill>
                <a:latin typeface="Cambria" pitchFamily="18" charset="0"/>
                <a:ea typeface="Cambria" pitchFamily="18" charset="0"/>
              </a:rPr>
              <a:t>Traffic </a:t>
            </a:r>
            <a:r>
              <a:rPr lang="en-US" sz="2800" b="1" dirty="0">
                <a:solidFill>
                  <a:schemeClr val="tx1"/>
                </a:solidFill>
                <a:latin typeface="Cambria" pitchFamily="18" charset="0"/>
                <a:ea typeface="Cambria" pitchFamily="18" charset="0"/>
              </a:rPr>
              <a:t>T</a:t>
            </a:r>
            <a:r>
              <a:rPr lang="en-US" sz="2800" b="1" dirty="0" smtClean="0">
                <a:solidFill>
                  <a:schemeClr val="tx1"/>
                </a:solidFill>
                <a:latin typeface="Cambria" pitchFamily="18" charset="0"/>
                <a:ea typeface="Cambria" pitchFamily="18" charset="0"/>
              </a:rPr>
              <a:t>ype:</a:t>
            </a:r>
            <a:endParaRPr lang="en-IN" sz="2800" b="1" dirty="0">
              <a:solidFill>
                <a:schemeClr val="tx1"/>
              </a:solidFill>
              <a:latin typeface="Cambria" pitchFamily="18" charset="0"/>
              <a:ea typeface="Cambria" pitchFamily="18" charset="0"/>
            </a:endParaRPr>
          </a:p>
        </p:txBody>
      </p:sp>
      <p:sp>
        <p:nvSpPr>
          <p:cNvPr id="3" name="Content Placeholder 2"/>
          <p:cNvSpPr>
            <a:spLocks noGrp="1"/>
          </p:cNvSpPr>
          <p:nvPr>
            <p:ph idx="1"/>
          </p:nvPr>
        </p:nvSpPr>
        <p:spPr>
          <a:xfrm>
            <a:off x="457200" y="1524000"/>
            <a:ext cx="8229600" cy="4800600"/>
          </a:xfrm>
        </p:spPr>
        <p:txBody>
          <a:bodyPr>
            <a:normAutofit lnSpcReduction="10000"/>
          </a:bodyPr>
          <a:lstStyle/>
          <a:p>
            <a:pPr>
              <a:lnSpc>
                <a:spcPct val="150000"/>
              </a:lnSpc>
              <a:buClr>
                <a:schemeClr val="tx1"/>
              </a:buClr>
              <a:buFont typeface="Wingdings" pitchFamily="2" charset="2"/>
              <a:buChar char="Ø"/>
            </a:pPr>
            <a:r>
              <a:rPr lang="en-US" sz="2000" dirty="0">
                <a:latin typeface="Cambria" pitchFamily="18" charset="0"/>
                <a:ea typeface="Cambria" pitchFamily="18" charset="0"/>
              </a:rPr>
              <a:t>Internet traffic types refer to the categorization of data flows that traverse networks and the internet. </a:t>
            </a:r>
            <a:endParaRPr lang="en-US" sz="2000" dirty="0" smtClean="0">
              <a:latin typeface="Cambria" pitchFamily="18" charset="0"/>
              <a:ea typeface="Cambria" pitchFamily="18" charset="0"/>
            </a:endParaRPr>
          </a:p>
          <a:p>
            <a:pPr>
              <a:lnSpc>
                <a:spcPct val="150000"/>
              </a:lnSpc>
              <a:buClr>
                <a:schemeClr val="tx1"/>
              </a:buClr>
              <a:buFont typeface="Wingdings" pitchFamily="2" charset="2"/>
              <a:buChar char="Ø"/>
            </a:pPr>
            <a:r>
              <a:rPr lang="en-US" sz="2000" dirty="0" smtClean="0">
                <a:latin typeface="Cambria" pitchFamily="18" charset="0"/>
                <a:ea typeface="Cambria" pitchFamily="18" charset="0"/>
              </a:rPr>
              <a:t>These </a:t>
            </a:r>
            <a:r>
              <a:rPr lang="en-US" sz="2000" dirty="0">
                <a:latin typeface="Cambria" pitchFamily="18" charset="0"/>
                <a:ea typeface="Cambria" pitchFamily="18" charset="0"/>
              </a:rPr>
              <a:t>types are classified based on the nature of the data, its purpose, and how it is handled by network devices and protocols. Here are some common types of internet traffic</a:t>
            </a:r>
            <a:r>
              <a:rPr lang="en-US" sz="2000" dirty="0" smtClean="0">
                <a:latin typeface="Cambria" pitchFamily="18" charset="0"/>
                <a:ea typeface="Cambria" pitchFamily="18" charset="0"/>
              </a:rPr>
              <a:t>:</a:t>
            </a:r>
          </a:p>
          <a:p>
            <a:pPr marL="0" indent="0">
              <a:lnSpc>
                <a:spcPct val="150000"/>
              </a:lnSpc>
              <a:buClr>
                <a:schemeClr val="tx1"/>
              </a:buClr>
              <a:buNone/>
            </a:pPr>
            <a:r>
              <a:rPr lang="en-IN" sz="2000" b="1" dirty="0">
                <a:latin typeface="Cambria" pitchFamily="18" charset="0"/>
                <a:ea typeface="Cambria" pitchFamily="18" charset="0"/>
              </a:rPr>
              <a:t>HTTP (Hypertext Transfer Protocol)</a:t>
            </a:r>
            <a:r>
              <a:rPr lang="en-IN" sz="2000" dirty="0">
                <a:latin typeface="Cambria" pitchFamily="18" charset="0"/>
                <a:ea typeface="Cambria" pitchFamily="18" charset="0"/>
              </a:rPr>
              <a:t>:</a:t>
            </a:r>
          </a:p>
          <a:p>
            <a:pPr>
              <a:lnSpc>
                <a:spcPct val="150000"/>
              </a:lnSpc>
              <a:buClr>
                <a:schemeClr val="tx1"/>
              </a:buClr>
              <a:buFont typeface="Wingdings" pitchFamily="2" charset="2"/>
              <a:buChar char="Ø"/>
            </a:pPr>
            <a:r>
              <a:rPr lang="en-IN" sz="2000" dirty="0">
                <a:latin typeface="Cambria" pitchFamily="18" charset="0"/>
                <a:ea typeface="Cambria" pitchFamily="18" charset="0"/>
              </a:rPr>
              <a:t>HTTP traffic is used for transmitting web pages and other resources over the internet. </a:t>
            </a:r>
            <a:endParaRPr lang="en-IN" sz="2000" dirty="0" smtClean="0">
              <a:latin typeface="Cambria" pitchFamily="18" charset="0"/>
              <a:ea typeface="Cambria" pitchFamily="18" charset="0"/>
            </a:endParaRPr>
          </a:p>
          <a:p>
            <a:pPr>
              <a:lnSpc>
                <a:spcPct val="150000"/>
              </a:lnSpc>
              <a:buClr>
                <a:schemeClr val="tx1"/>
              </a:buClr>
              <a:buFont typeface="Wingdings" pitchFamily="2" charset="2"/>
              <a:buChar char="Ø"/>
            </a:pPr>
            <a:r>
              <a:rPr lang="en-IN" sz="2000" dirty="0" smtClean="0">
                <a:latin typeface="Cambria" pitchFamily="18" charset="0"/>
                <a:ea typeface="Cambria" pitchFamily="18" charset="0"/>
              </a:rPr>
              <a:t>It </a:t>
            </a:r>
            <a:r>
              <a:rPr lang="en-IN" sz="2000" dirty="0">
                <a:latin typeface="Cambria" pitchFamily="18" charset="0"/>
                <a:ea typeface="Cambria" pitchFamily="18" charset="0"/>
              </a:rPr>
              <a:t>operates over TCP (Transmission Control Protocol) on port 80 (or port 443 for HTTPS, which is HTTP over SSL/TLS).</a:t>
            </a:r>
          </a:p>
          <a:p>
            <a:endParaRPr lang="en-IN" dirty="0"/>
          </a:p>
        </p:txBody>
      </p:sp>
    </p:spTree>
    <p:extLst>
      <p:ext uri="{BB962C8B-B14F-4D97-AF65-F5344CB8AC3E}">
        <p14:creationId xmlns:p14="http://schemas.microsoft.com/office/powerpoint/2010/main" val="3024333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fontScale="85000" lnSpcReduction="10000"/>
          </a:bodyPr>
          <a:lstStyle/>
          <a:p>
            <a:pPr marL="0" indent="0">
              <a:lnSpc>
                <a:spcPct val="170000"/>
              </a:lnSpc>
              <a:buClr>
                <a:schemeClr val="tx1"/>
              </a:buClr>
              <a:buNone/>
            </a:pPr>
            <a:r>
              <a:rPr lang="en-US" sz="2000" b="1" dirty="0">
                <a:latin typeface="Cambria" pitchFamily="18" charset="0"/>
                <a:ea typeface="Cambria" pitchFamily="18" charset="0"/>
              </a:rPr>
              <a:t>HTTPS (Hypertext Transfer Protocol Secure)</a:t>
            </a:r>
            <a:r>
              <a:rPr lang="en-US" sz="2000" dirty="0">
                <a:latin typeface="Cambria" pitchFamily="18" charset="0"/>
                <a:ea typeface="Cambria" pitchFamily="18" charset="0"/>
              </a:rPr>
              <a:t>:</a:t>
            </a:r>
          </a:p>
          <a:p>
            <a:pPr>
              <a:lnSpc>
                <a:spcPct val="170000"/>
              </a:lnSpc>
              <a:buClr>
                <a:schemeClr val="tx1"/>
              </a:buClr>
              <a:buFont typeface="Wingdings" pitchFamily="2" charset="2"/>
              <a:buChar char="Ø"/>
            </a:pPr>
            <a:r>
              <a:rPr lang="en-US" sz="2000" dirty="0">
                <a:latin typeface="Cambria" pitchFamily="18" charset="0"/>
                <a:ea typeface="Cambria" pitchFamily="18" charset="0"/>
              </a:rPr>
              <a:t>HTTPS is the secure version of HTTP, encrypting data using SSL/TLS (Secure Sockets Layer/Transport Layer Security). It ensures confidentiality and integrity of data transmitted between clients (browsers) and servers</a:t>
            </a:r>
            <a:r>
              <a:rPr lang="en-US" sz="2000" dirty="0" smtClean="0">
                <a:latin typeface="Cambria" pitchFamily="18" charset="0"/>
                <a:ea typeface="Cambria" pitchFamily="18" charset="0"/>
              </a:rPr>
              <a:t>.</a:t>
            </a:r>
          </a:p>
          <a:p>
            <a:pPr marL="0" indent="0">
              <a:lnSpc>
                <a:spcPct val="170000"/>
              </a:lnSpc>
              <a:buClr>
                <a:schemeClr val="tx1"/>
              </a:buClr>
              <a:buNone/>
            </a:pPr>
            <a:r>
              <a:rPr lang="en-US" sz="2000" b="1" dirty="0">
                <a:latin typeface="Cambria" pitchFamily="18" charset="0"/>
                <a:ea typeface="Cambria" pitchFamily="18" charset="0"/>
              </a:rPr>
              <a:t>FTP (File Transfer Protocol)</a:t>
            </a:r>
            <a:r>
              <a:rPr lang="en-US" sz="2000" dirty="0">
                <a:latin typeface="Cambria" pitchFamily="18" charset="0"/>
                <a:ea typeface="Cambria" pitchFamily="18" charset="0"/>
              </a:rPr>
              <a:t>:</a:t>
            </a:r>
          </a:p>
          <a:p>
            <a:pPr>
              <a:lnSpc>
                <a:spcPct val="170000"/>
              </a:lnSpc>
              <a:buClr>
                <a:schemeClr val="tx1"/>
              </a:buClr>
              <a:buFont typeface="Wingdings" pitchFamily="2" charset="2"/>
              <a:buChar char="Ø"/>
            </a:pPr>
            <a:r>
              <a:rPr lang="en-US" sz="2000" dirty="0">
                <a:latin typeface="Cambria" pitchFamily="18" charset="0"/>
                <a:ea typeface="Cambria" pitchFamily="18" charset="0"/>
              </a:rPr>
              <a:t>FTP is used for transferring files between computers on a network. It operates over TCP on port 21 (control connection) and port 20 (data connection). FTP can be insecure (FTP) or secured with SSL/TLS (FTPS</a:t>
            </a:r>
            <a:r>
              <a:rPr lang="en-US" sz="2000" dirty="0" smtClean="0">
                <a:latin typeface="Cambria" pitchFamily="18" charset="0"/>
                <a:ea typeface="Cambria" pitchFamily="18" charset="0"/>
              </a:rPr>
              <a:t>).</a:t>
            </a:r>
          </a:p>
          <a:p>
            <a:pPr marL="0" indent="0">
              <a:lnSpc>
                <a:spcPct val="170000"/>
              </a:lnSpc>
              <a:buClr>
                <a:schemeClr val="tx1"/>
              </a:buClr>
              <a:buNone/>
            </a:pPr>
            <a:r>
              <a:rPr lang="en-IN" sz="2000" b="1" dirty="0">
                <a:latin typeface="Cambria" pitchFamily="18" charset="0"/>
                <a:ea typeface="Cambria" pitchFamily="18" charset="0"/>
              </a:rPr>
              <a:t>DNS (Domain Name System)</a:t>
            </a:r>
            <a:r>
              <a:rPr lang="en-IN" sz="2000" dirty="0">
                <a:latin typeface="Cambria" pitchFamily="18" charset="0"/>
                <a:ea typeface="Cambria" pitchFamily="18" charset="0"/>
              </a:rPr>
              <a:t>:</a:t>
            </a:r>
          </a:p>
          <a:p>
            <a:pPr>
              <a:lnSpc>
                <a:spcPct val="170000"/>
              </a:lnSpc>
              <a:buClr>
                <a:schemeClr val="tx1"/>
              </a:buClr>
              <a:buFont typeface="Wingdings" pitchFamily="2" charset="2"/>
              <a:buChar char="Ø"/>
            </a:pPr>
            <a:r>
              <a:rPr lang="en-IN" sz="2000" dirty="0">
                <a:latin typeface="Cambria" pitchFamily="18" charset="0"/>
                <a:ea typeface="Cambria" pitchFamily="18" charset="0"/>
              </a:rPr>
              <a:t>DNS traffic resolves domain names (e.g., www.example.com) to IP addresses. It uses UDP (User Datagram Protocol) on port 53 for queries and responses, facilitating the translation of human-readable domain names into machine-readable IP addresses.</a:t>
            </a: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438752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lnSpcReduction="10000"/>
          </a:bodyPr>
          <a:lstStyle/>
          <a:p>
            <a:pPr marL="0" indent="0">
              <a:lnSpc>
                <a:spcPct val="150000"/>
              </a:lnSpc>
              <a:buClr>
                <a:schemeClr val="tx1"/>
              </a:buClr>
              <a:buNone/>
            </a:pPr>
            <a:r>
              <a:rPr lang="en-IN" sz="2000" b="1" dirty="0">
                <a:latin typeface="Cambria" pitchFamily="18" charset="0"/>
                <a:ea typeface="Cambria" pitchFamily="18" charset="0"/>
              </a:rPr>
              <a:t>SMTP (Simple Mail Transfer Protocol)</a:t>
            </a:r>
            <a:r>
              <a:rPr lang="en-IN" sz="2000" dirty="0">
                <a:latin typeface="Cambria" pitchFamily="18" charset="0"/>
                <a:ea typeface="Cambria" pitchFamily="18" charset="0"/>
              </a:rPr>
              <a:t>:</a:t>
            </a:r>
          </a:p>
          <a:p>
            <a:pPr>
              <a:lnSpc>
                <a:spcPct val="150000"/>
              </a:lnSpc>
              <a:buClr>
                <a:schemeClr val="tx1"/>
              </a:buClr>
              <a:buFont typeface="Wingdings" pitchFamily="2" charset="2"/>
              <a:buChar char="Ø"/>
            </a:pPr>
            <a:r>
              <a:rPr lang="en-IN" sz="2000" dirty="0">
                <a:latin typeface="Cambria" pitchFamily="18" charset="0"/>
                <a:ea typeface="Cambria" pitchFamily="18" charset="0"/>
              </a:rPr>
              <a:t>SMTP is used for sending email between servers. It operates over TCP on port 25 (unencrypted) or port 465/587 (encrypted with SSL/TLS). SMTP handles outgoing email from clients to servers and server-to-server communication</a:t>
            </a:r>
            <a:r>
              <a:rPr lang="en-IN" sz="2000" dirty="0" smtClean="0">
                <a:latin typeface="Cambria" pitchFamily="18" charset="0"/>
                <a:ea typeface="Cambria" pitchFamily="18" charset="0"/>
              </a:rPr>
              <a:t>.</a:t>
            </a:r>
          </a:p>
          <a:p>
            <a:pPr marL="0" indent="0">
              <a:lnSpc>
                <a:spcPct val="150000"/>
              </a:lnSpc>
              <a:buClr>
                <a:schemeClr val="tx1"/>
              </a:buClr>
              <a:buNone/>
            </a:pPr>
            <a:r>
              <a:rPr lang="en-IN" sz="2000" b="1" dirty="0">
                <a:latin typeface="Cambria" pitchFamily="18" charset="0"/>
                <a:ea typeface="Cambria" pitchFamily="18" charset="0"/>
              </a:rPr>
              <a:t>POP3 (Post Office Protocol version 3)</a:t>
            </a:r>
            <a:r>
              <a:rPr lang="en-IN" sz="2000" dirty="0">
                <a:latin typeface="Cambria" pitchFamily="18" charset="0"/>
                <a:ea typeface="Cambria" pitchFamily="18" charset="0"/>
              </a:rPr>
              <a:t> and </a:t>
            </a:r>
            <a:r>
              <a:rPr lang="en-IN" sz="2000" b="1" dirty="0">
                <a:latin typeface="Cambria" pitchFamily="18" charset="0"/>
                <a:ea typeface="Cambria" pitchFamily="18" charset="0"/>
              </a:rPr>
              <a:t>IMAP (Internet Message Access Protocol)</a:t>
            </a:r>
            <a:r>
              <a:rPr lang="en-IN" sz="2000" dirty="0">
                <a:latin typeface="Cambria" pitchFamily="18" charset="0"/>
                <a:ea typeface="Cambria" pitchFamily="18" charset="0"/>
              </a:rPr>
              <a:t>:</a:t>
            </a:r>
          </a:p>
          <a:p>
            <a:pPr>
              <a:lnSpc>
                <a:spcPct val="150000"/>
              </a:lnSpc>
              <a:buClr>
                <a:schemeClr val="tx1"/>
              </a:buClr>
              <a:buFont typeface="Wingdings" pitchFamily="2" charset="2"/>
              <a:buChar char="Ø"/>
            </a:pPr>
            <a:r>
              <a:rPr lang="en-IN" sz="2000" dirty="0">
                <a:latin typeface="Cambria" pitchFamily="18" charset="0"/>
                <a:ea typeface="Cambria" pitchFamily="18" charset="0"/>
              </a:rPr>
              <a:t>POP3 and IMAP are protocols used by email clients to retrieve emails from a mail server. POP3 typically operates on port 110 (unencrypted) or port 995 (encrypted with SSL/TLS), while IMAP operates on port 143 (unencrypted) or port 993 (encrypted with SSL/TLS).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9900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447800"/>
          </a:xfrm>
        </p:spPr>
        <p:txBody>
          <a:bodyPr>
            <a:normAutofit fontScale="90000"/>
          </a:bodyPr>
          <a:lstStyle/>
          <a:p>
            <a:r>
              <a:rPr lang="en-IN" dirty="0"/>
              <a:t/>
            </a:r>
            <a:br>
              <a:rPr lang="en-IN" dirty="0"/>
            </a:br>
            <a:r>
              <a:rPr lang="en-US" sz="3100" b="1" dirty="0">
                <a:solidFill>
                  <a:schemeClr val="tx1"/>
                </a:solidFill>
                <a:latin typeface="Cambria" pitchFamily="18" charset="0"/>
                <a:ea typeface="Cambria" pitchFamily="18" charset="0"/>
              </a:rPr>
              <a:t>What is </a:t>
            </a:r>
            <a:r>
              <a:rPr lang="en-US" sz="3100" b="1" dirty="0" smtClean="0">
                <a:solidFill>
                  <a:schemeClr val="tx1"/>
                </a:solidFill>
                <a:latin typeface="Cambria" pitchFamily="18" charset="0"/>
                <a:ea typeface="Cambria" pitchFamily="18" charset="0"/>
              </a:rPr>
              <a:t>a Firewall</a:t>
            </a:r>
            <a:r>
              <a:rPr lang="en-US" sz="3100" b="1" dirty="0">
                <a:solidFill>
                  <a:schemeClr val="tx1"/>
                </a:solidFill>
                <a:latin typeface="Cambria" pitchFamily="18" charset="0"/>
                <a:ea typeface="Cambria" pitchFamily="18" charset="0"/>
              </a:rPr>
              <a:t>?</a:t>
            </a:r>
            <a:r>
              <a:rPr lang="en-IN" dirty="0"/>
              <a:t/>
            </a:r>
            <a:br>
              <a:rPr lang="en-IN" dirty="0"/>
            </a:br>
            <a:endParaRPr lang="en-IN" dirty="0"/>
          </a:p>
        </p:txBody>
      </p:sp>
      <p:sp>
        <p:nvSpPr>
          <p:cNvPr id="3" name="Content Placeholder 2"/>
          <p:cNvSpPr>
            <a:spLocks noGrp="1"/>
          </p:cNvSpPr>
          <p:nvPr>
            <p:ph idx="1"/>
          </p:nvPr>
        </p:nvSpPr>
        <p:spPr/>
        <p:txBody>
          <a:bodyPr/>
          <a:lstStyle/>
          <a:p>
            <a:pPr>
              <a:lnSpc>
                <a:spcPct val="150000"/>
              </a:lnSpc>
              <a:buClr>
                <a:schemeClr val="tx1"/>
              </a:buClr>
              <a:buFont typeface="Wingdings" pitchFamily="2" charset="2"/>
              <a:buChar char="Ø"/>
            </a:pPr>
            <a:r>
              <a:rPr lang="en-US" sz="2400" dirty="0"/>
              <a:t>In Linux, a firewall is a software component that serves as a barrier between a trusted internal network (such as your computer or a local network) and untrusted external networks (like the internet</a:t>
            </a:r>
            <a:r>
              <a:rPr lang="en-US" sz="2400" dirty="0" smtClean="0"/>
              <a:t>).</a:t>
            </a:r>
          </a:p>
          <a:p>
            <a:pPr>
              <a:lnSpc>
                <a:spcPct val="150000"/>
              </a:lnSpc>
              <a:buClr>
                <a:schemeClr val="tx1"/>
              </a:buClr>
              <a:buFont typeface="Wingdings" pitchFamily="2" charset="2"/>
              <a:buChar char="Ø"/>
            </a:pPr>
            <a:r>
              <a:rPr lang="en-US" sz="2400" dirty="0" smtClean="0"/>
              <a:t>Its </a:t>
            </a:r>
            <a:r>
              <a:rPr lang="en-US" sz="2400" dirty="0"/>
              <a:t>primary function is to monitor and control incoming and outgoing network traffic based on predetermined security rules.</a:t>
            </a:r>
            <a:endParaRPr lang="en-IN" sz="2400" dirty="0">
              <a:latin typeface="Cambria" pitchFamily="18" charset="0"/>
              <a:ea typeface="Cambria" pitchFamily="18" charset="0"/>
            </a:endParaRPr>
          </a:p>
          <a:p>
            <a:pPr marL="0" indent="0">
              <a:buNone/>
            </a:pPr>
            <a:endParaRPr lang="en-IN" dirty="0"/>
          </a:p>
        </p:txBody>
      </p:sp>
    </p:spTree>
    <p:extLst>
      <p:ext uri="{BB962C8B-B14F-4D97-AF65-F5344CB8AC3E}">
        <p14:creationId xmlns:p14="http://schemas.microsoft.com/office/powerpoint/2010/main" val="614764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fontScale="92500" lnSpcReduction="20000"/>
          </a:bodyPr>
          <a:lstStyle/>
          <a:p>
            <a:pPr marL="0" indent="0">
              <a:lnSpc>
                <a:spcPct val="160000"/>
              </a:lnSpc>
              <a:buClr>
                <a:schemeClr val="tx1"/>
              </a:buClr>
              <a:buNone/>
            </a:pPr>
            <a:r>
              <a:rPr lang="en-IN" sz="2200" b="1" dirty="0">
                <a:latin typeface="Cambria" pitchFamily="18" charset="0"/>
                <a:ea typeface="Cambria" pitchFamily="18" charset="0"/>
              </a:rPr>
              <a:t>VoIP (Voice over IP)</a:t>
            </a:r>
            <a:r>
              <a:rPr lang="en-IN" sz="2200" dirty="0">
                <a:latin typeface="Cambria" pitchFamily="18" charset="0"/>
                <a:ea typeface="Cambria" pitchFamily="18" charset="0"/>
              </a:rPr>
              <a:t>:</a:t>
            </a:r>
          </a:p>
          <a:p>
            <a:pPr>
              <a:lnSpc>
                <a:spcPct val="160000"/>
              </a:lnSpc>
              <a:buClr>
                <a:schemeClr val="tx1"/>
              </a:buClr>
              <a:buFont typeface="Wingdings" pitchFamily="2" charset="2"/>
              <a:buChar char="Ø"/>
            </a:pPr>
            <a:r>
              <a:rPr lang="en-IN" sz="2200" dirty="0">
                <a:latin typeface="Cambria" pitchFamily="18" charset="0"/>
                <a:ea typeface="Cambria" pitchFamily="18" charset="0"/>
              </a:rPr>
              <a:t>VoIP traffic carries voice communications over IP networks, allowing for voice calls and multimedia sessions. It can use various protocols like SIP (Session Initiation Protocol) and RTP (Real-time Transport Protocol).</a:t>
            </a:r>
          </a:p>
          <a:p>
            <a:pPr marL="0" indent="0">
              <a:lnSpc>
                <a:spcPct val="160000"/>
              </a:lnSpc>
              <a:buClr>
                <a:schemeClr val="tx1"/>
              </a:buClr>
              <a:buNone/>
            </a:pPr>
            <a:r>
              <a:rPr lang="en-US" sz="2200" b="1" dirty="0">
                <a:latin typeface="Cambria" pitchFamily="18" charset="0"/>
                <a:ea typeface="Cambria" pitchFamily="18" charset="0"/>
              </a:rPr>
              <a:t>P2P (Peer-to-Peer)</a:t>
            </a:r>
            <a:r>
              <a:rPr lang="en-US" sz="2200" dirty="0">
                <a:latin typeface="Cambria" pitchFamily="18" charset="0"/>
                <a:ea typeface="Cambria" pitchFamily="18" charset="0"/>
              </a:rPr>
              <a:t>:</a:t>
            </a:r>
          </a:p>
          <a:p>
            <a:pPr>
              <a:lnSpc>
                <a:spcPct val="160000"/>
              </a:lnSpc>
              <a:buClr>
                <a:schemeClr val="tx1"/>
              </a:buClr>
              <a:buFont typeface="Wingdings" pitchFamily="2" charset="2"/>
              <a:buChar char="Ø"/>
            </a:pPr>
            <a:r>
              <a:rPr lang="en-US" sz="2200" dirty="0">
                <a:latin typeface="Cambria" pitchFamily="18" charset="0"/>
                <a:ea typeface="Cambria" pitchFamily="18" charset="0"/>
              </a:rPr>
              <a:t>P2P traffic involves direct communication between devices on a network without passing through a central server. </a:t>
            </a:r>
            <a:endParaRPr lang="en-US" sz="2200" dirty="0" smtClean="0">
              <a:latin typeface="Cambria" pitchFamily="18" charset="0"/>
              <a:ea typeface="Cambria" pitchFamily="18" charset="0"/>
            </a:endParaRPr>
          </a:p>
          <a:p>
            <a:pPr marL="0" indent="0">
              <a:lnSpc>
                <a:spcPct val="160000"/>
              </a:lnSpc>
              <a:buClr>
                <a:schemeClr val="tx1"/>
              </a:buClr>
              <a:buNone/>
            </a:pPr>
            <a:r>
              <a:rPr lang="en-IN" sz="2200" b="1" dirty="0">
                <a:latin typeface="Cambria" pitchFamily="18" charset="0"/>
                <a:ea typeface="Cambria" pitchFamily="18" charset="0"/>
              </a:rPr>
              <a:t>VPN (Virtual Private Network):</a:t>
            </a:r>
          </a:p>
          <a:p>
            <a:pPr>
              <a:lnSpc>
                <a:spcPct val="160000"/>
              </a:lnSpc>
              <a:buClr>
                <a:schemeClr val="tx1"/>
              </a:buClr>
              <a:buFont typeface="Wingdings" pitchFamily="2" charset="2"/>
              <a:buChar char="Ø"/>
            </a:pPr>
            <a:r>
              <a:rPr lang="en-IN" sz="2200" dirty="0">
                <a:latin typeface="Cambria" pitchFamily="18" charset="0"/>
                <a:ea typeface="Cambria" pitchFamily="18" charset="0"/>
              </a:rPr>
              <a:t>VPN traffic encapsulates and encrypts data, creating a secure tunnel over the internet between a client and a VPN server. </a:t>
            </a:r>
            <a:endParaRPr lang="en-US" sz="2200" dirty="0">
              <a:latin typeface="Cambria" pitchFamily="18" charset="0"/>
              <a:ea typeface="Cambria" pitchFamily="18" charset="0"/>
            </a:endParaRPr>
          </a:p>
          <a:p>
            <a:pPr marL="0" indent="0">
              <a:buNone/>
            </a:pPr>
            <a:endParaRPr lang="en-IN" dirty="0"/>
          </a:p>
        </p:txBody>
      </p:sp>
    </p:spTree>
    <p:extLst>
      <p:ext uri="{BB962C8B-B14F-4D97-AF65-F5344CB8AC3E}">
        <p14:creationId xmlns:p14="http://schemas.microsoft.com/office/powerpoint/2010/main" val="4186691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2800" b="1" dirty="0" smtClean="0">
                <a:solidFill>
                  <a:schemeClr val="tx1"/>
                </a:solidFill>
                <a:latin typeface="Cambria" pitchFamily="18" charset="0"/>
                <a:ea typeface="Cambria" pitchFamily="18" charset="0"/>
              </a:rPr>
              <a:t>IP Header</a:t>
            </a:r>
            <a:endParaRPr lang="en-IN" sz="2800" b="1" dirty="0">
              <a:solidFill>
                <a:schemeClr val="tx1"/>
              </a:solidFill>
              <a:latin typeface="Cambria" pitchFamily="18" charset="0"/>
              <a:ea typeface="Cambria" pitchFamily="18" charset="0"/>
            </a:endParaRPr>
          </a:p>
        </p:txBody>
      </p:sp>
      <p:sp>
        <p:nvSpPr>
          <p:cNvPr id="3" name="Content Placeholder 2"/>
          <p:cNvSpPr>
            <a:spLocks noGrp="1"/>
          </p:cNvSpPr>
          <p:nvPr>
            <p:ph idx="1"/>
          </p:nvPr>
        </p:nvSpPr>
        <p:spPr>
          <a:xfrm>
            <a:off x="457200" y="1524000"/>
            <a:ext cx="8229600" cy="4800600"/>
          </a:xfrm>
        </p:spPr>
        <p:txBody>
          <a:bodyPr/>
          <a:lstStyle/>
          <a:p>
            <a:pPr>
              <a:lnSpc>
                <a:spcPct val="150000"/>
              </a:lnSpc>
              <a:buClr>
                <a:schemeClr val="tx1"/>
              </a:buClr>
              <a:buFont typeface="Wingdings" pitchFamily="2" charset="2"/>
              <a:buChar char="Ø"/>
            </a:pPr>
            <a:r>
              <a:rPr lang="en-US" sz="2000" dirty="0">
                <a:latin typeface="Cambria" pitchFamily="18" charset="0"/>
                <a:ea typeface="Cambria" pitchFamily="18" charset="0"/>
              </a:rPr>
              <a:t>In Linux networking, the IP header refers to the part of the IP packet that contains crucial information about the packet itself. </a:t>
            </a:r>
            <a:endParaRPr lang="en-US" sz="2000" dirty="0" smtClean="0">
              <a:latin typeface="Cambria" pitchFamily="18" charset="0"/>
              <a:ea typeface="Cambria" pitchFamily="18" charset="0"/>
            </a:endParaRPr>
          </a:p>
          <a:p>
            <a:pPr>
              <a:lnSpc>
                <a:spcPct val="150000"/>
              </a:lnSpc>
              <a:buClr>
                <a:schemeClr val="tx1"/>
              </a:buClr>
              <a:buFont typeface="Wingdings" pitchFamily="2" charset="2"/>
              <a:buChar char="Ø"/>
            </a:pPr>
            <a:r>
              <a:rPr lang="en-US" sz="2000" dirty="0" smtClean="0">
                <a:latin typeface="Cambria" pitchFamily="18" charset="0"/>
                <a:ea typeface="Cambria" pitchFamily="18" charset="0"/>
              </a:rPr>
              <a:t>This </a:t>
            </a:r>
            <a:r>
              <a:rPr lang="en-US" sz="2000" dirty="0">
                <a:latin typeface="Cambria" pitchFamily="18" charset="0"/>
                <a:ea typeface="Cambria" pitchFamily="18" charset="0"/>
              </a:rPr>
              <a:t>header is added to the front of the data payload as the packet moves through the network stack. </a:t>
            </a:r>
            <a:endParaRPr lang="en-US" sz="2000" dirty="0" smtClean="0">
              <a:latin typeface="Cambria" pitchFamily="18" charset="0"/>
              <a:ea typeface="Cambria" pitchFamily="18" charset="0"/>
            </a:endParaRPr>
          </a:p>
          <a:p>
            <a:pPr>
              <a:lnSpc>
                <a:spcPct val="150000"/>
              </a:lnSpc>
              <a:buClr>
                <a:schemeClr val="tx1"/>
              </a:buClr>
              <a:buFont typeface="Wingdings" pitchFamily="2" charset="2"/>
              <a:buChar char="Ø"/>
            </a:pPr>
            <a:r>
              <a:rPr lang="en-US" sz="2000" dirty="0" smtClean="0">
                <a:latin typeface="Cambria" pitchFamily="18" charset="0"/>
                <a:ea typeface="Cambria" pitchFamily="18" charset="0"/>
              </a:rPr>
              <a:t>The </a:t>
            </a:r>
            <a:r>
              <a:rPr lang="en-US" sz="2000" dirty="0">
                <a:latin typeface="Cambria" pitchFamily="18" charset="0"/>
                <a:ea typeface="Cambria" pitchFamily="18" charset="0"/>
              </a:rPr>
              <a:t>IP header is essential for routing and delivering packets across different networks and devices. </a:t>
            </a:r>
            <a:endParaRPr lang="en-US" sz="2000" dirty="0" smtClean="0">
              <a:latin typeface="Cambria" pitchFamily="18" charset="0"/>
              <a:ea typeface="Cambria" pitchFamily="18" charset="0"/>
            </a:endParaRPr>
          </a:p>
          <a:p>
            <a:pPr>
              <a:lnSpc>
                <a:spcPct val="150000"/>
              </a:lnSpc>
              <a:buClr>
                <a:schemeClr val="tx1"/>
              </a:buClr>
              <a:buFont typeface="Wingdings" pitchFamily="2" charset="2"/>
              <a:buChar char="Ø"/>
            </a:pPr>
            <a:r>
              <a:rPr lang="en-US" sz="2000" dirty="0" smtClean="0">
                <a:latin typeface="Cambria" pitchFamily="18" charset="0"/>
                <a:ea typeface="Cambria" pitchFamily="18" charset="0"/>
              </a:rPr>
              <a:t>Here </a:t>
            </a:r>
            <a:r>
              <a:rPr lang="en-US" sz="2000" dirty="0">
                <a:latin typeface="Cambria" pitchFamily="18" charset="0"/>
                <a:ea typeface="Cambria" pitchFamily="18" charset="0"/>
              </a:rPr>
              <a:t>are the key components typically found in the IP header:</a:t>
            </a:r>
          </a:p>
          <a:p>
            <a:pPr marL="0" indent="0">
              <a:lnSpc>
                <a:spcPct val="150000"/>
              </a:lnSpc>
              <a:buNone/>
            </a:pPr>
            <a:r>
              <a:rPr lang="en-US" sz="2000" b="1" dirty="0">
                <a:latin typeface="Cambria" pitchFamily="18" charset="0"/>
                <a:ea typeface="Cambria" pitchFamily="18" charset="0"/>
              </a:rPr>
              <a:t>Version</a:t>
            </a:r>
            <a:r>
              <a:rPr lang="en-US" sz="2000" dirty="0">
                <a:latin typeface="Cambria" pitchFamily="18" charset="0"/>
                <a:ea typeface="Cambria" pitchFamily="18" charset="0"/>
              </a:rPr>
              <a:t>: </a:t>
            </a:r>
            <a:r>
              <a:rPr lang="en-US" sz="2000" dirty="0">
                <a:latin typeface="Cambria" pitchFamily="18" charset="0"/>
                <a:ea typeface="Cambria" pitchFamily="18" charset="0"/>
              </a:rPr>
              <a:t>Specifies the version of the IP protocol </a:t>
            </a:r>
            <a:r>
              <a:rPr lang="en-US" sz="2000" dirty="0" smtClean="0">
                <a:latin typeface="Cambria" pitchFamily="18" charset="0"/>
                <a:ea typeface="Cambria" pitchFamily="18" charset="0"/>
              </a:rPr>
              <a:t>being </a:t>
            </a:r>
            <a:r>
              <a:rPr lang="en-US" sz="2000" dirty="0">
                <a:latin typeface="Cambria" pitchFamily="18" charset="0"/>
                <a:ea typeface="Cambria" pitchFamily="18" charset="0"/>
              </a:rPr>
              <a:t>used (IPv4 </a:t>
            </a:r>
            <a:r>
              <a:rPr lang="en-US" sz="2000" dirty="0">
                <a:latin typeface="Cambria" pitchFamily="18" charset="0"/>
                <a:ea typeface="Cambria" pitchFamily="18" charset="0"/>
              </a:rPr>
              <a:t> </a:t>
            </a:r>
            <a:r>
              <a:rPr lang="en-US" sz="2000" dirty="0" smtClean="0">
                <a:latin typeface="Cambria" pitchFamily="18" charset="0"/>
                <a:ea typeface="Cambria" pitchFamily="18" charset="0"/>
              </a:rPr>
              <a:t>or IPv6</a:t>
            </a:r>
            <a:r>
              <a:rPr lang="en-US" sz="2000" dirty="0">
                <a:latin typeface="Cambria" pitchFamily="18" charset="0"/>
                <a:ea typeface="Cambria" pitchFamily="18" charset="0"/>
              </a:rPr>
              <a:t>).</a:t>
            </a:r>
            <a:endParaRPr lang="en-IN" sz="2000" dirty="0">
              <a:latin typeface="Cambria" pitchFamily="18" charset="0"/>
              <a:ea typeface="Cambria" pitchFamily="18" charset="0"/>
            </a:endParaRPr>
          </a:p>
        </p:txBody>
      </p:sp>
    </p:spTree>
    <p:extLst>
      <p:ext uri="{BB962C8B-B14F-4D97-AF65-F5344CB8AC3E}">
        <p14:creationId xmlns:p14="http://schemas.microsoft.com/office/powerpoint/2010/main" val="3548615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fontScale="92500" lnSpcReduction="10000"/>
          </a:bodyPr>
          <a:lstStyle/>
          <a:p>
            <a:pPr marL="0" indent="0">
              <a:lnSpc>
                <a:spcPct val="150000"/>
              </a:lnSpc>
              <a:buNone/>
            </a:pPr>
            <a:r>
              <a:rPr lang="en-US" sz="2200" b="1" dirty="0">
                <a:latin typeface="Cambria" pitchFamily="18" charset="0"/>
                <a:ea typeface="Cambria" pitchFamily="18" charset="0"/>
              </a:rPr>
              <a:t>Header Length</a:t>
            </a:r>
            <a:r>
              <a:rPr lang="en-US" sz="2200" dirty="0">
                <a:latin typeface="Cambria" pitchFamily="18" charset="0"/>
                <a:ea typeface="Cambria" pitchFamily="18" charset="0"/>
              </a:rPr>
              <a:t>: Indicates the length of the IP header in 32-bit words. This helps in locating where the data payload starts.</a:t>
            </a:r>
          </a:p>
          <a:p>
            <a:pPr marL="0" indent="0">
              <a:lnSpc>
                <a:spcPct val="150000"/>
              </a:lnSpc>
              <a:buNone/>
            </a:pPr>
            <a:r>
              <a:rPr lang="en-US" sz="2200" b="1" dirty="0">
                <a:latin typeface="Cambria" pitchFamily="18" charset="0"/>
                <a:ea typeface="Cambria" pitchFamily="18" charset="0"/>
              </a:rPr>
              <a:t>Total Length</a:t>
            </a:r>
            <a:r>
              <a:rPr lang="en-US" sz="2200" dirty="0">
                <a:latin typeface="Cambria" pitchFamily="18" charset="0"/>
                <a:ea typeface="Cambria" pitchFamily="18" charset="0"/>
              </a:rPr>
              <a:t>: Specifies the total length of the IP packet (header + data payload) in bytes.</a:t>
            </a:r>
          </a:p>
          <a:p>
            <a:pPr marL="0" indent="0">
              <a:lnSpc>
                <a:spcPct val="150000"/>
              </a:lnSpc>
              <a:buNone/>
            </a:pPr>
            <a:r>
              <a:rPr lang="en-US" sz="2200" b="1" dirty="0">
                <a:latin typeface="Cambria" pitchFamily="18" charset="0"/>
                <a:ea typeface="Cambria" pitchFamily="18" charset="0"/>
              </a:rPr>
              <a:t>Identification</a:t>
            </a:r>
            <a:r>
              <a:rPr lang="en-US" sz="2200" dirty="0">
                <a:latin typeface="Cambria" pitchFamily="18" charset="0"/>
                <a:ea typeface="Cambria" pitchFamily="18" charset="0"/>
              </a:rPr>
              <a:t>: A unique identifier assigned by the sender to aid in reassembling fragmented packets at the destination.</a:t>
            </a:r>
          </a:p>
          <a:p>
            <a:pPr marL="0" indent="0">
              <a:lnSpc>
                <a:spcPct val="150000"/>
              </a:lnSpc>
              <a:buNone/>
            </a:pPr>
            <a:r>
              <a:rPr lang="en-US" sz="2200" b="1" dirty="0">
                <a:latin typeface="Cambria" pitchFamily="18" charset="0"/>
                <a:ea typeface="Cambria" pitchFamily="18" charset="0"/>
              </a:rPr>
              <a:t>Protocol</a:t>
            </a:r>
            <a:r>
              <a:rPr lang="en-US" sz="2200" dirty="0">
                <a:latin typeface="Cambria" pitchFamily="18" charset="0"/>
                <a:ea typeface="Cambria" pitchFamily="18" charset="0"/>
              </a:rPr>
              <a:t>: Specifies the protocol used in the data payload (e.g., TCP, UDP, ICMP).</a:t>
            </a:r>
          </a:p>
          <a:p>
            <a:pPr marL="0" indent="0">
              <a:lnSpc>
                <a:spcPct val="150000"/>
              </a:lnSpc>
              <a:buNone/>
            </a:pPr>
            <a:r>
              <a:rPr lang="en-US" sz="2200" b="1" dirty="0">
                <a:latin typeface="Cambria" pitchFamily="18" charset="0"/>
                <a:ea typeface="Cambria" pitchFamily="18" charset="0"/>
              </a:rPr>
              <a:t>Source IP Address</a:t>
            </a:r>
            <a:r>
              <a:rPr lang="en-US" sz="2200" dirty="0">
                <a:latin typeface="Cambria" pitchFamily="18" charset="0"/>
                <a:ea typeface="Cambria" pitchFamily="18" charset="0"/>
              </a:rPr>
              <a:t>: The IP address of the sender (source) of the packet.</a:t>
            </a:r>
          </a:p>
          <a:p>
            <a:pPr marL="0" indent="0">
              <a:lnSpc>
                <a:spcPct val="150000"/>
              </a:lnSpc>
              <a:buNone/>
            </a:pPr>
            <a:r>
              <a:rPr lang="en-US" sz="2200" b="1" dirty="0">
                <a:latin typeface="Cambria" pitchFamily="18" charset="0"/>
                <a:ea typeface="Cambria" pitchFamily="18" charset="0"/>
              </a:rPr>
              <a:t>Destination IP Address</a:t>
            </a:r>
            <a:r>
              <a:rPr lang="en-US" sz="2200" dirty="0">
                <a:latin typeface="Cambria" pitchFamily="18" charset="0"/>
                <a:ea typeface="Cambria" pitchFamily="18" charset="0"/>
              </a:rPr>
              <a:t>: The IP address of the intended recipient (destination) of the packet.</a:t>
            </a:r>
          </a:p>
          <a:p>
            <a:pPr marL="0" indent="0">
              <a:buNone/>
            </a:pPr>
            <a:endParaRPr lang="en-IN" dirty="0"/>
          </a:p>
        </p:txBody>
      </p:sp>
    </p:spTree>
    <p:extLst>
      <p:ext uri="{BB962C8B-B14F-4D97-AF65-F5344CB8AC3E}">
        <p14:creationId xmlns:p14="http://schemas.microsoft.com/office/powerpoint/2010/main" val="3113996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2800" b="1" dirty="0" smtClean="0">
                <a:solidFill>
                  <a:schemeClr val="tx1"/>
                </a:solidFill>
                <a:latin typeface="Cambria" pitchFamily="18" charset="0"/>
                <a:ea typeface="Cambria" pitchFamily="18" charset="0"/>
              </a:rPr>
              <a:t>TCP Header</a:t>
            </a:r>
            <a:endParaRPr lang="en-IN" sz="2800" b="1" dirty="0">
              <a:solidFill>
                <a:schemeClr val="tx1"/>
              </a:solidFill>
              <a:latin typeface="Cambria" pitchFamily="18" charset="0"/>
              <a:ea typeface="Cambria" pitchFamily="18" charset="0"/>
            </a:endParaRPr>
          </a:p>
        </p:txBody>
      </p:sp>
      <p:sp>
        <p:nvSpPr>
          <p:cNvPr id="3" name="Content Placeholder 2"/>
          <p:cNvSpPr>
            <a:spLocks noGrp="1"/>
          </p:cNvSpPr>
          <p:nvPr>
            <p:ph idx="1"/>
          </p:nvPr>
        </p:nvSpPr>
        <p:spPr>
          <a:xfrm>
            <a:off x="457200" y="1524000"/>
            <a:ext cx="8229600" cy="4800600"/>
          </a:xfrm>
        </p:spPr>
        <p:txBody>
          <a:bodyPr>
            <a:normAutofit fontScale="92500" lnSpcReduction="20000"/>
          </a:bodyPr>
          <a:lstStyle/>
          <a:p>
            <a:pPr>
              <a:lnSpc>
                <a:spcPct val="150000"/>
              </a:lnSpc>
              <a:buClr>
                <a:schemeClr val="tx1"/>
              </a:buClr>
              <a:buFont typeface="Wingdings" pitchFamily="2" charset="2"/>
              <a:buChar char="Ø"/>
            </a:pPr>
            <a:r>
              <a:rPr lang="en-US" sz="2000" dirty="0">
                <a:latin typeface="Cambria" pitchFamily="18" charset="0"/>
                <a:ea typeface="Cambria" pitchFamily="18" charset="0"/>
              </a:rPr>
              <a:t>In Linux networking, the TCP header is part of the Transmission Control Protocol (TCP) packet structure. </a:t>
            </a:r>
            <a:endParaRPr lang="en-US" sz="2000" dirty="0" smtClean="0">
              <a:latin typeface="Cambria" pitchFamily="18" charset="0"/>
              <a:ea typeface="Cambria" pitchFamily="18" charset="0"/>
            </a:endParaRPr>
          </a:p>
          <a:p>
            <a:pPr>
              <a:lnSpc>
                <a:spcPct val="150000"/>
              </a:lnSpc>
              <a:buClr>
                <a:schemeClr val="tx1"/>
              </a:buClr>
              <a:buFont typeface="Wingdings" pitchFamily="2" charset="2"/>
              <a:buChar char="Ø"/>
            </a:pPr>
            <a:r>
              <a:rPr lang="en-US" sz="2000" dirty="0" smtClean="0">
                <a:latin typeface="Cambria" pitchFamily="18" charset="0"/>
                <a:ea typeface="Cambria" pitchFamily="18" charset="0"/>
              </a:rPr>
              <a:t>TCP </a:t>
            </a:r>
            <a:r>
              <a:rPr lang="en-US" sz="2000" dirty="0">
                <a:latin typeface="Cambria" pitchFamily="18" charset="0"/>
                <a:ea typeface="Cambria" pitchFamily="18" charset="0"/>
              </a:rPr>
              <a:t>is a core protocol in the TCP/IP suite, providing reliable, connection-oriented communication between devices over IP networks. </a:t>
            </a:r>
            <a:endParaRPr lang="en-US" sz="2000" dirty="0" smtClean="0">
              <a:latin typeface="Cambria" pitchFamily="18" charset="0"/>
              <a:ea typeface="Cambria" pitchFamily="18" charset="0"/>
            </a:endParaRPr>
          </a:p>
          <a:p>
            <a:pPr>
              <a:lnSpc>
                <a:spcPct val="150000"/>
              </a:lnSpc>
              <a:buClr>
                <a:schemeClr val="tx1"/>
              </a:buClr>
              <a:buFont typeface="Wingdings" pitchFamily="2" charset="2"/>
              <a:buChar char="Ø"/>
            </a:pPr>
            <a:r>
              <a:rPr lang="en-US" sz="2000" dirty="0" smtClean="0">
                <a:latin typeface="Cambria" pitchFamily="18" charset="0"/>
                <a:ea typeface="Cambria" pitchFamily="18" charset="0"/>
              </a:rPr>
              <a:t>The </a:t>
            </a:r>
            <a:r>
              <a:rPr lang="en-US" sz="2000" dirty="0">
                <a:latin typeface="Cambria" pitchFamily="18" charset="0"/>
                <a:ea typeface="Cambria" pitchFamily="18" charset="0"/>
              </a:rPr>
              <a:t>TCP header contains essential information for managing the transmission of data segments between hosts. </a:t>
            </a:r>
            <a:endParaRPr lang="en-US" sz="2000" dirty="0" smtClean="0">
              <a:latin typeface="Cambria" pitchFamily="18" charset="0"/>
              <a:ea typeface="Cambria" pitchFamily="18" charset="0"/>
            </a:endParaRPr>
          </a:p>
          <a:p>
            <a:pPr>
              <a:lnSpc>
                <a:spcPct val="150000"/>
              </a:lnSpc>
              <a:buClr>
                <a:schemeClr val="tx1"/>
              </a:buClr>
              <a:buFont typeface="Wingdings" pitchFamily="2" charset="2"/>
              <a:buChar char="Ø"/>
            </a:pPr>
            <a:r>
              <a:rPr lang="en-US" sz="2000" dirty="0" smtClean="0">
                <a:latin typeface="Cambria" pitchFamily="18" charset="0"/>
                <a:ea typeface="Cambria" pitchFamily="18" charset="0"/>
              </a:rPr>
              <a:t>Here </a:t>
            </a:r>
            <a:r>
              <a:rPr lang="en-US" sz="2000" dirty="0">
                <a:latin typeface="Cambria" pitchFamily="18" charset="0"/>
                <a:ea typeface="Cambria" pitchFamily="18" charset="0"/>
              </a:rPr>
              <a:t>are the key components typically found in the TCP header</a:t>
            </a:r>
            <a:r>
              <a:rPr lang="en-US" sz="2000" dirty="0" smtClean="0">
                <a:latin typeface="Cambria" pitchFamily="18" charset="0"/>
                <a:ea typeface="Cambria" pitchFamily="18" charset="0"/>
              </a:rPr>
              <a:t>:</a:t>
            </a:r>
          </a:p>
          <a:p>
            <a:pPr marL="0" indent="0">
              <a:lnSpc>
                <a:spcPct val="160000"/>
              </a:lnSpc>
              <a:buNone/>
            </a:pPr>
            <a:r>
              <a:rPr lang="en-US" sz="2000" b="1" dirty="0">
                <a:latin typeface="Cambria" pitchFamily="18" charset="0"/>
                <a:ea typeface="Cambria" pitchFamily="18" charset="0"/>
              </a:rPr>
              <a:t>Source Port</a:t>
            </a:r>
            <a:r>
              <a:rPr lang="en-US" sz="2000" dirty="0">
                <a:latin typeface="Cambria" pitchFamily="18" charset="0"/>
                <a:ea typeface="Cambria" pitchFamily="18" charset="0"/>
              </a:rPr>
              <a:t>: A 16-bit field specifying the port number of the sending application.</a:t>
            </a:r>
          </a:p>
          <a:p>
            <a:pPr marL="0" indent="0">
              <a:lnSpc>
                <a:spcPct val="160000"/>
              </a:lnSpc>
              <a:buNone/>
            </a:pPr>
            <a:r>
              <a:rPr lang="en-US" sz="2000" b="1" dirty="0">
                <a:latin typeface="Cambria" pitchFamily="18" charset="0"/>
                <a:ea typeface="Cambria" pitchFamily="18" charset="0"/>
              </a:rPr>
              <a:t>Destination Port</a:t>
            </a:r>
            <a:r>
              <a:rPr lang="en-US" sz="2000" dirty="0">
                <a:latin typeface="Cambria" pitchFamily="18" charset="0"/>
                <a:ea typeface="Cambria" pitchFamily="18" charset="0"/>
              </a:rPr>
              <a:t>: A 16-bit field specifying the port number of the receiving application.</a:t>
            </a:r>
          </a:p>
          <a:p>
            <a:pPr marL="0" indent="0">
              <a:lnSpc>
                <a:spcPct val="150000"/>
              </a:lnSpc>
              <a:buClr>
                <a:schemeClr val="tx1"/>
              </a:buClr>
              <a:buNone/>
            </a:pPr>
            <a:endParaRPr lang="en-IN" sz="2000" dirty="0">
              <a:latin typeface="Cambria" pitchFamily="18" charset="0"/>
              <a:ea typeface="Cambria" pitchFamily="18" charset="0"/>
            </a:endParaRPr>
          </a:p>
        </p:txBody>
      </p:sp>
    </p:spTree>
    <p:extLst>
      <p:ext uri="{BB962C8B-B14F-4D97-AF65-F5344CB8AC3E}">
        <p14:creationId xmlns:p14="http://schemas.microsoft.com/office/powerpoint/2010/main" val="116229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pPr marL="0" indent="0">
              <a:lnSpc>
                <a:spcPct val="150000"/>
              </a:lnSpc>
              <a:buNone/>
            </a:pPr>
            <a:r>
              <a:rPr lang="en-US" sz="2000" b="1" dirty="0">
                <a:latin typeface="Cambria" pitchFamily="18" charset="0"/>
                <a:ea typeface="Cambria" pitchFamily="18" charset="0"/>
              </a:rPr>
              <a:t>Sequence Number</a:t>
            </a:r>
            <a:r>
              <a:rPr lang="en-US" sz="2000" dirty="0">
                <a:latin typeface="Cambria" pitchFamily="18" charset="0"/>
                <a:ea typeface="Cambria" pitchFamily="18" charset="0"/>
              </a:rPr>
              <a:t>: A 32-bit field identifying the sequence number of the first data byte in this segment's data stream.</a:t>
            </a:r>
          </a:p>
          <a:p>
            <a:pPr marL="0" indent="0">
              <a:lnSpc>
                <a:spcPct val="150000"/>
              </a:lnSpc>
              <a:buNone/>
            </a:pPr>
            <a:r>
              <a:rPr lang="en-US" sz="2000" b="1" dirty="0">
                <a:latin typeface="Cambria" pitchFamily="18" charset="0"/>
                <a:ea typeface="Cambria" pitchFamily="18" charset="0"/>
              </a:rPr>
              <a:t>Acknowledgment Number</a:t>
            </a:r>
            <a:r>
              <a:rPr lang="en-US" sz="2000" dirty="0">
                <a:latin typeface="Cambria" pitchFamily="18" charset="0"/>
                <a:ea typeface="Cambria" pitchFamily="18" charset="0"/>
              </a:rPr>
              <a:t>: A 32-bit field used to acknowledge receipt of data. It contains the sequence number of the next byte expected from the other end.</a:t>
            </a:r>
          </a:p>
          <a:p>
            <a:pPr marL="0" indent="0">
              <a:lnSpc>
                <a:spcPct val="150000"/>
              </a:lnSpc>
              <a:buNone/>
            </a:pPr>
            <a:r>
              <a:rPr lang="en-US" sz="2000" b="1" dirty="0">
                <a:latin typeface="Cambria" pitchFamily="18" charset="0"/>
                <a:ea typeface="Cambria" pitchFamily="18" charset="0"/>
              </a:rPr>
              <a:t>Data Offset</a:t>
            </a:r>
            <a:r>
              <a:rPr lang="en-US" sz="2000" dirty="0">
                <a:latin typeface="Cambria" pitchFamily="18" charset="0"/>
                <a:ea typeface="Cambria" pitchFamily="18" charset="0"/>
              </a:rPr>
              <a:t>: A 4-bit field indicating the length of the TCP header in 32-bit words (minimum value of 5, maximum 15). This field also specifies where the data begins.</a:t>
            </a:r>
          </a:p>
          <a:p>
            <a:pPr marL="0" indent="0">
              <a:lnSpc>
                <a:spcPct val="150000"/>
              </a:lnSpc>
              <a:buNone/>
            </a:pPr>
            <a:r>
              <a:rPr lang="en-US" sz="2000" b="1" dirty="0">
                <a:latin typeface="Cambria" pitchFamily="18" charset="0"/>
                <a:ea typeface="Cambria" pitchFamily="18" charset="0"/>
              </a:rPr>
              <a:t>Reserved</a:t>
            </a:r>
            <a:r>
              <a:rPr lang="en-US" sz="2000" dirty="0">
                <a:latin typeface="Cambria" pitchFamily="18" charset="0"/>
                <a:ea typeface="Cambria" pitchFamily="18" charset="0"/>
              </a:rPr>
              <a:t>: A 6-bit field reserved for future use. It should be set to zero</a:t>
            </a:r>
            <a:r>
              <a:rPr lang="en-US" sz="2000" dirty="0" smtClean="0">
                <a:latin typeface="Cambria" pitchFamily="18" charset="0"/>
                <a:ea typeface="Cambria" pitchFamily="18" charset="0"/>
              </a:rPr>
              <a:t>.</a:t>
            </a:r>
          </a:p>
          <a:p>
            <a:pPr marL="0" indent="0">
              <a:lnSpc>
                <a:spcPct val="150000"/>
              </a:lnSpc>
              <a:buNone/>
            </a:pPr>
            <a:r>
              <a:rPr lang="en-US" sz="2000" b="1" dirty="0">
                <a:latin typeface="Cambria" pitchFamily="18" charset="0"/>
                <a:ea typeface="Cambria" pitchFamily="18" charset="0"/>
              </a:rPr>
              <a:t>Checksum</a:t>
            </a:r>
            <a:r>
              <a:rPr lang="en-US" sz="2000" dirty="0">
                <a:latin typeface="Cambria" pitchFamily="18" charset="0"/>
                <a:ea typeface="Cambria" pitchFamily="18" charset="0"/>
              </a:rPr>
              <a:t>: A 16-bit field used for error-checking the header and data.</a:t>
            </a:r>
          </a:p>
          <a:p>
            <a:pPr marL="0" indent="0">
              <a:buNone/>
            </a:pPr>
            <a:endParaRPr lang="en-IN" dirty="0"/>
          </a:p>
        </p:txBody>
      </p:sp>
    </p:spTree>
    <p:extLst>
      <p:ext uri="{BB962C8B-B14F-4D97-AF65-F5344CB8AC3E}">
        <p14:creationId xmlns:p14="http://schemas.microsoft.com/office/powerpoint/2010/main" val="1564496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a:bodyPr>
          <a:lstStyle/>
          <a:p>
            <a:pPr marL="0" indent="0">
              <a:lnSpc>
                <a:spcPct val="150000"/>
              </a:lnSpc>
              <a:buClr>
                <a:schemeClr val="tx1"/>
              </a:buClr>
              <a:buNone/>
            </a:pPr>
            <a:r>
              <a:rPr lang="en-US" sz="2000" b="1" dirty="0">
                <a:latin typeface="Cambria" pitchFamily="18" charset="0"/>
                <a:ea typeface="Cambria" pitchFamily="18" charset="0"/>
              </a:rPr>
              <a:t>Flags</a:t>
            </a:r>
            <a:r>
              <a:rPr lang="en-US" sz="2000" dirty="0">
                <a:latin typeface="Cambria" pitchFamily="18" charset="0"/>
                <a:ea typeface="Cambria" pitchFamily="18" charset="0"/>
              </a:rPr>
              <a:t>:</a:t>
            </a:r>
          </a:p>
          <a:p>
            <a:pPr>
              <a:lnSpc>
                <a:spcPct val="150000"/>
              </a:lnSpc>
              <a:buClr>
                <a:schemeClr val="tx1"/>
              </a:buClr>
              <a:buFont typeface="Wingdings" pitchFamily="2" charset="2"/>
              <a:buChar char="Ø"/>
            </a:pPr>
            <a:r>
              <a:rPr lang="en-US" sz="2000" b="1" dirty="0">
                <a:latin typeface="Cambria" pitchFamily="18" charset="0"/>
                <a:ea typeface="Cambria" pitchFamily="18" charset="0"/>
              </a:rPr>
              <a:t>URG (Urgent)</a:t>
            </a:r>
            <a:r>
              <a:rPr lang="en-US" sz="2000" dirty="0">
                <a:latin typeface="Cambria" pitchFamily="18" charset="0"/>
                <a:ea typeface="Cambria" pitchFamily="18" charset="0"/>
              </a:rPr>
              <a:t>: Indicates urgent data is present in the packet.</a:t>
            </a:r>
          </a:p>
          <a:p>
            <a:pPr>
              <a:lnSpc>
                <a:spcPct val="150000"/>
              </a:lnSpc>
              <a:buClr>
                <a:schemeClr val="tx1"/>
              </a:buClr>
              <a:buFont typeface="Wingdings" pitchFamily="2" charset="2"/>
              <a:buChar char="Ø"/>
            </a:pPr>
            <a:r>
              <a:rPr lang="en-US" sz="2000" b="1" dirty="0">
                <a:latin typeface="Cambria" pitchFamily="18" charset="0"/>
                <a:ea typeface="Cambria" pitchFamily="18" charset="0"/>
              </a:rPr>
              <a:t>ACK (Acknowledgment)</a:t>
            </a:r>
            <a:r>
              <a:rPr lang="en-US" sz="2000" dirty="0">
                <a:latin typeface="Cambria" pitchFamily="18" charset="0"/>
                <a:ea typeface="Cambria" pitchFamily="18" charset="0"/>
              </a:rPr>
              <a:t>: Indicates the acknowledgment number is valid.</a:t>
            </a:r>
          </a:p>
          <a:p>
            <a:pPr>
              <a:lnSpc>
                <a:spcPct val="150000"/>
              </a:lnSpc>
              <a:buClr>
                <a:schemeClr val="tx1"/>
              </a:buClr>
              <a:buFont typeface="Wingdings" pitchFamily="2" charset="2"/>
              <a:buChar char="Ø"/>
            </a:pPr>
            <a:r>
              <a:rPr lang="en-US" sz="2000" b="1" dirty="0">
                <a:latin typeface="Cambria" pitchFamily="18" charset="0"/>
                <a:ea typeface="Cambria" pitchFamily="18" charset="0"/>
              </a:rPr>
              <a:t>PSH (Push)</a:t>
            </a:r>
            <a:r>
              <a:rPr lang="en-US" sz="2000" dirty="0">
                <a:latin typeface="Cambria" pitchFamily="18" charset="0"/>
                <a:ea typeface="Cambria" pitchFamily="18" charset="0"/>
              </a:rPr>
              <a:t>: Indicates the receiver should pass data to the application as soon as possible.</a:t>
            </a:r>
          </a:p>
          <a:p>
            <a:pPr>
              <a:lnSpc>
                <a:spcPct val="150000"/>
              </a:lnSpc>
              <a:buClr>
                <a:schemeClr val="tx1"/>
              </a:buClr>
              <a:buFont typeface="Wingdings" pitchFamily="2" charset="2"/>
              <a:buChar char="Ø"/>
            </a:pPr>
            <a:r>
              <a:rPr lang="en-US" sz="2000" b="1" dirty="0">
                <a:latin typeface="Cambria" pitchFamily="18" charset="0"/>
                <a:ea typeface="Cambria" pitchFamily="18" charset="0"/>
              </a:rPr>
              <a:t>RST (Reset)</a:t>
            </a:r>
            <a:r>
              <a:rPr lang="en-US" sz="2000" dirty="0">
                <a:latin typeface="Cambria" pitchFamily="18" charset="0"/>
                <a:ea typeface="Cambria" pitchFamily="18" charset="0"/>
              </a:rPr>
              <a:t>: Indicates the connection should be reset.</a:t>
            </a:r>
          </a:p>
          <a:p>
            <a:pPr>
              <a:lnSpc>
                <a:spcPct val="150000"/>
              </a:lnSpc>
              <a:buClr>
                <a:schemeClr val="tx1"/>
              </a:buClr>
              <a:buFont typeface="Wingdings" pitchFamily="2" charset="2"/>
              <a:buChar char="Ø"/>
            </a:pPr>
            <a:r>
              <a:rPr lang="en-US" sz="2000" b="1" dirty="0">
                <a:latin typeface="Cambria" pitchFamily="18" charset="0"/>
                <a:ea typeface="Cambria" pitchFamily="18" charset="0"/>
              </a:rPr>
              <a:t>SYN (Synchronize)</a:t>
            </a:r>
            <a:r>
              <a:rPr lang="en-US" sz="2000" dirty="0">
                <a:latin typeface="Cambria" pitchFamily="18" charset="0"/>
                <a:ea typeface="Cambria" pitchFamily="18" charset="0"/>
              </a:rPr>
              <a:t>: Initiates a connection.</a:t>
            </a:r>
          </a:p>
          <a:p>
            <a:pPr>
              <a:lnSpc>
                <a:spcPct val="150000"/>
              </a:lnSpc>
              <a:buClr>
                <a:schemeClr val="tx1"/>
              </a:buClr>
              <a:buFont typeface="Wingdings" pitchFamily="2" charset="2"/>
              <a:buChar char="Ø"/>
            </a:pPr>
            <a:r>
              <a:rPr lang="en-US" sz="2000" b="1" dirty="0">
                <a:latin typeface="Cambria" pitchFamily="18" charset="0"/>
                <a:ea typeface="Cambria" pitchFamily="18" charset="0"/>
              </a:rPr>
              <a:t>FIN (Finish)</a:t>
            </a:r>
            <a:r>
              <a:rPr lang="en-US" sz="2000" dirty="0">
                <a:latin typeface="Cambria" pitchFamily="18" charset="0"/>
                <a:ea typeface="Cambria" pitchFamily="18" charset="0"/>
              </a:rPr>
              <a:t>: Terminates a connection</a:t>
            </a:r>
            <a:r>
              <a:rPr lang="en-US" sz="2000" dirty="0" smtClean="0">
                <a:latin typeface="Cambria" pitchFamily="18" charset="0"/>
                <a:ea typeface="Cambria" pitchFamily="18" charset="0"/>
              </a:rPr>
              <a:t>.</a:t>
            </a:r>
          </a:p>
          <a:p>
            <a:pPr marL="0" indent="0">
              <a:lnSpc>
                <a:spcPct val="150000"/>
              </a:lnSpc>
              <a:buClr>
                <a:schemeClr val="tx1"/>
              </a:buClr>
              <a:buNone/>
            </a:pPr>
            <a:r>
              <a:rPr lang="en-US" sz="2200" b="1" dirty="0">
                <a:latin typeface="Cambria" pitchFamily="18" charset="0"/>
                <a:ea typeface="Cambria" pitchFamily="18" charset="0"/>
              </a:rPr>
              <a:t>Options</a:t>
            </a:r>
            <a:r>
              <a:rPr lang="en-US" sz="2200" dirty="0">
                <a:latin typeface="Cambria" pitchFamily="18" charset="0"/>
                <a:ea typeface="Cambria" pitchFamily="18" charset="0"/>
              </a:rPr>
              <a:t> (Optional): Variable-length field used for additional functionality or features, such as timestamp, window scaling, selective acknowledgment (SACK), etc.</a:t>
            </a:r>
          </a:p>
          <a:p>
            <a:pPr marL="0" indent="0">
              <a:buNone/>
            </a:pPr>
            <a:endParaRPr lang="en-IN" dirty="0"/>
          </a:p>
        </p:txBody>
      </p:sp>
    </p:spTree>
    <p:extLst>
      <p:ext uri="{BB962C8B-B14F-4D97-AF65-F5344CB8AC3E}">
        <p14:creationId xmlns:p14="http://schemas.microsoft.com/office/powerpoint/2010/main" val="3871439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886712"/>
          </a:xfrm>
        </p:spPr>
        <p:txBody>
          <a:bodyPr>
            <a:normAutofit/>
          </a:bodyPr>
          <a:lstStyle/>
          <a:p>
            <a:r>
              <a:rPr lang="en-US" sz="2800" b="1" dirty="0">
                <a:solidFill>
                  <a:schemeClr val="tx1"/>
                </a:solidFill>
                <a:latin typeface="Cambria" pitchFamily="18" charset="0"/>
                <a:ea typeface="Cambria" pitchFamily="18" charset="0"/>
              </a:rPr>
              <a:t>Types of Firewalls in Linux:</a:t>
            </a:r>
            <a:r>
              <a:rPr lang="en-IN" dirty="0"/>
              <a:t/>
            </a:r>
            <a:br>
              <a:rPr lang="en-IN" dirty="0"/>
            </a:br>
            <a:endParaRPr lang="en-IN" dirty="0"/>
          </a:p>
        </p:txBody>
      </p:sp>
      <p:sp>
        <p:nvSpPr>
          <p:cNvPr id="3" name="Content Placeholder 2"/>
          <p:cNvSpPr>
            <a:spLocks noGrp="1"/>
          </p:cNvSpPr>
          <p:nvPr>
            <p:ph idx="1"/>
          </p:nvPr>
        </p:nvSpPr>
        <p:spPr/>
        <p:txBody>
          <a:bodyPr/>
          <a:lstStyle/>
          <a:p>
            <a:pPr marL="0" indent="0">
              <a:lnSpc>
                <a:spcPct val="150000"/>
              </a:lnSpc>
              <a:buClr>
                <a:schemeClr val="tx1"/>
              </a:buClr>
              <a:buNone/>
            </a:pPr>
            <a:r>
              <a:rPr lang="en-US" sz="2400" dirty="0">
                <a:latin typeface="Cambria" pitchFamily="18" charset="0"/>
                <a:ea typeface="Cambria" pitchFamily="18" charset="0"/>
              </a:rPr>
              <a:t>In Linux, there are primarily two types of firewalls that are commonly used</a:t>
            </a:r>
            <a:r>
              <a:rPr lang="en-US" sz="2400" dirty="0" smtClean="0">
                <a:latin typeface="Cambria" pitchFamily="18" charset="0"/>
                <a:ea typeface="Cambria" pitchFamily="18" charset="0"/>
              </a:rPr>
              <a:t>:</a:t>
            </a:r>
          </a:p>
          <a:p>
            <a:pPr>
              <a:lnSpc>
                <a:spcPct val="150000"/>
              </a:lnSpc>
              <a:buClr>
                <a:schemeClr val="tx1"/>
              </a:buClr>
              <a:buFont typeface="Wingdings" pitchFamily="2" charset="2"/>
              <a:buChar char="Ø"/>
            </a:pPr>
            <a:r>
              <a:rPr lang="en-IN" sz="2400" dirty="0">
                <a:latin typeface="Cambria" pitchFamily="18" charset="0"/>
                <a:ea typeface="Cambria" pitchFamily="18" charset="0"/>
              </a:rPr>
              <a:t>Packet Filtering </a:t>
            </a:r>
            <a:r>
              <a:rPr lang="en-IN" sz="2400" dirty="0" smtClean="0">
                <a:latin typeface="Cambria" pitchFamily="18" charset="0"/>
                <a:ea typeface="Cambria" pitchFamily="18" charset="0"/>
              </a:rPr>
              <a:t>Firewall</a:t>
            </a:r>
          </a:p>
          <a:p>
            <a:pPr>
              <a:lnSpc>
                <a:spcPct val="150000"/>
              </a:lnSpc>
              <a:buClr>
                <a:schemeClr val="tx1"/>
              </a:buClr>
              <a:buFont typeface="Wingdings" pitchFamily="2" charset="2"/>
              <a:buChar char="Ø"/>
            </a:pPr>
            <a:r>
              <a:rPr lang="en-IN" sz="2400" dirty="0">
                <a:latin typeface="Cambria" pitchFamily="18" charset="0"/>
                <a:ea typeface="Cambria" pitchFamily="18" charset="0"/>
              </a:rPr>
              <a:t>Proxy Firewall</a:t>
            </a:r>
            <a:endParaRPr lang="en-US" sz="2400" dirty="0" smtClean="0">
              <a:latin typeface="Cambria" pitchFamily="18" charset="0"/>
              <a:ea typeface="Cambria" pitchFamily="18" charset="0"/>
            </a:endParaRPr>
          </a:p>
          <a:p>
            <a:pPr marL="0" indent="0">
              <a:buClr>
                <a:schemeClr val="tx1"/>
              </a:buClr>
              <a:buNone/>
            </a:pPr>
            <a:r>
              <a:rPr lang="en-US" dirty="0" smtClean="0"/>
              <a:t>	</a:t>
            </a:r>
            <a:endParaRPr lang="en-IN" dirty="0"/>
          </a:p>
        </p:txBody>
      </p:sp>
    </p:spTree>
    <p:extLst>
      <p:ext uri="{BB962C8B-B14F-4D97-AF65-F5344CB8AC3E}">
        <p14:creationId xmlns:p14="http://schemas.microsoft.com/office/powerpoint/2010/main" val="2760102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5181600"/>
          </a:xfrm>
        </p:spPr>
        <p:txBody>
          <a:bodyPr/>
          <a:lstStyle/>
          <a:p>
            <a:pPr marL="0" indent="0">
              <a:buNone/>
            </a:pPr>
            <a:r>
              <a:rPr lang="en-US" sz="2400" b="1" dirty="0">
                <a:latin typeface="Cambria" pitchFamily="18" charset="0"/>
                <a:ea typeface="Cambria" pitchFamily="18" charset="0"/>
              </a:rPr>
              <a:t>Packet Filtering Firewall:</a:t>
            </a:r>
            <a:endParaRPr lang="en-US" sz="2400" dirty="0">
              <a:latin typeface="Cambria" pitchFamily="18" charset="0"/>
              <a:ea typeface="Cambria" pitchFamily="18" charset="0"/>
            </a:endParaRPr>
          </a:p>
          <a:p>
            <a:pPr>
              <a:lnSpc>
                <a:spcPct val="150000"/>
              </a:lnSpc>
              <a:buClr>
                <a:schemeClr val="tx1"/>
              </a:buClr>
              <a:buFont typeface="Wingdings" pitchFamily="2" charset="2"/>
              <a:buChar char="Ø"/>
            </a:pPr>
            <a:r>
              <a:rPr lang="en-US" sz="2400" b="1" dirty="0" err="1">
                <a:latin typeface="Cambria" pitchFamily="18" charset="0"/>
                <a:ea typeface="Cambria" pitchFamily="18" charset="0"/>
              </a:rPr>
              <a:t>iptables</a:t>
            </a:r>
            <a:r>
              <a:rPr lang="en-US" sz="2400" b="1" dirty="0">
                <a:latin typeface="Cambria" pitchFamily="18" charset="0"/>
                <a:ea typeface="Cambria" pitchFamily="18" charset="0"/>
              </a:rPr>
              <a:t> (</a:t>
            </a:r>
            <a:r>
              <a:rPr lang="en-US" sz="2400" b="1" dirty="0" err="1">
                <a:latin typeface="Cambria" pitchFamily="18" charset="0"/>
                <a:ea typeface="Cambria" pitchFamily="18" charset="0"/>
              </a:rPr>
              <a:t>Netfilter</a:t>
            </a:r>
            <a:r>
              <a:rPr lang="en-US" sz="2400" b="1" dirty="0">
                <a:latin typeface="Cambria" pitchFamily="18" charset="0"/>
                <a:ea typeface="Cambria" pitchFamily="18" charset="0"/>
              </a:rPr>
              <a:t>):</a:t>
            </a:r>
            <a:r>
              <a:rPr lang="en-US" sz="2400" dirty="0">
                <a:latin typeface="Cambria" pitchFamily="18" charset="0"/>
                <a:ea typeface="Cambria" pitchFamily="18" charset="0"/>
              </a:rPr>
              <a:t> This is the traditional packet filtering firewall in Linux. It operates at the network packet level, examining packets and deciding whether to accept, drop, or forward them based on defined rules.</a:t>
            </a:r>
          </a:p>
          <a:p>
            <a:pPr>
              <a:lnSpc>
                <a:spcPct val="150000"/>
              </a:lnSpc>
              <a:buClr>
                <a:schemeClr val="tx1"/>
              </a:buClr>
              <a:buFont typeface="Wingdings" pitchFamily="2" charset="2"/>
              <a:buChar char="Ø"/>
            </a:pPr>
            <a:r>
              <a:rPr lang="en-US" sz="2400" b="1" dirty="0" err="1">
                <a:latin typeface="Cambria" pitchFamily="18" charset="0"/>
                <a:ea typeface="Cambria" pitchFamily="18" charset="0"/>
              </a:rPr>
              <a:t>nftables</a:t>
            </a:r>
            <a:r>
              <a:rPr lang="en-US" sz="2400" b="1" dirty="0">
                <a:latin typeface="Cambria" pitchFamily="18" charset="0"/>
                <a:ea typeface="Cambria" pitchFamily="18" charset="0"/>
              </a:rPr>
              <a:t>:</a:t>
            </a:r>
            <a:r>
              <a:rPr lang="en-US" sz="2400" dirty="0">
                <a:latin typeface="Cambria" pitchFamily="18" charset="0"/>
                <a:ea typeface="Cambria" pitchFamily="18" charset="0"/>
              </a:rPr>
              <a:t> A modern replacement for </a:t>
            </a:r>
            <a:r>
              <a:rPr lang="en-US" sz="2400" dirty="0" err="1">
                <a:latin typeface="Cambria" pitchFamily="18" charset="0"/>
                <a:ea typeface="Cambria" pitchFamily="18" charset="0"/>
              </a:rPr>
              <a:t>iptables</a:t>
            </a:r>
            <a:r>
              <a:rPr lang="en-US" sz="2400" dirty="0">
                <a:latin typeface="Cambria" pitchFamily="18" charset="0"/>
                <a:ea typeface="Cambria" pitchFamily="18" charset="0"/>
              </a:rPr>
              <a:t>, </a:t>
            </a:r>
            <a:r>
              <a:rPr lang="en-US" sz="2400" dirty="0" err="1">
                <a:latin typeface="Cambria" pitchFamily="18" charset="0"/>
                <a:ea typeface="Cambria" pitchFamily="18" charset="0"/>
              </a:rPr>
              <a:t>nftables</a:t>
            </a:r>
            <a:r>
              <a:rPr lang="en-US" sz="2400" dirty="0">
                <a:latin typeface="Cambria" pitchFamily="18" charset="0"/>
                <a:ea typeface="Cambria" pitchFamily="18" charset="0"/>
              </a:rPr>
              <a:t> provides a more efficient and flexible framework for packet filtering and network address translation (NAT) in Linux.</a:t>
            </a:r>
          </a:p>
          <a:p>
            <a:pPr marL="0" indent="0">
              <a:buClr>
                <a:schemeClr val="tx1"/>
              </a:buClr>
              <a:buNone/>
            </a:pPr>
            <a:endParaRPr lang="en-IN" dirty="0"/>
          </a:p>
        </p:txBody>
      </p:sp>
    </p:spTree>
    <p:extLst>
      <p:ext uri="{BB962C8B-B14F-4D97-AF65-F5344CB8AC3E}">
        <p14:creationId xmlns:p14="http://schemas.microsoft.com/office/powerpoint/2010/main" val="2098102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pPr marL="0" indent="0">
              <a:buClr>
                <a:schemeClr val="tx1"/>
              </a:buClr>
              <a:buNone/>
            </a:pPr>
            <a:r>
              <a:rPr lang="en-US" sz="2800" b="1" dirty="0">
                <a:latin typeface="Cambria" pitchFamily="18" charset="0"/>
                <a:ea typeface="Cambria" pitchFamily="18" charset="0"/>
              </a:rPr>
              <a:t>Proxy Firewall:</a:t>
            </a:r>
            <a:endParaRPr lang="en-US" sz="2800" dirty="0">
              <a:latin typeface="Cambria" pitchFamily="18" charset="0"/>
              <a:ea typeface="Cambria" pitchFamily="18" charset="0"/>
            </a:endParaRPr>
          </a:p>
          <a:p>
            <a:pPr>
              <a:lnSpc>
                <a:spcPct val="150000"/>
              </a:lnSpc>
              <a:buClr>
                <a:schemeClr val="tx1"/>
              </a:buClr>
              <a:buFont typeface="Wingdings" pitchFamily="2" charset="2"/>
              <a:buChar char="Ø"/>
            </a:pPr>
            <a:r>
              <a:rPr lang="en-US" sz="2400" b="1" dirty="0">
                <a:latin typeface="Cambria" pitchFamily="18" charset="0"/>
                <a:ea typeface="Cambria" pitchFamily="18" charset="0"/>
              </a:rPr>
              <a:t>Squid Proxy:</a:t>
            </a:r>
            <a:r>
              <a:rPr lang="en-US" sz="2400" dirty="0">
                <a:latin typeface="Cambria" pitchFamily="18" charset="0"/>
                <a:ea typeface="Cambria" pitchFamily="18" charset="0"/>
              </a:rPr>
              <a:t> While primarily known as a web proxy server, Squid can also function as a proxy firewall by controlling and filtering traffic based on application-layer protocols (e.g., HTTP, HTTPS).</a:t>
            </a:r>
          </a:p>
          <a:p>
            <a:pPr>
              <a:lnSpc>
                <a:spcPct val="150000"/>
              </a:lnSpc>
              <a:buClr>
                <a:schemeClr val="tx1"/>
              </a:buClr>
              <a:buFont typeface="Wingdings" pitchFamily="2" charset="2"/>
              <a:buChar char="Ø"/>
            </a:pPr>
            <a:r>
              <a:rPr lang="en-US" sz="2400" b="1" dirty="0" err="1">
                <a:latin typeface="Cambria" pitchFamily="18" charset="0"/>
                <a:ea typeface="Cambria" pitchFamily="18" charset="0"/>
              </a:rPr>
              <a:t>Privoxy</a:t>
            </a:r>
            <a:r>
              <a:rPr lang="en-US" sz="2400" b="1" dirty="0">
                <a:latin typeface="Cambria" pitchFamily="18" charset="0"/>
                <a:ea typeface="Cambria" pitchFamily="18" charset="0"/>
              </a:rPr>
              <a:t>:</a:t>
            </a:r>
            <a:r>
              <a:rPr lang="en-US" sz="2400" dirty="0">
                <a:latin typeface="Cambria" pitchFamily="18" charset="0"/>
                <a:ea typeface="Cambria" pitchFamily="18" charset="0"/>
              </a:rPr>
              <a:t> Another proxy server that can act as a firewall by filtering and modifying web page data before it reaches the client.</a:t>
            </a:r>
          </a:p>
          <a:p>
            <a:pPr marL="0" indent="0">
              <a:buNone/>
            </a:pPr>
            <a:endParaRPr lang="en-IN" dirty="0"/>
          </a:p>
        </p:txBody>
      </p:sp>
    </p:spTree>
    <p:extLst>
      <p:ext uri="{BB962C8B-B14F-4D97-AF65-F5344CB8AC3E}">
        <p14:creationId xmlns:p14="http://schemas.microsoft.com/office/powerpoint/2010/main" val="1975452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1"/>
                </a:solidFill>
                <a:latin typeface="Cambria" pitchFamily="18" charset="0"/>
                <a:ea typeface="Cambria" pitchFamily="18" charset="0"/>
              </a:rPr>
              <a:t>Comparison:</a:t>
            </a:r>
            <a:endParaRPr lang="en-IN" sz="2800" b="1" dirty="0">
              <a:solidFill>
                <a:schemeClr val="tx1"/>
              </a:solidFill>
              <a:latin typeface="Cambria" pitchFamily="18" charset="0"/>
              <a:ea typeface="Cambria" pitchFamily="18" charset="0"/>
            </a:endParaRPr>
          </a:p>
        </p:txBody>
      </p:sp>
      <p:sp>
        <p:nvSpPr>
          <p:cNvPr id="3" name="Text Placeholder 2"/>
          <p:cNvSpPr>
            <a:spLocks noGrp="1"/>
          </p:cNvSpPr>
          <p:nvPr>
            <p:ph type="body" idx="1"/>
          </p:nvPr>
        </p:nvSpPr>
        <p:spPr/>
        <p:txBody>
          <a:bodyPr/>
          <a:lstStyle/>
          <a:p>
            <a:r>
              <a:rPr lang="en-IN" dirty="0">
                <a:solidFill>
                  <a:schemeClr val="tx1"/>
                </a:solidFill>
                <a:latin typeface="Cambria" pitchFamily="18" charset="0"/>
                <a:ea typeface="Cambria" pitchFamily="18" charset="0"/>
              </a:rPr>
              <a:t>Packet Filtering Firewall</a:t>
            </a:r>
          </a:p>
        </p:txBody>
      </p:sp>
      <p:sp>
        <p:nvSpPr>
          <p:cNvPr id="4" name="Text Placeholder 3"/>
          <p:cNvSpPr>
            <a:spLocks noGrp="1"/>
          </p:cNvSpPr>
          <p:nvPr>
            <p:ph type="body" sz="half" idx="3"/>
          </p:nvPr>
        </p:nvSpPr>
        <p:spPr/>
        <p:txBody>
          <a:bodyPr/>
          <a:lstStyle/>
          <a:p>
            <a:r>
              <a:rPr lang="en-IN" dirty="0">
                <a:solidFill>
                  <a:schemeClr val="tx1"/>
                </a:solidFill>
                <a:latin typeface="Cambria" pitchFamily="18" charset="0"/>
                <a:ea typeface="Cambria" pitchFamily="18" charset="0"/>
              </a:rPr>
              <a:t>Proxy</a:t>
            </a:r>
            <a:r>
              <a:rPr lang="en-IN" dirty="0"/>
              <a:t> </a:t>
            </a:r>
            <a:r>
              <a:rPr lang="en-IN" dirty="0">
                <a:solidFill>
                  <a:schemeClr val="tx1"/>
                </a:solidFill>
                <a:latin typeface="Cambria" pitchFamily="18" charset="0"/>
                <a:ea typeface="Cambria" pitchFamily="18" charset="0"/>
              </a:rPr>
              <a:t>Firewall</a:t>
            </a:r>
          </a:p>
        </p:txBody>
      </p:sp>
      <p:sp>
        <p:nvSpPr>
          <p:cNvPr id="5" name="Content Placeholder 4"/>
          <p:cNvSpPr>
            <a:spLocks noGrp="1"/>
          </p:cNvSpPr>
          <p:nvPr>
            <p:ph sz="quarter" idx="2"/>
          </p:nvPr>
        </p:nvSpPr>
        <p:spPr/>
        <p:txBody>
          <a:bodyPr>
            <a:normAutofit/>
          </a:bodyPr>
          <a:lstStyle/>
          <a:p>
            <a:pPr>
              <a:lnSpc>
                <a:spcPct val="150000"/>
              </a:lnSpc>
              <a:buClr>
                <a:schemeClr val="tx1"/>
              </a:buClr>
              <a:buFont typeface="Wingdings" pitchFamily="2" charset="2"/>
              <a:buChar char="Ø"/>
            </a:pPr>
            <a:r>
              <a:rPr lang="en-US" sz="1600" dirty="0">
                <a:latin typeface="Cambria" pitchFamily="18" charset="0"/>
                <a:ea typeface="Cambria" pitchFamily="18" charset="0"/>
              </a:rPr>
              <a:t>Operates at the network layer (OSI Layer 3) and sometimes at the transport layer (OSI Layer 4</a:t>
            </a:r>
            <a:r>
              <a:rPr lang="en-US" sz="1600" dirty="0" smtClean="0">
                <a:latin typeface="Cambria" pitchFamily="18" charset="0"/>
                <a:ea typeface="Cambria" pitchFamily="18" charset="0"/>
              </a:rPr>
              <a:t>).</a:t>
            </a:r>
          </a:p>
          <a:p>
            <a:pPr>
              <a:lnSpc>
                <a:spcPct val="150000"/>
              </a:lnSpc>
              <a:buClr>
                <a:schemeClr val="tx1"/>
              </a:buClr>
              <a:buFont typeface="Wingdings" pitchFamily="2" charset="2"/>
              <a:buChar char="Ø"/>
            </a:pPr>
            <a:r>
              <a:rPr lang="en-US" sz="1600" dirty="0" smtClean="0">
                <a:latin typeface="Cambria" pitchFamily="18" charset="0"/>
                <a:ea typeface="Cambria" pitchFamily="18" charset="0"/>
              </a:rPr>
              <a:t>Typically </a:t>
            </a:r>
            <a:r>
              <a:rPr lang="en-US" sz="1600" dirty="0">
                <a:latin typeface="Cambria" pitchFamily="18" charset="0"/>
                <a:ea typeface="Cambria" pitchFamily="18" charset="0"/>
              </a:rPr>
              <a:t>used for controlling network traffic based on IP addresses, ports, and protocols</a:t>
            </a:r>
            <a:r>
              <a:rPr lang="en-US" sz="1600" dirty="0" smtClean="0">
                <a:latin typeface="Cambria" pitchFamily="18" charset="0"/>
                <a:ea typeface="Cambria" pitchFamily="18" charset="0"/>
              </a:rPr>
              <a:t>.</a:t>
            </a:r>
          </a:p>
          <a:p>
            <a:pPr>
              <a:lnSpc>
                <a:spcPct val="150000"/>
              </a:lnSpc>
              <a:buClr>
                <a:schemeClr val="tx1"/>
              </a:buClr>
              <a:buFont typeface="Wingdings" pitchFamily="2" charset="2"/>
              <a:buChar char="Ø"/>
            </a:pPr>
            <a:r>
              <a:rPr lang="en-US" sz="1600" dirty="0" smtClean="0">
                <a:latin typeface="Cambria" pitchFamily="18" charset="0"/>
                <a:ea typeface="Cambria" pitchFamily="18" charset="0"/>
              </a:rPr>
              <a:t>More </a:t>
            </a:r>
            <a:r>
              <a:rPr lang="en-US" sz="1600" dirty="0">
                <a:latin typeface="Cambria" pitchFamily="18" charset="0"/>
                <a:ea typeface="Cambria" pitchFamily="18" charset="0"/>
              </a:rPr>
              <a:t>suitable for enforcing basic network security policies such as access control and traffic filtering.</a:t>
            </a:r>
            <a:endParaRPr lang="en-IN" sz="1600" dirty="0">
              <a:latin typeface="Cambria" pitchFamily="18" charset="0"/>
              <a:ea typeface="Cambria" pitchFamily="18" charset="0"/>
            </a:endParaRPr>
          </a:p>
        </p:txBody>
      </p:sp>
      <p:sp>
        <p:nvSpPr>
          <p:cNvPr id="6" name="Content Placeholder 5"/>
          <p:cNvSpPr>
            <a:spLocks noGrp="1"/>
          </p:cNvSpPr>
          <p:nvPr>
            <p:ph sz="quarter" idx="4"/>
          </p:nvPr>
        </p:nvSpPr>
        <p:spPr/>
        <p:txBody>
          <a:bodyPr>
            <a:normAutofit/>
          </a:bodyPr>
          <a:lstStyle/>
          <a:p>
            <a:pPr>
              <a:lnSpc>
                <a:spcPct val="150000"/>
              </a:lnSpc>
              <a:buClr>
                <a:schemeClr val="tx1"/>
              </a:buClr>
              <a:buFont typeface="Wingdings" pitchFamily="2" charset="2"/>
              <a:buChar char="Ø"/>
            </a:pPr>
            <a:r>
              <a:rPr lang="en-US" sz="1600" dirty="0">
                <a:latin typeface="Cambria" pitchFamily="18" charset="0"/>
                <a:ea typeface="Cambria" pitchFamily="18" charset="0"/>
              </a:rPr>
              <a:t>Operates at the application layer (OSI Layer 7</a:t>
            </a:r>
            <a:r>
              <a:rPr lang="en-US" sz="1600" dirty="0" smtClean="0">
                <a:latin typeface="Cambria" pitchFamily="18" charset="0"/>
                <a:ea typeface="Cambria" pitchFamily="18" charset="0"/>
              </a:rPr>
              <a:t>).</a:t>
            </a:r>
          </a:p>
          <a:p>
            <a:pPr>
              <a:lnSpc>
                <a:spcPct val="150000"/>
              </a:lnSpc>
              <a:buClr>
                <a:schemeClr val="tx1"/>
              </a:buClr>
              <a:buFont typeface="Wingdings" pitchFamily="2" charset="2"/>
              <a:buChar char="Ø"/>
            </a:pPr>
            <a:r>
              <a:rPr lang="en-US" sz="1600" dirty="0" smtClean="0">
                <a:latin typeface="Cambria" pitchFamily="18" charset="0"/>
                <a:ea typeface="Cambria" pitchFamily="18" charset="0"/>
              </a:rPr>
              <a:t>Filters </a:t>
            </a:r>
            <a:r>
              <a:rPr lang="en-US" sz="1600" dirty="0">
                <a:latin typeface="Cambria" pitchFamily="18" charset="0"/>
                <a:ea typeface="Cambria" pitchFamily="18" charset="0"/>
              </a:rPr>
              <a:t>traffic based on higher-layer protocols (e.g., HTTP, FTP) and can inspect and modify application data</a:t>
            </a:r>
            <a:r>
              <a:rPr lang="en-US" sz="1600" dirty="0" smtClean="0">
                <a:latin typeface="Cambria" pitchFamily="18" charset="0"/>
                <a:ea typeface="Cambria" pitchFamily="18" charset="0"/>
              </a:rPr>
              <a:t>.</a:t>
            </a:r>
          </a:p>
          <a:p>
            <a:pPr>
              <a:lnSpc>
                <a:spcPct val="150000"/>
              </a:lnSpc>
              <a:buClr>
                <a:schemeClr val="tx1"/>
              </a:buClr>
              <a:buFont typeface="Wingdings" pitchFamily="2" charset="2"/>
              <a:buChar char="Ø"/>
            </a:pPr>
            <a:r>
              <a:rPr lang="en-US" sz="1600" dirty="0" smtClean="0">
                <a:latin typeface="Cambria" pitchFamily="18" charset="0"/>
                <a:ea typeface="Cambria" pitchFamily="18" charset="0"/>
              </a:rPr>
              <a:t>Provides </a:t>
            </a:r>
            <a:r>
              <a:rPr lang="en-US" sz="1600" dirty="0">
                <a:latin typeface="Cambria" pitchFamily="18" charset="0"/>
                <a:ea typeface="Cambria" pitchFamily="18" charset="0"/>
              </a:rPr>
              <a:t>more granular control over user activities and content filtering but may introduce higher latency due to additional processing.</a:t>
            </a:r>
            <a:endParaRPr lang="en-IN" sz="1600" dirty="0">
              <a:latin typeface="Cambria" pitchFamily="18" charset="0"/>
              <a:ea typeface="Cambria" pitchFamily="18" charset="0"/>
            </a:endParaRPr>
          </a:p>
        </p:txBody>
      </p:sp>
    </p:spTree>
    <p:extLst>
      <p:ext uri="{BB962C8B-B14F-4D97-AF65-F5344CB8AC3E}">
        <p14:creationId xmlns:p14="http://schemas.microsoft.com/office/powerpoint/2010/main" val="3799452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tx1"/>
                </a:solidFill>
                <a:latin typeface="Cambria" pitchFamily="18" charset="0"/>
                <a:ea typeface="Cambria" pitchFamily="18" charset="0"/>
              </a:rPr>
              <a:t>Firewall Terminology</a:t>
            </a:r>
            <a:endParaRPr lang="en-IN" sz="2800" b="1" dirty="0">
              <a:solidFill>
                <a:schemeClr val="tx1"/>
              </a:solidFill>
              <a:latin typeface="Cambria" pitchFamily="18" charset="0"/>
              <a:ea typeface="Cambria" pitchFamily="18" charset="0"/>
            </a:endParaRPr>
          </a:p>
        </p:txBody>
      </p:sp>
      <p:sp>
        <p:nvSpPr>
          <p:cNvPr id="3" name="Content Placeholder 2"/>
          <p:cNvSpPr>
            <a:spLocks noGrp="1"/>
          </p:cNvSpPr>
          <p:nvPr>
            <p:ph idx="1"/>
          </p:nvPr>
        </p:nvSpPr>
        <p:spPr/>
        <p:txBody>
          <a:bodyPr/>
          <a:lstStyle/>
          <a:p>
            <a:pPr>
              <a:lnSpc>
                <a:spcPct val="150000"/>
              </a:lnSpc>
              <a:buClr>
                <a:schemeClr val="tx1"/>
              </a:buClr>
              <a:buFont typeface="Wingdings" pitchFamily="2" charset="2"/>
              <a:buChar char="Ø"/>
            </a:pPr>
            <a:r>
              <a:rPr lang="en-IN" sz="2400" dirty="0">
                <a:latin typeface="Cambria" pitchFamily="18" charset="0"/>
                <a:ea typeface="Cambria" pitchFamily="18" charset="0"/>
              </a:rPr>
              <a:t>Firewall terminology in Linux includes a variety of terms and concepts used to describe different aspects of firewall configuration, operation, and management. </a:t>
            </a:r>
            <a:endParaRPr lang="en-IN" sz="2400" dirty="0" smtClean="0">
              <a:latin typeface="Cambria" pitchFamily="18" charset="0"/>
              <a:ea typeface="Cambria" pitchFamily="18" charset="0"/>
            </a:endParaRPr>
          </a:p>
          <a:p>
            <a:pPr>
              <a:lnSpc>
                <a:spcPct val="150000"/>
              </a:lnSpc>
              <a:buClr>
                <a:schemeClr val="tx1"/>
              </a:buClr>
              <a:buFont typeface="Wingdings" pitchFamily="2" charset="2"/>
              <a:buChar char="Ø"/>
            </a:pPr>
            <a:r>
              <a:rPr lang="en-IN" sz="2400" dirty="0" smtClean="0">
                <a:latin typeface="Cambria" pitchFamily="18" charset="0"/>
                <a:ea typeface="Cambria" pitchFamily="18" charset="0"/>
              </a:rPr>
              <a:t>Here </a:t>
            </a:r>
            <a:r>
              <a:rPr lang="en-IN" sz="2400" dirty="0">
                <a:latin typeface="Cambria" pitchFamily="18" charset="0"/>
                <a:ea typeface="Cambria" pitchFamily="18" charset="0"/>
              </a:rPr>
              <a:t>are some key terms commonly associated with firewalls in Linux:</a:t>
            </a:r>
          </a:p>
          <a:p>
            <a:pPr marL="0" indent="0">
              <a:buNone/>
            </a:pPr>
            <a:endParaRPr lang="en-IN" dirty="0"/>
          </a:p>
        </p:txBody>
      </p:sp>
    </p:spTree>
    <p:extLst>
      <p:ext uri="{BB962C8B-B14F-4D97-AF65-F5344CB8AC3E}">
        <p14:creationId xmlns:p14="http://schemas.microsoft.com/office/powerpoint/2010/main" val="996374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86400"/>
          </a:xfrm>
        </p:spPr>
        <p:txBody>
          <a:bodyPr>
            <a:noAutofit/>
          </a:bodyPr>
          <a:lstStyle/>
          <a:p>
            <a:pPr marL="0" indent="0">
              <a:lnSpc>
                <a:spcPct val="150000"/>
              </a:lnSpc>
              <a:buNone/>
            </a:pPr>
            <a:r>
              <a:rPr lang="en-US" sz="2000" dirty="0">
                <a:latin typeface="Cambria" pitchFamily="18" charset="0"/>
                <a:ea typeface="Cambria" pitchFamily="18" charset="0"/>
              </a:rPr>
              <a:t>In Linux, firewall terminology generally revolves around the tools and concepts used to manage network security. Here are some key terms and concepts related to firewalls in Linux</a:t>
            </a:r>
            <a:r>
              <a:rPr lang="en-US" sz="2000" dirty="0" smtClean="0">
                <a:latin typeface="Cambria" pitchFamily="18" charset="0"/>
                <a:ea typeface="Cambria" pitchFamily="18" charset="0"/>
              </a:rPr>
              <a:t>:</a:t>
            </a:r>
            <a:endParaRPr lang="en-US" sz="2000" dirty="0">
              <a:latin typeface="Cambria" pitchFamily="18" charset="0"/>
              <a:ea typeface="Cambria" pitchFamily="18" charset="0"/>
            </a:endParaRPr>
          </a:p>
          <a:p>
            <a:pPr lvl="0">
              <a:lnSpc>
                <a:spcPct val="150000"/>
              </a:lnSpc>
              <a:buClrTx/>
              <a:buFont typeface="Wingdings" pitchFamily="2" charset="2"/>
              <a:buChar char="Ø"/>
            </a:pPr>
            <a:r>
              <a:rPr lang="en-US" sz="2000" b="1" dirty="0">
                <a:latin typeface="Cambria" pitchFamily="18" charset="0"/>
                <a:ea typeface="Cambria" pitchFamily="18" charset="0"/>
              </a:rPr>
              <a:t>Chain: </a:t>
            </a:r>
            <a:r>
              <a:rPr lang="en-US" sz="2000" dirty="0">
                <a:latin typeface="Cambria" pitchFamily="18" charset="0"/>
                <a:ea typeface="Cambria" pitchFamily="18" charset="0"/>
              </a:rPr>
              <a:t>A series of rules that are applied to network traffic.</a:t>
            </a:r>
            <a:endParaRPr lang="en-IN" sz="2000" dirty="0">
              <a:latin typeface="Cambria" pitchFamily="18" charset="0"/>
              <a:ea typeface="Cambria" pitchFamily="18" charset="0"/>
            </a:endParaRPr>
          </a:p>
          <a:p>
            <a:pPr lvl="0">
              <a:lnSpc>
                <a:spcPct val="150000"/>
              </a:lnSpc>
              <a:buClrTx/>
              <a:buFont typeface="Wingdings" pitchFamily="2" charset="2"/>
              <a:buChar char="Ø"/>
            </a:pPr>
            <a:r>
              <a:rPr lang="en-US" sz="2000" b="1" dirty="0">
                <a:latin typeface="Cambria" pitchFamily="18" charset="0"/>
                <a:ea typeface="Cambria" pitchFamily="18" charset="0"/>
              </a:rPr>
              <a:t>Rule:</a:t>
            </a:r>
            <a:r>
              <a:rPr lang="en-US" sz="2000" dirty="0">
                <a:latin typeface="Cambria" pitchFamily="18" charset="0"/>
                <a:ea typeface="Cambria" pitchFamily="18" charset="0"/>
              </a:rPr>
              <a:t> A specific instruction that defines what action to take on a packet. (allow, deny, forward)</a:t>
            </a:r>
            <a:endParaRPr lang="en-IN" sz="2000" dirty="0">
              <a:latin typeface="Cambria" pitchFamily="18" charset="0"/>
              <a:ea typeface="Cambria" pitchFamily="18" charset="0"/>
            </a:endParaRPr>
          </a:p>
          <a:p>
            <a:pPr lvl="0">
              <a:lnSpc>
                <a:spcPct val="150000"/>
              </a:lnSpc>
              <a:buClrTx/>
              <a:buFont typeface="Wingdings" pitchFamily="2" charset="2"/>
              <a:buChar char="Ø"/>
            </a:pPr>
            <a:r>
              <a:rPr lang="en-US" sz="2000" b="1" dirty="0">
                <a:latin typeface="Cambria" pitchFamily="18" charset="0"/>
                <a:ea typeface="Cambria" pitchFamily="18" charset="0"/>
              </a:rPr>
              <a:t>Target:</a:t>
            </a:r>
            <a:r>
              <a:rPr lang="en-US" sz="2000" dirty="0">
                <a:latin typeface="Cambria" pitchFamily="18" charset="0"/>
                <a:ea typeface="Cambria" pitchFamily="18" charset="0"/>
              </a:rPr>
              <a:t> The final destination of  a packet. (ACCEPT, REJECT, DROP)</a:t>
            </a:r>
            <a:endParaRPr lang="en-IN" sz="2000" dirty="0">
              <a:latin typeface="Cambria" pitchFamily="18" charset="0"/>
              <a:ea typeface="Cambria" pitchFamily="18" charset="0"/>
            </a:endParaRPr>
          </a:p>
          <a:p>
            <a:pPr lvl="0">
              <a:lnSpc>
                <a:spcPct val="150000"/>
              </a:lnSpc>
              <a:buClrTx/>
              <a:buFont typeface="Wingdings" pitchFamily="2" charset="2"/>
              <a:buChar char="Ø"/>
            </a:pPr>
            <a:r>
              <a:rPr lang="en-US" sz="2000" b="1" dirty="0">
                <a:latin typeface="Cambria" pitchFamily="18" charset="0"/>
                <a:ea typeface="Cambria" pitchFamily="18" charset="0"/>
              </a:rPr>
              <a:t>Interface:</a:t>
            </a:r>
            <a:r>
              <a:rPr lang="en-US" sz="2000" dirty="0">
                <a:latin typeface="Cambria" pitchFamily="18" charset="0"/>
                <a:ea typeface="Cambria" pitchFamily="18" charset="0"/>
              </a:rPr>
              <a:t> A network interface (eth0, wlan0) that receives or sends packets</a:t>
            </a:r>
            <a:r>
              <a:rPr lang="en-US" sz="2000" dirty="0" smtClean="0">
                <a:latin typeface="Cambria" pitchFamily="18" charset="0"/>
                <a:ea typeface="Cambria" pitchFamily="18" charset="0"/>
              </a:rPr>
              <a:t>.</a:t>
            </a:r>
          </a:p>
          <a:p>
            <a:pPr lvl="0">
              <a:lnSpc>
                <a:spcPct val="150000"/>
              </a:lnSpc>
              <a:buClrTx/>
              <a:buFont typeface="Wingdings" pitchFamily="2" charset="2"/>
              <a:buChar char="Ø"/>
            </a:pPr>
            <a:r>
              <a:rPr lang="en-US" sz="2000" b="1" dirty="0">
                <a:latin typeface="Cambria" pitchFamily="18" charset="0"/>
                <a:ea typeface="Cambria" pitchFamily="18" charset="0"/>
              </a:rPr>
              <a:t>Port:</a:t>
            </a:r>
            <a:r>
              <a:rPr lang="en-US" sz="2000" dirty="0">
                <a:latin typeface="Cambria" pitchFamily="18" charset="0"/>
                <a:ea typeface="Cambria" pitchFamily="18" charset="0"/>
              </a:rPr>
              <a:t> A number that simplifies specific services. (22 for SSH (Secure Shell) protocol</a:t>
            </a:r>
            <a:r>
              <a:rPr lang="en-US" sz="2000" dirty="0" smtClean="0">
                <a:latin typeface="Cambria" pitchFamily="18" charset="0"/>
                <a:ea typeface="Cambria" pitchFamily="18" charset="0"/>
              </a:rPr>
              <a:t>)</a:t>
            </a:r>
            <a:endParaRPr lang="en-IN" sz="2000" dirty="0">
              <a:latin typeface="Cambria" pitchFamily="18" charset="0"/>
              <a:ea typeface="Cambria" pitchFamily="18" charset="0"/>
            </a:endParaRPr>
          </a:p>
        </p:txBody>
      </p:sp>
    </p:spTree>
    <p:extLst>
      <p:ext uri="{BB962C8B-B14F-4D97-AF65-F5344CB8AC3E}">
        <p14:creationId xmlns:p14="http://schemas.microsoft.com/office/powerpoint/2010/main" val="2422146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fontScale="77500" lnSpcReduction="20000"/>
          </a:bodyPr>
          <a:lstStyle/>
          <a:p>
            <a:pPr lvl="0">
              <a:lnSpc>
                <a:spcPct val="150000"/>
              </a:lnSpc>
              <a:buClr>
                <a:schemeClr val="tx1"/>
              </a:buClr>
              <a:buFont typeface="Wingdings" pitchFamily="2" charset="2"/>
              <a:buChar char="Ø"/>
            </a:pPr>
            <a:r>
              <a:rPr lang="en-US" sz="2400" b="1" dirty="0">
                <a:latin typeface="Cambria" pitchFamily="18" charset="0"/>
                <a:ea typeface="Cambria" pitchFamily="18" charset="0"/>
              </a:rPr>
              <a:t>Protocol:</a:t>
            </a:r>
            <a:r>
              <a:rPr lang="en-US" sz="2400" dirty="0">
                <a:latin typeface="Cambria" pitchFamily="18" charset="0"/>
                <a:ea typeface="Cambria" pitchFamily="18" charset="0"/>
              </a:rPr>
              <a:t> Refers to a set of rules and standards that devices use to communicate with each other over a network. ( HTTP, FTP)</a:t>
            </a:r>
            <a:endParaRPr lang="en-IN" sz="2400" dirty="0">
              <a:latin typeface="Cambria" pitchFamily="18" charset="0"/>
              <a:ea typeface="Cambria" pitchFamily="18" charset="0"/>
            </a:endParaRPr>
          </a:p>
          <a:p>
            <a:pPr lvl="0">
              <a:lnSpc>
                <a:spcPct val="150000"/>
              </a:lnSpc>
              <a:buClr>
                <a:schemeClr val="tx1"/>
              </a:buClr>
              <a:buFont typeface="Wingdings" pitchFamily="2" charset="2"/>
              <a:buChar char="Ø"/>
            </a:pPr>
            <a:r>
              <a:rPr lang="en-US" sz="2400" b="1" dirty="0">
                <a:latin typeface="Cambria" pitchFamily="18" charset="0"/>
                <a:ea typeface="Cambria" pitchFamily="18" charset="0"/>
              </a:rPr>
              <a:t>Source:</a:t>
            </a:r>
            <a:r>
              <a:rPr lang="en-US" sz="2400" dirty="0">
                <a:latin typeface="Cambria" pitchFamily="18" charset="0"/>
                <a:ea typeface="Cambria" pitchFamily="18" charset="0"/>
              </a:rPr>
              <a:t> The origin of packet. ( IP address, network range</a:t>
            </a:r>
            <a:r>
              <a:rPr lang="en-US" sz="2400" dirty="0" smtClean="0">
                <a:latin typeface="Cambria" pitchFamily="18" charset="0"/>
                <a:ea typeface="Cambria" pitchFamily="18" charset="0"/>
              </a:rPr>
              <a:t>)</a:t>
            </a:r>
            <a:endParaRPr lang="en-US" sz="2400" b="1" dirty="0" smtClean="0">
              <a:latin typeface="Cambria" pitchFamily="18" charset="0"/>
              <a:ea typeface="Cambria" pitchFamily="18" charset="0"/>
            </a:endParaRPr>
          </a:p>
          <a:p>
            <a:pPr lvl="0">
              <a:lnSpc>
                <a:spcPct val="150000"/>
              </a:lnSpc>
              <a:buClr>
                <a:schemeClr val="tx1"/>
              </a:buClr>
              <a:buFont typeface="Wingdings" pitchFamily="2" charset="2"/>
              <a:buChar char="Ø"/>
            </a:pPr>
            <a:r>
              <a:rPr lang="en-US" sz="2400" b="1" dirty="0" smtClean="0">
                <a:latin typeface="Cambria" pitchFamily="18" charset="0"/>
                <a:ea typeface="Cambria" pitchFamily="18" charset="0"/>
              </a:rPr>
              <a:t>Destination</a:t>
            </a:r>
            <a:r>
              <a:rPr lang="en-US" sz="2400" b="1" dirty="0">
                <a:latin typeface="Cambria" pitchFamily="18" charset="0"/>
                <a:ea typeface="Cambria" pitchFamily="18" charset="0"/>
              </a:rPr>
              <a:t>:</a:t>
            </a:r>
            <a:r>
              <a:rPr lang="en-US" sz="2400" dirty="0">
                <a:latin typeface="Cambria" pitchFamily="18" charset="0"/>
                <a:ea typeface="Cambria" pitchFamily="18" charset="0"/>
              </a:rPr>
              <a:t> The intended recipient of a packet. (IP address, network range)</a:t>
            </a:r>
            <a:endParaRPr lang="en-IN" sz="2400" dirty="0">
              <a:latin typeface="Cambria" pitchFamily="18" charset="0"/>
              <a:ea typeface="Cambria" pitchFamily="18" charset="0"/>
            </a:endParaRPr>
          </a:p>
          <a:p>
            <a:pPr lvl="0">
              <a:lnSpc>
                <a:spcPct val="150000"/>
              </a:lnSpc>
              <a:buClr>
                <a:schemeClr val="tx1"/>
              </a:buClr>
              <a:buFont typeface="Wingdings" pitchFamily="2" charset="2"/>
              <a:buChar char="Ø"/>
            </a:pPr>
            <a:r>
              <a:rPr lang="en-US" sz="2400" b="1" dirty="0">
                <a:latin typeface="Cambria" pitchFamily="18" charset="0"/>
                <a:ea typeface="Cambria" pitchFamily="18" charset="0"/>
              </a:rPr>
              <a:t>Zone:</a:t>
            </a:r>
            <a:r>
              <a:rPr lang="en-US" sz="2400" dirty="0">
                <a:latin typeface="Cambria" pitchFamily="18" charset="0"/>
                <a:ea typeface="Cambria" pitchFamily="18" charset="0"/>
              </a:rPr>
              <a:t> A logical division of a network. (</a:t>
            </a:r>
            <a:r>
              <a:rPr lang="en-US" sz="2400" dirty="0" err="1">
                <a:latin typeface="Cambria" pitchFamily="18" charset="0"/>
                <a:ea typeface="Cambria" pitchFamily="18" charset="0"/>
              </a:rPr>
              <a:t>e.g</a:t>
            </a:r>
            <a:r>
              <a:rPr lang="en-US" sz="2400" dirty="0">
                <a:latin typeface="Cambria" pitchFamily="18" charset="0"/>
                <a:ea typeface="Cambria" pitchFamily="18" charset="0"/>
              </a:rPr>
              <a:t>: public, private, DMZ)</a:t>
            </a:r>
            <a:endParaRPr lang="en-IN" sz="2400" dirty="0">
              <a:latin typeface="Cambria" pitchFamily="18" charset="0"/>
              <a:ea typeface="Cambria" pitchFamily="18" charset="0"/>
            </a:endParaRPr>
          </a:p>
          <a:p>
            <a:pPr lvl="0">
              <a:lnSpc>
                <a:spcPct val="150000"/>
              </a:lnSpc>
              <a:buClr>
                <a:schemeClr val="tx1"/>
              </a:buClr>
              <a:buFont typeface="Wingdings" pitchFamily="2" charset="2"/>
              <a:buChar char="Ø"/>
            </a:pPr>
            <a:r>
              <a:rPr lang="en-US" sz="2400" b="1" dirty="0">
                <a:latin typeface="Cambria" pitchFamily="18" charset="0"/>
                <a:ea typeface="Cambria" pitchFamily="18" charset="0"/>
              </a:rPr>
              <a:t>Service:</a:t>
            </a:r>
            <a:r>
              <a:rPr lang="en-US" sz="2400" dirty="0">
                <a:latin typeface="Cambria" pitchFamily="18" charset="0"/>
                <a:ea typeface="Cambria" pitchFamily="18" charset="0"/>
              </a:rPr>
              <a:t> A specific application or protocol. ( SSH, HTTP, FTP)</a:t>
            </a:r>
            <a:endParaRPr lang="en-IN" sz="2400" dirty="0">
              <a:latin typeface="Cambria" pitchFamily="18" charset="0"/>
              <a:ea typeface="Cambria" pitchFamily="18" charset="0"/>
            </a:endParaRPr>
          </a:p>
          <a:p>
            <a:pPr lvl="0">
              <a:lnSpc>
                <a:spcPct val="150000"/>
              </a:lnSpc>
              <a:buClr>
                <a:schemeClr val="tx1"/>
              </a:buClr>
              <a:buFont typeface="Wingdings" pitchFamily="2" charset="2"/>
              <a:buChar char="Ø"/>
            </a:pPr>
            <a:r>
              <a:rPr lang="en-US" sz="2400" b="1" dirty="0">
                <a:latin typeface="Cambria" pitchFamily="18" charset="0"/>
                <a:ea typeface="Cambria" pitchFamily="18" charset="0"/>
              </a:rPr>
              <a:t>Packet:</a:t>
            </a:r>
            <a:r>
              <a:rPr lang="en-US" sz="2400" dirty="0">
                <a:latin typeface="Cambria" pitchFamily="18" charset="0"/>
                <a:ea typeface="Cambria" pitchFamily="18" charset="0"/>
              </a:rPr>
              <a:t> A single unit of network data.</a:t>
            </a:r>
            <a:endParaRPr lang="en-IN" sz="2400" dirty="0">
              <a:latin typeface="Cambria" pitchFamily="18" charset="0"/>
              <a:ea typeface="Cambria" pitchFamily="18" charset="0"/>
            </a:endParaRPr>
          </a:p>
          <a:p>
            <a:pPr lvl="0">
              <a:lnSpc>
                <a:spcPct val="150000"/>
              </a:lnSpc>
              <a:buClr>
                <a:schemeClr val="tx1"/>
              </a:buClr>
              <a:buFont typeface="Wingdings" pitchFamily="2" charset="2"/>
              <a:buChar char="Ø"/>
            </a:pPr>
            <a:r>
              <a:rPr lang="en-US" sz="2400" b="1" dirty="0">
                <a:latin typeface="Cambria" pitchFamily="18" charset="0"/>
                <a:ea typeface="Cambria" pitchFamily="18" charset="0"/>
              </a:rPr>
              <a:t>Filter:</a:t>
            </a:r>
            <a:r>
              <a:rPr lang="en-US" sz="2400" dirty="0">
                <a:latin typeface="Cambria" pitchFamily="18" charset="0"/>
                <a:ea typeface="Cambria" pitchFamily="18" charset="0"/>
              </a:rPr>
              <a:t> To examine and control network traffic based on specific criteria.</a:t>
            </a:r>
            <a:endParaRPr lang="en-IN" sz="2400" dirty="0">
              <a:latin typeface="Cambria" pitchFamily="18" charset="0"/>
              <a:ea typeface="Cambria" pitchFamily="18" charset="0"/>
            </a:endParaRPr>
          </a:p>
          <a:p>
            <a:pPr lvl="0">
              <a:lnSpc>
                <a:spcPct val="150000"/>
              </a:lnSpc>
              <a:buClr>
                <a:schemeClr val="tx1"/>
              </a:buClr>
              <a:buFont typeface="Wingdings" pitchFamily="2" charset="2"/>
              <a:buChar char="Ø"/>
            </a:pPr>
            <a:r>
              <a:rPr lang="en-US" sz="2400" b="1" dirty="0">
                <a:latin typeface="Cambria" pitchFamily="18" charset="0"/>
                <a:ea typeface="Cambria" pitchFamily="18" charset="0"/>
              </a:rPr>
              <a:t>Network Address Translation:</a:t>
            </a:r>
            <a:r>
              <a:rPr lang="en-US" sz="2400" dirty="0">
                <a:latin typeface="Cambria" pitchFamily="18" charset="0"/>
                <a:ea typeface="Cambria" pitchFamily="18" charset="0"/>
              </a:rPr>
              <a:t> Modifying source or destination IP addresses.</a:t>
            </a:r>
            <a:endParaRPr lang="en-IN" sz="2400" dirty="0">
              <a:latin typeface="Cambria" pitchFamily="18" charset="0"/>
              <a:ea typeface="Cambria" pitchFamily="18" charset="0"/>
            </a:endParaRPr>
          </a:p>
          <a:p>
            <a:pPr lvl="0">
              <a:lnSpc>
                <a:spcPct val="150000"/>
              </a:lnSpc>
              <a:buClr>
                <a:schemeClr val="tx1"/>
              </a:buClr>
              <a:buFont typeface="Wingdings" pitchFamily="2" charset="2"/>
              <a:buChar char="Ø"/>
            </a:pPr>
            <a:r>
              <a:rPr lang="en-US" sz="2400" b="1" dirty="0">
                <a:latin typeface="Cambria" pitchFamily="18" charset="0"/>
                <a:ea typeface="Cambria" pitchFamily="18" charset="0"/>
              </a:rPr>
              <a:t>Masquerade:</a:t>
            </a:r>
            <a:r>
              <a:rPr lang="en-US" sz="2400" dirty="0">
                <a:latin typeface="Cambria" pitchFamily="18" charset="0"/>
                <a:ea typeface="Cambria" pitchFamily="18" charset="0"/>
              </a:rPr>
              <a:t> Hiding private IP addresses behind a public IP address.</a:t>
            </a:r>
            <a:endParaRPr lang="en-IN" sz="2400" dirty="0">
              <a:latin typeface="Cambria" pitchFamily="18" charset="0"/>
              <a:ea typeface="Cambria" pitchFamily="18" charset="0"/>
            </a:endParaRPr>
          </a:p>
          <a:p>
            <a:pPr marL="0" indent="0">
              <a:buNone/>
            </a:pPr>
            <a:endParaRPr lang="en-IN" dirty="0"/>
          </a:p>
        </p:txBody>
      </p:sp>
    </p:spTree>
    <p:extLst>
      <p:ext uri="{BB962C8B-B14F-4D97-AF65-F5344CB8AC3E}">
        <p14:creationId xmlns:p14="http://schemas.microsoft.com/office/powerpoint/2010/main" val="250977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116</TotalTime>
  <Words>2238</Words>
  <Application>Microsoft Office PowerPoint</Application>
  <PresentationFormat>On-screen Show (4:3)</PresentationFormat>
  <Paragraphs>137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Flow</vt:lpstr>
      <vt:lpstr>Configuring a Firewall in Linux</vt:lpstr>
      <vt:lpstr> What is a Firewall? </vt:lpstr>
      <vt:lpstr>Types of Firewalls in Linux: </vt:lpstr>
      <vt:lpstr>PowerPoint Presentation</vt:lpstr>
      <vt:lpstr>PowerPoint Presentation</vt:lpstr>
      <vt:lpstr>Comparison:</vt:lpstr>
      <vt:lpstr>Firewall Terminology</vt:lpstr>
      <vt:lpstr>PowerPoint Presentation</vt:lpstr>
      <vt:lpstr>PowerPoint Presentation</vt:lpstr>
      <vt:lpstr>IP Address (Internet Protocol Address): </vt:lpstr>
      <vt:lpstr>Types of IP Addresses: </vt:lpstr>
      <vt:lpstr>PowerPoint Presentation</vt:lpstr>
      <vt:lpstr>Local Area Network (LAN):</vt:lpstr>
      <vt:lpstr>Different types of LANs </vt:lpstr>
      <vt:lpstr>PowerPoint Presentation</vt:lpstr>
      <vt:lpstr> Wide-Area Network (WAN)</vt:lpstr>
      <vt:lpstr>Internet Traffic Type:</vt:lpstr>
      <vt:lpstr>PowerPoint Presentation</vt:lpstr>
      <vt:lpstr>PowerPoint Presentation</vt:lpstr>
      <vt:lpstr>PowerPoint Presentation</vt:lpstr>
      <vt:lpstr>IP Header</vt:lpstr>
      <vt:lpstr>PowerPoint Presentation</vt:lpstr>
      <vt:lpstr>TCP Header</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Configuring a Firewall in Linux</dc:title>
  <dc:creator>Sumi</dc:creator>
  <cp:lastModifiedBy>x</cp:lastModifiedBy>
  <cp:revision>22</cp:revision>
  <dcterms:created xsi:type="dcterms:W3CDTF">2006-08-16T00:00:00Z</dcterms:created>
  <dcterms:modified xsi:type="dcterms:W3CDTF">2024-07-03T01:23:44Z</dcterms:modified>
</cp:coreProperties>
</file>