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1" r:id="rId2"/>
  </p:sldMasterIdLst>
  <p:notesMasterIdLst>
    <p:notesMasterId r:id="rId19"/>
  </p:notesMasterIdLst>
  <p:handoutMasterIdLst>
    <p:handoutMasterId r:id="rId20"/>
  </p:handoutMasterIdLst>
  <p:sldIdLst>
    <p:sldId id="256" r:id="rId3"/>
    <p:sldId id="448" r:id="rId4"/>
    <p:sldId id="397" r:id="rId5"/>
    <p:sldId id="450" r:id="rId6"/>
    <p:sldId id="452" r:id="rId7"/>
    <p:sldId id="457" r:id="rId8"/>
    <p:sldId id="453" r:id="rId9"/>
    <p:sldId id="458" r:id="rId10"/>
    <p:sldId id="431" r:id="rId11"/>
    <p:sldId id="459" r:id="rId12"/>
    <p:sldId id="462" r:id="rId13"/>
    <p:sldId id="461" r:id="rId14"/>
    <p:sldId id="460" r:id="rId15"/>
    <p:sldId id="463" r:id="rId16"/>
    <p:sldId id="295" r:id="rId17"/>
    <p:sldId id="447" r:id="rId18"/>
  </p:sldIdLst>
  <p:sldSz cx="12192000" cy="6858000"/>
  <p:notesSz cx="7086600" cy="937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350" autoAdjust="0"/>
  </p:normalViewPr>
  <p:slideViewPr>
    <p:cSldViewPr>
      <p:cViewPr varScale="1">
        <p:scale>
          <a:sx n="54" d="100"/>
          <a:sy n="54" d="100"/>
        </p:scale>
        <p:origin x="400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199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86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0" y="1"/>
            <a:ext cx="3070860" cy="4686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0C6B2-D47F-498D-99BA-BE81DDFDC4D4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344"/>
            <a:ext cx="3070860" cy="4686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0" y="8902344"/>
            <a:ext cx="3070860" cy="4686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846CF-1D9C-4BC4-ABAB-6C2DAD85F3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22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0860" cy="46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4100" y="1"/>
            <a:ext cx="3070860" cy="46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9100" y="703263"/>
            <a:ext cx="6248400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660" y="4451985"/>
            <a:ext cx="5669280" cy="421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2344"/>
            <a:ext cx="3070860" cy="46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4100" y="8902344"/>
            <a:ext cx="3070860" cy="46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DE40C7E0-A9E8-4120-AFFC-DF88223C018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964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CE59DA-276F-4F72-B5F1-2C72CF9A213D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248400" cy="3514725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dirty="0"/>
              <a:t>This file created specifically for Sumayyah Ahmed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703263"/>
            <a:ext cx="62484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0C7E0-A9E8-4120-AFFC-DF88223C018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3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0C7E0-A9E8-4120-AFFC-DF88223C018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3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703263"/>
            <a:ext cx="62484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0C7E0-A9E8-4120-AFFC-DF88223C018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0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0C7E0-A9E8-4120-AFFC-DF88223C018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72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5BE3E-7034-4FA0-9CE1-63D6BF521368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248400" cy="35147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0C7E0-A9E8-4120-AFFC-DF88223C018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3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25C0-2B4D-47FA-8E3C-BDF0E804F935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Divorce and Women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BBC35B-A44B-4119-B8DA-DE9E3DFAD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34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CE64-290C-4F27-848C-1997A3312C18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Divorce and Women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212D9B-1BCB-44E8-BC83-856FBB710F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9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EA80-436F-44DB-892D-17C4E0905D39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Divorce and Women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212D9B-1BCB-44E8-BC83-856FBB710F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437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F790-1377-4A69-A8F4-A7E73D5E8CC6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Divorce and Women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212D9B-1BCB-44E8-BC83-856FBB710F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36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2BFE-B6C1-41D3-B992-7E1E4216D8C2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Divorce and Women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212D9B-1BCB-44E8-BC83-856FBB710F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7738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0305-D464-4FE1-8918-522E991B72F7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Divorce and Women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212D9B-1BCB-44E8-BC83-856FBB710F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11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0A82-E227-4D00-AD76-63804172E5BB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Divorce and Women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1AB4-4935-4FEB-AE51-CBD33E5670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89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F8E7-5A9C-4ADD-9700-EE8A14D9C300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Divorce and Women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09CF-D06E-4196-9678-F0532123E9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0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AC6C-3A4E-4ECC-9C6E-825D55A30350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Divorce and Women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2D9B-1BCB-44E8-BC83-856FBB710F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3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6E02-94CF-4B64-8ABE-93C61005B921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Divorce and Women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AF63FE-F6AE-4AE7-BF7B-33A980B8A4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1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1A1-4DB4-4B6A-8E2A-8264826904DC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Divorce and Women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212D9B-1BCB-44E8-BC83-856FBB710F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5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02E4-777D-470A-91C9-3E078EF9DD92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Divorce and Women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212D9B-1BCB-44E8-BC83-856FBB710F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7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3E14-06D0-4586-A0AF-945AB0716806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Divorce and Women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110F-59BA-4FD0-BB87-43AB52CC47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2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4755-2CED-4D31-968B-8B24F5AB3F1D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Divorce and Women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6F07-E485-4E21-BD72-BE395EC50B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908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A405-51D7-418F-BA4B-A89E396759BA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Divorce and Women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67C-965B-433C-B342-85BF53B4B8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6807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C484-C762-45BB-A1A3-6150B0A0D48C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Divorce and Women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A5D5E8-DF03-42BB-BB2F-CD432C4A80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9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741C9-983B-4893-A5A7-77335E62E81D}" type="datetime1">
              <a:rPr lang="en-US" smtClean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Divorce and Women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6212D9B-1BCB-44E8-BC83-856FBB710F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8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  <p:sldLayoutId id="214748394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ightsofequality.com/stigma-and-mental-health-impact-of-divorce-on-women-in-nigeria/#:~:text=For%20some%2C%20the%20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i.org/10.1007/s13524-018-0667-6" TargetMode="External"/><Relationship Id="rId4" Type="http://schemas.openxmlformats.org/officeDocument/2006/relationships/hyperlink" Target="https://doi.org/10.1007/s11205-021-02733-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C189BF-70B2-491A-A458-B487892415C1}"/>
              </a:ext>
            </a:extLst>
          </p:cNvPr>
          <p:cNvGrpSpPr/>
          <p:nvPr/>
        </p:nvGrpSpPr>
        <p:grpSpPr>
          <a:xfrm>
            <a:off x="1971331" y="764704"/>
            <a:ext cx="9741293" cy="5262979"/>
            <a:chOff x="1971331" y="764704"/>
            <a:chExt cx="9741293" cy="5262979"/>
          </a:xfrm>
        </p:grpSpPr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1971331" y="764704"/>
              <a:ext cx="9741293" cy="526297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5400" b="1" dirty="0">
                  <a:latin typeface="Arial Black" pitchFamily="34" charset="0"/>
                </a:rPr>
                <a:t>Divorce and Women</a:t>
              </a:r>
            </a:p>
            <a:p>
              <a:pPr algn="ctr">
                <a:spcBef>
                  <a:spcPts val="0"/>
                </a:spcBef>
              </a:pPr>
              <a:endParaRPr lang="en-US" sz="5400" b="1" dirty="0">
                <a:latin typeface="Arial Black" pitchFamily="34" charset="0"/>
              </a:endParaRPr>
            </a:p>
            <a:p>
              <a:pPr algn="ctr">
                <a:spcBef>
                  <a:spcPts val="0"/>
                </a:spcBef>
              </a:pPr>
              <a:endParaRPr lang="en-US" sz="5400" b="1" dirty="0">
                <a:latin typeface="Arial Black" pitchFamily="34" charset="0"/>
              </a:endParaRPr>
            </a:p>
            <a:p>
              <a:pPr algn="ctr">
                <a:spcBef>
                  <a:spcPct val="50000"/>
                </a:spcBef>
              </a:pPr>
              <a:endParaRPr lang="en-US" b="1" dirty="0"/>
            </a:p>
            <a:p>
              <a:pPr algn="ctr">
                <a:spcBef>
                  <a:spcPct val="50000"/>
                </a:spcBef>
              </a:pPr>
              <a:endParaRPr lang="en-US" b="1" dirty="0"/>
            </a:p>
            <a:p>
              <a:pPr algn="ctr">
                <a:spcBef>
                  <a:spcPct val="50000"/>
                </a:spcBef>
              </a:pPr>
              <a:endParaRPr lang="en-US" sz="8000" b="1" dirty="0">
                <a:latin typeface="Arial Black" pitchFamily="34" charset="0"/>
              </a:endParaRPr>
            </a:p>
          </p:txBody>
        </p:sp>
        <p:pic>
          <p:nvPicPr>
            <p:cNvPr id="1028" name="Picture 4" descr="Rights of a woman in divorce in India - iPleaders Blog">
              <a:extLst>
                <a:ext uri="{FF2B5EF4-FFF2-40B4-BE49-F238E27FC236}">
                  <a16:creationId xmlns:a16="http://schemas.microsoft.com/office/drawing/2014/main" id="{00568856-A6B2-4E96-BA51-8A0EB56DE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517" y="1844824"/>
              <a:ext cx="8385376" cy="41044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6B2C-753F-40D2-8E5A-907271E5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Childcare Responsibilities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D046F9-EA06-409A-81D7-74DEA09AAFA6}"/>
              </a:ext>
            </a:extLst>
          </p:cNvPr>
          <p:cNvSpPr/>
          <p:nvPr/>
        </p:nvSpPr>
        <p:spPr>
          <a:xfrm>
            <a:off x="551384" y="1961126"/>
            <a:ext cx="3384376" cy="2952328"/>
          </a:xfrm>
          <a:prstGeom prst="roundRect">
            <a:avLst/>
          </a:prstGeom>
          <a:solidFill>
            <a:schemeClr val="bg2"/>
          </a:solidFill>
          <a:ln w="38100"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Many hours for working at home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and taking care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of child/children.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3BC3DE-C3A5-4327-BA44-90D5D282E0B9}"/>
              </a:ext>
            </a:extLst>
          </p:cNvPr>
          <p:cNvSpPr/>
          <p:nvPr/>
        </p:nvSpPr>
        <p:spPr>
          <a:xfrm>
            <a:off x="4421575" y="1992102"/>
            <a:ext cx="3384376" cy="2952328"/>
          </a:xfrm>
          <a:prstGeom prst="roundRect">
            <a:avLst/>
          </a:prstGeom>
          <a:solidFill>
            <a:schemeClr val="bg2"/>
          </a:solidFill>
          <a:ln w="38100"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Women get more  parenting time than father.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C642CD-1E2B-4A2C-9D03-ED9292D2E419}"/>
              </a:ext>
            </a:extLst>
          </p:cNvPr>
          <p:cNvSpPr/>
          <p:nvPr/>
        </p:nvSpPr>
        <p:spPr>
          <a:xfrm>
            <a:off x="8291766" y="1905000"/>
            <a:ext cx="3384376" cy="2952328"/>
          </a:xfrm>
          <a:prstGeom prst="roundRect">
            <a:avLst/>
          </a:prstGeom>
          <a:solidFill>
            <a:schemeClr val="bg2"/>
          </a:solidFill>
          <a:ln w="38100"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Taking care of children alone is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hard for a woman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than with their dad.</a:t>
            </a:r>
          </a:p>
        </p:txBody>
      </p:sp>
    </p:spTree>
    <p:extLst>
      <p:ext uri="{BB962C8B-B14F-4D97-AF65-F5344CB8AC3E}">
        <p14:creationId xmlns:p14="http://schemas.microsoft.com/office/powerpoint/2010/main" val="2909927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5DAB-D5FE-4BF5-B227-A825EDB6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Upsides of Divorce</a:t>
            </a:r>
          </a:p>
        </p:txBody>
      </p:sp>
      <p:pic>
        <p:nvPicPr>
          <p:cNvPr id="1026" name="Picture 2" descr="https://www.weinbergerlawgroup.com/wp-content/uploads/2021/10/Depositphotos_7028112_XL-300x200.jpg">
            <a:extLst>
              <a:ext uri="{FF2B5EF4-FFF2-40B4-BE49-F238E27FC236}">
                <a16:creationId xmlns:a16="http://schemas.microsoft.com/office/drawing/2014/main" id="{E0C4643D-FBED-4AE5-918D-609ACC935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628800"/>
            <a:ext cx="10873208" cy="48965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21179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17CC-30E3-4313-BF7C-001B26F8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6067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4.</a:t>
            </a:r>
            <a:r>
              <a:rPr lang="en-US" dirty="0"/>
              <a:t> Stronger and more independent 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CF0B75-4FDC-4E89-BD6D-E07546E732D8}"/>
              </a:ext>
            </a:extLst>
          </p:cNvPr>
          <p:cNvSpPr/>
          <p:nvPr/>
        </p:nvSpPr>
        <p:spPr>
          <a:xfrm>
            <a:off x="8400256" y="2132856"/>
            <a:ext cx="3384376" cy="2952328"/>
          </a:xfrm>
          <a:prstGeom prst="roundRect">
            <a:avLst/>
          </a:prstGeom>
          <a:solidFill>
            <a:schemeClr val="bg2"/>
          </a:solidFill>
          <a:ln w="38100"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Women can do anything they want; they are powerful and strong.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60F9B8-2881-42BF-BD5A-DF4E64E02E36}"/>
              </a:ext>
            </a:extLst>
          </p:cNvPr>
          <p:cNvSpPr/>
          <p:nvPr/>
        </p:nvSpPr>
        <p:spPr>
          <a:xfrm>
            <a:off x="4492002" y="2132856"/>
            <a:ext cx="3384376" cy="2952328"/>
          </a:xfrm>
          <a:prstGeom prst="roundRect">
            <a:avLst/>
          </a:prstGeom>
          <a:solidFill>
            <a:schemeClr val="bg2"/>
          </a:solidFill>
          <a:ln w="38100"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Women can have a partner at any age.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1BC237-DF16-4EFD-9A8C-BF2F54BC21E6}"/>
              </a:ext>
            </a:extLst>
          </p:cNvPr>
          <p:cNvSpPr/>
          <p:nvPr/>
        </p:nvSpPr>
        <p:spPr>
          <a:xfrm>
            <a:off x="583748" y="2132856"/>
            <a:ext cx="3384376" cy="2952328"/>
          </a:xfrm>
          <a:prstGeom prst="roundRect">
            <a:avLst/>
          </a:prstGeom>
          <a:solidFill>
            <a:schemeClr val="bg2"/>
          </a:solidFill>
          <a:ln w="38100"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Women can start learning about themselves as how to deal at a difficult time.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00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A410-3E48-4C28-A7A2-45E65356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04" y="624110"/>
            <a:ext cx="9876391" cy="8606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5.</a:t>
            </a:r>
            <a:r>
              <a:rPr lang="en-US" dirty="0"/>
              <a:t> More valuable in personal life and career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DD7D2F-FCA0-4965-BA89-FB7C34A2BC94}"/>
              </a:ext>
            </a:extLst>
          </p:cNvPr>
          <p:cNvSpPr/>
          <p:nvPr/>
        </p:nvSpPr>
        <p:spPr>
          <a:xfrm>
            <a:off x="8400256" y="2204864"/>
            <a:ext cx="3384376" cy="2952328"/>
          </a:xfrm>
          <a:prstGeom prst="roundRect">
            <a:avLst/>
          </a:prstGeom>
          <a:solidFill>
            <a:schemeClr val="bg2"/>
          </a:solidFill>
          <a:ln w="38100"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Women can make everyone proud of her.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90CD68-B518-4E91-897D-0BDE5046F3B6}"/>
              </a:ext>
            </a:extLst>
          </p:cNvPr>
          <p:cNvSpPr/>
          <p:nvPr/>
        </p:nvSpPr>
        <p:spPr>
          <a:xfrm>
            <a:off x="4403812" y="2192398"/>
            <a:ext cx="3384376" cy="2952328"/>
          </a:xfrm>
          <a:prstGeom prst="roundRect">
            <a:avLst/>
          </a:prstGeom>
          <a:solidFill>
            <a:schemeClr val="bg2"/>
          </a:solidFill>
          <a:ln w="38100"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Women’s lives don’t end after divorce.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BD9A9D-F24F-4632-AFB8-E8ABE53551FC}"/>
              </a:ext>
            </a:extLst>
          </p:cNvPr>
          <p:cNvSpPr/>
          <p:nvPr/>
        </p:nvSpPr>
        <p:spPr>
          <a:xfrm>
            <a:off x="479376" y="2204864"/>
            <a:ext cx="3384376" cy="2952328"/>
          </a:xfrm>
          <a:prstGeom prst="roundRect">
            <a:avLst/>
          </a:prstGeom>
          <a:solidFill>
            <a:schemeClr val="bg2"/>
          </a:solidFill>
          <a:ln w="38100"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Women can continue their education after divorce.</a:t>
            </a:r>
          </a:p>
        </p:txBody>
      </p:sp>
    </p:spTree>
    <p:extLst>
      <p:ext uri="{BB962C8B-B14F-4D97-AF65-F5344CB8AC3E}">
        <p14:creationId xmlns:p14="http://schemas.microsoft.com/office/powerpoint/2010/main" val="231029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3899CB-FE89-45A6-9476-37BE3CB02977}"/>
              </a:ext>
            </a:extLst>
          </p:cNvPr>
          <p:cNvSpPr/>
          <p:nvPr/>
        </p:nvSpPr>
        <p:spPr>
          <a:xfrm>
            <a:off x="623392" y="1484784"/>
            <a:ext cx="6461155" cy="3063569"/>
          </a:xfrm>
          <a:prstGeom prst="roundRect">
            <a:avLst/>
          </a:prstGeom>
          <a:solidFill>
            <a:schemeClr val="bg2"/>
          </a:solidFill>
          <a:ln w="38100"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Divorce is hard. Many flashbacks, repeating the same mistakes, too many acceptations, and not trying to fix their own mistakes take people towards divorce.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After divorce, people should take time to understand themselves before getting into a new relationship. In this way, they could get a chance to find out their own mistakes instead of blaming their spouse.      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71B295-F1DE-4FDC-AA61-F5FC6A806375}"/>
              </a:ext>
            </a:extLst>
          </p:cNvPr>
          <p:cNvSpPr/>
          <p:nvPr/>
        </p:nvSpPr>
        <p:spPr>
          <a:xfrm>
            <a:off x="6071320" y="6271479"/>
            <a:ext cx="6120680" cy="576064"/>
          </a:xfrm>
          <a:prstGeom prst="roundRect">
            <a:avLst/>
          </a:prstGeom>
          <a:solidFill>
            <a:schemeClr val="bg2"/>
          </a:solidFill>
          <a:ln w="38100"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tx1"/>
                </a:solidFill>
              </a:rPr>
              <a:t>https://www.youtube.com/watch?v=MSbPBXp5Qcw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187A20-88F9-4901-B898-5CEF3A9859FC}"/>
              </a:ext>
            </a:extLst>
          </p:cNvPr>
          <p:cNvSpPr/>
          <p:nvPr/>
        </p:nvSpPr>
        <p:spPr>
          <a:xfrm>
            <a:off x="2999656" y="5777880"/>
            <a:ext cx="2301206" cy="1080120"/>
          </a:xfrm>
          <a:prstGeom prst="roundRect">
            <a:avLst/>
          </a:prstGeom>
          <a:solidFill>
            <a:schemeClr val="bg2"/>
          </a:solidFill>
          <a:ln w="38100"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Click on this link for more information!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D7E73D6-D125-4FB4-A306-261C9346E7D6}"/>
              </a:ext>
            </a:extLst>
          </p:cNvPr>
          <p:cNvSpPr/>
          <p:nvPr/>
        </p:nvSpPr>
        <p:spPr>
          <a:xfrm>
            <a:off x="5351240" y="6247001"/>
            <a:ext cx="720080" cy="576064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D35AE4-1918-4A00-A784-E3472275F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-11575"/>
            <a:ext cx="4799856" cy="628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6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1992314" y="5445126"/>
            <a:ext cx="669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983432" y="2564904"/>
            <a:ext cx="1051316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chemeClr val="bg1"/>
                </a:solidFill>
              </a:rPr>
              <a:t>In conclusion, women can do anything they want. They will face some problems for sure, but they should keep trying and working hard. One day everyone will be proud of them.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55058B2-9269-402F-8EDC-709D5A2E29E1}"/>
              </a:ext>
            </a:extLst>
          </p:cNvPr>
          <p:cNvSpPr/>
          <p:nvPr/>
        </p:nvSpPr>
        <p:spPr>
          <a:xfrm>
            <a:off x="684105" y="620688"/>
            <a:ext cx="11028519" cy="9241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-45720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References</a:t>
            </a: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“Divorced Dads Drive Carpool, Too: How Families Can Share Household and Parenting Responsibilities After Divorce.” 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Elise Buie Family Law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27 May 2021, </a:t>
            </a:r>
            <a:r>
              <a:rPr lang="en-US" sz="1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elisebuiefamilylaw.com/how-families-can-share-household-and-parentingresponsibilities-after-divorce/.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Elochukwu, Amaka. “Stigma and Mental Health Impact of Divorce on Women: A Nigerian Perspective.”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Rights of Equality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 Oct. 2022,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www.rightsofequality.com/stigma-and-mental-health-impact-of-divorce-on-women-in-nigeria/#:~:text=For%20some%2C%20the%20com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20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Endeweld, Miri, et al. “Do the Privileged Always Win? Economic Consequences of Divorce by Income and Gender Groups.” 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Indicators Research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159, no. 1, Jan. 2022, pp. 77–100.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Springer Link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doi.org/10.1007/s11205-021-02733-4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20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Leopold, Thomas. “Gender Differences in the Consequences of Divorce: A Study of Multiple Outcomes.” Demography (Springer Nature), vol. 55, no. 3, June 2018, pp. 769–97. 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Duke University Press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doi.org/10.1007/s13524-018-0667-6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MacGregor, Nancy. “Effects of Divorce on Mental Health.”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Harmony Bay Wellness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28 Aug. 2022, </a:t>
            </a:r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www.harmonybaywellness.com/effects-of-divorce-on-mental-health/. </a:t>
            </a:r>
          </a:p>
          <a:p>
            <a:endParaRPr lang="en-US" sz="1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Smith, Kurt. “How Divorce Affects Men and Women.”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PsychCentral,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 Jan. 2022, </a:t>
            </a:r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psychcentral.com/blog/the-differences-in-divorce-for-men-and-women.</a:t>
            </a:r>
          </a:p>
          <a:p>
            <a:pPr marL="457200" indent="-457200">
              <a:lnSpc>
                <a:spcPct val="20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6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1E85-DDA5-4F72-AE57-6B015420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178" y="62831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divorce more difficult for women?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Top 8 Pieces of Divorce Advice for Women in Georgia - Stearns Law">
            <a:extLst>
              <a:ext uri="{FF2B5EF4-FFF2-40B4-BE49-F238E27FC236}">
                <a16:creationId xmlns:a16="http://schemas.microsoft.com/office/drawing/2014/main" id="{93C4700B-D702-4B8A-AC50-FE2FCAA676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08" y="1247500"/>
            <a:ext cx="10521180" cy="47525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07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91182F-1FBB-47CF-9448-54E634075BAF}"/>
              </a:ext>
            </a:extLst>
          </p:cNvPr>
          <p:cNvSpPr/>
          <p:nvPr/>
        </p:nvSpPr>
        <p:spPr>
          <a:xfrm>
            <a:off x="1703512" y="1124744"/>
            <a:ext cx="8928992" cy="4320480"/>
          </a:xfrm>
          <a:prstGeom prst="roundRect">
            <a:avLst/>
          </a:prstGeom>
          <a:solidFill>
            <a:schemeClr val="bg2"/>
          </a:solidFill>
          <a:ln w="38100"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This presentation covers the issues of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mental health, financial problems and childcare responsibilities, along with how divorce could be transformational for women and how they could be more independent, stronger and more valuable than before.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7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344D9E-3CD6-40B0-97F9-D8C3741BFF49}"/>
              </a:ext>
            </a:extLst>
          </p:cNvPr>
          <p:cNvSpPr/>
          <p:nvPr/>
        </p:nvSpPr>
        <p:spPr>
          <a:xfrm>
            <a:off x="3048000" y="72056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2"/>
              </a:rPr>
              <a:t>Agenda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B317E1-AF88-4365-A223-2DC0FDEF23A2}"/>
              </a:ext>
            </a:extLst>
          </p:cNvPr>
          <p:cNvSpPr/>
          <p:nvPr/>
        </p:nvSpPr>
        <p:spPr>
          <a:xfrm>
            <a:off x="983432" y="1484784"/>
            <a:ext cx="7281563" cy="2304256"/>
          </a:xfrm>
          <a:prstGeom prst="roundRect">
            <a:avLst/>
          </a:prstGeom>
          <a:solidFill>
            <a:schemeClr val="bg2"/>
          </a:solidFill>
          <a:ln w="38100"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1. Mental health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2. Financial impact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3. Childcare responsibilities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7CDEA7-0F1B-4775-8A78-8C4A25D18A8F}"/>
              </a:ext>
            </a:extLst>
          </p:cNvPr>
          <p:cNvSpPr/>
          <p:nvPr/>
        </p:nvSpPr>
        <p:spPr>
          <a:xfrm>
            <a:off x="4007768" y="3933056"/>
            <a:ext cx="7281563" cy="2304256"/>
          </a:xfrm>
          <a:prstGeom prst="roundRect">
            <a:avLst/>
          </a:prstGeom>
          <a:solidFill>
            <a:schemeClr val="bg2"/>
          </a:solidFill>
          <a:ln w="38100"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4.</a:t>
            </a:r>
            <a:r>
              <a:rPr lang="en-US" dirty="0">
                <a:solidFill>
                  <a:schemeClr val="tx1"/>
                </a:solidFill>
              </a:rPr>
              <a:t> Transformational for women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5.</a:t>
            </a:r>
            <a:r>
              <a:rPr lang="en-US" dirty="0">
                <a:solidFill>
                  <a:schemeClr val="tx1"/>
                </a:solidFill>
              </a:rPr>
              <a:t> Stronger and valuable than before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31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C899-0E8A-4980-A374-7B883020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</a:t>
            </a:r>
          </a:p>
        </p:txBody>
      </p:sp>
      <p:pic>
        <p:nvPicPr>
          <p:cNvPr id="3074" name="Picture 2" descr="Mental Health and Divorce - Sodoma Law">
            <a:extLst>
              <a:ext uri="{FF2B5EF4-FFF2-40B4-BE49-F238E27FC236}">
                <a16:creationId xmlns:a16="http://schemas.microsoft.com/office/drawing/2014/main" id="{80E08BBC-94B0-47B4-954B-0EC963DA4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905000"/>
            <a:ext cx="8352927" cy="397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21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E61B-3DEC-4C4C-B059-DE4A2325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Mental Health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037777-C6D3-43BA-AE1F-6454CFAC8BC2}"/>
              </a:ext>
            </a:extLst>
          </p:cNvPr>
          <p:cNvSpPr/>
          <p:nvPr/>
        </p:nvSpPr>
        <p:spPr>
          <a:xfrm>
            <a:off x="589594" y="2132856"/>
            <a:ext cx="3384376" cy="2952328"/>
          </a:xfrm>
          <a:prstGeom prst="roundRect">
            <a:avLst/>
          </a:prstGeom>
          <a:solidFill>
            <a:schemeClr val="bg2"/>
          </a:solidFill>
          <a:ln w="38100"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Changing habits could be a  reason for depression and anxiety.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B0C440-AC81-4F4B-9CBD-F821D200D5DF}"/>
              </a:ext>
            </a:extLst>
          </p:cNvPr>
          <p:cNvSpPr/>
          <p:nvPr/>
        </p:nvSpPr>
        <p:spPr>
          <a:xfrm>
            <a:off x="4403812" y="2130740"/>
            <a:ext cx="3384376" cy="2952328"/>
          </a:xfrm>
          <a:prstGeom prst="roundRect">
            <a:avLst/>
          </a:prstGeom>
          <a:solidFill>
            <a:schemeClr val="bg2"/>
          </a:solidFill>
          <a:ln w="38100"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Losing concentration could lead towards mental health problems.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3A00AB-82AF-476B-9D02-0A9AD2500D26}"/>
              </a:ext>
            </a:extLst>
          </p:cNvPr>
          <p:cNvSpPr/>
          <p:nvPr/>
        </p:nvSpPr>
        <p:spPr>
          <a:xfrm>
            <a:off x="8218030" y="2130740"/>
            <a:ext cx="3566602" cy="2952328"/>
          </a:xfrm>
          <a:prstGeom prst="roundRect">
            <a:avLst/>
          </a:prstGeom>
          <a:solidFill>
            <a:schemeClr val="bg2"/>
          </a:solidFill>
          <a:ln w="38100"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Being alone is another reason for depression.</a:t>
            </a:r>
          </a:p>
        </p:txBody>
      </p:sp>
    </p:spTree>
    <p:extLst>
      <p:ext uri="{BB962C8B-B14F-4D97-AF65-F5344CB8AC3E}">
        <p14:creationId xmlns:p14="http://schemas.microsoft.com/office/powerpoint/2010/main" val="254941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D364-7F85-47FD-8EEF-AAFFC32A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Impact</a:t>
            </a:r>
          </a:p>
        </p:txBody>
      </p:sp>
      <p:pic>
        <p:nvPicPr>
          <p:cNvPr id="4098" name="Picture 2" descr="Minimizing the Financial Impact of Divorce">
            <a:extLst>
              <a:ext uri="{FF2B5EF4-FFF2-40B4-BE49-F238E27FC236}">
                <a16:creationId xmlns:a16="http://schemas.microsoft.com/office/drawing/2014/main" id="{66A8AAC6-97B8-4F3A-93A5-074E459E1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476375"/>
            <a:ext cx="8064896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16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1C54-5A80-4BC3-B57C-BA53289A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Financial Impact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69D313-0ACC-4B88-AB1D-B8EFF34D12E1}"/>
              </a:ext>
            </a:extLst>
          </p:cNvPr>
          <p:cNvSpPr/>
          <p:nvPr/>
        </p:nvSpPr>
        <p:spPr>
          <a:xfrm>
            <a:off x="623392" y="2000673"/>
            <a:ext cx="3384376" cy="2952328"/>
          </a:xfrm>
          <a:prstGeom prst="roundRect">
            <a:avLst/>
          </a:prstGeom>
          <a:solidFill>
            <a:schemeClr val="bg2"/>
          </a:solidFill>
          <a:ln w="38100"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Buying unnecessary        medicine or alcohol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Is a big reason for poverty.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0F3BE6-ABF8-4C7F-9BD7-617A1EC3BFC9}"/>
              </a:ext>
            </a:extLst>
          </p:cNvPr>
          <p:cNvSpPr/>
          <p:nvPr/>
        </p:nvSpPr>
        <p:spPr>
          <a:xfrm>
            <a:off x="4511824" y="2000673"/>
            <a:ext cx="3384376" cy="2952328"/>
          </a:xfrm>
          <a:prstGeom prst="roundRect">
            <a:avLst/>
          </a:prstGeom>
          <a:solidFill>
            <a:schemeClr val="bg2"/>
          </a:solidFill>
          <a:ln w="38100"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Not being able to start work because of  feeding or bearing a baby could be a reason for financial difficulties.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3FF5B7-6CC9-4F1A-887B-9327ECAFB84C}"/>
              </a:ext>
            </a:extLst>
          </p:cNvPr>
          <p:cNvSpPr/>
          <p:nvPr/>
        </p:nvSpPr>
        <p:spPr>
          <a:xfrm>
            <a:off x="8400256" y="2000673"/>
            <a:ext cx="3384376" cy="2952328"/>
          </a:xfrm>
          <a:prstGeom prst="roundRect">
            <a:avLst/>
          </a:prstGeom>
          <a:solidFill>
            <a:schemeClr val="bg2"/>
          </a:solidFill>
          <a:ln w="38100"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Spending too much money on friends and neighbors for getting rid of loneliness is a key of poverty. </a:t>
            </a:r>
          </a:p>
        </p:txBody>
      </p:sp>
    </p:spTree>
    <p:extLst>
      <p:ext uri="{BB962C8B-B14F-4D97-AF65-F5344CB8AC3E}">
        <p14:creationId xmlns:p14="http://schemas.microsoft.com/office/powerpoint/2010/main" val="129547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                                                                                                                                                                                                        |hVNp4BXk4ESi3TL1BbeRfA==|22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Childcare Responsibilities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053BBB-C653-4228-8C29-625AB10D3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51382" y="1558437"/>
            <a:ext cx="668923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406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GradingEngineProps xmlns="http://tempuri.org/temp">
  <UserID>{e0695385-e415-44e0-a2dd-32f505b7917c}</UserID>
  <AssignmentID>{e0695385-e415-44e0-a2dd-32f505b7917c}</AssignmentID>
</GradingEngineProps>
</file>

<file path=customXml/itemProps1.xml><?xml version="1.0" encoding="utf-8"?>
<ds:datastoreItem xmlns:ds="http://schemas.openxmlformats.org/officeDocument/2006/customXml" ds:itemID="{BCEA81AB-093D-45B8-98EA-9C502AF169D2}">
  <ds:schemaRefs>
    <ds:schemaRef ds:uri="http://tempuri.org/temp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16306</TotalTime>
  <Words>677</Words>
  <Application>Microsoft Office PowerPoint</Application>
  <PresentationFormat>Widescreen</PresentationFormat>
  <Paragraphs>86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2</vt:lpstr>
      <vt:lpstr>Arial</vt:lpstr>
      <vt:lpstr>Arial Black</vt:lpstr>
      <vt:lpstr>Calibri</vt:lpstr>
      <vt:lpstr>Century Gothic</vt:lpstr>
      <vt:lpstr>Times New Roman</vt:lpstr>
      <vt:lpstr>Wingdings</vt:lpstr>
      <vt:lpstr>Wingdings 3</vt:lpstr>
      <vt:lpstr>Wisp</vt:lpstr>
      <vt:lpstr>PowerPoint Presentation</vt:lpstr>
      <vt:lpstr>Why is divorce more difficult for women? </vt:lpstr>
      <vt:lpstr>PowerPoint Presentation</vt:lpstr>
      <vt:lpstr>PowerPoint Presentation</vt:lpstr>
      <vt:lpstr>Mental Health</vt:lpstr>
      <vt:lpstr>1. Mental Health</vt:lpstr>
      <vt:lpstr>Financial Impact</vt:lpstr>
      <vt:lpstr>2. Financial Impact</vt:lpstr>
      <vt:lpstr>Childcare Responsibilities</vt:lpstr>
      <vt:lpstr>3. Childcare Responsibilities</vt:lpstr>
      <vt:lpstr>The Upsides of Divorce</vt:lpstr>
      <vt:lpstr>4. Stronger and more independent  </vt:lpstr>
      <vt:lpstr>5. More valuable in personal life and career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Maple Island Arts Council</dc:title>
  <dc:creator>Your Name</dc:creator>
  <cp:keywords>© 2020 Cengage Learning.</cp:keywords>
  <cp:lastModifiedBy>Ahmed, Sumayyah</cp:lastModifiedBy>
  <cp:revision>146</cp:revision>
  <dcterms:created xsi:type="dcterms:W3CDTF">2010-10-30T18:46:17Z</dcterms:created>
  <dcterms:modified xsi:type="dcterms:W3CDTF">2024-06-01T06:22:56Z</dcterms:modified>
</cp:coreProperties>
</file>