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8" r:id="rId3"/>
    <p:sldId id="259" r:id="rId4"/>
    <p:sldId id="257"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B7E0186-D353-4C1D-B705-0C2CD4CC86A4}"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98BA2-2B73-4AC4-980A-18043825AEC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30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E0186-D353-4C1D-B705-0C2CD4CC86A4}"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98BA2-2B73-4AC4-980A-18043825AEC5}" type="slidenum">
              <a:rPr lang="en-US" smtClean="0"/>
              <a:t>‹#›</a:t>
            </a:fld>
            <a:endParaRPr lang="en-US"/>
          </a:p>
        </p:txBody>
      </p:sp>
    </p:spTree>
    <p:extLst>
      <p:ext uri="{BB962C8B-B14F-4D97-AF65-F5344CB8AC3E}">
        <p14:creationId xmlns:p14="http://schemas.microsoft.com/office/powerpoint/2010/main" val="3618508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E0186-D353-4C1D-B705-0C2CD4CC86A4}"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98BA2-2B73-4AC4-980A-18043825AEC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188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E0186-D353-4C1D-B705-0C2CD4CC86A4}"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98BA2-2B73-4AC4-980A-18043825AEC5}" type="slidenum">
              <a:rPr lang="en-US" smtClean="0"/>
              <a:t>‹#›</a:t>
            </a:fld>
            <a:endParaRPr lang="en-US"/>
          </a:p>
        </p:txBody>
      </p:sp>
    </p:spTree>
    <p:extLst>
      <p:ext uri="{BB962C8B-B14F-4D97-AF65-F5344CB8AC3E}">
        <p14:creationId xmlns:p14="http://schemas.microsoft.com/office/powerpoint/2010/main" val="8501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7E0186-D353-4C1D-B705-0C2CD4CC86A4}"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98BA2-2B73-4AC4-980A-18043825AEC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50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7E0186-D353-4C1D-B705-0C2CD4CC86A4}"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E98BA2-2B73-4AC4-980A-18043825AEC5}" type="slidenum">
              <a:rPr lang="en-US" smtClean="0"/>
              <a:t>‹#›</a:t>
            </a:fld>
            <a:endParaRPr lang="en-US"/>
          </a:p>
        </p:txBody>
      </p:sp>
    </p:spTree>
    <p:extLst>
      <p:ext uri="{BB962C8B-B14F-4D97-AF65-F5344CB8AC3E}">
        <p14:creationId xmlns:p14="http://schemas.microsoft.com/office/powerpoint/2010/main" val="23837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7E0186-D353-4C1D-B705-0C2CD4CC86A4}" type="datetimeFigureOut">
              <a:rPr lang="en-US" smtClean="0"/>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E98BA2-2B73-4AC4-980A-18043825AEC5}" type="slidenum">
              <a:rPr lang="en-US" smtClean="0"/>
              <a:t>‹#›</a:t>
            </a:fld>
            <a:endParaRPr lang="en-US"/>
          </a:p>
        </p:txBody>
      </p:sp>
    </p:spTree>
    <p:extLst>
      <p:ext uri="{BB962C8B-B14F-4D97-AF65-F5344CB8AC3E}">
        <p14:creationId xmlns:p14="http://schemas.microsoft.com/office/powerpoint/2010/main" val="223737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7E0186-D353-4C1D-B705-0C2CD4CC86A4}" type="datetimeFigureOut">
              <a:rPr lang="en-US" smtClean="0"/>
              <a:t>5/10/2023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E98BA2-2B73-4AC4-980A-18043825AEC5}" type="slidenum">
              <a:rPr lang="en-US" smtClean="0"/>
              <a:t>‹#›</a:t>
            </a:fld>
            <a:endParaRPr lang="en-US"/>
          </a:p>
        </p:txBody>
      </p:sp>
    </p:spTree>
    <p:extLst>
      <p:ext uri="{BB962C8B-B14F-4D97-AF65-F5344CB8AC3E}">
        <p14:creationId xmlns:p14="http://schemas.microsoft.com/office/powerpoint/2010/main" val="316626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E0186-D353-4C1D-B705-0C2CD4CC86A4}" type="datetimeFigureOut">
              <a:rPr lang="en-US" smtClean="0"/>
              <a:t>5/10/2023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E98BA2-2B73-4AC4-980A-18043825AEC5}" type="slidenum">
              <a:rPr lang="en-US" smtClean="0"/>
              <a:t>‹#›</a:t>
            </a:fld>
            <a:endParaRPr lang="en-US"/>
          </a:p>
        </p:txBody>
      </p:sp>
    </p:spTree>
    <p:extLst>
      <p:ext uri="{BB962C8B-B14F-4D97-AF65-F5344CB8AC3E}">
        <p14:creationId xmlns:p14="http://schemas.microsoft.com/office/powerpoint/2010/main" val="1175288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B7E0186-D353-4C1D-B705-0C2CD4CC86A4}"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E98BA2-2B73-4AC4-980A-18043825AEC5}" type="slidenum">
              <a:rPr lang="en-US" smtClean="0"/>
              <a:t>‹#›</a:t>
            </a:fld>
            <a:endParaRPr lang="en-US"/>
          </a:p>
        </p:txBody>
      </p:sp>
    </p:spTree>
    <p:extLst>
      <p:ext uri="{BB962C8B-B14F-4D97-AF65-F5344CB8AC3E}">
        <p14:creationId xmlns:p14="http://schemas.microsoft.com/office/powerpoint/2010/main" val="4601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7E0186-D353-4C1D-B705-0C2CD4CC86A4}"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E98BA2-2B73-4AC4-980A-18043825AEC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63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B7E0186-D353-4C1D-B705-0C2CD4CC86A4}" type="datetimeFigureOut">
              <a:rPr lang="en-US" smtClean="0"/>
              <a:t>5/10/2023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E98BA2-2B73-4AC4-980A-18043825AEC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4159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business-smartphone-call-cell-phone-2436478/"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F7FBF5-9255-4BB3-8260-3B4A065A4319}"/>
              </a:ext>
            </a:extLst>
          </p:cNvPr>
          <p:cNvSpPr/>
          <p:nvPr/>
        </p:nvSpPr>
        <p:spPr>
          <a:xfrm>
            <a:off x="0" y="1659834"/>
            <a:ext cx="12192000" cy="944217"/>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lgerian" panose="04020705040A02060702" pitchFamily="82" charset="0"/>
              </a:rPr>
              <a:t>College of DuPage Interactive Voice Response System</a:t>
            </a:r>
            <a:r>
              <a:rPr lang="fr-FR" dirty="0">
                <a:latin typeface="Algerian" panose="04020705040A02060702" pitchFamily="82" charset="0"/>
              </a:rPr>
              <a:t> </a:t>
            </a:r>
          </a:p>
          <a:p>
            <a:pPr algn="ctr"/>
            <a:r>
              <a:rPr lang="en-US" dirty="0">
                <a:solidFill>
                  <a:schemeClr val="tx1"/>
                </a:solidFill>
              </a:rPr>
              <a:t>   </a:t>
            </a:r>
            <a:endParaRPr lang="en-US" dirty="0"/>
          </a:p>
        </p:txBody>
      </p:sp>
      <p:sp>
        <p:nvSpPr>
          <p:cNvPr id="3" name="Rectangle 2">
            <a:extLst>
              <a:ext uri="{FF2B5EF4-FFF2-40B4-BE49-F238E27FC236}">
                <a16:creationId xmlns:a16="http://schemas.microsoft.com/office/drawing/2014/main" id="{17C50DAB-60C3-49B5-8869-D30E430D5044}"/>
              </a:ext>
            </a:extLst>
          </p:cNvPr>
          <p:cNvSpPr/>
          <p:nvPr/>
        </p:nvSpPr>
        <p:spPr>
          <a:xfrm>
            <a:off x="0" y="6420678"/>
            <a:ext cx="12192000" cy="487017"/>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Sumayyah Ahmed </a:t>
            </a:r>
            <a:endParaRPr lang="en-US" dirty="0"/>
          </a:p>
        </p:txBody>
      </p:sp>
      <p:pic>
        <p:nvPicPr>
          <p:cNvPr id="5" name="Picture 4">
            <a:extLst>
              <a:ext uri="{FF2B5EF4-FFF2-40B4-BE49-F238E27FC236}">
                <a16:creationId xmlns:a16="http://schemas.microsoft.com/office/drawing/2014/main" id="{12D44AF9-14E0-4D2D-B04E-37460434FD9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57230" y="2604051"/>
            <a:ext cx="7477539" cy="3866322"/>
          </a:xfrm>
          <a:prstGeom prst="rect">
            <a:avLst/>
          </a:prstGeom>
          <a:ln>
            <a:noFill/>
          </a:ln>
          <a:effectLst>
            <a:softEdge rad="112500"/>
          </a:effectLst>
        </p:spPr>
      </p:pic>
      <p:sp>
        <p:nvSpPr>
          <p:cNvPr id="4" name="Rectangle 3">
            <a:extLst>
              <a:ext uri="{FF2B5EF4-FFF2-40B4-BE49-F238E27FC236}">
                <a16:creationId xmlns:a16="http://schemas.microsoft.com/office/drawing/2014/main" id="{88172384-3F4B-4ECC-B02C-F8050E4CAC00}"/>
              </a:ext>
            </a:extLst>
          </p:cNvPr>
          <p:cNvSpPr/>
          <p:nvPr/>
        </p:nvSpPr>
        <p:spPr>
          <a:xfrm>
            <a:off x="0" y="1"/>
            <a:ext cx="6241775" cy="1222511"/>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r>
              <a:rPr lang="en-US" dirty="0">
                <a:solidFill>
                  <a:schemeClr val="tx1"/>
                </a:solidFill>
                <a:latin typeface="Times New Roman" panose="02020603050405020304" pitchFamily="18" charset="0"/>
                <a:cs typeface="Times New Roman" panose="02020603050405020304" pitchFamily="18" charset="0"/>
              </a:rPr>
              <a:t>Sumayyah Ahmed</a:t>
            </a:r>
          </a:p>
          <a:p>
            <a:r>
              <a:rPr lang="en-US" dirty="0">
                <a:solidFill>
                  <a:schemeClr val="tx1"/>
                </a:solidFill>
                <a:latin typeface="Times New Roman" panose="02020603050405020304" pitchFamily="18" charset="0"/>
                <a:cs typeface="Times New Roman" panose="02020603050405020304" pitchFamily="18" charset="0"/>
              </a:rPr>
              <a:t>CIS 1410</a:t>
            </a:r>
          </a:p>
          <a:p>
            <a:r>
              <a:rPr lang="en-US" dirty="0">
                <a:solidFill>
                  <a:schemeClr val="tx1"/>
                </a:solidFill>
                <a:latin typeface="Times New Roman" panose="02020603050405020304" pitchFamily="18" charset="0"/>
                <a:cs typeface="Times New Roman" panose="02020603050405020304" pitchFamily="18" charset="0"/>
              </a:rPr>
              <a:t>Assignment #8 </a:t>
            </a:r>
          </a:p>
          <a:p>
            <a:r>
              <a:rPr lang="en-US" dirty="0">
                <a:solidFill>
                  <a:schemeClr val="tx1"/>
                </a:solidFill>
                <a:latin typeface="Times New Roman" panose="02020603050405020304" pitchFamily="18" charset="0"/>
                <a:cs typeface="Times New Roman" panose="02020603050405020304" pitchFamily="18" charset="0"/>
              </a:rPr>
              <a:t>4/13/2023</a:t>
            </a:r>
          </a:p>
          <a:p>
            <a:pPr algn="ctr"/>
            <a:endParaRPr lang="en-US" dirty="0">
              <a:solidFill>
                <a:schemeClr val="tx1"/>
              </a:solidFill>
            </a:endParaRPr>
          </a:p>
          <a:p>
            <a:pPr algn="ctr"/>
            <a:r>
              <a:rPr lang="en-US" dirty="0">
                <a:solidFill>
                  <a:schemeClr val="tx1"/>
                </a:solidFill>
              </a:rPr>
              <a:t> </a:t>
            </a:r>
          </a:p>
        </p:txBody>
      </p:sp>
    </p:spTree>
    <p:extLst>
      <p:ext uri="{BB962C8B-B14F-4D97-AF65-F5344CB8AC3E}">
        <p14:creationId xmlns:p14="http://schemas.microsoft.com/office/powerpoint/2010/main" val="425581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A89ABD1-55AD-4802-810C-2312CBC92B56}"/>
              </a:ext>
            </a:extLst>
          </p:cNvPr>
          <p:cNvSpPr/>
          <p:nvPr/>
        </p:nvSpPr>
        <p:spPr>
          <a:xfrm>
            <a:off x="1459394" y="108506"/>
            <a:ext cx="9273209" cy="296186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latin typeface="Times New Roman" panose="02020603050405020304" pitchFamily="18" charset="0"/>
                <a:ea typeface="Calibri" panose="020F0502020204030204" pitchFamily="34" charset="0"/>
              </a:rPr>
              <a:t>Hello and Thank you for calling at College of DuPage.  If you know the extension of the center, you want to reach, please enter it now. Otherwise choose from the following options:</a:t>
            </a:r>
          </a:p>
          <a:p>
            <a:endParaRPr lang="en-US" dirty="0">
              <a:solidFill>
                <a:srgbClr val="000000"/>
              </a:solidFill>
              <a:latin typeface="Courier New" panose="02070309020205020404" pitchFamily="49"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rPr>
              <a:t>To reach to Addison Center, please press or say 1</a:t>
            </a:r>
            <a:endParaRPr lang="en-US" dirty="0">
              <a:solidFill>
                <a:srgbClr val="000000"/>
              </a:solidFill>
              <a:latin typeface="Courier New" panose="02070309020205020404" pitchFamily="49"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rPr>
              <a:t>To reach to Carol Stream Center, please press or say 2</a:t>
            </a:r>
            <a:endParaRPr lang="en-US" dirty="0">
              <a:solidFill>
                <a:srgbClr val="000000"/>
              </a:solidFill>
              <a:latin typeface="Courier New" panose="02070309020205020404" pitchFamily="49"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rPr>
              <a:t>To reach to Naperville Center, please press or say 3</a:t>
            </a:r>
            <a:endParaRPr lang="en-US" dirty="0">
              <a:solidFill>
                <a:srgbClr val="000000"/>
              </a:solidFill>
              <a:latin typeface="Courier New" panose="02070309020205020404" pitchFamily="49"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rPr>
              <a:t>To reach to Westmont Center, please press or say 4 </a:t>
            </a:r>
            <a:endParaRPr lang="en-US" dirty="0">
              <a:solidFill>
                <a:srgbClr val="000000"/>
              </a:solidFill>
              <a:latin typeface="Courier New" panose="02070309020205020404" pitchFamily="49" charset="0"/>
              <a:ea typeface="Calibri" panose="020F0502020204030204" pitchFamily="34" charset="0"/>
            </a:endParaRPr>
          </a:p>
          <a:p>
            <a:endParaRPr lang="en-US" dirty="0">
              <a:solidFill>
                <a:srgbClr val="000000"/>
              </a:solidFill>
              <a:latin typeface="Courier New" panose="02070309020205020404" pitchFamily="49" charset="0"/>
              <a:ea typeface="Calibri" panose="020F0502020204030204" pitchFamily="34" charset="0"/>
            </a:endParaRPr>
          </a:p>
        </p:txBody>
      </p:sp>
      <p:sp>
        <p:nvSpPr>
          <p:cNvPr id="3" name="Rectangle: Rounded Corners 2">
            <a:extLst>
              <a:ext uri="{FF2B5EF4-FFF2-40B4-BE49-F238E27FC236}">
                <a16:creationId xmlns:a16="http://schemas.microsoft.com/office/drawing/2014/main" id="{922E1A90-7C5E-4631-A149-C04F2817CD6A}"/>
              </a:ext>
            </a:extLst>
          </p:cNvPr>
          <p:cNvSpPr/>
          <p:nvPr/>
        </p:nvSpPr>
        <p:spPr>
          <a:xfrm>
            <a:off x="1488440" y="3429000"/>
            <a:ext cx="2487168" cy="125233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Addison</a:t>
            </a:r>
          </a:p>
          <a:p>
            <a:pPr algn="ctr"/>
            <a:r>
              <a:rPr lang="en-US" sz="1100" dirty="0">
                <a:solidFill>
                  <a:schemeClr val="tx1"/>
                </a:solidFill>
              </a:rPr>
              <a:t>For location, please press or say 1</a:t>
            </a:r>
          </a:p>
          <a:p>
            <a:pPr algn="ctr"/>
            <a:r>
              <a:rPr lang="en-US" sz="1100" dirty="0">
                <a:solidFill>
                  <a:schemeClr val="tx1"/>
                </a:solidFill>
              </a:rPr>
              <a:t>For hours, please press or say 2</a:t>
            </a:r>
          </a:p>
          <a:p>
            <a:pPr algn="ctr"/>
            <a:r>
              <a:rPr lang="en-US" sz="1100" dirty="0">
                <a:solidFill>
                  <a:schemeClr val="tx1"/>
                </a:solidFill>
              </a:rPr>
              <a:t>For contact, please press or say 3 </a:t>
            </a:r>
            <a:endParaRPr lang="en-US" dirty="0"/>
          </a:p>
        </p:txBody>
      </p:sp>
      <p:sp>
        <p:nvSpPr>
          <p:cNvPr id="4" name="Rectangle: Rounded Corners 3">
            <a:extLst>
              <a:ext uri="{FF2B5EF4-FFF2-40B4-BE49-F238E27FC236}">
                <a16:creationId xmlns:a16="http://schemas.microsoft.com/office/drawing/2014/main" id="{45083408-2C3E-46E6-9DB8-B06B283361A2}"/>
              </a:ext>
            </a:extLst>
          </p:cNvPr>
          <p:cNvSpPr/>
          <p:nvPr/>
        </p:nvSpPr>
        <p:spPr>
          <a:xfrm>
            <a:off x="3975608" y="3437695"/>
            <a:ext cx="2489749" cy="125233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Carol Stream</a:t>
            </a:r>
          </a:p>
          <a:p>
            <a:pPr algn="ctr"/>
            <a:r>
              <a:rPr lang="en-US" sz="1100" dirty="0">
                <a:solidFill>
                  <a:schemeClr val="tx1"/>
                </a:solidFill>
              </a:rPr>
              <a:t>    For location, please press or say 1</a:t>
            </a:r>
          </a:p>
          <a:p>
            <a:pPr algn="ctr"/>
            <a:r>
              <a:rPr lang="en-US" sz="1100" dirty="0">
                <a:solidFill>
                  <a:schemeClr val="tx1"/>
                </a:solidFill>
              </a:rPr>
              <a:t>For hours, please press or say 2</a:t>
            </a:r>
          </a:p>
          <a:p>
            <a:pPr algn="ctr"/>
            <a:r>
              <a:rPr lang="en-US" sz="1100" dirty="0">
                <a:solidFill>
                  <a:schemeClr val="tx1"/>
                </a:solidFill>
              </a:rPr>
              <a:t>   For contact, please press or say 3 </a:t>
            </a:r>
            <a:endParaRPr lang="en-US" sz="1100" dirty="0"/>
          </a:p>
          <a:p>
            <a:pPr algn="ctr"/>
            <a:endParaRPr lang="en-US" dirty="0"/>
          </a:p>
        </p:txBody>
      </p:sp>
      <p:sp>
        <p:nvSpPr>
          <p:cNvPr id="10" name="Rectangle: Rounded Corners 9">
            <a:extLst>
              <a:ext uri="{FF2B5EF4-FFF2-40B4-BE49-F238E27FC236}">
                <a16:creationId xmlns:a16="http://schemas.microsoft.com/office/drawing/2014/main" id="{D2078AFB-BD94-45C2-9730-521D0237F94A}"/>
              </a:ext>
            </a:extLst>
          </p:cNvPr>
          <p:cNvSpPr/>
          <p:nvPr/>
        </p:nvSpPr>
        <p:spPr>
          <a:xfrm>
            <a:off x="6532925" y="3437695"/>
            <a:ext cx="2489750" cy="125233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Naperville</a:t>
            </a:r>
          </a:p>
          <a:p>
            <a:pPr algn="ctr"/>
            <a:r>
              <a:rPr lang="en-US" sz="1100" dirty="0">
                <a:solidFill>
                  <a:schemeClr val="tx1"/>
                </a:solidFill>
              </a:rPr>
              <a:t> For location, please press or say 1 </a:t>
            </a:r>
          </a:p>
          <a:p>
            <a:pPr algn="ctr"/>
            <a:r>
              <a:rPr lang="en-US" sz="1100" dirty="0">
                <a:solidFill>
                  <a:schemeClr val="tx1"/>
                </a:solidFill>
              </a:rPr>
              <a:t>For hours, please press or say 2</a:t>
            </a:r>
          </a:p>
          <a:p>
            <a:pPr algn="ctr"/>
            <a:r>
              <a:rPr lang="en-US" sz="1100" dirty="0">
                <a:solidFill>
                  <a:schemeClr val="tx1"/>
                </a:solidFill>
              </a:rPr>
              <a:t>   For contact, please press or say 3 </a:t>
            </a:r>
            <a:endParaRPr lang="en-US" sz="1100" dirty="0"/>
          </a:p>
        </p:txBody>
      </p:sp>
      <p:sp>
        <p:nvSpPr>
          <p:cNvPr id="11" name="Rectangle: Rounded Corners 10">
            <a:extLst>
              <a:ext uri="{FF2B5EF4-FFF2-40B4-BE49-F238E27FC236}">
                <a16:creationId xmlns:a16="http://schemas.microsoft.com/office/drawing/2014/main" id="{935B09E9-3925-44EF-B153-CFE65A9CF98B}"/>
              </a:ext>
            </a:extLst>
          </p:cNvPr>
          <p:cNvSpPr/>
          <p:nvPr/>
        </p:nvSpPr>
        <p:spPr>
          <a:xfrm>
            <a:off x="9071750" y="3398359"/>
            <a:ext cx="2487168" cy="125233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Westmont</a:t>
            </a:r>
          </a:p>
          <a:p>
            <a:pPr algn="ctr"/>
            <a:r>
              <a:rPr lang="en-US" sz="1100" dirty="0">
                <a:solidFill>
                  <a:schemeClr val="tx1"/>
                </a:solidFill>
              </a:rPr>
              <a:t> For location, please press or say 1 </a:t>
            </a:r>
          </a:p>
          <a:p>
            <a:pPr algn="ctr"/>
            <a:r>
              <a:rPr lang="en-US" sz="1100" dirty="0">
                <a:solidFill>
                  <a:schemeClr val="tx1"/>
                </a:solidFill>
              </a:rPr>
              <a:t>For hours, please press or say 2</a:t>
            </a:r>
          </a:p>
          <a:p>
            <a:pPr algn="ctr"/>
            <a:r>
              <a:rPr lang="en-US" sz="1100" dirty="0">
                <a:solidFill>
                  <a:schemeClr val="tx1"/>
                </a:solidFill>
              </a:rPr>
              <a:t>   For contact, please press or say 3 </a:t>
            </a:r>
            <a:endParaRPr lang="en-US" sz="1100" dirty="0"/>
          </a:p>
          <a:p>
            <a:pPr algn="ctr"/>
            <a:endParaRPr lang="en-US" dirty="0">
              <a:solidFill>
                <a:schemeClr val="tx1"/>
              </a:solidFill>
            </a:endParaRPr>
          </a:p>
        </p:txBody>
      </p:sp>
      <p:cxnSp>
        <p:nvCxnSpPr>
          <p:cNvPr id="13" name="Straight Arrow Connector 12">
            <a:extLst>
              <a:ext uri="{FF2B5EF4-FFF2-40B4-BE49-F238E27FC236}">
                <a16:creationId xmlns:a16="http://schemas.microsoft.com/office/drawing/2014/main" id="{73482933-D7A3-451F-B72D-F700AA9F43E2}"/>
              </a:ext>
            </a:extLst>
          </p:cNvPr>
          <p:cNvCxnSpPr>
            <a:cxnSpLocks/>
          </p:cNvCxnSpPr>
          <p:nvPr/>
        </p:nvCxnSpPr>
        <p:spPr>
          <a:xfrm flipH="1">
            <a:off x="2874308" y="3079479"/>
            <a:ext cx="3256722" cy="318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CE60BC4-2AED-4BE0-AA14-FCA8A3801BDD}"/>
              </a:ext>
            </a:extLst>
          </p:cNvPr>
          <p:cNvCxnSpPr>
            <a:cxnSpLocks/>
          </p:cNvCxnSpPr>
          <p:nvPr/>
        </p:nvCxnSpPr>
        <p:spPr>
          <a:xfrm flipH="1">
            <a:off x="4802049" y="3088174"/>
            <a:ext cx="1321905" cy="340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666069-0CB3-4A6A-A5F2-280A4A383AE6}"/>
              </a:ext>
            </a:extLst>
          </p:cNvPr>
          <p:cNvCxnSpPr>
            <a:cxnSpLocks/>
          </p:cNvCxnSpPr>
          <p:nvPr/>
        </p:nvCxnSpPr>
        <p:spPr>
          <a:xfrm>
            <a:off x="6131030" y="3066645"/>
            <a:ext cx="3748708" cy="331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2F56D01-C07F-4A9D-ACF8-0E226938D897}"/>
              </a:ext>
            </a:extLst>
          </p:cNvPr>
          <p:cNvCxnSpPr>
            <a:cxnSpLocks/>
            <a:stCxn id="2" idx="2"/>
            <a:endCxn id="10" idx="0"/>
          </p:cNvCxnSpPr>
          <p:nvPr/>
        </p:nvCxnSpPr>
        <p:spPr>
          <a:xfrm>
            <a:off x="6095999" y="3070367"/>
            <a:ext cx="1681801" cy="367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4F6CC040-0D9A-4448-A43D-D7FB67F2AC7F}"/>
              </a:ext>
            </a:extLst>
          </p:cNvPr>
          <p:cNvSpPr/>
          <p:nvPr/>
        </p:nvSpPr>
        <p:spPr>
          <a:xfrm>
            <a:off x="6756798" y="5029827"/>
            <a:ext cx="1764792" cy="1252728"/>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Location</a:t>
            </a:r>
          </a:p>
          <a:p>
            <a:pPr algn="ctr"/>
            <a:r>
              <a:rPr lang="en-US" sz="1100" dirty="0">
                <a:solidFill>
                  <a:schemeClr val="tx1"/>
                </a:solidFill>
              </a:rPr>
              <a:t>500 Kuhn Rd, Carol Stream, IL 60188</a:t>
            </a:r>
          </a:p>
        </p:txBody>
      </p:sp>
      <p:sp>
        <p:nvSpPr>
          <p:cNvPr id="40" name="Rectangle: Rounded Corners 39">
            <a:extLst>
              <a:ext uri="{FF2B5EF4-FFF2-40B4-BE49-F238E27FC236}">
                <a16:creationId xmlns:a16="http://schemas.microsoft.com/office/drawing/2014/main" id="{42904629-FB70-4B4E-8F8B-2784F2F493FA}"/>
              </a:ext>
            </a:extLst>
          </p:cNvPr>
          <p:cNvSpPr/>
          <p:nvPr/>
        </p:nvSpPr>
        <p:spPr>
          <a:xfrm>
            <a:off x="8536066" y="5042869"/>
            <a:ext cx="1764792" cy="1252728"/>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Hours</a:t>
            </a:r>
          </a:p>
          <a:p>
            <a:pPr algn="ctr"/>
            <a:r>
              <a:rPr lang="en-US" sz="1100" dirty="0">
                <a:solidFill>
                  <a:schemeClr val="tx1"/>
                </a:solidFill>
              </a:rPr>
              <a:t>Mon 7:30 AM-9 PM</a:t>
            </a:r>
          </a:p>
          <a:p>
            <a:pPr algn="ctr"/>
            <a:r>
              <a:rPr lang="en-US" sz="1100" dirty="0">
                <a:solidFill>
                  <a:schemeClr val="tx1"/>
                </a:solidFill>
              </a:rPr>
              <a:t>Tues-Thurs</a:t>
            </a:r>
          </a:p>
          <a:p>
            <a:pPr algn="ctr"/>
            <a:r>
              <a:rPr lang="en-US" sz="1100" dirty="0">
                <a:solidFill>
                  <a:schemeClr val="tx1"/>
                </a:solidFill>
              </a:rPr>
              <a:t>7:30-5:00 PM</a:t>
            </a:r>
          </a:p>
          <a:p>
            <a:pPr algn="ctr"/>
            <a:r>
              <a:rPr lang="en-US" sz="1100" dirty="0">
                <a:solidFill>
                  <a:schemeClr val="tx1"/>
                </a:solidFill>
              </a:rPr>
              <a:t>Saturday- 7:45-2 PM</a:t>
            </a:r>
          </a:p>
          <a:p>
            <a:pPr algn="ctr"/>
            <a:r>
              <a:rPr lang="en-US" sz="1100" dirty="0">
                <a:solidFill>
                  <a:schemeClr val="tx1"/>
                </a:solidFill>
              </a:rPr>
              <a:t>Sunday Closed</a:t>
            </a:r>
          </a:p>
          <a:p>
            <a:pPr algn="ctr"/>
            <a:endParaRPr lang="en-US" sz="1100" dirty="0">
              <a:solidFill>
                <a:schemeClr val="tx1"/>
              </a:solidFill>
            </a:endParaRPr>
          </a:p>
          <a:p>
            <a:pPr algn="ctr"/>
            <a:endParaRPr lang="en-US" sz="1100" dirty="0">
              <a:solidFill>
                <a:schemeClr val="tx1"/>
              </a:solidFill>
            </a:endParaRPr>
          </a:p>
        </p:txBody>
      </p:sp>
      <p:sp>
        <p:nvSpPr>
          <p:cNvPr id="41" name="Rectangle: Rounded Corners 40">
            <a:extLst>
              <a:ext uri="{FF2B5EF4-FFF2-40B4-BE49-F238E27FC236}">
                <a16:creationId xmlns:a16="http://schemas.microsoft.com/office/drawing/2014/main" id="{410105EC-D91B-456F-B592-34D8859797F5}"/>
              </a:ext>
            </a:extLst>
          </p:cNvPr>
          <p:cNvSpPr/>
          <p:nvPr/>
        </p:nvSpPr>
        <p:spPr>
          <a:xfrm>
            <a:off x="10315334" y="5039963"/>
            <a:ext cx="1764792" cy="125233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Contact</a:t>
            </a:r>
          </a:p>
          <a:p>
            <a:pPr algn="ctr"/>
            <a:r>
              <a:rPr lang="en-US" sz="1100" dirty="0">
                <a:solidFill>
                  <a:schemeClr val="tx1"/>
                </a:solidFill>
              </a:rPr>
              <a:t>630-942-4888</a:t>
            </a:r>
          </a:p>
        </p:txBody>
      </p:sp>
      <p:sp>
        <p:nvSpPr>
          <p:cNvPr id="43" name="Rectangle: Rounded Corners 42">
            <a:extLst>
              <a:ext uri="{FF2B5EF4-FFF2-40B4-BE49-F238E27FC236}">
                <a16:creationId xmlns:a16="http://schemas.microsoft.com/office/drawing/2014/main" id="{4C6C94C7-7A7D-4E00-9751-07E304839937}"/>
              </a:ext>
            </a:extLst>
          </p:cNvPr>
          <p:cNvSpPr/>
          <p:nvPr/>
        </p:nvSpPr>
        <p:spPr>
          <a:xfrm>
            <a:off x="367435" y="5039964"/>
            <a:ext cx="1764792" cy="1252728"/>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Location</a:t>
            </a:r>
          </a:p>
          <a:p>
            <a:pPr algn="ctr"/>
            <a:r>
              <a:rPr lang="en-US" sz="1100" dirty="0">
                <a:solidFill>
                  <a:schemeClr val="tx1"/>
                </a:solidFill>
              </a:rPr>
              <a:t>301 S swift Rd, Addison, Il 60101</a:t>
            </a:r>
          </a:p>
        </p:txBody>
      </p:sp>
      <p:sp>
        <p:nvSpPr>
          <p:cNvPr id="44" name="Rectangle: Rounded Corners 43">
            <a:extLst>
              <a:ext uri="{FF2B5EF4-FFF2-40B4-BE49-F238E27FC236}">
                <a16:creationId xmlns:a16="http://schemas.microsoft.com/office/drawing/2014/main" id="{B1B42641-524A-4041-839F-3E6196ED21A8}"/>
              </a:ext>
            </a:extLst>
          </p:cNvPr>
          <p:cNvSpPr/>
          <p:nvPr/>
        </p:nvSpPr>
        <p:spPr>
          <a:xfrm>
            <a:off x="2161179" y="5055496"/>
            <a:ext cx="1764792" cy="1252728"/>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Hours</a:t>
            </a:r>
          </a:p>
          <a:p>
            <a:pPr algn="ctr"/>
            <a:r>
              <a:rPr lang="en-US" sz="1100" dirty="0">
                <a:solidFill>
                  <a:schemeClr val="tx1"/>
                </a:solidFill>
              </a:rPr>
              <a:t>Mon-wed</a:t>
            </a:r>
          </a:p>
          <a:p>
            <a:pPr algn="ctr"/>
            <a:r>
              <a:rPr lang="en-US" sz="1100" dirty="0">
                <a:solidFill>
                  <a:schemeClr val="tx1"/>
                </a:solidFill>
              </a:rPr>
              <a:t>8:30 AM-9:00 PM </a:t>
            </a:r>
          </a:p>
          <a:p>
            <a:pPr algn="ctr"/>
            <a:r>
              <a:rPr lang="en-US" sz="1100" dirty="0">
                <a:solidFill>
                  <a:schemeClr val="tx1"/>
                </a:solidFill>
              </a:rPr>
              <a:t>Fri-8:30-3:00 PM</a:t>
            </a:r>
          </a:p>
          <a:p>
            <a:pPr algn="ctr"/>
            <a:r>
              <a:rPr lang="en-US" sz="1100" dirty="0">
                <a:solidFill>
                  <a:schemeClr val="tx1"/>
                </a:solidFill>
              </a:rPr>
              <a:t>Sat-Sunday closed</a:t>
            </a:r>
          </a:p>
        </p:txBody>
      </p:sp>
      <p:sp>
        <p:nvSpPr>
          <p:cNvPr id="45" name="Rectangle: Rounded Corners 44">
            <a:extLst>
              <a:ext uri="{FF2B5EF4-FFF2-40B4-BE49-F238E27FC236}">
                <a16:creationId xmlns:a16="http://schemas.microsoft.com/office/drawing/2014/main" id="{AC15746A-F6AD-4803-81F2-1C6958ABD59A}"/>
              </a:ext>
            </a:extLst>
          </p:cNvPr>
          <p:cNvSpPr/>
          <p:nvPr/>
        </p:nvSpPr>
        <p:spPr>
          <a:xfrm>
            <a:off x="3945767" y="5056719"/>
            <a:ext cx="1760381" cy="125233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Contact</a:t>
            </a:r>
          </a:p>
          <a:p>
            <a:pPr algn="ctr"/>
            <a:r>
              <a:rPr lang="en-US" sz="1100" dirty="0">
                <a:solidFill>
                  <a:schemeClr val="tx1"/>
                </a:solidFill>
              </a:rPr>
              <a:t>630-942-4600</a:t>
            </a:r>
          </a:p>
        </p:txBody>
      </p:sp>
      <p:cxnSp>
        <p:nvCxnSpPr>
          <p:cNvPr id="55" name="Straight Arrow Connector 54">
            <a:extLst>
              <a:ext uri="{FF2B5EF4-FFF2-40B4-BE49-F238E27FC236}">
                <a16:creationId xmlns:a16="http://schemas.microsoft.com/office/drawing/2014/main" id="{8C4B9ED9-C31A-44CB-B0EC-A0734607133A}"/>
              </a:ext>
            </a:extLst>
          </p:cNvPr>
          <p:cNvCxnSpPr>
            <a:cxnSpLocks/>
          </p:cNvCxnSpPr>
          <p:nvPr/>
        </p:nvCxnSpPr>
        <p:spPr>
          <a:xfrm flipH="1">
            <a:off x="1323774" y="4650690"/>
            <a:ext cx="1397413" cy="35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60D9D8D-0F72-495D-87ED-8E30399137DB}"/>
              </a:ext>
            </a:extLst>
          </p:cNvPr>
          <p:cNvCxnSpPr>
            <a:cxnSpLocks/>
          </p:cNvCxnSpPr>
          <p:nvPr/>
        </p:nvCxnSpPr>
        <p:spPr>
          <a:xfrm>
            <a:off x="2695944" y="4663117"/>
            <a:ext cx="2192552" cy="346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0942543-17AF-4F67-81FA-CCC4B322314D}"/>
              </a:ext>
            </a:extLst>
          </p:cNvPr>
          <p:cNvCxnSpPr>
            <a:cxnSpLocks/>
            <a:stCxn id="3" idx="2"/>
            <a:endCxn id="44" idx="0"/>
          </p:cNvCxnSpPr>
          <p:nvPr/>
        </p:nvCxnSpPr>
        <p:spPr>
          <a:xfrm>
            <a:off x="2732024" y="4681331"/>
            <a:ext cx="311551" cy="374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0D9AAB44-5EC2-4E83-B88B-783D3A8FCB36}"/>
              </a:ext>
            </a:extLst>
          </p:cNvPr>
          <p:cNvCxnSpPr>
            <a:stCxn id="4" idx="2"/>
            <a:endCxn id="41" idx="0"/>
          </p:cNvCxnSpPr>
          <p:nvPr/>
        </p:nvCxnSpPr>
        <p:spPr>
          <a:xfrm>
            <a:off x="5220483" y="4690026"/>
            <a:ext cx="5977247" cy="34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54721D74-2D7B-4BC1-A79B-D8B8BC371A36}"/>
              </a:ext>
            </a:extLst>
          </p:cNvPr>
          <p:cNvCxnSpPr>
            <a:stCxn id="4" idx="2"/>
            <a:endCxn id="40" idx="0"/>
          </p:cNvCxnSpPr>
          <p:nvPr/>
        </p:nvCxnSpPr>
        <p:spPr>
          <a:xfrm>
            <a:off x="5220483" y="4690026"/>
            <a:ext cx="4197979" cy="352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56EBF07-ED84-4BD2-826B-3B451D18FC49}"/>
              </a:ext>
            </a:extLst>
          </p:cNvPr>
          <p:cNvCxnSpPr>
            <a:stCxn id="4" idx="2"/>
            <a:endCxn id="39" idx="0"/>
          </p:cNvCxnSpPr>
          <p:nvPr/>
        </p:nvCxnSpPr>
        <p:spPr>
          <a:xfrm>
            <a:off x="5220483" y="4690026"/>
            <a:ext cx="2418711" cy="339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lowchart: Terminator 5">
            <a:extLst>
              <a:ext uri="{FF2B5EF4-FFF2-40B4-BE49-F238E27FC236}">
                <a16:creationId xmlns:a16="http://schemas.microsoft.com/office/drawing/2014/main" id="{21993711-847D-4E0F-A18E-3368D731BFA1}"/>
              </a:ext>
            </a:extLst>
          </p:cNvPr>
          <p:cNvSpPr/>
          <p:nvPr/>
        </p:nvSpPr>
        <p:spPr>
          <a:xfrm>
            <a:off x="2312262" y="3260119"/>
            <a:ext cx="843017" cy="147347"/>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r>
              <a:rPr lang="en-US" dirty="0">
                <a:solidFill>
                  <a:schemeClr val="tx1"/>
                </a:solidFill>
              </a:rPr>
              <a:t>1</a:t>
            </a:r>
            <a:endParaRPr lang="en-US" dirty="0"/>
          </a:p>
        </p:txBody>
      </p:sp>
      <p:sp>
        <p:nvSpPr>
          <p:cNvPr id="25" name="Flowchart: Terminator 24">
            <a:extLst>
              <a:ext uri="{FF2B5EF4-FFF2-40B4-BE49-F238E27FC236}">
                <a16:creationId xmlns:a16="http://schemas.microsoft.com/office/drawing/2014/main" id="{27649D16-6A55-4AF2-B72F-9160B1AA1824}"/>
              </a:ext>
            </a:extLst>
          </p:cNvPr>
          <p:cNvSpPr/>
          <p:nvPr/>
        </p:nvSpPr>
        <p:spPr>
          <a:xfrm>
            <a:off x="7206044" y="4860767"/>
            <a:ext cx="994100" cy="161326"/>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6" name="Flowchart: Terminator 25">
            <a:extLst>
              <a:ext uri="{FF2B5EF4-FFF2-40B4-BE49-F238E27FC236}">
                <a16:creationId xmlns:a16="http://schemas.microsoft.com/office/drawing/2014/main" id="{8ADF6731-6963-4980-8664-F45CC77ECC31}"/>
              </a:ext>
            </a:extLst>
          </p:cNvPr>
          <p:cNvSpPr/>
          <p:nvPr/>
        </p:nvSpPr>
        <p:spPr>
          <a:xfrm>
            <a:off x="8929460" y="4878637"/>
            <a:ext cx="994100" cy="161326"/>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r>
              <a:rPr lang="en-US" dirty="0">
                <a:solidFill>
                  <a:schemeClr val="tx1"/>
                </a:solidFill>
              </a:rPr>
              <a:t>2</a:t>
            </a:r>
            <a:endParaRPr lang="en-US" dirty="0"/>
          </a:p>
        </p:txBody>
      </p:sp>
      <p:sp>
        <p:nvSpPr>
          <p:cNvPr id="27" name="Flowchart: Terminator 26">
            <a:extLst>
              <a:ext uri="{FF2B5EF4-FFF2-40B4-BE49-F238E27FC236}">
                <a16:creationId xmlns:a16="http://schemas.microsoft.com/office/drawing/2014/main" id="{6CBF30AF-62B1-4F69-8874-436FD59A31A7}"/>
              </a:ext>
            </a:extLst>
          </p:cNvPr>
          <p:cNvSpPr/>
          <p:nvPr/>
        </p:nvSpPr>
        <p:spPr>
          <a:xfrm>
            <a:off x="10700680" y="4859926"/>
            <a:ext cx="994100" cy="161326"/>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8" name="Flowchart: Terminator 27">
            <a:extLst>
              <a:ext uri="{FF2B5EF4-FFF2-40B4-BE49-F238E27FC236}">
                <a16:creationId xmlns:a16="http://schemas.microsoft.com/office/drawing/2014/main" id="{9C67F205-3CA6-41F0-8CE2-4D6C814A1C71}"/>
              </a:ext>
            </a:extLst>
          </p:cNvPr>
          <p:cNvSpPr/>
          <p:nvPr/>
        </p:nvSpPr>
        <p:spPr>
          <a:xfrm>
            <a:off x="4681763" y="3253789"/>
            <a:ext cx="994100" cy="161326"/>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r>
              <a:rPr lang="en-US" dirty="0">
                <a:solidFill>
                  <a:schemeClr val="tx1"/>
                </a:solidFill>
              </a:rPr>
              <a:t>2</a:t>
            </a:r>
            <a:endParaRPr lang="en-US" dirty="0"/>
          </a:p>
        </p:txBody>
      </p:sp>
      <p:sp>
        <p:nvSpPr>
          <p:cNvPr id="29" name="Flowchart: Terminator 28">
            <a:extLst>
              <a:ext uri="{FF2B5EF4-FFF2-40B4-BE49-F238E27FC236}">
                <a16:creationId xmlns:a16="http://schemas.microsoft.com/office/drawing/2014/main" id="{FEABB595-B035-4413-92D2-80D473C5FDF5}"/>
              </a:ext>
            </a:extLst>
          </p:cNvPr>
          <p:cNvSpPr/>
          <p:nvPr/>
        </p:nvSpPr>
        <p:spPr>
          <a:xfrm>
            <a:off x="7227649" y="3266233"/>
            <a:ext cx="994100" cy="161326"/>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0" name="Flowchart: Terminator 29">
            <a:extLst>
              <a:ext uri="{FF2B5EF4-FFF2-40B4-BE49-F238E27FC236}">
                <a16:creationId xmlns:a16="http://schemas.microsoft.com/office/drawing/2014/main" id="{C8E2DDFD-8BBE-4DBD-A419-BB41617C4BF7}"/>
              </a:ext>
            </a:extLst>
          </p:cNvPr>
          <p:cNvSpPr/>
          <p:nvPr/>
        </p:nvSpPr>
        <p:spPr>
          <a:xfrm>
            <a:off x="9773535" y="3239765"/>
            <a:ext cx="994100" cy="161326"/>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r>
              <a:rPr lang="en-US" dirty="0"/>
              <a:t>4</a:t>
            </a:r>
          </a:p>
        </p:txBody>
      </p:sp>
      <p:sp>
        <p:nvSpPr>
          <p:cNvPr id="32" name="Flowchart: Terminator 31">
            <a:extLst>
              <a:ext uri="{FF2B5EF4-FFF2-40B4-BE49-F238E27FC236}">
                <a16:creationId xmlns:a16="http://schemas.microsoft.com/office/drawing/2014/main" id="{7EF93ED9-72EF-4310-88B8-A566F517F6CD}"/>
              </a:ext>
            </a:extLst>
          </p:cNvPr>
          <p:cNvSpPr/>
          <p:nvPr/>
        </p:nvSpPr>
        <p:spPr>
          <a:xfrm>
            <a:off x="2505017" y="4885063"/>
            <a:ext cx="994100" cy="161326"/>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r>
              <a:rPr lang="en-US" dirty="0">
                <a:solidFill>
                  <a:schemeClr val="tx1"/>
                </a:solidFill>
              </a:rPr>
              <a:t>2</a:t>
            </a:r>
            <a:endParaRPr lang="en-US" dirty="0"/>
          </a:p>
        </p:txBody>
      </p:sp>
      <p:sp>
        <p:nvSpPr>
          <p:cNvPr id="33" name="Flowchart: Terminator 32">
            <a:extLst>
              <a:ext uri="{FF2B5EF4-FFF2-40B4-BE49-F238E27FC236}">
                <a16:creationId xmlns:a16="http://schemas.microsoft.com/office/drawing/2014/main" id="{0F3F18E7-CBE6-49DA-8397-A4AAAF85114C}"/>
              </a:ext>
            </a:extLst>
          </p:cNvPr>
          <p:cNvSpPr/>
          <p:nvPr/>
        </p:nvSpPr>
        <p:spPr>
          <a:xfrm>
            <a:off x="806882" y="4866447"/>
            <a:ext cx="994100" cy="161326"/>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r>
              <a:rPr lang="en-US" dirty="0">
                <a:solidFill>
                  <a:schemeClr val="tx1"/>
                </a:solidFill>
              </a:rPr>
              <a:t>1</a:t>
            </a:r>
            <a:endParaRPr lang="en-US" dirty="0"/>
          </a:p>
        </p:txBody>
      </p:sp>
      <p:sp>
        <p:nvSpPr>
          <p:cNvPr id="34" name="Flowchart: Terminator 33">
            <a:extLst>
              <a:ext uri="{FF2B5EF4-FFF2-40B4-BE49-F238E27FC236}">
                <a16:creationId xmlns:a16="http://schemas.microsoft.com/office/drawing/2014/main" id="{CADA3A2C-0F18-4E13-9DB6-0F7A473B6D1B}"/>
              </a:ext>
            </a:extLst>
          </p:cNvPr>
          <p:cNvSpPr/>
          <p:nvPr/>
        </p:nvSpPr>
        <p:spPr>
          <a:xfrm rot="10800000" flipV="1">
            <a:off x="4318555" y="4905529"/>
            <a:ext cx="994100" cy="161326"/>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Tree>
    <p:extLst>
      <p:ext uri="{BB962C8B-B14F-4D97-AF65-F5344CB8AC3E}">
        <p14:creationId xmlns:p14="http://schemas.microsoft.com/office/powerpoint/2010/main" val="249990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A3CC850-2699-4F84-AC9E-9730958B5DD4}"/>
              </a:ext>
            </a:extLst>
          </p:cNvPr>
          <p:cNvSpPr/>
          <p:nvPr/>
        </p:nvSpPr>
        <p:spPr>
          <a:xfrm>
            <a:off x="6567453" y="3184653"/>
            <a:ext cx="1764792" cy="125233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Location</a:t>
            </a:r>
          </a:p>
          <a:p>
            <a:pPr algn="ctr"/>
            <a:r>
              <a:rPr lang="en-US" sz="1100" dirty="0">
                <a:solidFill>
                  <a:schemeClr val="tx1"/>
                </a:solidFill>
              </a:rPr>
              <a:t>650 Pasquinelli Dr, Westmont, IL 60559</a:t>
            </a:r>
          </a:p>
        </p:txBody>
      </p:sp>
      <p:sp>
        <p:nvSpPr>
          <p:cNvPr id="4" name="Rectangle: Rounded Corners 3">
            <a:extLst>
              <a:ext uri="{FF2B5EF4-FFF2-40B4-BE49-F238E27FC236}">
                <a16:creationId xmlns:a16="http://schemas.microsoft.com/office/drawing/2014/main" id="{A8A6CDFA-767E-4B43-903E-FA23EB24E21D}"/>
              </a:ext>
            </a:extLst>
          </p:cNvPr>
          <p:cNvSpPr/>
          <p:nvPr/>
        </p:nvSpPr>
        <p:spPr>
          <a:xfrm>
            <a:off x="8332243" y="3184653"/>
            <a:ext cx="1764792" cy="1252728"/>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Hours</a:t>
            </a:r>
          </a:p>
          <a:p>
            <a:pPr algn="ctr"/>
            <a:r>
              <a:rPr lang="en-US" sz="1100" dirty="0">
                <a:solidFill>
                  <a:schemeClr val="tx1"/>
                </a:solidFill>
              </a:rPr>
              <a:t>Mon-Thurs </a:t>
            </a:r>
          </a:p>
          <a:p>
            <a:pPr algn="ctr"/>
            <a:r>
              <a:rPr lang="en-US" sz="1100" dirty="0">
                <a:solidFill>
                  <a:schemeClr val="tx1"/>
                </a:solidFill>
              </a:rPr>
              <a:t>8:00- 9:00 PM</a:t>
            </a:r>
          </a:p>
          <a:p>
            <a:pPr algn="ctr"/>
            <a:r>
              <a:rPr lang="en-US" sz="1100" dirty="0">
                <a:solidFill>
                  <a:schemeClr val="tx1"/>
                </a:solidFill>
              </a:rPr>
              <a:t>Fri 8 AM – 2 PM</a:t>
            </a:r>
          </a:p>
          <a:p>
            <a:pPr algn="ctr"/>
            <a:r>
              <a:rPr lang="en-US" sz="1100" dirty="0">
                <a:solidFill>
                  <a:schemeClr val="tx1"/>
                </a:solidFill>
              </a:rPr>
              <a:t>Saturday 8:30 AM – 2 PM </a:t>
            </a:r>
          </a:p>
          <a:p>
            <a:pPr algn="ctr"/>
            <a:r>
              <a:rPr lang="en-US" sz="1100" dirty="0">
                <a:solidFill>
                  <a:schemeClr val="tx1"/>
                </a:solidFill>
              </a:rPr>
              <a:t>Sunday Closed </a:t>
            </a:r>
          </a:p>
          <a:p>
            <a:pPr algn="ctr"/>
            <a:endParaRPr lang="en-US" dirty="0">
              <a:solidFill>
                <a:schemeClr val="tx1"/>
              </a:solidFill>
            </a:endParaRPr>
          </a:p>
        </p:txBody>
      </p:sp>
      <p:sp>
        <p:nvSpPr>
          <p:cNvPr id="5" name="Rectangle: Rounded Corners 4">
            <a:extLst>
              <a:ext uri="{FF2B5EF4-FFF2-40B4-BE49-F238E27FC236}">
                <a16:creationId xmlns:a16="http://schemas.microsoft.com/office/drawing/2014/main" id="{50581CE0-B897-4CB4-ACA1-F7529D7F00ED}"/>
              </a:ext>
            </a:extLst>
          </p:cNvPr>
          <p:cNvSpPr/>
          <p:nvPr/>
        </p:nvSpPr>
        <p:spPr>
          <a:xfrm>
            <a:off x="10097035" y="3184657"/>
            <a:ext cx="1764792" cy="125233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Contact</a:t>
            </a:r>
          </a:p>
          <a:p>
            <a:pPr algn="ctr"/>
            <a:r>
              <a:rPr lang="en-US" sz="1100" dirty="0">
                <a:solidFill>
                  <a:schemeClr val="tx1"/>
                </a:solidFill>
              </a:rPr>
              <a:t>630-942-4800</a:t>
            </a:r>
          </a:p>
        </p:txBody>
      </p:sp>
      <p:sp>
        <p:nvSpPr>
          <p:cNvPr id="7" name="Rectangle: Rounded Corners 6">
            <a:extLst>
              <a:ext uri="{FF2B5EF4-FFF2-40B4-BE49-F238E27FC236}">
                <a16:creationId xmlns:a16="http://schemas.microsoft.com/office/drawing/2014/main" id="{425A1081-9934-4418-9FF7-9AF661C9FF49}"/>
              </a:ext>
            </a:extLst>
          </p:cNvPr>
          <p:cNvSpPr/>
          <p:nvPr/>
        </p:nvSpPr>
        <p:spPr>
          <a:xfrm>
            <a:off x="330173" y="3184655"/>
            <a:ext cx="1764792" cy="125233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Location</a:t>
            </a:r>
          </a:p>
          <a:p>
            <a:pPr algn="ctr"/>
            <a:r>
              <a:rPr lang="en-US" sz="1100" dirty="0">
                <a:solidFill>
                  <a:schemeClr val="tx1"/>
                </a:solidFill>
              </a:rPr>
              <a:t>1223 Rickert Dr, Naperville, IL 60540</a:t>
            </a:r>
          </a:p>
        </p:txBody>
      </p:sp>
      <p:sp>
        <p:nvSpPr>
          <p:cNvPr id="8" name="Rectangle: Rounded Corners 7">
            <a:extLst>
              <a:ext uri="{FF2B5EF4-FFF2-40B4-BE49-F238E27FC236}">
                <a16:creationId xmlns:a16="http://schemas.microsoft.com/office/drawing/2014/main" id="{20B08961-16D2-4B9C-90DF-F143C93D6C95}"/>
              </a:ext>
            </a:extLst>
          </p:cNvPr>
          <p:cNvSpPr/>
          <p:nvPr/>
        </p:nvSpPr>
        <p:spPr>
          <a:xfrm>
            <a:off x="2094965" y="3184654"/>
            <a:ext cx="1764792" cy="125233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Hours</a:t>
            </a:r>
          </a:p>
          <a:p>
            <a:pPr algn="ctr"/>
            <a:r>
              <a:rPr lang="en-US" sz="1100" dirty="0">
                <a:solidFill>
                  <a:schemeClr val="tx1"/>
                </a:solidFill>
              </a:rPr>
              <a:t>Mon-Thurs </a:t>
            </a:r>
          </a:p>
          <a:p>
            <a:pPr algn="ctr"/>
            <a:r>
              <a:rPr lang="en-US" sz="1100" dirty="0">
                <a:solidFill>
                  <a:schemeClr val="tx1"/>
                </a:solidFill>
              </a:rPr>
              <a:t>7:30- 10:00 PM</a:t>
            </a:r>
          </a:p>
          <a:p>
            <a:pPr algn="ctr"/>
            <a:r>
              <a:rPr lang="en-US" sz="1100" dirty="0">
                <a:solidFill>
                  <a:schemeClr val="tx1"/>
                </a:solidFill>
              </a:rPr>
              <a:t>Fri 8 AM – 3 PM</a:t>
            </a:r>
          </a:p>
          <a:p>
            <a:pPr algn="ctr"/>
            <a:r>
              <a:rPr lang="en-US" sz="1100" dirty="0">
                <a:solidFill>
                  <a:schemeClr val="tx1"/>
                </a:solidFill>
              </a:rPr>
              <a:t>Saturday 8 AM- 3 PM </a:t>
            </a:r>
          </a:p>
          <a:p>
            <a:pPr algn="ctr"/>
            <a:r>
              <a:rPr lang="en-US" sz="1100" dirty="0">
                <a:solidFill>
                  <a:schemeClr val="tx1"/>
                </a:solidFill>
              </a:rPr>
              <a:t>Sunday Closed </a:t>
            </a:r>
          </a:p>
          <a:p>
            <a:pPr algn="ctr"/>
            <a:endParaRPr lang="en-US" sz="1100" dirty="0">
              <a:solidFill>
                <a:schemeClr val="tx1"/>
              </a:solidFill>
            </a:endParaRPr>
          </a:p>
        </p:txBody>
      </p:sp>
      <p:sp>
        <p:nvSpPr>
          <p:cNvPr id="9" name="Rectangle: Rounded Corners 8">
            <a:extLst>
              <a:ext uri="{FF2B5EF4-FFF2-40B4-BE49-F238E27FC236}">
                <a16:creationId xmlns:a16="http://schemas.microsoft.com/office/drawing/2014/main" id="{17CAD04D-7923-4E4C-B976-981BA8885F2F}"/>
              </a:ext>
            </a:extLst>
          </p:cNvPr>
          <p:cNvSpPr/>
          <p:nvPr/>
        </p:nvSpPr>
        <p:spPr>
          <a:xfrm>
            <a:off x="3859757" y="3184654"/>
            <a:ext cx="1764792" cy="125233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Contact</a:t>
            </a:r>
          </a:p>
          <a:p>
            <a:pPr algn="ctr"/>
            <a:r>
              <a:rPr lang="en-US" sz="1100" dirty="0">
                <a:solidFill>
                  <a:schemeClr val="tx1"/>
                </a:solidFill>
              </a:rPr>
              <a:t>630-942-4700</a:t>
            </a:r>
          </a:p>
        </p:txBody>
      </p:sp>
      <p:sp>
        <p:nvSpPr>
          <p:cNvPr id="10" name="Rectangle: Rounded Corners 9">
            <a:extLst>
              <a:ext uri="{FF2B5EF4-FFF2-40B4-BE49-F238E27FC236}">
                <a16:creationId xmlns:a16="http://schemas.microsoft.com/office/drawing/2014/main" id="{CF424385-E73A-43A9-A07C-1394754C85D9}"/>
              </a:ext>
            </a:extLst>
          </p:cNvPr>
          <p:cNvSpPr/>
          <p:nvPr/>
        </p:nvSpPr>
        <p:spPr>
          <a:xfrm>
            <a:off x="771379" y="2305879"/>
            <a:ext cx="4411974" cy="546652"/>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Naperville</a:t>
            </a:r>
            <a:endParaRPr lang="en-US" dirty="0"/>
          </a:p>
        </p:txBody>
      </p:sp>
      <p:sp>
        <p:nvSpPr>
          <p:cNvPr id="11" name="Rectangle: Rounded Corners 10">
            <a:extLst>
              <a:ext uri="{FF2B5EF4-FFF2-40B4-BE49-F238E27FC236}">
                <a16:creationId xmlns:a16="http://schemas.microsoft.com/office/drawing/2014/main" id="{AB5E068B-5D3C-4E9F-B211-190A5E7204B0}"/>
              </a:ext>
            </a:extLst>
          </p:cNvPr>
          <p:cNvSpPr/>
          <p:nvPr/>
        </p:nvSpPr>
        <p:spPr>
          <a:xfrm>
            <a:off x="6847500" y="2305879"/>
            <a:ext cx="4411974" cy="546652"/>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Westmont</a:t>
            </a:r>
            <a:endParaRPr lang="en-US" dirty="0"/>
          </a:p>
        </p:txBody>
      </p:sp>
      <p:cxnSp>
        <p:nvCxnSpPr>
          <p:cNvPr id="13" name="Straight Arrow Connector 12">
            <a:extLst>
              <a:ext uri="{FF2B5EF4-FFF2-40B4-BE49-F238E27FC236}">
                <a16:creationId xmlns:a16="http://schemas.microsoft.com/office/drawing/2014/main" id="{35395556-3778-4870-8500-A203379E42F2}"/>
              </a:ext>
            </a:extLst>
          </p:cNvPr>
          <p:cNvCxnSpPr>
            <a:cxnSpLocks/>
          </p:cNvCxnSpPr>
          <p:nvPr/>
        </p:nvCxnSpPr>
        <p:spPr>
          <a:xfrm flipH="1">
            <a:off x="1162244" y="2852529"/>
            <a:ext cx="1764797" cy="332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AAC195-1FD9-4B6B-865A-E60DA5B0635F}"/>
              </a:ext>
            </a:extLst>
          </p:cNvPr>
          <p:cNvCxnSpPr>
            <a:stCxn id="10" idx="2"/>
            <a:endCxn id="8" idx="0"/>
          </p:cNvCxnSpPr>
          <p:nvPr/>
        </p:nvCxnSpPr>
        <p:spPr>
          <a:xfrm flipH="1">
            <a:off x="2977361" y="2852531"/>
            <a:ext cx="5" cy="33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8C1C629-B50F-45C0-B3C1-12E3A1C5393A}"/>
              </a:ext>
            </a:extLst>
          </p:cNvPr>
          <p:cNvCxnSpPr>
            <a:stCxn id="10" idx="2"/>
            <a:endCxn id="9" idx="0"/>
          </p:cNvCxnSpPr>
          <p:nvPr/>
        </p:nvCxnSpPr>
        <p:spPr>
          <a:xfrm>
            <a:off x="2977366" y="2852531"/>
            <a:ext cx="1764787" cy="33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A9E428B-82D7-442E-97D9-BDF7DE0D6AFE}"/>
              </a:ext>
            </a:extLst>
          </p:cNvPr>
          <p:cNvCxnSpPr>
            <a:stCxn id="11" idx="2"/>
            <a:endCxn id="3" idx="0"/>
          </p:cNvCxnSpPr>
          <p:nvPr/>
        </p:nvCxnSpPr>
        <p:spPr>
          <a:xfrm flipH="1">
            <a:off x="7449849" y="2852531"/>
            <a:ext cx="1603638" cy="332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F09AC14-0EDA-406F-B653-D61AF345EBB5}"/>
              </a:ext>
            </a:extLst>
          </p:cNvPr>
          <p:cNvCxnSpPr>
            <a:stCxn id="11" idx="2"/>
            <a:endCxn id="4" idx="0"/>
          </p:cNvCxnSpPr>
          <p:nvPr/>
        </p:nvCxnSpPr>
        <p:spPr>
          <a:xfrm>
            <a:off x="9053487" y="2852531"/>
            <a:ext cx="161152" cy="332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37BDCE2-17C7-41F1-9705-39B223FBC71D}"/>
              </a:ext>
            </a:extLst>
          </p:cNvPr>
          <p:cNvCxnSpPr>
            <a:stCxn id="11" idx="2"/>
            <a:endCxn id="5" idx="0"/>
          </p:cNvCxnSpPr>
          <p:nvPr/>
        </p:nvCxnSpPr>
        <p:spPr>
          <a:xfrm>
            <a:off x="9053487" y="2852531"/>
            <a:ext cx="1925944" cy="332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owchart: Terminator 15">
            <a:extLst>
              <a:ext uri="{FF2B5EF4-FFF2-40B4-BE49-F238E27FC236}">
                <a16:creationId xmlns:a16="http://schemas.microsoft.com/office/drawing/2014/main" id="{6425B548-D208-465E-8C19-A3BA8C8B2330}"/>
              </a:ext>
            </a:extLst>
          </p:cNvPr>
          <p:cNvSpPr/>
          <p:nvPr/>
        </p:nvSpPr>
        <p:spPr>
          <a:xfrm rot="10800000" flipV="1">
            <a:off x="2429991" y="2144551"/>
            <a:ext cx="994100" cy="161326"/>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8" name="Flowchart: Terminator 17">
            <a:extLst>
              <a:ext uri="{FF2B5EF4-FFF2-40B4-BE49-F238E27FC236}">
                <a16:creationId xmlns:a16="http://schemas.microsoft.com/office/drawing/2014/main" id="{00462992-8736-4BE7-B13C-F92456633897}"/>
              </a:ext>
            </a:extLst>
          </p:cNvPr>
          <p:cNvSpPr/>
          <p:nvPr/>
        </p:nvSpPr>
        <p:spPr>
          <a:xfrm rot="10800000" flipV="1">
            <a:off x="2459372" y="3003585"/>
            <a:ext cx="994100" cy="161326"/>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p>
        </p:txBody>
      </p:sp>
      <p:sp>
        <p:nvSpPr>
          <p:cNvPr id="20" name="Flowchart: Terminator 19">
            <a:extLst>
              <a:ext uri="{FF2B5EF4-FFF2-40B4-BE49-F238E27FC236}">
                <a16:creationId xmlns:a16="http://schemas.microsoft.com/office/drawing/2014/main" id="{F6770A4C-7885-4E0D-AD5A-5675075B0104}"/>
              </a:ext>
            </a:extLst>
          </p:cNvPr>
          <p:cNvSpPr/>
          <p:nvPr/>
        </p:nvSpPr>
        <p:spPr>
          <a:xfrm rot="10800000" flipV="1">
            <a:off x="723516" y="3031435"/>
            <a:ext cx="994100" cy="140102"/>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2" name="Flowchart: Terminator 21">
            <a:extLst>
              <a:ext uri="{FF2B5EF4-FFF2-40B4-BE49-F238E27FC236}">
                <a16:creationId xmlns:a16="http://schemas.microsoft.com/office/drawing/2014/main" id="{201C3437-E321-4EBF-A9E9-9163B792598B}"/>
              </a:ext>
            </a:extLst>
          </p:cNvPr>
          <p:cNvSpPr/>
          <p:nvPr/>
        </p:nvSpPr>
        <p:spPr>
          <a:xfrm rot="10800000" flipV="1">
            <a:off x="4255291" y="3003585"/>
            <a:ext cx="994100" cy="161326"/>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p>
        </p:txBody>
      </p:sp>
      <p:sp>
        <p:nvSpPr>
          <p:cNvPr id="24" name="Flowchart: Terminator 23">
            <a:extLst>
              <a:ext uri="{FF2B5EF4-FFF2-40B4-BE49-F238E27FC236}">
                <a16:creationId xmlns:a16="http://schemas.microsoft.com/office/drawing/2014/main" id="{56EDDD0A-9621-4F8E-A7C1-F5746E81FB54}"/>
              </a:ext>
            </a:extLst>
          </p:cNvPr>
          <p:cNvSpPr/>
          <p:nvPr/>
        </p:nvSpPr>
        <p:spPr>
          <a:xfrm rot="10800000" flipV="1">
            <a:off x="10377078" y="2965993"/>
            <a:ext cx="998759" cy="213923"/>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5" name="Flowchart: Terminator 24">
            <a:extLst>
              <a:ext uri="{FF2B5EF4-FFF2-40B4-BE49-F238E27FC236}">
                <a16:creationId xmlns:a16="http://schemas.microsoft.com/office/drawing/2014/main" id="{8E914537-0DA2-4AD2-B517-62DBC320E15E}"/>
              </a:ext>
            </a:extLst>
          </p:cNvPr>
          <p:cNvSpPr/>
          <p:nvPr/>
        </p:nvSpPr>
        <p:spPr>
          <a:xfrm rot="10800000" flipV="1">
            <a:off x="8661736" y="3015415"/>
            <a:ext cx="994100" cy="161326"/>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6" name="Flowchart: Terminator 25">
            <a:extLst>
              <a:ext uri="{FF2B5EF4-FFF2-40B4-BE49-F238E27FC236}">
                <a16:creationId xmlns:a16="http://schemas.microsoft.com/office/drawing/2014/main" id="{3B77DA96-E253-4A22-91B4-28069A5EDA2E}"/>
              </a:ext>
            </a:extLst>
          </p:cNvPr>
          <p:cNvSpPr/>
          <p:nvPr/>
        </p:nvSpPr>
        <p:spPr>
          <a:xfrm rot="10800000" flipV="1">
            <a:off x="6952799" y="3018591"/>
            <a:ext cx="994100" cy="161326"/>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r>
              <a:rPr lang="en-US" dirty="0">
                <a:solidFill>
                  <a:schemeClr val="tx1"/>
                </a:solidFill>
              </a:rPr>
              <a:t>1</a:t>
            </a:r>
            <a:endParaRPr lang="en-US" dirty="0"/>
          </a:p>
        </p:txBody>
      </p:sp>
      <p:sp>
        <p:nvSpPr>
          <p:cNvPr id="27" name="Flowchart: Terminator 26">
            <a:extLst>
              <a:ext uri="{FF2B5EF4-FFF2-40B4-BE49-F238E27FC236}">
                <a16:creationId xmlns:a16="http://schemas.microsoft.com/office/drawing/2014/main" id="{3DE64507-A1D0-437A-91BF-5EAD5A7B32D9}"/>
              </a:ext>
            </a:extLst>
          </p:cNvPr>
          <p:cNvSpPr/>
          <p:nvPr/>
        </p:nvSpPr>
        <p:spPr>
          <a:xfrm rot="10800000" flipV="1">
            <a:off x="8482466" y="2144549"/>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Tree>
    <p:extLst>
      <p:ext uri="{BB962C8B-B14F-4D97-AF65-F5344CB8AC3E}">
        <p14:creationId xmlns:p14="http://schemas.microsoft.com/office/powerpoint/2010/main" val="142744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35CC6C6-6D29-47C2-AAFE-17E9FF35473B}"/>
              </a:ext>
            </a:extLst>
          </p:cNvPr>
          <p:cNvSpPr/>
          <p:nvPr/>
        </p:nvSpPr>
        <p:spPr>
          <a:xfrm>
            <a:off x="2812774" y="119269"/>
            <a:ext cx="7533859" cy="3279079"/>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endParaRPr lang="en-US" sz="1600" dirty="0">
              <a:solidFill>
                <a:srgbClr val="000000"/>
              </a:solidFill>
              <a:effectLst/>
              <a:latin typeface="Times New Roman" panose="02020603050405020304" pitchFamily="18" charset="0"/>
              <a:ea typeface="Calibri" panose="020F0502020204030204" pitchFamily="34" charset="0"/>
            </a:endParaRPr>
          </a:p>
          <a:p>
            <a:pPr marL="0" marR="0">
              <a:spcBef>
                <a:spcPts val="0"/>
              </a:spcBef>
              <a:spcAft>
                <a:spcPts val="0"/>
              </a:spcAft>
            </a:pPr>
            <a:endParaRPr lang="en-US" sz="1600" dirty="0">
              <a:solidFill>
                <a:srgbClr val="000000"/>
              </a:solidFill>
              <a:latin typeface="Times New Roman" panose="02020603050405020304" pitchFamily="18" charset="0"/>
              <a:ea typeface="Calibri" panose="020F0502020204030204" pitchFamily="34" charset="0"/>
            </a:endParaRPr>
          </a:p>
          <a:p>
            <a:pPr marL="0" marR="0">
              <a:spcBef>
                <a:spcPts val="0"/>
              </a:spcBef>
              <a:spcAft>
                <a:spcPts val="0"/>
              </a:spcAft>
            </a:pPr>
            <a:endParaRPr lang="en-US" sz="1600" dirty="0">
              <a:solidFill>
                <a:srgbClr val="000000"/>
              </a:solidFill>
              <a:effectLst/>
              <a:latin typeface="Times New Roman" panose="02020603050405020304" pitchFamily="18" charset="0"/>
              <a:ea typeface="Calibri" panose="020F0502020204030204" pitchFamily="34" charset="0"/>
            </a:endParaRPr>
          </a:p>
          <a:p>
            <a:pPr marL="0" marR="0">
              <a:spcBef>
                <a:spcPts val="0"/>
              </a:spcBef>
              <a:spcAft>
                <a:spcPts val="0"/>
              </a:spcAft>
            </a:pPr>
            <a:endParaRPr lang="en-US" sz="1600" dirty="0">
              <a:ln w="57150">
                <a:solidFill>
                  <a:schemeClr val="tx1"/>
                </a:solidFill>
              </a:ln>
              <a:solidFill>
                <a:srgbClr val="000000"/>
              </a:solidFill>
              <a:latin typeface="Times New Roman" panose="02020603050405020304" pitchFamily="18" charset="0"/>
              <a:ea typeface="Calibri" panose="020F0502020204030204" pitchFamily="34" charset="0"/>
            </a:endParaRPr>
          </a:p>
          <a:p>
            <a:pPr marL="0" marR="0">
              <a:spcBef>
                <a:spcPts val="0"/>
              </a:spcBef>
              <a:spcAft>
                <a:spcPts val="0"/>
              </a:spcAft>
            </a:pPr>
            <a:endParaRPr lang="en-US" sz="1600" dirty="0">
              <a:solidFill>
                <a:srgbClr val="000000"/>
              </a:solidFill>
              <a:effectLst/>
              <a:latin typeface="Times New Roman" panose="02020603050405020304" pitchFamily="18" charset="0"/>
              <a:ea typeface="Calibri" panose="020F0502020204030204" pitchFamily="34" charset="0"/>
            </a:endParaRPr>
          </a:p>
          <a:p>
            <a:pPr marL="0" marR="0">
              <a:spcBef>
                <a:spcPts val="0"/>
              </a:spcBef>
              <a:spcAft>
                <a:spcPts val="0"/>
              </a:spcAft>
            </a:pPr>
            <a:endParaRPr lang="en-US" sz="1600" dirty="0">
              <a:solidFill>
                <a:srgbClr val="000000"/>
              </a:solidFill>
              <a:latin typeface="Times New Roman" panose="02020603050405020304" pitchFamily="18" charset="0"/>
              <a:ea typeface="Calibri" panose="020F0502020204030204" pitchFamily="34" charset="0"/>
            </a:endParaRPr>
          </a:p>
          <a:p>
            <a:pPr marL="0" marR="0">
              <a:spcBef>
                <a:spcPts val="0"/>
              </a:spcBef>
              <a:spcAft>
                <a:spcPts val="0"/>
              </a:spcAft>
            </a:pPr>
            <a:endParaRPr lang="en-US" sz="1600" dirty="0">
              <a:solidFill>
                <a:srgbClr val="000000"/>
              </a:solidFill>
              <a:effectLst/>
              <a:latin typeface="Times New Roman" panose="02020603050405020304" pitchFamily="18" charset="0"/>
              <a:ea typeface="Calibri" panose="020F0502020204030204" pitchFamily="34" charset="0"/>
            </a:endParaRPr>
          </a:p>
          <a:p>
            <a:pPr marL="0" marR="0">
              <a:spcBef>
                <a:spcPts val="0"/>
              </a:spcBef>
              <a:spcAft>
                <a:spcPts val="0"/>
              </a:spcAft>
            </a:pPr>
            <a:endParaRPr lang="en-US" sz="1600" dirty="0">
              <a:solidFill>
                <a:srgbClr val="000000"/>
              </a:solidFill>
              <a:latin typeface="Times New Roman" panose="02020603050405020304" pitchFamily="18" charset="0"/>
              <a:ea typeface="Calibri" panose="020F0502020204030204" pitchFamily="34"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Hello and Thank you for calling at the </a:t>
            </a:r>
            <a:r>
              <a:rPr lang="en-US" sz="1600" dirty="0">
                <a:solidFill>
                  <a:srgbClr val="000000"/>
                </a:solidFill>
                <a:latin typeface="Times New Roman" panose="02020603050405020304" pitchFamily="18" charset="0"/>
                <a:ea typeface="Calibri" panose="020F0502020204030204" pitchFamily="34" charset="0"/>
              </a:rPr>
              <a:t>College of DuPage</a:t>
            </a:r>
            <a:r>
              <a:rPr lang="en-US" sz="1600" dirty="0">
                <a:solidFill>
                  <a:srgbClr val="000000"/>
                </a:solidFill>
                <a:effectLst/>
                <a:latin typeface="Times New Roman" panose="02020603050405020304" pitchFamily="18" charset="0"/>
                <a:ea typeface="Calibri" panose="020F0502020204030204" pitchFamily="34" charset="0"/>
              </a:rPr>
              <a:t>. If you know the extension of the person</a:t>
            </a:r>
            <a:r>
              <a:rPr lang="en-US" sz="1600" dirty="0">
                <a:solidFill>
                  <a:srgbClr val="000000"/>
                </a:solidFill>
                <a:latin typeface="Times New Roman" panose="02020603050405020304" pitchFamily="18" charset="0"/>
                <a:ea typeface="Calibri" panose="020F0502020204030204" pitchFamily="34" charset="0"/>
              </a:rPr>
              <a:t> </a:t>
            </a:r>
            <a:r>
              <a:rPr lang="en-US" sz="1600" dirty="0">
                <a:solidFill>
                  <a:srgbClr val="000000"/>
                </a:solidFill>
                <a:effectLst/>
                <a:latin typeface="Times New Roman" panose="02020603050405020304" pitchFamily="18" charset="0"/>
                <a:ea typeface="Calibri" panose="020F0502020204030204" pitchFamily="34" charset="0"/>
              </a:rPr>
              <a:t>you want to reach, please enter it now. Otherwise choose from the following options: </a:t>
            </a:r>
            <a:endParaRPr lang="en-US" sz="1600" dirty="0">
              <a:solidFill>
                <a:srgbClr val="000000"/>
              </a:solidFill>
              <a:effectLst/>
              <a:latin typeface="Courier New" panose="02070309020205020404" pitchFamily="49" charset="0"/>
              <a:ea typeface="Calibri" panose="020F0502020204030204" pitchFamily="34" charset="0"/>
            </a:endParaRPr>
          </a:p>
          <a:p>
            <a:pPr marR="0" lvl="0">
              <a:spcBef>
                <a:spcPts val="0"/>
              </a:spcBef>
              <a:spcAft>
                <a:spcPts val="0"/>
              </a:spcAft>
            </a:pPr>
            <a:endParaRPr lang="en-US" sz="1600" dirty="0">
              <a:solidFill>
                <a:srgbClr val="000000"/>
              </a:solidFill>
              <a:effectLst/>
              <a:latin typeface="Courier New" panose="02070309020205020404" pitchFamily="49"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600" dirty="0">
                <a:solidFill>
                  <a:srgbClr val="000000"/>
                </a:solidFill>
                <a:effectLst/>
                <a:latin typeface="Times New Roman" panose="02020603050405020304" pitchFamily="18" charset="0"/>
                <a:ea typeface="Calibri" panose="020F0502020204030204" pitchFamily="34" charset="0"/>
              </a:rPr>
              <a:t>To reach for Access and Accommodations, </a:t>
            </a:r>
            <a:r>
              <a:rPr lang="en-US" sz="1600" dirty="0">
                <a:solidFill>
                  <a:srgbClr val="000000"/>
                </a:solidFill>
                <a:latin typeface="Times New Roman" panose="02020603050405020304" pitchFamily="18" charset="0"/>
                <a:ea typeface="Calibri" panose="020F0502020204030204" pitchFamily="34" charset="0"/>
              </a:rPr>
              <a:t>p</a:t>
            </a:r>
            <a:r>
              <a:rPr lang="en-US" sz="1600" dirty="0">
                <a:solidFill>
                  <a:srgbClr val="000000"/>
                </a:solidFill>
                <a:effectLst/>
                <a:latin typeface="Times New Roman" panose="02020603050405020304" pitchFamily="18" charset="0"/>
                <a:ea typeface="Calibri" panose="020F0502020204030204" pitchFamily="34" charset="0"/>
              </a:rPr>
              <a:t>lease press or say 1</a:t>
            </a:r>
            <a:endParaRPr lang="en-US" sz="1600" dirty="0">
              <a:solidFill>
                <a:srgbClr val="000000"/>
              </a:solidFill>
              <a:effectLst/>
              <a:latin typeface="Courier New" panose="02070309020205020404" pitchFamily="49"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600" dirty="0">
                <a:solidFill>
                  <a:srgbClr val="000000"/>
                </a:solidFill>
                <a:effectLst/>
                <a:latin typeface="Times New Roman" panose="02020603050405020304" pitchFamily="18" charset="0"/>
                <a:ea typeface="Calibri" panose="020F0502020204030204" pitchFamily="34" charset="0"/>
              </a:rPr>
              <a:t>To reach to Center for Student Success, </a:t>
            </a:r>
            <a:r>
              <a:rPr lang="en-US" sz="1600" dirty="0">
                <a:solidFill>
                  <a:srgbClr val="000000"/>
                </a:solidFill>
                <a:latin typeface="Times New Roman" panose="02020603050405020304" pitchFamily="18" charset="0"/>
                <a:ea typeface="Calibri" panose="020F0502020204030204" pitchFamily="34" charset="0"/>
              </a:rPr>
              <a:t>p</a:t>
            </a:r>
            <a:r>
              <a:rPr lang="en-US" sz="1600" dirty="0">
                <a:solidFill>
                  <a:srgbClr val="000000"/>
                </a:solidFill>
                <a:effectLst/>
                <a:latin typeface="Times New Roman" panose="02020603050405020304" pitchFamily="18" charset="0"/>
                <a:ea typeface="Calibri" panose="020F0502020204030204" pitchFamily="34" charset="0"/>
              </a:rPr>
              <a:t>lease press or say 2</a:t>
            </a:r>
            <a:endParaRPr lang="en-US" sz="1600" dirty="0">
              <a:solidFill>
                <a:srgbClr val="000000"/>
              </a:solidFill>
              <a:effectLst/>
              <a:latin typeface="Courier New" panose="02070309020205020404" pitchFamily="49"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600" dirty="0">
                <a:solidFill>
                  <a:srgbClr val="000000"/>
                </a:solidFill>
                <a:effectLst/>
                <a:latin typeface="Times New Roman" panose="02020603050405020304" pitchFamily="18" charset="0"/>
                <a:ea typeface="Calibri" panose="020F0502020204030204" pitchFamily="34" charset="0"/>
              </a:rPr>
              <a:t>To reach to Counseling, Advising and Transfer Services, </a:t>
            </a:r>
            <a:r>
              <a:rPr lang="en-US" sz="1600" dirty="0">
                <a:solidFill>
                  <a:srgbClr val="000000"/>
                </a:solidFill>
                <a:latin typeface="Times New Roman" panose="02020603050405020304" pitchFamily="18" charset="0"/>
                <a:ea typeface="Calibri" panose="020F0502020204030204" pitchFamily="34" charset="0"/>
              </a:rPr>
              <a:t>p</a:t>
            </a:r>
            <a:r>
              <a:rPr lang="en-US" sz="1600" dirty="0">
                <a:solidFill>
                  <a:srgbClr val="000000"/>
                </a:solidFill>
                <a:effectLst/>
                <a:latin typeface="Times New Roman" panose="02020603050405020304" pitchFamily="18" charset="0"/>
                <a:ea typeface="Calibri" panose="020F0502020204030204" pitchFamily="34" charset="0"/>
              </a:rPr>
              <a:t>lease press or say 3</a:t>
            </a:r>
            <a:endParaRPr lang="en-US" sz="1600" dirty="0">
              <a:solidFill>
                <a:srgbClr val="000000"/>
              </a:solidFill>
              <a:effectLst/>
              <a:latin typeface="Courier New" panose="02070309020205020404" pitchFamily="49"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600" dirty="0">
                <a:solidFill>
                  <a:srgbClr val="000000"/>
                </a:solidFill>
                <a:effectLst/>
                <a:latin typeface="Times New Roman" panose="02020603050405020304" pitchFamily="18" charset="0"/>
                <a:ea typeface="Calibri" panose="020F0502020204030204" pitchFamily="34" charset="0"/>
              </a:rPr>
              <a:t>To reach to Learning Commons, please press or say 4</a:t>
            </a:r>
            <a:endParaRPr lang="en-US" sz="1600" dirty="0">
              <a:solidFill>
                <a:srgbClr val="000000"/>
              </a:solidFill>
              <a:effectLst/>
              <a:latin typeface="Courier New" panose="02070309020205020404" pitchFamily="49"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600" dirty="0">
                <a:solidFill>
                  <a:srgbClr val="000000"/>
                </a:solidFill>
                <a:effectLst/>
                <a:latin typeface="Times New Roman" panose="02020603050405020304" pitchFamily="18" charset="0"/>
                <a:ea typeface="Calibri" panose="020F0502020204030204" pitchFamily="34" charset="0"/>
              </a:rPr>
              <a:t>To reach to Office of Student Records, please press or say 5</a:t>
            </a:r>
            <a:endParaRPr lang="en-US" sz="1600" dirty="0">
              <a:solidFill>
                <a:srgbClr val="000000"/>
              </a:solidFill>
              <a:effectLst/>
              <a:latin typeface="Courier New" panose="02070309020205020404" pitchFamily="49"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600" dirty="0">
                <a:solidFill>
                  <a:srgbClr val="000000"/>
                </a:solidFill>
                <a:effectLst/>
                <a:latin typeface="Times New Roman" panose="02020603050405020304" pitchFamily="18" charset="0"/>
                <a:ea typeface="Calibri" panose="020F0502020204030204" pitchFamily="34" charset="0"/>
              </a:rPr>
              <a:t>To reach to Student Registration Services, please press or say 6</a:t>
            </a:r>
            <a:endParaRPr lang="en-US" sz="1600" dirty="0">
              <a:solidFill>
                <a:srgbClr val="000000"/>
              </a:solidFill>
              <a:effectLst/>
              <a:latin typeface="Courier New" panose="02070309020205020404" pitchFamily="49"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600" dirty="0">
                <a:solidFill>
                  <a:srgbClr val="000000"/>
                </a:solidFill>
                <a:effectLst/>
                <a:latin typeface="Times New Roman" panose="02020603050405020304" pitchFamily="18" charset="0"/>
                <a:ea typeface="Calibri" panose="020F0502020204030204" pitchFamily="34" charset="0"/>
              </a:rPr>
              <a:t>To reach to Student Financial Assistance, please press or say 7 </a:t>
            </a:r>
            <a:endParaRPr lang="en-US" sz="1600" dirty="0">
              <a:solidFill>
                <a:srgbClr val="000000"/>
              </a:solidFill>
              <a:effectLst/>
              <a:latin typeface="Courier New" panose="02070309020205020404" pitchFamily="49" charset="0"/>
              <a:ea typeface="Calibri" panose="020F0502020204030204" pitchFamily="34" charset="0"/>
            </a:endParaRPr>
          </a:p>
          <a:p>
            <a:pPr marL="45720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 </a:t>
            </a:r>
            <a:endParaRPr lang="en-US" sz="1600" dirty="0">
              <a:solidFill>
                <a:srgbClr val="000000"/>
              </a:solidFill>
              <a:effectLst/>
              <a:latin typeface="Courier New" panose="02070309020205020404" pitchFamily="49" charset="0"/>
              <a:ea typeface="Calibri" panose="020F0502020204030204" pitchFamily="34"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 </a:t>
            </a:r>
            <a:endParaRPr lang="en-US" sz="1600" dirty="0">
              <a:solidFill>
                <a:srgbClr val="000000"/>
              </a:solidFill>
              <a:effectLst/>
              <a:latin typeface="Courier New" panose="02070309020205020404" pitchFamily="49" charset="0"/>
              <a:ea typeface="Calibri" panose="020F0502020204030204" pitchFamily="34"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 </a:t>
            </a:r>
            <a:endParaRPr lang="en-US" sz="1600" dirty="0">
              <a:solidFill>
                <a:srgbClr val="000000"/>
              </a:solidFill>
              <a:effectLst/>
              <a:latin typeface="Courier New" panose="02070309020205020404" pitchFamily="49" charset="0"/>
              <a:ea typeface="Calibri" panose="020F0502020204030204" pitchFamily="34"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rPr>
              <a:t> </a:t>
            </a:r>
            <a:endParaRPr lang="en-US" sz="1600" dirty="0">
              <a:solidFill>
                <a:srgbClr val="000000"/>
              </a:solidFill>
              <a:effectLst/>
              <a:latin typeface="Courier New" panose="02070309020205020404" pitchFamily="49" charset="0"/>
              <a:ea typeface="Calibri" panose="020F0502020204030204" pitchFamily="34" charset="0"/>
            </a:endParaRPr>
          </a:p>
          <a:p>
            <a:pPr marL="0" marR="0">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rPr>
              <a:t> </a:t>
            </a:r>
            <a:endParaRPr lang="en-US" sz="1600" dirty="0">
              <a:solidFill>
                <a:srgbClr val="000000"/>
              </a:solidFill>
              <a:effectLst/>
              <a:latin typeface="Courier New" panose="02070309020205020404" pitchFamily="49" charset="0"/>
              <a:ea typeface="Calibri" panose="020F0502020204030204" pitchFamily="34" charset="0"/>
            </a:endParaRPr>
          </a:p>
          <a:p>
            <a:pPr marL="0" marR="0" algn="ctr">
              <a:lnSpc>
                <a:spcPct val="107000"/>
              </a:lnSpc>
              <a:spcBef>
                <a:spcPts val="0"/>
              </a:spcBef>
              <a:spcAft>
                <a:spcPts val="800"/>
              </a:spcAft>
            </a:pPr>
            <a:r>
              <a:rPr lang="en-US" sz="1600" dirty="0">
                <a:solidFill>
                  <a:srgbClr val="000000"/>
                </a:solidFill>
                <a:effectLst/>
                <a:ea typeface="Calibri" panose="020F0502020204030204" pitchFamily="34" charset="0"/>
                <a:cs typeface="Arial" panose="020B0604020202020204" pitchFamily="34" charset="0"/>
              </a:rPr>
              <a:t> </a:t>
            </a:r>
            <a:endParaRPr lang="en-US" sz="1600" dirty="0">
              <a:effectLst/>
              <a:ea typeface="Calibri" panose="020F050202020403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7C9242CF-3396-40D5-B5A7-E39EA736EB0A}"/>
              </a:ext>
            </a:extLst>
          </p:cNvPr>
          <p:cNvSpPr/>
          <p:nvPr/>
        </p:nvSpPr>
        <p:spPr>
          <a:xfrm>
            <a:off x="290712" y="3679167"/>
            <a:ext cx="2825496" cy="1143000"/>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0000"/>
                </a:solidFill>
                <a:latin typeface="Times New Roman" panose="02020603050405020304" pitchFamily="18" charset="0"/>
                <a:ea typeface="Calibri" panose="020F0502020204030204" pitchFamily="34" charset="0"/>
              </a:rPr>
              <a:t>Access and Accommodations</a:t>
            </a:r>
          </a:p>
          <a:p>
            <a:pPr algn="ctr"/>
            <a:r>
              <a:rPr lang="en-US" sz="1100" dirty="0">
                <a:solidFill>
                  <a:schemeClr val="tx1"/>
                </a:solidFill>
              </a:rPr>
              <a:t>For room number, please press or say 1</a:t>
            </a:r>
          </a:p>
          <a:p>
            <a:pPr algn="ctr"/>
            <a:r>
              <a:rPr lang="en-US" sz="1100" dirty="0">
                <a:solidFill>
                  <a:schemeClr val="tx1"/>
                </a:solidFill>
              </a:rPr>
              <a:t>For hours, please press or say 2</a:t>
            </a:r>
          </a:p>
          <a:p>
            <a:pPr algn="ctr"/>
            <a:endParaRPr lang="en-US" dirty="0"/>
          </a:p>
        </p:txBody>
      </p:sp>
      <p:sp>
        <p:nvSpPr>
          <p:cNvPr id="4" name="Rectangle: Rounded Corners 3">
            <a:extLst>
              <a:ext uri="{FF2B5EF4-FFF2-40B4-BE49-F238E27FC236}">
                <a16:creationId xmlns:a16="http://schemas.microsoft.com/office/drawing/2014/main" id="{A1F6C475-3C21-4B05-B542-F2BF2A60EF36}"/>
              </a:ext>
            </a:extLst>
          </p:cNvPr>
          <p:cNvSpPr/>
          <p:nvPr/>
        </p:nvSpPr>
        <p:spPr>
          <a:xfrm>
            <a:off x="4144607" y="3679167"/>
            <a:ext cx="2826920" cy="1143000"/>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Times New Roman" panose="02020603050405020304" pitchFamily="18" charset="0"/>
                <a:ea typeface="Calibri" panose="020F0502020204030204" pitchFamily="34" charset="0"/>
              </a:rPr>
              <a:t> </a:t>
            </a:r>
            <a:r>
              <a:rPr lang="en-US" sz="1200" b="1" dirty="0">
                <a:solidFill>
                  <a:srgbClr val="000000"/>
                </a:solidFill>
                <a:latin typeface="Times New Roman" panose="02020603050405020304" pitchFamily="18" charset="0"/>
                <a:ea typeface="Calibri" panose="020F0502020204030204" pitchFamily="34" charset="0"/>
              </a:rPr>
              <a:t>Student Success Center</a:t>
            </a:r>
          </a:p>
          <a:p>
            <a:pPr algn="ctr"/>
            <a:r>
              <a:rPr lang="en-US" sz="1200" dirty="0">
                <a:solidFill>
                  <a:schemeClr val="tx1"/>
                </a:solidFill>
              </a:rPr>
              <a:t>For room number, please press or say 1</a:t>
            </a:r>
          </a:p>
          <a:p>
            <a:pPr algn="ctr"/>
            <a:r>
              <a:rPr lang="en-US" sz="1200" dirty="0">
                <a:solidFill>
                  <a:schemeClr val="tx1"/>
                </a:solidFill>
              </a:rPr>
              <a:t>For hours, please press or say 2</a:t>
            </a:r>
          </a:p>
          <a:p>
            <a:pPr algn="ctr"/>
            <a:endParaRPr lang="en-US" sz="1200" b="1" dirty="0"/>
          </a:p>
        </p:txBody>
      </p:sp>
      <p:sp>
        <p:nvSpPr>
          <p:cNvPr id="6" name="Rectangle: Rounded Corners 5">
            <a:extLst>
              <a:ext uri="{FF2B5EF4-FFF2-40B4-BE49-F238E27FC236}">
                <a16:creationId xmlns:a16="http://schemas.microsoft.com/office/drawing/2014/main" id="{4BEFE4FF-D841-4B48-AC3E-AED5DF3EA74E}"/>
              </a:ext>
            </a:extLst>
          </p:cNvPr>
          <p:cNvSpPr/>
          <p:nvPr/>
        </p:nvSpPr>
        <p:spPr>
          <a:xfrm>
            <a:off x="7998844" y="3679167"/>
            <a:ext cx="2825496" cy="1143000"/>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0000"/>
                </a:solidFill>
                <a:latin typeface="Times New Roman" panose="02020603050405020304" pitchFamily="18" charset="0"/>
                <a:ea typeface="Calibri" panose="020F0502020204030204" pitchFamily="34" charset="0"/>
              </a:rPr>
              <a:t>Counseling, Advising and Transfer </a:t>
            </a:r>
          </a:p>
          <a:p>
            <a:pPr algn="ctr"/>
            <a:r>
              <a:rPr lang="en-US" sz="1200" dirty="0">
                <a:solidFill>
                  <a:schemeClr val="tx1"/>
                </a:solidFill>
              </a:rPr>
              <a:t>For room number, please press or say 1</a:t>
            </a:r>
          </a:p>
          <a:p>
            <a:pPr algn="ctr"/>
            <a:r>
              <a:rPr lang="en-US" sz="1200" dirty="0">
                <a:solidFill>
                  <a:schemeClr val="tx1"/>
                </a:solidFill>
              </a:rPr>
              <a:t>For hours, please press or say 2</a:t>
            </a:r>
          </a:p>
          <a:p>
            <a:pPr algn="ctr"/>
            <a:endParaRPr lang="en-US" sz="1200" b="1" dirty="0">
              <a:solidFill>
                <a:srgbClr val="000000"/>
              </a:solidFill>
              <a:latin typeface="Times New Roman" panose="02020603050405020304" pitchFamily="18" charset="0"/>
              <a:ea typeface="Calibri" panose="020F0502020204030204" pitchFamily="34" charset="0"/>
            </a:endParaRPr>
          </a:p>
          <a:p>
            <a:pPr algn="ctr"/>
            <a:endParaRPr lang="en-US" sz="1200" b="1" dirty="0"/>
          </a:p>
        </p:txBody>
      </p:sp>
      <p:sp>
        <p:nvSpPr>
          <p:cNvPr id="10" name="Rectangle: Rounded Corners 9">
            <a:extLst>
              <a:ext uri="{FF2B5EF4-FFF2-40B4-BE49-F238E27FC236}">
                <a16:creationId xmlns:a16="http://schemas.microsoft.com/office/drawing/2014/main" id="{C9B974E3-F643-4E1E-9310-9EADD5FE0294}"/>
              </a:ext>
            </a:extLst>
          </p:cNvPr>
          <p:cNvSpPr/>
          <p:nvPr/>
        </p:nvSpPr>
        <p:spPr>
          <a:xfrm>
            <a:off x="413250" y="5176518"/>
            <a:ext cx="1779105" cy="120925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Room Number</a:t>
            </a:r>
          </a:p>
          <a:p>
            <a:pPr algn="ctr"/>
            <a:r>
              <a:rPr lang="en-US" sz="1100" dirty="0">
                <a:solidFill>
                  <a:schemeClr val="tx1"/>
                </a:solidFill>
              </a:rPr>
              <a:t>3249</a:t>
            </a:r>
          </a:p>
          <a:p>
            <a:pPr algn="ctr"/>
            <a:endParaRPr lang="en-US" dirty="0">
              <a:solidFill>
                <a:schemeClr val="tx1"/>
              </a:solidFill>
            </a:endParaRPr>
          </a:p>
        </p:txBody>
      </p:sp>
      <p:sp>
        <p:nvSpPr>
          <p:cNvPr id="11" name="Rectangle: Rounded Corners 10">
            <a:extLst>
              <a:ext uri="{FF2B5EF4-FFF2-40B4-BE49-F238E27FC236}">
                <a16:creationId xmlns:a16="http://schemas.microsoft.com/office/drawing/2014/main" id="{21952F61-371E-4A01-ACC4-06CDACDFE02D}"/>
              </a:ext>
            </a:extLst>
          </p:cNvPr>
          <p:cNvSpPr/>
          <p:nvPr/>
        </p:nvSpPr>
        <p:spPr>
          <a:xfrm>
            <a:off x="2197092" y="5630529"/>
            <a:ext cx="1779105" cy="120925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Hours</a:t>
            </a:r>
          </a:p>
          <a:p>
            <a:pPr algn="ctr"/>
            <a:r>
              <a:rPr lang="en-US" sz="1100" dirty="0">
                <a:solidFill>
                  <a:schemeClr val="tx1"/>
                </a:solidFill>
              </a:rPr>
              <a:t>Mon-Thurs 8:00 a.m.-5:00 p.m.</a:t>
            </a:r>
          </a:p>
          <a:p>
            <a:pPr algn="ctr"/>
            <a:r>
              <a:rPr lang="en-US" sz="1100" dirty="0">
                <a:solidFill>
                  <a:schemeClr val="tx1"/>
                </a:solidFill>
              </a:rPr>
              <a:t>Friday: 8:00 </a:t>
            </a:r>
            <a:r>
              <a:rPr lang="en-US" sz="1100">
                <a:solidFill>
                  <a:schemeClr val="tx1"/>
                </a:solidFill>
              </a:rPr>
              <a:t>– 4:00 </a:t>
            </a:r>
            <a:r>
              <a:rPr lang="en-US" sz="1100" dirty="0">
                <a:solidFill>
                  <a:schemeClr val="tx1"/>
                </a:solidFill>
              </a:rPr>
              <a:t>p.m.</a:t>
            </a:r>
            <a:endParaRPr lang="en-US" sz="1100" dirty="0"/>
          </a:p>
        </p:txBody>
      </p:sp>
      <p:sp>
        <p:nvSpPr>
          <p:cNvPr id="12" name="Rectangle: Rounded Corners 11">
            <a:extLst>
              <a:ext uri="{FF2B5EF4-FFF2-40B4-BE49-F238E27FC236}">
                <a16:creationId xmlns:a16="http://schemas.microsoft.com/office/drawing/2014/main" id="{89B8EA3E-6F3A-46AD-8313-44D711D85636}"/>
              </a:ext>
            </a:extLst>
          </p:cNvPr>
          <p:cNvSpPr/>
          <p:nvPr/>
        </p:nvSpPr>
        <p:spPr>
          <a:xfrm>
            <a:off x="4392367" y="5176518"/>
            <a:ext cx="1779105" cy="120925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Room Number</a:t>
            </a:r>
          </a:p>
          <a:p>
            <a:pPr algn="ctr"/>
            <a:r>
              <a:rPr lang="en-US" dirty="0"/>
              <a:t> ( (BIC), Room </a:t>
            </a:r>
            <a:r>
              <a:rPr lang="en-US" sz="1100" dirty="0"/>
              <a:t>1A</a:t>
            </a:r>
            <a:r>
              <a:rPr lang="en-US" sz="1100" dirty="0">
                <a:solidFill>
                  <a:schemeClr val="tx1"/>
                </a:solidFill>
              </a:rPr>
              <a:t>BIC, 1A02   </a:t>
            </a:r>
            <a:r>
              <a:rPr lang="en-US" dirty="0"/>
              <a:t>), Room 1A02,</a:t>
            </a:r>
          </a:p>
        </p:txBody>
      </p:sp>
      <p:sp>
        <p:nvSpPr>
          <p:cNvPr id="13" name="Rectangle: Rounded Corners 12">
            <a:extLst>
              <a:ext uri="{FF2B5EF4-FFF2-40B4-BE49-F238E27FC236}">
                <a16:creationId xmlns:a16="http://schemas.microsoft.com/office/drawing/2014/main" id="{75C727ED-4FB3-406C-8B62-8921599DD632}"/>
              </a:ext>
            </a:extLst>
          </p:cNvPr>
          <p:cNvSpPr/>
          <p:nvPr/>
        </p:nvSpPr>
        <p:spPr>
          <a:xfrm>
            <a:off x="6171472" y="5648748"/>
            <a:ext cx="1779105" cy="120925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Hours</a:t>
            </a:r>
          </a:p>
          <a:p>
            <a:pPr algn="ctr"/>
            <a:r>
              <a:rPr lang="en-US" sz="1100" dirty="0">
                <a:solidFill>
                  <a:schemeClr val="tx1"/>
                </a:solidFill>
              </a:rPr>
              <a:t>Mon-Thurs,8 a.m.- 6 p.m.</a:t>
            </a:r>
          </a:p>
          <a:p>
            <a:pPr algn="ctr"/>
            <a:r>
              <a:rPr lang="en-US" sz="1100" dirty="0">
                <a:solidFill>
                  <a:schemeClr val="tx1"/>
                </a:solidFill>
              </a:rPr>
              <a:t>Friday: 8 a.m. to 5 p.m.</a:t>
            </a:r>
            <a:endParaRPr lang="en-US" sz="1100" dirty="0"/>
          </a:p>
        </p:txBody>
      </p:sp>
      <p:sp>
        <p:nvSpPr>
          <p:cNvPr id="14" name="Rectangle: Rounded Corners 13">
            <a:extLst>
              <a:ext uri="{FF2B5EF4-FFF2-40B4-BE49-F238E27FC236}">
                <a16:creationId xmlns:a16="http://schemas.microsoft.com/office/drawing/2014/main" id="{0354C72B-B90A-4EF7-95EC-E5D333D34108}"/>
              </a:ext>
            </a:extLst>
          </p:cNvPr>
          <p:cNvSpPr/>
          <p:nvPr/>
        </p:nvSpPr>
        <p:spPr>
          <a:xfrm>
            <a:off x="8354913" y="5197542"/>
            <a:ext cx="1779105" cy="120925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Room Number</a:t>
            </a:r>
          </a:p>
          <a:p>
            <a:pPr algn="ctr"/>
            <a:r>
              <a:rPr lang="en-US" sz="1100" dirty="0">
                <a:solidFill>
                  <a:schemeClr val="tx1"/>
                </a:solidFill>
              </a:rPr>
              <a:t>3200</a:t>
            </a:r>
            <a:endParaRPr lang="en-US" sz="1100" dirty="0"/>
          </a:p>
        </p:txBody>
      </p:sp>
      <p:sp>
        <p:nvSpPr>
          <p:cNvPr id="15" name="Rectangle: Rounded Corners 14">
            <a:extLst>
              <a:ext uri="{FF2B5EF4-FFF2-40B4-BE49-F238E27FC236}">
                <a16:creationId xmlns:a16="http://schemas.microsoft.com/office/drawing/2014/main" id="{6BB88ED7-5986-4CD2-BB5D-D3A646C44C59}"/>
              </a:ext>
            </a:extLst>
          </p:cNvPr>
          <p:cNvSpPr/>
          <p:nvPr/>
        </p:nvSpPr>
        <p:spPr>
          <a:xfrm>
            <a:off x="10145852" y="5648749"/>
            <a:ext cx="1779105" cy="120925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Hours</a:t>
            </a:r>
          </a:p>
          <a:p>
            <a:pPr algn="ctr"/>
            <a:r>
              <a:rPr lang="en-US" sz="1100" dirty="0">
                <a:solidFill>
                  <a:schemeClr val="tx1"/>
                </a:solidFill>
              </a:rPr>
              <a:t>Mon &amp; Tues 8 a.m. to 7 p.m.</a:t>
            </a:r>
          </a:p>
          <a:p>
            <a:pPr algn="ctr"/>
            <a:r>
              <a:rPr lang="en-US" sz="1100" dirty="0">
                <a:solidFill>
                  <a:schemeClr val="tx1"/>
                </a:solidFill>
              </a:rPr>
              <a:t>Wed-Fri 8 a.m.- 5 p.m.</a:t>
            </a:r>
            <a:endParaRPr lang="en-US" sz="1100" dirty="0"/>
          </a:p>
        </p:txBody>
      </p:sp>
      <p:sp>
        <p:nvSpPr>
          <p:cNvPr id="16" name="Flowchart: Terminator 15">
            <a:extLst>
              <a:ext uri="{FF2B5EF4-FFF2-40B4-BE49-F238E27FC236}">
                <a16:creationId xmlns:a16="http://schemas.microsoft.com/office/drawing/2014/main" id="{47204339-02C5-41A7-A0F3-C0CC67EF4303}"/>
              </a:ext>
            </a:extLst>
          </p:cNvPr>
          <p:cNvSpPr/>
          <p:nvPr/>
        </p:nvSpPr>
        <p:spPr>
          <a:xfrm rot="10800000" flipV="1">
            <a:off x="8979515" y="3521272"/>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7" name="Flowchart: Terminator 16">
            <a:extLst>
              <a:ext uri="{FF2B5EF4-FFF2-40B4-BE49-F238E27FC236}">
                <a16:creationId xmlns:a16="http://schemas.microsoft.com/office/drawing/2014/main" id="{3A2A95FC-E5BE-4764-B9D2-0F958A47AFB3}"/>
              </a:ext>
            </a:extLst>
          </p:cNvPr>
          <p:cNvSpPr/>
          <p:nvPr/>
        </p:nvSpPr>
        <p:spPr>
          <a:xfrm rot="10800000" flipV="1">
            <a:off x="1198255" y="3514831"/>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9" name="Flowchart: Terminator 18">
            <a:extLst>
              <a:ext uri="{FF2B5EF4-FFF2-40B4-BE49-F238E27FC236}">
                <a16:creationId xmlns:a16="http://schemas.microsoft.com/office/drawing/2014/main" id="{3F510176-0AED-4BF8-8200-4DA9F9D385CE}"/>
              </a:ext>
            </a:extLst>
          </p:cNvPr>
          <p:cNvSpPr/>
          <p:nvPr/>
        </p:nvSpPr>
        <p:spPr>
          <a:xfrm rot="10800000" flipV="1">
            <a:off x="5060476" y="3521271"/>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0" name="Flowchart: Terminator 19">
            <a:extLst>
              <a:ext uri="{FF2B5EF4-FFF2-40B4-BE49-F238E27FC236}">
                <a16:creationId xmlns:a16="http://schemas.microsoft.com/office/drawing/2014/main" id="{AA6069F1-B916-4790-BE53-E24CF6AEBAA4}"/>
              </a:ext>
            </a:extLst>
          </p:cNvPr>
          <p:cNvSpPr/>
          <p:nvPr/>
        </p:nvSpPr>
        <p:spPr>
          <a:xfrm rot="10800000" flipV="1">
            <a:off x="805752" y="5017675"/>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1" name="Flowchart: Terminator 20">
            <a:extLst>
              <a:ext uri="{FF2B5EF4-FFF2-40B4-BE49-F238E27FC236}">
                <a16:creationId xmlns:a16="http://schemas.microsoft.com/office/drawing/2014/main" id="{A2129E6C-B66C-48E5-BE37-138070D66424}"/>
              </a:ext>
            </a:extLst>
          </p:cNvPr>
          <p:cNvSpPr/>
          <p:nvPr/>
        </p:nvSpPr>
        <p:spPr>
          <a:xfrm rot="10800000" flipV="1">
            <a:off x="2640783" y="5495330"/>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2" name="Flowchart: Terminator 21">
            <a:extLst>
              <a:ext uri="{FF2B5EF4-FFF2-40B4-BE49-F238E27FC236}">
                <a16:creationId xmlns:a16="http://schemas.microsoft.com/office/drawing/2014/main" id="{6043370D-0C89-4297-B02A-A44B8A2D29F4}"/>
              </a:ext>
            </a:extLst>
          </p:cNvPr>
          <p:cNvSpPr/>
          <p:nvPr/>
        </p:nvSpPr>
        <p:spPr>
          <a:xfrm rot="10800000" flipV="1">
            <a:off x="4680170" y="5044123"/>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3" name="Flowchart: Terminator 22">
            <a:extLst>
              <a:ext uri="{FF2B5EF4-FFF2-40B4-BE49-F238E27FC236}">
                <a16:creationId xmlns:a16="http://schemas.microsoft.com/office/drawing/2014/main" id="{66176D89-A127-4996-B870-824517EE547B}"/>
              </a:ext>
            </a:extLst>
          </p:cNvPr>
          <p:cNvSpPr/>
          <p:nvPr/>
        </p:nvSpPr>
        <p:spPr>
          <a:xfrm rot="10800000" flipV="1">
            <a:off x="6559893" y="5495330"/>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4" name="Flowchart: Terminator 23">
            <a:extLst>
              <a:ext uri="{FF2B5EF4-FFF2-40B4-BE49-F238E27FC236}">
                <a16:creationId xmlns:a16="http://schemas.microsoft.com/office/drawing/2014/main" id="{C70EAAA5-5A5A-417B-A254-6F58E57ECABF}"/>
              </a:ext>
            </a:extLst>
          </p:cNvPr>
          <p:cNvSpPr/>
          <p:nvPr/>
        </p:nvSpPr>
        <p:spPr>
          <a:xfrm rot="10800000" flipV="1">
            <a:off x="8756628" y="5045133"/>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5" name="Flowchart: Terminator 24">
            <a:extLst>
              <a:ext uri="{FF2B5EF4-FFF2-40B4-BE49-F238E27FC236}">
                <a16:creationId xmlns:a16="http://schemas.microsoft.com/office/drawing/2014/main" id="{50205477-8D77-446A-9C3A-D18F2FC43D83}"/>
              </a:ext>
            </a:extLst>
          </p:cNvPr>
          <p:cNvSpPr/>
          <p:nvPr/>
        </p:nvSpPr>
        <p:spPr>
          <a:xfrm rot="10800000" flipV="1">
            <a:off x="10538354" y="5477111"/>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7" name="Straight Arrow Connector 6">
            <a:extLst>
              <a:ext uri="{FF2B5EF4-FFF2-40B4-BE49-F238E27FC236}">
                <a16:creationId xmlns:a16="http://schemas.microsoft.com/office/drawing/2014/main" id="{012EA59E-AF3E-471F-B738-C82AB0370D59}"/>
              </a:ext>
            </a:extLst>
          </p:cNvPr>
          <p:cNvCxnSpPr>
            <a:cxnSpLocks/>
          </p:cNvCxnSpPr>
          <p:nvPr/>
        </p:nvCxnSpPr>
        <p:spPr>
          <a:xfrm flipH="1">
            <a:off x="5285889" y="3434079"/>
            <a:ext cx="1293814" cy="20849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3A4406D-AD47-43A1-83F0-8766F6721ACF}"/>
              </a:ext>
            </a:extLst>
          </p:cNvPr>
          <p:cNvCxnSpPr>
            <a:cxnSpLocks/>
            <a:stCxn id="2" idx="2"/>
          </p:cNvCxnSpPr>
          <p:nvPr/>
        </p:nvCxnSpPr>
        <p:spPr>
          <a:xfrm flipH="1">
            <a:off x="1831316" y="3398348"/>
            <a:ext cx="4748388" cy="2361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86AAB72-5B0B-4FA6-BB96-D7BB9B0E776E}"/>
              </a:ext>
            </a:extLst>
          </p:cNvPr>
          <p:cNvCxnSpPr>
            <a:cxnSpLocks/>
          </p:cNvCxnSpPr>
          <p:nvPr/>
        </p:nvCxnSpPr>
        <p:spPr>
          <a:xfrm>
            <a:off x="6426014" y="3411411"/>
            <a:ext cx="2553501" cy="206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A10F4E2-11A7-484F-A426-94BEBBA938B1}"/>
              </a:ext>
            </a:extLst>
          </p:cNvPr>
          <p:cNvCxnSpPr>
            <a:cxnSpLocks/>
            <a:stCxn id="3" idx="2"/>
          </p:cNvCxnSpPr>
          <p:nvPr/>
        </p:nvCxnSpPr>
        <p:spPr>
          <a:xfrm>
            <a:off x="1703460" y="4822167"/>
            <a:ext cx="1470352" cy="656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8FBA259-717E-4637-A4C9-EC4ED3184742}"/>
              </a:ext>
            </a:extLst>
          </p:cNvPr>
          <p:cNvCxnSpPr>
            <a:cxnSpLocks/>
            <a:endCxn id="20" idx="0"/>
          </p:cNvCxnSpPr>
          <p:nvPr/>
        </p:nvCxnSpPr>
        <p:spPr>
          <a:xfrm flipH="1">
            <a:off x="1302802" y="4838491"/>
            <a:ext cx="494862" cy="179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BB888C2-F846-459D-A250-14EFFED4406D}"/>
              </a:ext>
            </a:extLst>
          </p:cNvPr>
          <p:cNvCxnSpPr>
            <a:cxnSpLocks/>
            <a:stCxn id="4" idx="2"/>
          </p:cNvCxnSpPr>
          <p:nvPr/>
        </p:nvCxnSpPr>
        <p:spPr>
          <a:xfrm flipH="1">
            <a:off x="5250899" y="4822167"/>
            <a:ext cx="307168" cy="2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F71DC19-8E8B-43B6-B284-778531C79CC5}"/>
              </a:ext>
            </a:extLst>
          </p:cNvPr>
          <p:cNvCxnSpPr>
            <a:cxnSpLocks/>
            <a:stCxn id="4" idx="2"/>
          </p:cNvCxnSpPr>
          <p:nvPr/>
        </p:nvCxnSpPr>
        <p:spPr>
          <a:xfrm>
            <a:off x="5558067" y="4822167"/>
            <a:ext cx="1332685" cy="669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2F646D8-3D9F-4AEE-A189-5BF535852B63}"/>
              </a:ext>
            </a:extLst>
          </p:cNvPr>
          <p:cNvCxnSpPr>
            <a:cxnSpLocks/>
            <a:stCxn id="6" idx="2"/>
            <a:endCxn id="24" idx="0"/>
          </p:cNvCxnSpPr>
          <p:nvPr/>
        </p:nvCxnSpPr>
        <p:spPr>
          <a:xfrm flipH="1">
            <a:off x="9253678" y="4822167"/>
            <a:ext cx="157914" cy="222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14782A9-E707-40BC-BCC9-3E3C6BDBBD01}"/>
              </a:ext>
            </a:extLst>
          </p:cNvPr>
          <p:cNvCxnSpPr>
            <a:cxnSpLocks/>
            <a:stCxn id="6" idx="2"/>
            <a:endCxn id="25" idx="0"/>
          </p:cNvCxnSpPr>
          <p:nvPr/>
        </p:nvCxnSpPr>
        <p:spPr>
          <a:xfrm>
            <a:off x="9411592" y="4822167"/>
            <a:ext cx="1623812" cy="654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6929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2A5D7ED-097D-4F75-9452-C310093B89F0}"/>
              </a:ext>
            </a:extLst>
          </p:cNvPr>
          <p:cNvSpPr/>
          <p:nvPr/>
        </p:nvSpPr>
        <p:spPr>
          <a:xfrm>
            <a:off x="5903297" y="2400736"/>
            <a:ext cx="2825496" cy="1143000"/>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0000"/>
                </a:solidFill>
                <a:latin typeface="Times New Roman" panose="02020603050405020304" pitchFamily="18" charset="0"/>
                <a:ea typeface="Calibri" panose="020F0502020204030204" pitchFamily="34" charset="0"/>
              </a:rPr>
              <a:t>Student Registration Services</a:t>
            </a:r>
          </a:p>
          <a:p>
            <a:pPr algn="ctr"/>
            <a:r>
              <a:rPr lang="en-US" sz="1200" dirty="0">
                <a:solidFill>
                  <a:schemeClr val="tx1"/>
                </a:solidFill>
              </a:rPr>
              <a:t>For room number, please press or say 1</a:t>
            </a:r>
          </a:p>
          <a:p>
            <a:pPr algn="ctr"/>
            <a:r>
              <a:rPr lang="en-US" sz="1200" dirty="0">
                <a:solidFill>
                  <a:schemeClr val="tx1"/>
                </a:solidFill>
              </a:rPr>
              <a:t>For hours, please press or say 2</a:t>
            </a:r>
          </a:p>
          <a:p>
            <a:pPr algn="ctr"/>
            <a:endParaRPr lang="en-US" sz="1200" b="1" dirty="0"/>
          </a:p>
        </p:txBody>
      </p:sp>
      <p:sp>
        <p:nvSpPr>
          <p:cNvPr id="3" name="Rectangle: Rounded Corners 2">
            <a:extLst>
              <a:ext uri="{FF2B5EF4-FFF2-40B4-BE49-F238E27FC236}">
                <a16:creationId xmlns:a16="http://schemas.microsoft.com/office/drawing/2014/main" id="{C74FBA43-464C-4D99-B1D6-568C7760E0AA}"/>
              </a:ext>
            </a:extLst>
          </p:cNvPr>
          <p:cNvSpPr/>
          <p:nvPr/>
        </p:nvSpPr>
        <p:spPr>
          <a:xfrm>
            <a:off x="3046160" y="1247778"/>
            <a:ext cx="2825496" cy="1143000"/>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0000"/>
                </a:solidFill>
                <a:latin typeface="Times New Roman" panose="02020603050405020304" pitchFamily="18" charset="0"/>
                <a:ea typeface="Calibri" panose="020F0502020204030204" pitchFamily="34" charset="0"/>
              </a:rPr>
              <a:t>Office of Student Records</a:t>
            </a:r>
          </a:p>
          <a:p>
            <a:pPr algn="ctr"/>
            <a:r>
              <a:rPr lang="en-US" sz="1200" dirty="0">
                <a:solidFill>
                  <a:schemeClr val="tx1"/>
                </a:solidFill>
              </a:rPr>
              <a:t>For room number, please press or say 1</a:t>
            </a:r>
          </a:p>
          <a:p>
            <a:pPr algn="ctr"/>
            <a:r>
              <a:rPr lang="en-US" sz="1200" dirty="0">
                <a:solidFill>
                  <a:schemeClr val="tx1"/>
                </a:solidFill>
              </a:rPr>
              <a:t>For hours, please press or say 2</a:t>
            </a:r>
          </a:p>
          <a:p>
            <a:pPr algn="ctr"/>
            <a:endParaRPr lang="en-US" sz="1200" b="1" dirty="0"/>
          </a:p>
        </p:txBody>
      </p:sp>
      <p:sp>
        <p:nvSpPr>
          <p:cNvPr id="4" name="Rectangle: Rounded Corners 3">
            <a:extLst>
              <a:ext uri="{FF2B5EF4-FFF2-40B4-BE49-F238E27FC236}">
                <a16:creationId xmlns:a16="http://schemas.microsoft.com/office/drawing/2014/main" id="{1EA313DC-31C7-49DC-B9F5-776D19BFEFD0}"/>
              </a:ext>
            </a:extLst>
          </p:cNvPr>
          <p:cNvSpPr/>
          <p:nvPr/>
        </p:nvSpPr>
        <p:spPr>
          <a:xfrm>
            <a:off x="104146" y="273173"/>
            <a:ext cx="2825496" cy="1143000"/>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0000"/>
                </a:solidFill>
                <a:latin typeface="Times New Roman" panose="02020603050405020304" pitchFamily="18" charset="0"/>
                <a:ea typeface="Calibri" panose="020F0502020204030204" pitchFamily="34" charset="0"/>
              </a:rPr>
              <a:t>Learning Commons</a:t>
            </a:r>
          </a:p>
          <a:p>
            <a:pPr algn="ctr"/>
            <a:r>
              <a:rPr lang="en-US" sz="1200" dirty="0">
                <a:solidFill>
                  <a:schemeClr val="tx1"/>
                </a:solidFill>
              </a:rPr>
              <a:t>For room number, please press or say 1</a:t>
            </a:r>
          </a:p>
          <a:p>
            <a:pPr algn="ctr"/>
            <a:r>
              <a:rPr lang="en-US" sz="1200" dirty="0">
                <a:solidFill>
                  <a:schemeClr val="tx1"/>
                </a:solidFill>
              </a:rPr>
              <a:t>For hours, please press or say 2</a:t>
            </a:r>
          </a:p>
          <a:p>
            <a:pPr algn="ctr"/>
            <a:endParaRPr lang="en-US" sz="1200" b="1" dirty="0"/>
          </a:p>
        </p:txBody>
      </p:sp>
      <p:sp>
        <p:nvSpPr>
          <p:cNvPr id="5" name="Rectangle: Rounded Corners 4">
            <a:extLst>
              <a:ext uri="{FF2B5EF4-FFF2-40B4-BE49-F238E27FC236}">
                <a16:creationId xmlns:a16="http://schemas.microsoft.com/office/drawing/2014/main" id="{4CB49DB7-5211-4BDE-A1C4-4E16F00EE4CA}"/>
              </a:ext>
            </a:extLst>
          </p:cNvPr>
          <p:cNvSpPr/>
          <p:nvPr/>
        </p:nvSpPr>
        <p:spPr>
          <a:xfrm>
            <a:off x="9092831" y="2867448"/>
            <a:ext cx="2825496" cy="1143000"/>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0000"/>
                </a:solidFill>
                <a:latin typeface="Times New Roman" panose="02020603050405020304" pitchFamily="18" charset="0"/>
                <a:ea typeface="Calibri" panose="020F0502020204030204" pitchFamily="34" charset="0"/>
              </a:rPr>
              <a:t>Student Financial Assistance</a:t>
            </a:r>
          </a:p>
          <a:p>
            <a:pPr algn="ctr"/>
            <a:r>
              <a:rPr lang="en-US" sz="1200" dirty="0">
                <a:solidFill>
                  <a:schemeClr val="tx1"/>
                </a:solidFill>
              </a:rPr>
              <a:t>For room number, please press or say 1</a:t>
            </a:r>
          </a:p>
          <a:p>
            <a:pPr algn="ctr"/>
            <a:r>
              <a:rPr lang="en-US" sz="1200" dirty="0">
                <a:solidFill>
                  <a:schemeClr val="tx1"/>
                </a:solidFill>
              </a:rPr>
              <a:t>For hours, please press or say 2</a:t>
            </a:r>
          </a:p>
          <a:p>
            <a:pPr algn="ctr"/>
            <a:endParaRPr lang="en-US" sz="1200" b="1" dirty="0"/>
          </a:p>
        </p:txBody>
      </p:sp>
      <p:sp>
        <p:nvSpPr>
          <p:cNvPr id="6" name="Rectangle: Rounded Corners 5">
            <a:extLst>
              <a:ext uri="{FF2B5EF4-FFF2-40B4-BE49-F238E27FC236}">
                <a16:creationId xmlns:a16="http://schemas.microsoft.com/office/drawing/2014/main" id="{D3AEE85E-F8D4-4DE6-8F97-CBF8B7CA7BF9}"/>
              </a:ext>
            </a:extLst>
          </p:cNvPr>
          <p:cNvSpPr/>
          <p:nvPr/>
        </p:nvSpPr>
        <p:spPr>
          <a:xfrm>
            <a:off x="9396866" y="4265309"/>
            <a:ext cx="1779105" cy="120925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Room Number</a:t>
            </a:r>
          </a:p>
          <a:p>
            <a:pPr algn="ctr"/>
            <a:r>
              <a:rPr lang="en-US" sz="1100" dirty="0">
                <a:solidFill>
                  <a:schemeClr val="tx1"/>
                </a:solidFill>
              </a:rPr>
              <a:t>SSC, 2220</a:t>
            </a:r>
          </a:p>
        </p:txBody>
      </p:sp>
      <p:sp>
        <p:nvSpPr>
          <p:cNvPr id="7" name="Rectangle: Rounded Corners 6">
            <a:extLst>
              <a:ext uri="{FF2B5EF4-FFF2-40B4-BE49-F238E27FC236}">
                <a16:creationId xmlns:a16="http://schemas.microsoft.com/office/drawing/2014/main" id="{577D3994-D298-476D-B910-C513630F170B}"/>
              </a:ext>
            </a:extLst>
          </p:cNvPr>
          <p:cNvSpPr/>
          <p:nvPr/>
        </p:nvSpPr>
        <p:spPr>
          <a:xfrm>
            <a:off x="6192067" y="3801407"/>
            <a:ext cx="1779105" cy="120925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Room Number</a:t>
            </a:r>
          </a:p>
          <a:p>
            <a:pPr algn="ctr"/>
            <a:r>
              <a:rPr lang="en-US" sz="1100" dirty="0">
                <a:solidFill>
                  <a:schemeClr val="tx1"/>
                </a:solidFill>
              </a:rPr>
              <a:t>SSC, 2221</a:t>
            </a:r>
          </a:p>
        </p:txBody>
      </p:sp>
      <p:sp>
        <p:nvSpPr>
          <p:cNvPr id="8" name="Rectangle: Rounded Corners 7">
            <a:extLst>
              <a:ext uri="{FF2B5EF4-FFF2-40B4-BE49-F238E27FC236}">
                <a16:creationId xmlns:a16="http://schemas.microsoft.com/office/drawing/2014/main" id="{1F9AB017-8E45-411A-A976-DE10484EAF19}"/>
              </a:ext>
            </a:extLst>
          </p:cNvPr>
          <p:cNvSpPr/>
          <p:nvPr/>
        </p:nvSpPr>
        <p:spPr>
          <a:xfrm>
            <a:off x="3046160" y="2678458"/>
            <a:ext cx="1779105" cy="120925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Room Number</a:t>
            </a:r>
          </a:p>
          <a:p>
            <a:pPr algn="ctr"/>
            <a:r>
              <a:rPr lang="en-US" sz="1100" dirty="0">
                <a:solidFill>
                  <a:schemeClr val="tx1"/>
                </a:solidFill>
              </a:rPr>
              <a:t>SRC, 2150</a:t>
            </a:r>
          </a:p>
        </p:txBody>
      </p:sp>
      <p:sp>
        <p:nvSpPr>
          <p:cNvPr id="9" name="Rectangle: Rounded Corners 8">
            <a:extLst>
              <a:ext uri="{FF2B5EF4-FFF2-40B4-BE49-F238E27FC236}">
                <a16:creationId xmlns:a16="http://schemas.microsoft.com/office/drawing/2014/main" id="{D8869DC2-CB52-4E32-B2E7-042250191276}"/>
              </a:ext>
            </a:extLst>
          </p:cNvPr>
          <p:cNvSpPr/>
          <p:nvPr/>
        </p:nvSpPr>
        <p:spPr>
          <a:xfrm>
            <a:off x="0" y="1658197"/>
            <a:ext cx="1779105" cy="120925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Room Number</a:t>
            </a:r>
          </a:p>
          <a:p>
            <a:pPr algn="ctr"/>
            <a:r>
              <a:rPr lang="en-US" sz="1100" dirty="0">
                <a:solidFill>
                  <a:schemeClr val="tx1"/>
                </a:solidFill>
              </a:rPr>
              <a:t>SRC, 2102</a:t>
            </a:r>
          </a:p>
          <a:p>
            <a:pPr algn="ctr"/>
            <a:r>
              <a:rPr lang="en-US" dirty="0"/>
              <a:t> (SRC), Room 2102  m,.</a:t>
            </a:r>
            <a:endParaRPr lang="en-US" dirty="0">
              <a:solidFill>
                <a:schemeClr val="tx1"/>
              </a:solidFill>
            </a:endParaRPr>
          </a:p>
        </p:txBody>
      </p:sp>
      <p:sp>
        <p:nvSpPr>
          <p:cNvPr id="10" name="Rectangle: Rounded Corners 9">
            <a:extLst>
              <a:ext uri="{FF2B5EF4-FFF2-40B4-BE49-F238E27FC236}">
                <a16:creationId xmlns:a16="http://schemas.microsoft.com/office/drawing/2014/main" id="{FBF49D38-C1B1-4758-B0C8-8CE454485AB6}"/>
              </a:ext>
            </a:extLst>
          </p:cNvPr>
          <p:cNvSpPr/>
          <p:nvPr/>
        </p:nvSpPr>
        <p:spPr>
          <a:xfrm>
            <a:off x="651174" y="3058948"/>
            <a:ext cx="1779105" cy="120925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Hours</a:t>
            </a:r>
          </a:p>
          <a:p>
            <a:pPr algn="ctr"/>
            <a:r>
              <a:rPr lang="en-US" sz="1100" dirty="0">
                <a:solidFill>
                  <a:schemeClr val="tx1"/>
                </a:solidFill>
              </a:rPr>
              <a:t>Mon-Thurs 9 a.m.-6 p.m.</a:t>
            </a:r>
          </a:p>
          <a:p>
            <a:pPr algn="ctr"/>
            <a:r>
              <a:rPr lang="en-US" sz="1100" dirty="0">
                <a:solidFill>
                  <a:schemeClr val="tx1"/>
                </a:solidFill>
              </a:rPr>
              <a:t>Fri-9 a.m.-2 p.m.</a:t>
            </a:r>
            <a:endParaRPr lang="en-US" sz="1100" dirty="0"/>
          </a:p>
        </p:txBody>
      </p:sp>
      <p:sp>
        <p:nvSpPr>
          <p:cNvPr id="11" name="Rectangle: Rounded Corners 10">
            <a:extLst>
              <a:ext uri="{FF2B5EF4-FFF2-40B4-BE49-F238E27FC236}">
                <a16:creationId xmlns:a16="http://schemas.microsoft.com/office/drawing/2014/main" id="{9F3B7DB1-B3BF-43C3-92DE-B25F6DBD2A32}"/>
              </a:ext>
            </a:extLst>
          </p:cNvPr>
          <p:cNvSpPr/>
          <p:nvPr/>
        </p:nvSpPr>
        <p:spPr>
          <a:xfrm>
            <a:off x="3982449" y="4067346"/>
            <a:ext cx="1779105" cy="120925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Hours</a:t>
            </a:r>
          </a:p>
          <a:p>
            <a:pPr algn="ctr"/>
            <a:r>
              <a:rPr lang="en-US" sz="1100" dirty="0">
                <a:solidFill>
                  <a:schemeClr val="tx1"/>
                </a:solidFill>
              </a:rPr>
              <a:t>Mon-Fri 8 a.m. to 5 p.m.</a:t>
            </a:r>
            <a:endParaRPr lang="en-US" sz="1100" dirty="0"/>
          </a:p>
        </p:txBody>
      </p:sp>
      <p:sp>
        <p:nvSpPr>
          <p:cNvPr id="12" name="Rectangle: Rounded Corners 11">
            <a:extLst>
              <a:ext uri="{FF2B5EF4-FFF2-40B4-BE49-F238E27FC236}">
                <a16:creationId xmlns:a16="http://schemas.microsoft.com/office/drawing/2014/main" id="{945F55FF-9C78-4D9B-925E-6DE3BC0A2581}"/>
              </a:ext>
            </a:extLst>
          </p:cNvPr>
          <p:cNvSpPr/>
          <p:nvPr/>
        </p:nvSpPr>
        <p:spPr>
          <a:xfrm>
            <a:off x="7145398" y="5124053"/>
            <a:ext cx="1779105" cy="120925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Hours</a:t>
            </a:r>
          </a:p>
          <a:p>
            <a:pPr algn="ctr"/>
            <a:r>
              <a:rPr lang="en-US" sz="1100" dirty="0">
                <a:solidFill>
                  <a:schemeClr val="tx1"/>
                </a:solidFill>
              </a:rPr>
              <a:t>Mon &amp; Tues 8 a.m. – 7 p.m.</a:t>
            </a:r>
          </a:p>
          <a:p>
            <a:pPr algn="ctr"/>
            <a:r>
              <a:rPr lang="en-US" sz="1100" dirty="0">
                <a:solidFill>
                  <a:schemeClr val="tx1"/>
                </a:solidFill>
              </a:rPr>
              <a:t>Wed-Fri 8 a.m. – 5 p.m.</a:t>
            </a:r>
            <a:endParaRPr lang="en-US" sz="1100" dirty="0"/>
          </a:p>
        </p:txBody>
      </p:sp>
      <p:sp>
        <p:nvSpPr>
          <p:cNvPr id="13" name="Rectangle: Rounded Corners 12">
            <a:extLst>
              <a:ext uri="{FF2B5EF4-FFF2-40B4-BE49-F238E27FC236}">
                <a16:creationId xmlns:a16="http://schemas.microsoft.com/office/drawing/2014/main" id="{69D27359-D67C-472B-A46D-349EA7235D1C}"/>
              </a:ext>
            </a:extLst>
          </p:cNvPr>
          <p:cNvSpPr/>
          <p:nvPr/>
        </p:nvSpPr>
        <p:spPr>
          <a:xfrm>
            <a:off x="10412895" y="5648749"/>
            <a:ext cx="1779105" cy="120925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Hours</a:t>
            </a:r>
          </a:p>
          <a:p>
            <a:pPr algn="ctr"/>
            <a:r>
              <a:rPr lang="en-US" sz="1100" dirty="0">
                <a:solidFill>
                  <a:schemeClr val="tx1"/>
                </a:solidFill>
              </a:rPr>
              <a:t>Mon &amp; Tues 8 a.m. – 7 p.m.</a:t>
            </a:r>
          </a:p>
          <a:p>
            <a:pPr algn="ctr"/>
            <a:r>
              <a:rPr lang="en-US" sz="1100" dirty="0">
                <a:solidFill>
                  <a:schemeClr val="tx1"/>
                </a:solidFill>
              </a:rPr>
              <a:t>Wed- Fri 8 a.m. – 5 p.m. </a:t>
            </a:r>
            <a:endParaRPr lang="en-US" sz="1100" dirty="0"/>
          </a:p>
        </p:txBody>
      </p:sp>
      <p:sp>
        <p:nvSpPr>
          <p:cNvPr id="14" name="Flowchart: Terminator 13">
            <a:extLst>
              <a:ext uri="{FF2B5EF4-FFF2-40B4-BE49-F238E27FC236}">
                <a16:creationId xmlns:a16="http://schemas.microsoft.com/office/drawing/2014/main" id="{5FD47BF6-3524-49A6-BA50-418223E3111E}"/>
              </a:ext>
            </a:extLst>
          </p:cNvPr>
          <p:cNvSpPr/>
          <p:nvPr/>
        </p:nvSpPr>
        <p:spPr>
          <a:xfrm rot="10800000" flipV="1">
            <a:off x="3944962" y="1076557"/>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5" name="Flowchart: Terminator 14">
            <a:extLst>
              <a:ext uri="{FF2B5EF4-FFF2-40B4-BE49-F238E27FC236}">
                <a16:creationId xmlns:a16="http://schemas.microsoft.com/office/drawing/2014/main" id="{DA9E732F-DFE2-4565-98D9-17E65CC1CCFC}"/>
              </a:ext>
            </a:extLst>
          </p:cNvPr>
          <p:cNvSpPr/>
          <p:nvPr/>
        </p:nvSpPr>
        <p:spPr>
          <a:xfrm rot="10800000" flipV="1">
            <a:off x="6818995" y="2237360"/>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6" name="Flowchart: Terminator 15">
            <a:extLst>
              <a:ext uri="{FF2B5EF4-FFF2-40B4-BE49-F238E27FC236}">
                <a16:creationId xmlns:a16="http://schemas.microsoft.com/office/drawing/2014/main" id="{8F528CDB-F0CE-44F7-932F-66F42C3C938E}"/>
              </a:ext>
            </a:extLst>
          </p:cNvPr>
          <p:cNvSpPr/>
          <p:nvPr/>
        </p:nvSpPr>
        <p:spPr>
          <a:xfrm rot="10800000" flipV="1">
            <a:off x="10008529" y="2702129"/>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7" name="Flowchart: Terminator 16">
            <a:extLst>
              <a:ext uri="{FF2B5EF4-FFF2-40B4-BE49-F238E27FC236}">
                <a16:creationId xmlns:a16="http://schemas.microsoft.com/office/drawing/2014/main" id="{D5EC81C4-56B8-400F-BBCF-AE2BDCC7088F}"/>
              </a:ext>
            </a:extLst>
          </p:cNvPr>
          <p:cNvSpPr/>
          <p:nvPr/>
        </p:nvSpPr>
        <p:spPr>
          <a:xfrm rot="10800000" flipV="1">
            <a:off x="1019844" y="119755"/>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8" name="Flowchart: Terminator 17">
            <a:extLst>
              <a:ext uri="{FF2B5EF4-FFF2-40B4-BE49-F238E27FC236}">
                <a16:creationId xmlns:a16="http://schemas.microsoft.com/office/drawing/2014/main" id="{292E4ED7-BE51-4BE6-A62A-D6C1F2940A04}"/>
              </a:ext>
            </a:extLst>
          </p:cNvPr>
          <p:cNvSpPr/>
          <p:nvPr/>
        </p:nvSpPr>
        <p:spPr>
          <a:xfrm rot="10800000" flipV="1">
            <a:off x="1043676" y="2886489"/>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Flowchart: Terminator 18">
            <a:extLst>
              <a:ext uri="{FF2B5EF4-FFF2-40B4-BE49-F238E27FC236}">
                <a16:creationId xmlns:a16="http://schemas.microsoft.com/office/drawing/2014/main" id="{48CB9970-5013-43C6-B5E7-CB2F475CBF81}"/>
              </a:ext>
            </a:extLst>
          </p:cNvPr>
          <p:cNvSpPr/>
          <p:nvPr/>
        </p:nvSpPr>
        <p:spPr>
          <a:xfrm rot="10800000" flipV="1">
            <a:off x="3438392" y="2516906"/>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0" name="Flowchart: Terminator 19">
            <a:extLst>
              <a:ext uri="{FF2B5EF4-FFF2-40B4-BE49-F238E27FC236}">
                <a16:creationId xmlns:a16="http://schemas.microsoft.com/office/drawing/2014/main" id="{C5E603D1-7686-4349-A239-A8786BC3798A}"/>
              </a:ext>
            </a:extLst>
          </p:cNvPr>
          <p:cNvSpPr/>
          <p:nvPr/>
        </p:nvSpPr>
        <p:spPr>
          <a:xfrm rot="10800000" flipV="1">
            <a:off x="4328215" y="3913927"/>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1" name="Flowchart: Terminator 20">
            <a:extLst>
              <a:ext uri="{FF2B5EF4-FFF2-40B4-BE49-F238E27FC236}">
                <a16:creationId xmlns:a16="http://schemas.microsoft.com/office/drawing/2014/main" id="{30134BF4-5449-4CA5-ACAD-CA04F7F42E4D}"/>
              </a:ext>
            </a:extLst>
          </p:cNvPr>
          <p:cNvSpPr/>
          <p:nvPr/>
        </p:nvSpPr>
        <p:spPr>
          <a:xfrm rot="10800000" flipV="1">
            <a:off x="6461998" y="3647989"/>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2" name="Flowchart: Terminator 21">
            <a:extLst>
              <a:ext uri="{FF2B5EF4-FFF2-40B4-BE49-F238E27FC236}">
                <a16:creationId xmlns:a16="http://schemas.microsoft.com/office/drawing/2014/main" id="{8C8FC3B7-87A6-4B5A-92FA-55168848E97F}"/>
              </a:ext>
            </a:extLst>
          </p:cNvPr>
          <p:cNvSpPr/>
          <p:nvPr/>
        </p:nvSpPr>
        <p:spPr>
          <a:xfrm rot="10800000" flipV="1">
            <a:off x="7537901" y="5008863"/>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Flowchart: Terminator 22">
            <a:extLst>
              <a:ext uri="{FF2B5EF4-FFF2-40B4-BE49-F238E27FC236}">
                <a16:creationId xmlns:a16="http://schemas.microsoft.com/office/drawing/2014/main" id="{9815CE02-64D8-4D90-9EAA-872C26128B5F}"/>
              </a:ext>
            </a:extLst>
          </p:cNvPr>
          <p:cNvSpPr/>
          <p:nvPr/>
        </p:nvSpPr>
        <p:spPr>
          <a:xfrm rot="10800000" flipV="1">
            <a:off x="9721844" y="4097619"/>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4" name="Flowchart: Terminator 23">
            <a:extLst>
              <a:ext uri="{FF2B5EF4-FFF2-40B4-BE49-F238E27FC236}">
                <a16:creationId xmlns:a16="http://schemas.microsoft.com/office/drawing/2014/main" id="{505D89FD-12FE-4D39-A913-663045E6C946}"/>
              </a:ext>
            </a:extLst>
          </p:cNvPr>
          <p:cNvSpPr/>
          <p:nvPr/>
        </p:nvSpPr>
        <p:spPr>
          <a:xfrm rot="10800000" flipV="1">
            <a:off x="10735647" y="5474560"/>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5" name="Flowchart: Terminator 24">
            <a:extLst>
              <a:ext uri="{FF2B5EF4-FFF2-40B4-BE49-F238E27FC236}">
                <a16:creationId xmlns:a16="http://schemas.microsoft.com/office/drawing/2014/main" id="{E1763180-368B-4527-994A-9516BBAA064C}"/>
              </a:ext>
            </a:extLst>
          </p:cNvPr>
          <p:cNvSpPr/>
          <p:nvPr/>
        </p:nvSpPr>
        <p:spPr>
          <a:xfrm rot="10800000" flipV="1">
            <a:off x="392502" y="1493692"/>
            <a:ext cx="994100" cy="153418"/>
          </a:xfrm>
          <a:prstGeom prst="flowChartTerminator">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26" name="Straight Arrow Connector 25">
            <a:extLst>
              <a:ext uri="{FF2B5EF4-FFF2-40B4-BE49-F238E27FC236}">
                <a16:creationId xmlns:a16="http://schemas.microsoft.com/office/drawing/2014/main" id="{6C30FC4E-59C5-4B72-9C5F-6165A214E21D}"/>
              </a:ext>
            </a:extLst>
          </p:cNvPr>
          <p:cNvCxnSpPr>
            <a:cxnSpLocks/>
            <a:endCxn id="25" idx="1"/>
          </p:cNvCxnSpPr>
          <p:nvPr/>
        </p:nvCxnSpPr>
        <p:spPr>
          <a:xfrm flipH="1">
            <a:off x="1386602" y="1416173"/>
            <a:ext cx="512186" cy="154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9985FF5-B423-4751-9B4A-BBE918D720D7}"/>
              </a:ext>
            </a:extLst>
          </p:cNvPr>
          <p:cNvCxnSpPr>
            <a:cxnSpLocks/>
            <a:endCxn id="18" idx="1"/>
          </p:cNvCxnSpPr>
          <p:nvPr/>
        </p:nvCxnSpPr>
        <p:spPr>
          <a:xfrm>
            <a:off x="1882702" y="1370702"/>
            <a:ext cx="155074" cy="1592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2DF357-FE1E-4B2D-B7CD-A6D44B9D8417}"/>
              </a:ext>
            </a:extLst>
          </p:cNvPr>
          <p:cNvCxnSpPr>
            <a:cxnSpLocks/>
            <a:endCxn id="19" idx="1"/>
          </p:cNvCxnSpPr>
          <p:nvPr/>
        </p:nvCxnSpPr>
        <p:spPr>
          <a:xfrm flipH="1">
            <a:off x="4432492" y="2408580"/>
            <a:ext cx="756811" cy="18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965165A-46AF-40EA-A64A-B3FEEB7F61F8}"/>
              </a:ext>
            </a:extLst>
          </p:cNvPr>
          <p:cNvCxnSpPr>
            <a:cxnSpLocks/>
            <a:endCxn id="20" idx="1"/>
          </p:cNvCxnSpPr>
          <p:nvPr/>
        </p:nvCxnSpPr>
        <p:spPr>
          <a:xfrm>
            <a:off x="5171030" y="2390778"/>
            <a:ext cx="151285" cy="1599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E9828CA-0975-4C0E-95ED-850ABB8D9F28}"/>
              </a:ext>
            </a:extLst>
          </p:cNvPr>
          <p:cNvCxnSpPr>
            <a:cxnSpLocks/>
            <a:endCxn id="21" idx="1"/>
          </p:cNvCxnSpPr>
          <p:nvPr/>
        </p:nvCxnSpPr>
        <p:spPr>
          <a:xfrm flipH="1">
            <a:off x="7456098" y="3553694"/>
            <a:ext cx="768666" cy="171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690B5C8-D606-4EBC-8450-8D4DD7E8611F}"/>
              </a:ext>
            </a:extLst>
          </p:cNvPr>
          <p:cNvCxnSpPr>
            <a:cxnSpLocks/>
            <a:endCxn id="22" idx="1"/>
          </p:cNvCxnSpPr>
          <p:nvPr/>
        </p:nvCxnSpPr>
        <p:spPr>
          <a:xfrm>
            <a:off x="8241103" y="3543736"/>
            <a:ext cx="290898" cy="1541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61AF773-9768-4D48-9929-298E3947CC83}"/>
              </a:ext>
            </a:extLst>
          </p:cNvPr>
          <p:cNvCxnSpPr>
            <a:cxnSpLocks/>
          </p:cNvCxnSpPr>
          <p:nvPr/>
        </p:nvCxnSpPr>
        <p:spPr>
          <a:xfrm flipH="1">
            <a:off x="10715944" y="4029949"/>
            <a:ext cx="734846" cy="123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A789594-F570-4258-A074-28AB862FBDA0}"/>
              </a:ext>
            </a:extLst>
          </p:cNvPr>
          <p:cNvCxnSpPr>
            <a:cxnSpLocks/>
          </p:cNvCxnSpPr>
          <p:nvPr/>
        </p:nvCxnSpPr>
        <p:spPr>
          <a:xfrm>
            <a:off x="11411944" y="3974011"/>
            <a:ext cx="467537" cy="1577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46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333</TotalTime>
  <Words>842</Words>
  <Application>Microsoft Office PowerPoint</Application>
  <PresentationFormat>Widescreen</PresentationFormat>
  <Paragraphs>194</Paragraphs>
  <Slides>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Algerian</vt:lpstr>
      <vt:lpstr>Arial</vt:lpstr>
      <vt:lpstr>Calibri</vt:lpstr>
      <vt:lpstr>Courier New</vt:lpstr>
      <vt:lpstr>Symbol</vt:lpstr>
      <vt:lpstr>Times New Roman</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COD_User</dc:creator>
  <cp:lastModifiedBy>COD_User</cp:lastModifiedBy>
  <cp:revision>61</cp:revision>
  <dcterms:created xsi:type="dcterms:W3CDTF">2023-04-08T18:25:03Z</dcterms:created>
  <dcterms:modified xsi:type="dcterms:W3CDTF">2023-05-10T20:55:01Z</dcterms:modified>
</cp:coreProperties>
</file>