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7010400" cy="9296400"/>
  <p:embeddedFontLst>
    <p:embeddedFont>
      <p:font typeface="ABeeZee"/>
      <p:regular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jK/9ynz1bAHHERlaJuFEok8r6p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BeeZee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ABeeZe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dfb4afa88_0_42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1dfb4afa88_0_42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dfb4afa88_0_49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11dfb4afa88_0_49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dfb4afa88_0_56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1dfb4afa88_0_56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dfb4afa88_0_63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1dfb4afa88_0_63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dfb4afa88_0_67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1dfb4afa88_0_67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dfb4afa88_0_74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11dfb4afa88_0_74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dfb4afa88_0_81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11dfb4afa88_0_81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dfb4afa88_0_100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1dfb4afa88_0_10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dfb4afa88_0_114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1dfb4afa88_0_114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dfb4afa88_0_118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1dfb4afa88_0_11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dfb4afa88_0_10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g11dfb4afa88_0_1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dfb4afa88_0_125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11dfb4afa88_0_125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dfb4afa88_0_133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1dfb4afa88_0_133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dfb4afa88_0_143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11dfb4afa88_0_143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33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dfb4afa88_0_150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11dfb4afa88_0_15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dfb4afa88_0_155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11dfb4afa88_0_155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37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dfb4afa88_0_27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1dfb4afa88_0_27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dfb4afa88_0_37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1dfb4afa88_0_37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dfb4afa88_0_31:notes"/>
          <p:cNvSpPr txBox="1"/>
          <p:nvPr>
            <p:ph idx="1" type="body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1dfb4afa88_0_31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30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60"/>
              <a:buChar char="o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">
  <p:cSld name="Intro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/>
          <p:nvPr>
            <p:ph type="ctrTitle"/>
          </p:nvPr>
        </p:nvSpPr>
        <p:spPr>
          <a:xfrm>
            <a:off x="838200" y="1482453"/>
            <a:ext cx="10515600" cy="6368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000"/>
              <a:buFont typeface="Calibri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" type="subTitle"/>
          </p:nvPr>
        </p:nvSpPr>
        <p:spPr>
          <a:xfrm>
            <a:off x="838200" y="2117482"/>
            <a:ext cx="10515600" cy="528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40"/>
          <p:cNvSpPr txBox="1"/>
          <p:nvPr>
            <p:ph idx="2" type="body"/>
          </p:nvPr>
        </p:nvSpPr>
        <p:spPr>
          <a:xfrm>
            <a:off x="838200" y="4604579"/>
            <a:ext cx="7123113" cy="4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3" type="body"/>
          </p:nvPr>
        </p:nvSpPr>
        <p:spPr>
          <a:xfrm>
            <a:off x="838200" y="5008419"/>
            <a:ext cx="7123113" cy="84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Quot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1"/>
          <p:cNvSpPr txBox="1"/>
          <p:nvPr>
            <p:ph type="title"/>
          </p:nvPr>
        </p:nvSpPr>
        <p:spPr>
          <a:xfrm>
            <a:off x="800677" y="1662545"/>
            <a:ext cx="10515600" cy="1871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6000"/>
              <a:buFont typeface="Calibri"/>
              <a:buNone/>
              <a:defRPr i="1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4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Char char="o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✔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0" name="Google Shape;40;p4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4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192E"/>
              </a:buClr>
              <a:buSzPts val="2240"/>
              <a:buFont typeface="Courier New"/>
              <a:buChar char="o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6192E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6192E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6192E"/>
              </a:buClr>
              <a:buSzPts val="1800"/>
              <a:buFont typeface="Noto Sans Symbols"/>
              <a:buChar char="✔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6192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" name="Google Shape;12;p38"/>
          <p:cNvCxnSpPr/>
          <p:nvPr/>
        </p:nvCxnSpPr>
        <p:spPr>
          <a:xfrm rot="10800000">
            <a:off x="0" y="6477000"/>
            <a:ext cx="8984672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BB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" name="Google Shape;13;p3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216151" y="5891153"/>
            <a:ext cx="2837626" cy="85039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odins0n/handm-dataset-128x128?select=articles.csv" TargetMode="External"/><Relationship Id="rId4" Type="http://schemas.openxmlformats.org/officeDocument/2006/relationships/hyperlink" Target="https://www.kaggle.com/odins0n/handm-dataset-128x128?select=customers.csv" TargetMode="External"/><Relationship Id="rId5" Type="http://schemas.openxmlformats.org/officeDocument/2006/relationships/hyperlink" Target="https://www.kaggle.com/odins0n/handm-dataset-128x128?select=transactions_train.csv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/>
        </p:nvSpPr>
        <p:spPr>
          <a:xfrm>
            <a:off x="777251" y="3844950"/>
            <a:ext cx="9751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A3838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r>
              <a:rPr b="0" i="0" lang="en-US" sz="20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Shubhang Seth, Sumedh Nikhil Shah</a:t>
            </a:r>
            <a:endParaRPr b="0" i="0" sz="2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777240" y="1560755"/>
            <a:ext cx="10698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000"/>
              <a:buFont typeface="Calibri"/>
              <a:buNone/>
            </a:pPr>
            <a:r>
              <a:rPr b="1" lang="en-US" sz="50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Product &amp; Market Analysis for H&amp;M</a:t>
            </a:r>
            <a:endParaRPr b="1" sz="50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dfb4afa88_0_42"/>
          <p:cNvSpPr txBox="1"/>
          <p:nvPr>
            <p:ph idx="1" type="body"/>
          </p:nvPr>
        </p:nvSpPr>
        <p:spPr>
          <a:xfrm>
            <a:off x="6983400" y="1690825"/>
            <a:ext cx="43704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3528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80"/>
              <a:buChar char="o"/>
            </a:pPr>
            <a:r>
              <a:rPr lang="en-US" sz="2400"/>
              <a:t>Similar Interquartile range observed for all categories.</a:t>
            </a:r>
            <a:endParaRPr sz="2400"/>
          </a:p>
          <a:p>
            <a:pPr indent="-33528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80"/>
              <a:buChar char="o"/>
            </a:pPr>
            <a:r>
              <a:rPr lang="en-US" sz="2400"/>
              <a:t>Number of outliers are more in the case of </a:t>
            </a:r>
            <a:r>
              <a:rPr b="1" lang="en-US" sz="2400"/>
              <a:t>Ladieswear</a:t>
            </a:r>
            <a:r>
              <a:rPr lang="en-US" sz="2400"/>
              <a:t>. Potential category to sell higher priced products.</a:t>
            </a:r>
            <a:endParaRPr sz="2400"/>
          </a:p>
          <a:p>
            <a:pPr indent="-122809" lvl="0" marL="22860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1372"/>
              <a:buNone/>
            </a:pPr>
            <a:r>
              <a:t/>
            </a:r>
            <a:endParaRPr sz="2160"/>
          </a:p>
        </p:txBody>
      </p:sp>
      <p:sp>
        <p:nvSpPr>
          <p:cNvPr id="102" name="Google Shape;102;g11dfb4afa88_0_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400"/>
              <a:buFont typeface="Calibri"/>
              <a:buNone/>
            </a:pPr>
            <a:r>
              <a:rPr lang="en-US"/>
              <a:t>Price range per category</a:t>
            </a:r>
            <a:endParaRPr/>
          </a:p>
        </p:txBody>
      </p:sp>
      <p:pic>
        <p:nvPicPr>
          <p:cNvPr id="103" name="Google Shape;103;g11dfb4afa88_0_42"/>
          <p:cNvPicPr preferRelativeResize="0"/>
          <p:nvPr/>
        </p:nvPicPr>
        <p:blipFill rotWithShape="1">
          <a:blip r:embed="rId3">
            <a:alphaModFix/>
          </a:blip>
          <a:srcRect b="0" l="0" r="18752" t="0"/>
          <a:stretch/>
        </p:blipFill>
        <p:spPr>
          <a:xfrm>
            <a:off x="838200" y="1518650"/>
            <a:ext cx="5658850" cy="40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dfb4afa88_0_49"/>
          <p:cNvSpPr txBox="1"/>
          <p:nvPr>
            <p:ph idx="1" type="body"/>
          </p:nvPr>
        </p:nvSpPr>
        <p:spPr>
          <a:xfrm>
            <a:off x="6983400" y="1690825"/>
            <a:ext cx="43704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3528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80"/>
              <a:buChar char="o"/>
            </a:pPr>
            <a:r>
              <a:rPr lang="en-US" sz="2400"/>
              <a:t>Category prices follow seasonal patterns.</a:t>
            </a:r>
            <a:endParaRPr sz="2400"/>
          </a:p>
          <a:p>
            <a:pPr indent="-33528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80"/>
              <a:buChar char="o"/>
            </a:pPr>
            <a:r>
              <a:rPr lang="en-US" sz="2400"/>
              <a:t>Customers have </a:t>
            </a:r>
            <a:r>
              <a:rPr b="1" lang="en-US" sz="2400"/>
              <a:t>higher purchasing power</a:t>
            </a:r>
            <a:r>
              <a:rPr lang="en-US" sz="2400"/>
              <a:t> during the months of </a:t>
            </a:r>
            <a:r>
              <a:rPr b="1" lang="en-US" sz="2400"/>
              <a:t>Sep-Dec</a:t>
            </a:r>
            <a:r>
              <a:rPr lang="en-US" sz="2400"/>
              <a:t> which leads to higher mean price.</a:t>
            </a:r>
            <a:endParaRPr sz="2400"/>
          </a:p>
          <a:p>
            <a:pPr indent="-122809" lvl="0" marL="22860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1372"/>
              <a:buNone/>
            </a:pPr>
            <a:r>
              <a:t/>
            </a:r>
            <a:endParaRPr sz="2160"/>
          </a:p>
        </p:txBody>
      </p:sp>
      <p:sp>
        <p:nvSpPr>
          <p:cNvPr id="109" name="Google Shape;109;g11dfb4afa88_0_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400"/>
              <a:buFont typeface="Calibri"/>
              <a:buNone/>
            </a:pPr>
            <a:r>
              <a:rPr lang="en-US"/>
              <a:t>Price fluctuation over an year</a:t>
            </a:r>
            <a:endParaRPr/>
          </a:p>
        </p:txBody>
      </p:sp>
      <p:pic>
        <p:nvPicPr>
          <p:cNvPr id="110" name="Google Shape;110;g11dfb4afa88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99875"/>
            <a:ext cx="6209149" cy="43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dfb4afa88_0_56"/>
          <p:cNvSpPr txBox="1"/>
          <p:nvPr>
            <p:ph idx="1" type="body"/>
          </p:nvPr>
        </p:nvSpPr>
        <p:spPr>
          <a:xfrm>
            <a:off x="6983400" y="1690825"/>
            <a:ext cx="43704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3528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80"/>
              <a:buChar char="o"/>
            </a:pPr>
            <a:r>
              <a:rPr lang="en-US" sz="2400"/>
              <a:t>Customers tend to buy higher priced products during the </a:t>
            </a:r>
            <a:r>
              <a:rPr b="1" lang="en-US" sz="2400"/>
              <a:t>first 2 weeks</a:t>
            </a:r>
            <a:r>
              <a:rPr lang="en-US" sz="2400"/>
              <a:t> in last quarter.</a:t>
            </a:r>
            <a:endParaRPr sz="2400"/>
          </a:p>
          <a:p>
            <a:pPr indent="-33528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80"/>
              <a:buChar char="o"/>
            </a:pPr>
            <a:r>
              <a:rPr lang="en-US" sz="2400"/>
              <a:t>Purchasing patterns resemble gift buying patterns for Christmas, Thanksgiving etc.</a:t>
            </a:r>
            <a:endParaRPr sz="2400"/>
          </a:p>
          <a:p>
            <a:pPr indent="-122809" lvl="0" marL="22860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1372"/>
              <a:buNone/>
            </a:pPr>
            <a:r>
              <a:t/>
            </a:r>
            <a:endParaRPr sz="2160"/>
          </a:p>
        </p:txBody>
      </p:sp>
      <p:sp>
        <p:nvSpPr>
          <p:cNvPr id="116" name="Google Shape;116;g11dfb4afa88_0_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400"/>
              <a:buFont typeface="Calibri"/>
              <a:buNone/>
            </a:pPr>
            <a:r>
              <a:rPr lang="en-US"/>
              <a:t>Mean price per day of a month</a:t>
            </a:r>
            <a:endParaRPr/>
          </a:p>
        </p:txBody>
      </p:sp>
      <p:pic>
        <p:nvPicPr>
          <p:cNvPr id="117" name="Google Shape;117;g11dfb4afa88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050" y="1850725"/>
            <a:ext cx="6140349" cy="41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fb4afa88_0_63"/>
          <p:cNvSpPr txBox="1"/>
          <p:nvPr/>
        </p:nvSpPr>
        <p:spPr>
          <a:xfrm>
            <a:off x="1039945" y="2576404"/>
            <a:ext cx="10129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Demographic Analysis</a:t>
            </a:r>
            <a:endParaRPr b="1" sz="48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dfb4afa88_0_67"/>
          <p:cNvSpPr txBox="1"/>
          <p:nvPr>
            <p:ph idx="1" type="body"/>
          </p:nvPr>
        </p:nvSpPr>
        <p:spPr>
          <a:xfrm>
            <a:off x="6983400" y="1690825"/>
            <a:ext cx="43704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3528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80"/>
              <a:buChar char="o"/>
            </a:pPr>
            <a:r>
              <a:rPr lang="en-US" sz="2400"/>
              <a:t>Postal codes </a:t>
            </a:r>
            <a:r>
              <a:rPr lang="en-US" sz="2400"/>
              <a:t>provided as hashed values for privacy concerns.</a:t>
            </a:r>
            <a:endParaRPr sz="2400"/>
          </a:p>
          <a:p>
            <a:pPr indent="-33528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80"/>
              <a:buChar char="o"/>
            </a:pPr>
            <a:r>
              <a:rPr b="1" lang="en-US" sz="2400"/>
              <a:t>Approx 40,000 customers</a:t>
            </a:r>
            <a:r>
              <a:rPr lang="en-US" sz="2400"/>
              <a:t> belong to the same postal code - Weird.</a:t>
            </a:r>
            <a:endParaRPr sz="2400"/>
          </a:p>
          <a:p>
            <a:pPr indent="-122809" lvl="0" marL="22860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1372"/>
              <a:buNone/>
            </a:pPr>
            <a:r>
              <a:t/>
            </a:r>
            <a:endParaRPr sz="2160"/>
          </a:p>
        </p:txBody>
      </p:sp>
      <p:sp>
        <p:nvSpPr>
          <p:cNvPr id="128" name="Google Shape;128;g11dfb4afa88_0_6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400"/>
              <a:buFont typeface="Calibri"/>
              <a:buNone/>
            </a:pPr>
            <a:r>
              <a:rPr lang="en-US"/>
              <a:t>Customer geographic discovery</a:t>
            </a:r>
            <a:endParaRPr/>
          </a:p>
        </p:txBody>
      </p:sp>
      <p:pic>
        <p:nvPicPr>
          <p:cNvPr id="129" name="Google Shape;129;g11dfb4afa88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53000"/>
            <a:ext cx="6145200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dfb4afa88_0_74"/>
          <p:cNvSpPr txBox="1"/>
          <p:nvPr>
            <p:ph idx="1" type="body"/>
          </p:nvPr>
        </p:nvSpPr>
        <p:spPr>
          <a:xfrm>
            <a:off x="6983400" y="1690825"/>
            <a:ext cx="43704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3528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80"/>
              <a:buChar char="o"/>
            </a:pPr>
            <a:r>
              <a:rPr lang="en-US" sz="2400"/>
              <a:t>Location with most customers </a:t>
            </a:r>
            <a:r>
              <a:rPr b="1" lang="en-US" sz="2400"/>
              <a:t>doesn’t own majority of transactions</a:t>
            </a:r>
            <a:r>
              <a:rPr lang="en-US" sz="2400"/>
              <a:t>.</a:t>
            </a:r>
            <a:endParaRPr sz="2400"/>
          </a:p>
          <a:p>
            <a:pPr indent="-33528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80"/>
              <a:buChar char="o"/>
            </a:pPr>
            <a:r>
              <a:rPr lang="en-US" sz="2400"/>
              <a:t>Postal code </a:t>
            </a:r>
            <a:r>
              <a:rPr b="1" lang="en-US" sz="2400"/>
              <a:t>doesn’t have</a:t>
            </a:r>
            <a:r>
              <a:rPr lang="en-US" sz="2400"/>
              <a:t> a </a:t>
            </a:r>
            <a:r>
              <a:rPr b="1" lang="en-US" sz="2400"/>
              <a:t>direct correlation</a:t>
            </a:r>
            <a:r>
              <a:rPr lang="en-US" sz="2400"/>
              <a:t> with sales.</a:t>
            </a:r>
            <a:endParaRPr sz="2400"/>
          </a:p>
          <a:p>
            <a:pPr indent="-122809" lvl="0" marL="22860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1372"/>
              <a:buNone/>
            </a:pPr>
            <a:r>
              <a:t/>
            </a:r>
            <a:endParaRPr sz="2160"/>
          </a:p>
        </p:txBody>
      </p:sp>
      <p:sp>
        <p:nvSpPr>
          <p:cNvPr id="135" name="Google Shape;135;g11dfb4afa88_0_7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400"/>
              <a:buFont typeface="Calibri"/>
              <a:buNone/>
            </a:pPr>
            <a:r>
              <a:rPr lang="en-US"/>
              <a:t>Analysing transactions for the 40k customers</a:t>
            </a:r>
            <a:endParaRPr/>
          </a:p>
        </p:txBody>
      </p:sp>
      <p:pic>
        <p:nvPicPr>
          <p:cNvPr id="136" name="Google Shape;136;g11dfb4afa88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94450"/>
            <a:ext cx="6214901" cy="39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dfb4afa88_0_81"/>
          <p:cNvSpPr txBox="1"/>
          <p:nvPr>
            <p:ph idx="1" type="body"/>
          </p:nvPr>
        </p:nvSpPr>
        <p:spPr>
          <a:xfrm>
            <a:off x="6983400" y="1690825"/>
            <a:ext cx="43704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3528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80"/>
              <a:buChar char="o"/>
            </a:pPr>
            <a:r>
              <a:rPr lang="en-US" sz="2400"/>
              <a:t>Most H&amp;M customers are in the </a:t>
            </a:r>
            <a:r>
              <a:rPr b="1" lang="en-US" sz="2400"/>
              <a:t>20-30 age group</a:t>
            </a:r>
            <a:r>
              <a:rPr lang="en-US" sz="2400"/>
              <a:t>.</a:t>
            </a:r>
            <a:endParaRPr sz="2400"/>
          </a:p>
          <a:p>
            <a:pPr indent="-335280" lvl="0" marL="45720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2"/>
              </a:buClr>
              <a:buSzPts val="1680"/>
              <a:buChar char="o"/>
            </a:pPr>
            <a:r>
              <a:rPr lang="en-US" sz="2400"/>
              <a:t>Do these customers have control most of the sales?</a:t>
            </a:r>
            <a:endParaRPr sz="2160"/>
          </a:p>
        </p:txBody>
      </p:sp>
      <p:sp>
        <p:nvSpPr>
          <p:cNvPr id="142" name="Google Shape;142;g11dfb4afa88_0_8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400"/>
              <a:buFont typeface="Calibri"/>
              <a:buNone/>
            </a:pPr>
            <a:r>
              <a:rPr lang="en-US"/>
              <a:t>Analysing customer age</a:t>
            </a:r>
            <a:endParaRPr/>
          </a:p>
        </p:txBody>
      </p:sp>
      <p:pic>
        <p:nvPicPr>
          <p:cNvPr id="143" name="Google Shape;143;g11dfb4afa88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000" y="1690825"/>
            <a:ext cx="5590575" cy="43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dfb4afa88_0_100"/>
          <p:cNvSpPr txBox="1"/>
          <p:nvPr>
            <p:ph idx="1" type="body"/>
          </p:nvPr>
        </p:nvSpPr>
        <p:spPr>
          <a:xfrm>
            <a:off x="6983400" y="1690825"/>
            <a:ext cx="43704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3528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80"/>
              <a:buChar char="o"/>
            </a:pPr>
            <a:r>
              <a:rPr b="1" lang="en-US" sz="2400"/>
              <a:t>Approximately 40%</a:t>
            </a:r>
            <a:r>
              <a:rPr lang="en-US" sz="2400"/>
              <a:t> of the monthly sales are done by customers aged 20-30.</a:t>
            </a:r>
            <a:endParaRPr sz="2400"/>
          </a:p>
          <a:p>
            <a:pPr indent="-335280" lvl="0" marL="45720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2"/>
              </a:buClr>
              <a:buSzPts val="1680"/>
              <a:buChar char="o"/>
            </a:pPr>
            <a:r>
              <a:rPr lang="en-US" sz="2400"/>
              <a:t>Huge market potential. H&amp;M should focus on increasing customer loyalty for this segment.</a:t>
            </a:r>
            <a:endParaRPr sz="2160"/>
          </a:p>
        </p:txBody>
      </p:sp>
      <p:sp>
        <p:nvSpPr>
          <p:cNvPr id="149" name="Google Shape;149;g11dfb4afa88_0_10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400"/>
              <a:buFont typeface="Calibri"/>
              <a:buNone/>
            </a:pPr>
            <a:r>
              <a:rPr lang="en-US"/>
              <a:t>Sales portion for customers aged 20-30</a:t>
            </a:r>
            <a:endParaRPr/>
          </a:p>
        </p:txBody>
      </p:sp>
      <p:pic>
        <p:nvPicPr>
          <p:cNvPr id="150" name="Google Shape;150;g11dfb4afa88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50725"/>
            <a:ext cx="6145200" cy="4318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dfb4afa88_0_114"/>
          <p:cNvSpPr txBox="1"/>
          <p:nvPr/>
        </p:nvSpPr>
        <p:spPr>
          <a:xfrm>
            <a:off x="1039945" y="2576404"/>
            <a:ext cx="10129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Segmentation Analysis</a:t>
            </a:r>
            <a:endParaRPr b="1" sz="48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dfb4afa88_0_118"/>
          <p:cNvSpPr txBox="1"/>
          <p:nvPr>
            <p:ph idx="1" type="body"/>
          </p:nvPr>
        </p:nvSpPr>
        <p:spPr>
          <a:xfrm>
            <a:off x="7516800" y="1690825"/>
            <a:ext cx="39345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3528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80"/>
              <a:buChar char="o"/>
            </a:pPr>
            <a:r>
              <a:rPr b="1" lang="en-US" sz="2400"/>
              <a:t>Black</a:t>
            </a:r>
            <a:r>
              <a:rPr lang="en-US" sz="2400"/>
              <a:t> is the most bought color.</a:t>
            </a:r>
            <a:endParaRPr sz="2400"/>
          </a:p>
          <a:p>
            <a:pPr indent="-335280" lvl="0" marL="45720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2"/>
              </a:buClr>
              <a:buSzPts val="1680"/>
              <a:buChar char="o"/>
            </a:pPr>
            <a:r>
              <a:rPr lang="en-US" sz="2400"/>
              <a:t>H&amp;M can use black color as a medium of experimentation with designs and styles.</a:t>
            </a:r>
            <a:endParaRPr sz="2400"/>
          </a:p>
        </p:txBody>
      </p:sp>
      <p:sp>
        <p:nvSpPr>
          <p:cNvPr id="161" name="Google Shape;161;g11dfb4afa88_0_1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400"/>
              <a:buFont typeface="Calibri"/>
              <a:buNone/>
            </a:pPr>
            <a:r>
              <a:rPr lang="en-US"/>
              <a:t>Color Choices</a:t>
            </a:r>
            <a:endParaRPr/>
          </a:p>
        </p:txBody>
      </p:sp>
      <p:pic>
        <p:nvPicPr>
          <p:cNvPr id="162" name="Google Shape;162;g11dfb4afa88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82250"/>
            <a:ext cx="6678600" cy="4164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dfb4afa88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400"/>
              <a:buFont typeface="Calibri"/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56" name="Google Shape;56;g11dfb4afa88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Char char="o"/>
            </a:pPr>
            <a:r>
              <a:rPr lang="en-US" sz="2400"/>
              <a:t>H&amp;M should aim at selling </a:t>
            </a:r>
            <a:r>
              <a:rPr b="1" lang="en-US" sz="2400"/>
              <a:t>higher priced products</a:t>
            </a:r>
            <a:r>
              <a:rPr lang="en-US" sz="2400"/>
              <a:t> - above 75 percentile of category price - during the </a:t>
            </a:r>
            <a:r>
              <a:rPr b="1" lang="en-US" sz="2400"/>
              <a:t>last quarter, Sep-Dec</a:t>
            </a:r>
            <a:r>
              <a:rPr lang="en-US" sz="2400"/>
              <a:t>.</a:t>
            </a:r>
            <a:endParaRPr sz="2400"/>
          </a:p>
          <a:p>
            <a:pPr indent="-203200" lvl="0" marL="2286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280"/>
              <a:buChar char="o"/>
            </a:pPr>
            <a:r>
              <a:rPr b="1" lang="en-US" sz="2400"/>
              <a:t>40%</a:t>
            </a:r>
            <a:r>
              <a:rPr lang="en-US" sz="2400"/>
              <a:t> of H&amp;M’s customers are </a:t>
            </a:r>
            <a:r>
              <a:rPr b="1" lang="en-US" sz="2400"/>
              <a:t>aged between 20-30</a:t>
            </a:r>
            <a:r>
              <a:rPr lang="en-US" sz="2400"/>
              <a:t> and tend to buy products which are cheaper. H&amp;M must focus on strengthening this segment and increasing customer loyalty.</a:t>
            </a:r>
            <a:endParaRPr sz="2400"/>
          </a:p>
          <a:p>
            <a:pPr indent="-220980" lvl="0" marL="2286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560"/>
              <a:buChar char="o"/>
            </a:pPr>
            <a:r>
              <a:rPr b="1" lang="en-US" sz="2400"/>
              <a:t>Black</a:t>
            </a:r>
            <a:r>
              <a:rPr lang="en-US" sz="2400"/>
              <a:t> is the most favorable color for experimentation with design and styles.</a:t>
            </a:r>
            <a:endParaRPr sz="2400"/>
          </a:p>
          <a:p>
            <a:pPr indent="-220980" lvl="0" marL="2286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560"/>
              <a:buChar char="o"/>
            </a:pPr>
            <a:r>
              <a:rPr lang="en-US" sz="2400"/>
              <a:t>H&amp;M has a </a:t>
            </a:r>
            <a:r>
              <a:rPr b="1" lang="en-US" sz="2400"/>
              <a:t>stronger online sales channel</a:t>
            </a:r>
            <a:r>
              <a:rPr lang="en-US" sz="2400"/>
              <a:t> and must focus on increasing operational efficiency to maximise margins.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dfb4afa88_0_125"/>
          <p:cNvSpPr txBox="1"/>
          <p:nvPr>
            <p:ph idx="1" type="body"/>
          </p:nvPr>
        </p:nvSpPr>
        <p:spPr>
          <a:xfrm>
            <a:off x="686300" y="5178225"/>
            <a:ext cx="10429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5280" lvl="0" marL="45720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2"/>
              </a:buClr>
              <a:buSzPts val="1680"/>
              <a:buChar char="o"/>
            </a:pPr>
            <a:r>
              <a:rPr b="1" lang="en-US" sz="2400"/>
              <a:t>Ladieswear </a:t>
            </a:r>
            <a:r>
              <a:rPr lang="en-US" sz="2400"/>
              <a:t>is the most sold category across months.</a:t>
            </a:r>
            <a:endParaRPr sz="2400"/>
          </a:p>
        </p:txBody>
      </p:sp>
      <p:sp>
        <p:nvSpPr>
          <p:cNvPr id="168" name="Google Shape;168;g11dfb4afa88_0_1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400"/>
              <a:buFont typeface="Calibri"/>
              <a:buNone/>
            </a:pPr>
            <a:r>
              <a:rPr lang="en-US"/>
              <a:t>Trending Categories</a:t>
            </a:r>
            <a:endParaRPr/>
          </a:p>
        </p:txBody>
      </p:sp>
      <p:pic>
        <p:nvPicPr>
          <p:cNvPr id="169" name="Google Shape;169;g11dfb4afa88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42050"/>
            <a:ext cx="10429199" cy="33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dfb4afa88_0_133"/>
          <p:cNvSpPr txBox="1"/>
          <p:nvPr/>
        </p:nvSpPr>
        <p:spPr>
          <a:xfrm>
            <a:off x="1039945" y="2576404"/>
            <a:ext cx="10129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Sales Channel</a:t>
            </a:r>
            <a:r>
              <a:rPr b="1" lang="en-US" sz="48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 Analysis</a:t>
            </a:r>
            <a:endParaRPr b="1" sz="48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dfb4afa88_0_143"/>
          <p:cNvSpPr txBox="1"/>
          <p:nvPr>
            <p:ph idx="1" type="body"/>
          </p:nvPr>
        </p:nvSpPr>
        <p:spPr>
          <a:xfrm>
            <a:off x="7170175" y="1690825"/>
            <a:ext cx="42810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3528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80"/>
              <a:buChar char="o"/>
            </a:pPr>
            <a:r>
              <a:rPr b="1" lang="en-US" sz="2400"/>
              <a:t>Online</a:t>
            </a:r>
            <a:r>
              <a:rPr lang="en-US" sz="2400"/>
              <a:t> channels count for more than </a:t>
            </a:r>
            <a:r>
              <a:rPr b="1" lang="en-US" sz="2400"/>
              <a:t>60%</a:t>
            </a:r>
            <a:r>
              <a:rPr lang="en-US" sz="2400"/>
              <a:t> of the sales, year-round.</a:t>
            </a:r>
            <a:endParaRPr sz="2400"/>
          </a:p>
          <a:p>
            <a:pPr indent="-335280" lvl="0" marL="45720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2"/>
              </a:buClr>
              <a:buSzPts val="1680"/>
              <a:buChar char="o"/>
            </a:pPr>
            <a:r>
              <a:rPr lang="en-US" sz="2400"/>
              <a:t>Offline sales tend to shoot up during the </a:t>
            </a:r>
            <a:r>
              <a:rPr b="1" lang="en-US" sz="2400"/>
              <a:t>months of Nov and Dec</a:t>
            </a:r>
            <a:r>
              <a:rPr lang="en-US" sz="2400"/>
              <a:t>, correlated to Holiday shopping.</a:t>
            </a:r>
            <a:endParaRPr sz="2400"/>
          </a:p>
        </p:txBody>
      </p:sp>
      <p:sp>
        <p:nvSpPr>
          <p:cNvPr id="180" name="Google Shape;180;g11dfb4afa88_0_1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400"/>
              <a:buFont typeface="Calibri"/>
              <a:buNone/>
            </a:pPr>
            <a:r>
              <a:rPr lang="en-US"/>
              <a:t>Online vs Offline</a:t>
            </a:r>
            <a:endParaRPr/>
          </a:p>
        </p:txBody>
      </p:sp>
      <p:pic>
        <p:nvPicPr>
          <p:cNvPr id="181" name="Google Shape;181;g11dfb4afa88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75" y="1690825"/>
            <a:ext cx="6117150" cy="43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/>
        </p:nvSpPr>
        <p:spPr>
          <a:xfrm>
            <a:off x="1039945" y="2576404"/>
            <a:ext cx="101292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800"/>
              <a:buFont typeface="Calibri"/>
              <a:buNone/>
            </a:pPr>
            <a:r>
              <a:rPr b="1" i="0" lang="en-US" sz="4800" u="none" cap="none" strike="noStrike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dfb4afa88_0_1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400"/>
              <a:buFont typeface="Calibri"/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192" name="Google Shape;192;g11dfb4afa88_0_15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Char char="o"/>
            </a:pPr>
            <a:r>
              <a:rPr lang="en-US" sz="2400"/>
              <a:t>H&amp;M should aim at selling </a:t>
            </a:r>
            <a:r>
              <a:rPr b="1" lang="en-US" sz="2400"/>
              <a:t>higher priced products</a:t>
            </a:r>
            <a:r>
              <a:rPr lang="en-US" sz="2400"/>
              <a:t> - above 75 percentile of category price - during the </a:t>
            </a:r>
            <a:r>
              <a:rPr b="1" lang="en-US" sz="2400"/>
              <a:t>last quarter, Sep-Dec</a:t>
            </a:r>
            <a:r>
              <a:rPr lang="en-US" sz="2400"/>
              <a:t>.</a:t>
            </a:r>
            <a:endParaRPr sz="2400"/>
          </a:p>
          <a:p>
            <a:pPr indent="-203200" lvl="0" marL="2286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280"/>
              <a:buChar char="o"/>
            </a:pPr>
            <a:r>
              <a:rPr b="1" lang="en-US" sz="2400"/>
              <a:t>40%</a:t>
            </a:r>
            <a:r>
              <a:rPr lang="en-US" sz="2400"/>
              <a:t> of H&amp;M’s customers are </a:t>
            </a:r>
            <a:r>
              <a:rPr b="1" lang="en-US" sz="2400"/>
              <a:t>aged between 20-30</a:t>
            </a:r>
            <a:r>
              <a:rPr lang="en-US" sz="2400"/>
              <a:t> and tend to buy products which are cheaper. H&amp;M must focus on strengthening this segment and increasing customer loyalty.</a:t>
            </a:r>
            <a:endParaRPr sz="2400"/>
          </a:p>
          <a:p>
            <a:pPr indent="-220980" lvl="0" marL="2286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560"/>
              <a:buChar char="o"/>
            </a:pPr>
            <a:r>
              <a:rPr b="1" lang="en-US" sz="2400"/>
              <a:t>Black</a:t>
            </a:r>
            <a:r>
              <a:rPr lang="en-US" sz="2400"/>
              <a:t> is the most favorable color for experimentation with design and styles.</a:t>
            </a:r>
            <a:endParaRPr sz="2400"/>
          </a:p>
          <a:p>
            <a:pPr indent="-220980" lvl="0" marL="2286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560"/>
              <a:buChar char="o"/>
            </a:pPr>
            <a:r>
              <a:rPr lang="en-US" sz="2400"/>
              <a:t>H&amp;M has a </a:t>
            </a:r>
            <a:r>
              <a:rPr b="1" lang="en-US" sz="2400"/>
              <a:t>stronger online sales channel</a:t>
            </a:r>
            <a:r>
              <a:rPr lang="en-US" sz="2400"/>
              <a:t> and must focus on increasing operational efficiency to maximise margins.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dfb4afa88_0_1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400"/>
              <a:buFont typeface="Calibri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198" name="Google Shape;198;g11dfb4afa88_0_15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0980" lvl="0" marL="2286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560"/>
              <a:buChar char="o"/>
            </a:pPr>
            <a:r>
              <a:rPr lang="en-US" sz="2400"/>
              <a:t>Finding dataset for H&amp;M production cycles and evaluating profitability.</a:t>
            </a:r>
            <a:endParaRPr sz="2400"/>
          </a:p>
          <a:p>
            <a:pPr indent="-220980" lvl="0" marL="2286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560"/>
              <a:buChar char="o"/>
            </a:pPr>
            <a:r>
              <a:rPr lang="en-US" sz="2400"/>
              <a:t>Exploring direct competitors of H&amp;M and comparing their performance on the same metrics.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7"/>
          <p:cNvSpPr/>
          <p:nvPr/>
        </p:nvSpPr>
        <p:spPr>
          <a:xfrm>
            <a:off x="2550160" y="1920240"/>
            <a:ext cx="7122300" cy="2692500"/>
          </a:xfrm>
          <a:prstGeom prst="rect">
            <a:avLst/>
          </a:prstGeom>
          <a:solidFill>
            <a:srgbClr val="A21B1E"/>
          </a:solidFill>
          <a:ln cap="flat" cmpd="sng" w="5715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1039945" y="2576404"/>
            <a:ext cx="101292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800"/>
              <a:buFont typeface="Calibri"/>
              <a:buNone/>
            </a:pPr>
            <a:r>
              <a:rPr b="1" i="0" lang="en-US" sz="4800" u="none" cap="none" strike="noStrike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4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80"/>
              <a:buChar char="o"/>
            </a:pPr>
            <a:r>
              <a:rPr lang="en-US" sz="2400"/>
              <a:t>Inquisitiveness to understand business processes from a perspective of a big brand.</a:t>
            </a:r>
            <a:endParaRPr sz="2400"/>
          </a:p>
          <a:p>
            <a:pPr indent="-223520" lvl="0" marL="228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o"/>
            </a:pPr>
            <a:r>
              <a:rPr lang="en-US" sz="2400"/>
              <a:t>Analyzing impact of COVID on consumer behavior.</a:t>
            </a:r>
            <a:endParaRPr sz="2400"/>
          </a:p>
          <a:p>
            <a:pPr indent="-223520" lvl="0" marL="2286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</a:pPr>
            <a:r>
              <a:rPr lang="en-US" sz="2400"/>
              <a:t>Background in startups encouraged evaluation of business models</a:t>
            </a:r>
            <a:r>
              <a:rPr lang="en-US" sz="2400"/>
              <a:t>.</a:t>
            </a:r>
            <a:endParaRPr sz="2400"/>
          </a:p>
          <a:p>
            <a:pPr indent="-223520" lvl="0" marL="2286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</a:pPr>
            <a:r>
              <a:rPr lang="en-US" sz="2400"/>
              <a:t>Applying data science skills to work with large scale datasets.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4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80"/>
              <a:buChar char="o"/>
            </a:pPr>
            <a:r>
              <a:rPr lang="en-US" sz="2400"/>
              <a:t>H&amp;M has released a recommendation competition on Kaggle, for which they have made public their transactional data from years 2018, 2019 and 2020.</a:t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80"/>
              <a:buChar char="o"/>
            </a:pPr>
            <a:r>
              <a:rPr lang="en-US" sz="2400"/>
              <a:t>The dataset consists of three csv files with the following useful information:</a:t>
            </a:r>
            <a:endParaRPr sz="2400"/>
          </a:p>
          <a:p>
            <a:pPr indent="-381000" lvl="0" marL="914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articles.csv</a:t>
            </a:r>
            <a:r>
              <a:rPr lang="en-US" sz="2400"/>
              <a:t> - Article Id, Product Category, Color</a:t>
            </a:r>
            <a:endParaRPr sz="2400"/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customers.csv</a:t>
            </a:r>
            <a:r>
              <a:rPr lang="en-US" sz="2400"/>
              <a:t> - Customer Id, Age, Postal Code</a:t>
            </a:r>
            <a:endParaRPr sz="2400"/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transactions_train.csv</a:t>
            </a:r>
            <a:r>
              <a:rPr lang="en-US" sz="2400"/>
              <a:t> - Date of txn, Customer Id and Article Id</a:t>
            </a:r>
            <a:endParaRPr sz="2400"/>
          </a:p>
          <a:p>
            <a:pPr indent="4572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600"/>
              <a:t>* Some other columns were also provided which were not used for our analysis and are not mentioned above.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dfb4afa88_0_27"/>
          <p:cNvSpPr txBox="1"/>
          <p:nvPr/>
        </p:nvSpPr>
        <p:spPr>
          <a:xfrm>
            <a:off x="1039945" y="2576404"/>
            <a:ext cx="10129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b="1" sz="48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400"/>
              <a:buFont typeface="Calibri"/>
              <a:buNone/>
            </a:pPr>
            <a:r>
              <a:rPr lang="en-US"/>
              <a:t>Core Questions</a:t>
            </a:r>
            <a:endParaRPr/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96596" lvl="0" marL="228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ct val="70000"/>
              <a:buChar char="o"/>
            </a:pPr>
            <a:r>
              <a:rPr lang="en-US" sz="2400"/>
              <a:t>Finding Trends with Prices:</a:t>
            </a:r>
            <a:endParaRPr sz="2400"/>
          </a:p>
          <a:p>
            <a:pPr indent="-32639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ct val="91666"/>
              <a:buChar char="•"/>
            </a:pPr>
            <a:r>
              <a:rPr lang="en-US" sz="2400"/>
              <a:t>How do prices of products change </a:t>
            </a:r>
            <a:r>
              <a:rPr lang="en-US" sz="2400"/>
              <a:t>according to category?</a:t>
            </a:r>
            <a:endParaRPr sz="2400"/>
          </a:p>
          <a:p>
            <a:pPr indent="-32639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ct val="91666"/>
              <a:buChar char="•"/>
            </a:pPr>
            <a:r>
              <a:rPr lang="en-US"/>
              <a:t>Which months are good for selling higher priced products?</a:t>
            </a:r>
            <a:endParaRPr sz="2400"/>
          </a:p>
          <a:p>
            <a:pPr indent="-196596" lvl="0" marL="2286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ct val="70000"/>
              <a:buChar char="o"/>
            </a:pPr>
            <a:r>
              <a:rPr lang="en-US" sz="2400"/>
              <a:t>Demographic Analysis:</a:t>
            </a:r>
            <a:endParaRPr sz="2400"/>
          </a:p>
          <a:p>
            <a:pPr indent="-326390" lvl="1" marL="914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91666"/>
              <a:buChar char="•"/>
            </a:pPr>
            <a:r>
              <a:rPr lang="en-US"/>
              <a:t>Are there any locations where H&amp;M performs better compared to others?</a:t>
            </a:r>
            <a:endParaRPr/>
          </a:p>
          <a:p>
            <a:pPr indent="-326390" lvl="1" marL="914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91666"/>
              <a:buChar char="•"/>
            </a:pPr>
            <a:r>
              <a:rPr lang="en-US"/>
              <a:t>What is the age range of H&amp;M customers and what are their buying patterns?</a:t>
            </a:r>
            <a:endParaRPr/>
          </a:p>
          <a:p>
            <a:pPr indent="-196596" lvl="0" marL="2286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ct val="70000"/>
              <a:buChar char="o"/>
            </a:pPr>
            <a:r>
              <a:rPr lang="en-US" sz="2400"/>
              <a:t>Segmentation Analysis:</a:t>
            </a:r>
            <a:endParaRPr sz="2200"/>
          </a:p>
          <a:p>
            <a:pPr indent="-326390" lvl="1" marL="914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91666"/>
              <a:buChar char="•"/>
            </a:pPr>
            <a:r>
              <a:rPr lang="en-US"/>
              <a:t>What segment of products should H&amp;M allow experimentation with(new styles/designs etc)?</a:t>
            </a:r>
            <a:endParaRPr sz="2400"/>
          </a:p>
          <a:p>
            <a:pPr indent="-196596" lvl="0" marL="2286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ct val="70000"/>
              <a:buChar char="o"/>
            </a:pPr>
            <a:r>
              <a:rPr lang="en-US" sz="2400"/>
              <a:t>Sales Channel Analysis:</a:t>
            </a:r>
            <a:endParaRPr sz="1600"/>
          </a:p>
          <a:p>
            <a:pPr indent="-32639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91666"/>
              <a:buChar char="•"/>
            </a:pPr>
            <a:r>
              <a:rPr lang="en-US"/>
              <a:t>How should H&amp;M sells its products?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dfb4afa88_0_37"/>
          <p:cNvSpPr txBox="1"/>
          <p:nvPr/>
        </p:nvSpPr>
        <p:spPr>
          <a:xfrm>
            <a:off x="1039945" y="2576404"/>
            <a:ext cx="10129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A6192E"/>
                </a:solidFill>
                <a:latin typeface="Calibri"/>
                <a:ea typeface="Calibri"/>
                <a:cs typeface="Calibri"/>
                <a:sym typeface="Calibri"/>
              </a:rPr>
              <a:t>Finding Trends with Prices</a:t>
            </a:r>
            <a:endParaRPr b="1" sz="4800">
              <a:solidFill>
                <a:srgbClr val="A61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dfb4afa88_0_31"/>
          <p:cNvSpPr txBox="1"/>
          <p:nvPr>
            <p:ph idx="1" type="body"/>
          </p:nvPr>
        </p:nvSpPr>
        <p:spPr>
          <a:xfrm>
            <a:off x="6983400" y="1690825"/>
            <a:ext cx="43704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3528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80"/>
              <a:buChar char="o"/>
            </a:pPr>
            <a:r>
              <a:rPr lang="en-US" sz="2400"/>
              <a:t>Follows Long-tail distribution, which is expected.</a:t>
            </a:r>
            <a:endParaRPr sz="2400"/>
          </a:p>
          <a:p>
            <a:pPr indent="-33528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80"/>
              <a:buChar char="o"/>
            </a:pPr>
            <a:r>
              <a:rPr b="1" lang="en-US" sz="2400"/>
              <a:t>$0 - $50 </a:t>
            </a:r>
            <a:r>
              <a:rPr lang="en-US" sz="2400"/>
              <a:t>seems to be the core market segment for H&amp;M. </a:t>
            </a:r>
            <a:endParaRPr sz="2400"/>
          </a:p>
          <a:p>
            <a:pPr indent="-122809" lvl="0" marL="22860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1372"/>
              <a:buNone/>
            </a:pPr>
            <a:r>
              <a:t/>
            </a:r>
            <a:endParaRPr sz="2160"/>
          </a:p>
        </p:txBody>
      </p:sp>
      <p:sp>
        <p:nvSpPr>
          <p:cNvPr id="95" name="Google Shape;95;g11dfb4afa88_0_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192E"/>
              </a:buClr>
              <a:buSzPts val="4400"/>
              <a:buFont typeface="Calibri"/>
              <a:buNone/>
            </a:pPr>
            <a:r>
              <a:rPr lang="en-US"/>
              <a:t>Price distribution range</a:t>
            </a:r>
            <a:endParaRPr/>
          </a:p>
        </p:txBody>
      </p:sp>
      <p:pic>
        <p:nvPicPr>
          <p:cNvPr id="96" name="Google Shape;96;g11dfb4afa88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575" y="1690828"/>
            <a:ext cx="5612750" cy="45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2019 Heinz College">
      <a:dk1>
        <a:srgbClr val="000000"/>
      </a:dk1>
      <a:lt1>
        <a:srgbClr val="FFFFFF"/>
      </a:lt1>
      <a:dk2>
        <a:srgbClr val="A6192E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2022-03-11T00:23:53Z</dcterms:created>
  <dc:creator>敬瑄 林</dc:creator>
</cp:coreProperties>
</file>