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97" r:id="rId3"/>
    <p:sldId id="257" r:id="rId4"/>
    <p:sldId id="269" r:id="rId5"/>
    <p:sldId id="259" r:id="rId6"/>
    <p:sldId id="261" r:id="rId7"/>
    <p:sldId id="300" r:id="rId8"/>
    <p:sldId id="302" r:id="rId9"/>
    <p:sldId id="301" r:id="rId10"/>
    <p:sldId id="270" r:id="rId11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Jost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01F892-6786-4F1A-ADD3-CA9D581AE8D4}">
  <a:tblStyle styleId="{4301F892-6786-4F1A-ADD3-CA9D581AE8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717A4E-4DD8-4F3D-91F1-DCBA76A3BA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A9A09556-4FC2-9F8B-1A46-862D71E05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fce81f19_0_45:notes">
            <a:extLst>
              <a:ext uri="{FF2B5EF4-FFF2-40B4-BE49-F238E27FC236}">
                <a16:creationId xmlns:a16="http://schemas.microsoft.com/office/drawing/2014/main" id="{9ABFAFF2-A2C0-539F-F97D-3B1930EF0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fce81f19_0_45:notes">
            <a:extLst>
              <a:ext uri="{FF2B5EF4-FFF2-40B4-BE49-F238E27FC236}">
                <a16:creationId xmlns:a16="http://schemas.microsoft.com/office/drawing/2014/main" id="{86944E01-9416-72C0-6875-D243920F7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2783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B2C7F466-6EB8-B8C2-BA71-694D2678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4d99d1a72_0_15:notes">
            <a:extLst>
              <a:ext uri="{FF2B5EF4-FFF2-40B4-BE49-F238E27FC236}">
                <a16:creationId xmlns:a16="http://schemas.microsoft.com/office/drawing/2014/main" id="{EEA05BF9-6A34-58C1-9913-5925AEBBD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4d99d1a72_0_15:notes">
            <a:extLst>
              <a:ext uri="{FF2B5EF4-FFF2-40B4-BE49-F238E27FC236}">
                <a16:creationId xmlns:a16="http://schemas.microsoft.com/office/drawing/2014/main" id="{7DEDE528-B66F-2CA0-A0FC-7B4DBF519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36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740550" y="0"/>
            <a:ext cx="340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585375"/>
            <a:ext cx="5027400" cy="18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101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893152">
            <a:off x="-62505" y="-674962"/>
            <a:ext cx="1332273" cy="1449105"/>
          </a:xfrm>
          <a:custGeom>
            <a:avLst/>
            <a:gdLst/>
            <a:ahLst/>
            <a:cxnLst/>
            <a:rect l="l" t="t" r="r" b="b"/>
            <a:pathLst>
              <a:path w="79629" h="86612" extrusionOk="0">
                <a:moveTo>
                  <a:pt x="12107" y="78902"/>
                </a:moveTo>
                <a:cubicBezTo>
                  <a:pt x="3302" y="67049"/>
                  <a:pt x="-5842" y="16757"/>
                  <a:pt x="4995" y="5750"/>
                </a:cubicBezTo>
                <a:cubicBezTo>
                  <a:pt x="15832" y="-5257"/>
                  <a:pt x="68326" y="1009"/>
                  <a:pt x="77131" y="12862"/>
                </a:cubicBezTo>
                <a:cubicBezTo>
                  <a:pt x="85936" y="24715"/>
                  <a:pt x="68664" y="65863"/>
                  <a:pt x="57827" y="76870"/>
                </a:cubicBezTo>
                <a:cubicBezTo>
                  <a:pt x="46990" y="87877"/>
                  <a:pt x="20912" y="90755"/>
                  <a:pt x="12107" y="78902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02850">
            <a:off x="1855453" y="-446313"/>
            <a:ext cx="835045" cy="83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 rot="1765548">
            <a:off x="-880890" y="4322659"/>
            <a:ext cx="3472954" cy="2655947"/>
          </a:xfrm>
          <a:custGeom>
            <a:avLst/>
            <a:gdLst/>
            <a:ahLst/>
            <a:cxnLst/>
            <a:rect l="l" t="t" r="r" b="b"/>
            <a:pathLst>
              <a:path w="138917" h="106237" extrusionOk="0">
                <a:moveTo>
                  <a:pt x="138879" y="24639"/>
                </a:moveTo>
                <a:cubicBezTo>
                  <a:pt x="137735" y="42061"/>
                  <a:pt x="119491" y="96291"/>
                  <a:pt x="97538" y="104625"/>
                </a:cubicBezTo>
                <a:cubicBezTo>
                  <a:pt x="75585" y="112959"/>
                  <a:pt x="21176" y="86859"/>
                  <a:pt x="7160" y="74642"/>
                </a:cubicBezTo>
                <a:cubicBezTo>
                  <a:pt x="-6856" y="62425"/>
                  <a:pt x="2127" y="38579"/>
                  <a:pt x="13442" y="31323"/>
                </a:cubicBezTo>
                <a:cubicBezTo>
                  <a:pt x="24757" y="24067"/>
                  <a:pt x="59892" y="36312"/>
                  <a:pt x="75052" y="31107"/>
                </a:cubicBezTo>
                <a:cubicBezTo>
                  <a:pt x="90212" y="25902"/>
                  <a:pt x="93765" y="1172"/>
                  <a:pt x="104403" y="94"/>
                </a:cubicBezTo>
                <a:cubicBezTo>
                  <a:pt x="115041" y="-984"/>
                  <a:pt x="140023" y="7217"/>
                  <a:pt x="138879" y="24639"/>
                </a:cubicBezTo>
                <a:close/>
              </a:path>
            </a:pathLst>
          </a:custGeom>
          <a:solidFill>
            <a:srgbClr val="273E1B">
              <a:alpha val="921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/>
          <p:nvPr/>
        </p:nvSpPr>
        <p:spPr>
          <a:xfrm rot="8484439">
            <a:off x="8606701" y="691424"/>
            <a:ext cx="2449161" cy="1967448"/>
          </a:xfrm>
          <a:custGeom>
            <a:avLst/>
            <a:gdLst/>
            <a:ahLst/>
            <a:cxnLst/>
            <a:rect l="l" t="t" r="r" b="b"/>
            <a:pathLst>
              <a:path w="97979" h="78708" extrusionOk="0">
                <a:moveTo>
                  <a:pt x="33267" y="1018"/>
                </a:moveTo>
                <a:cubicBezTo>
                  <a:pt x="49093" y="-3710"/>
                  <a:pt x="89404" y="8856"/>
                  <a:pt x="96169" y="21685"/>
                </a:cubicBezTo>
                <a:cubicBezTo>
                  <a:pt x="102934" y="34514"/>
                  <a:pt x="89685" y="73266"/>
                  <a:pt x="73859" y="77994"/>
                </a:cubicBezTo>
                <a:cubicBezTo>
                  <a:pt x="58033" y="82722"/>
                  <a:pt x="7980" y="62883"/>
                  <a:pt x="1215" y="50054"/>
                </a:cubicBezTo>
                <a:cubicBezTo>
                  <a:pt x="-5550" y="37225"/>
                  <a:pt x="17441" y="5746"/>
                  <a:pt x="33267" y="1018"/>
                </a:cubicBezTo>
                <a:close/>
              </a:path>
            </a:pathLst>
          </a:custGeom>
          <a:solidFill>
            <a:srgbClr val="273E1B">
              <a:alpha val="92160"/>
            </a:srgbClr>
          </a:solidFill>
          <a:ln>
            <a:noFill/>
          </a:ln>
        </p:spPr>
      </p:sp>
      <p:sp>
        <p:nvSpPr>
          <p:cNvPr id="155" name="Google Shape;155;p21"/>
          <p:cNvSpPr/>
          <p:nvPr/>
        </p:nvSpPr>
        <p:spPr>
          <a:xfrm rot="-660907">
            <a:off x="-1028173" y="3613579"/>
            <a:ext cx="1497896" cy="1980818"/>
          </a:xfrm>
          <a:prstGeom prst="ellipse">
            <a:avLst/>
          </a:prstGeom>
          <a:solidFill>
            <a:srgbClr val="4AD038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/>
          <p:nvPr/>
        </p:nvSpPr>
        <p:spPr>
          <a:xfrm rot="6217504">
            <a:off x="7148927" y="3635378"/>
            <a:ext cx="4496740" cy="3293344"/>
          </a:xfrm>
          <a:custGeom>
            <a:avLst/>
            <a:gdLst/>
            <a:ahLst/>
            <a:cxnLst/>
            <a:rect l="l" t="t" r="r" b="b"/>
            <a:pathLst>
              <a:path w="128554" h="94151" extrusionOk="0">
                <a:moveTo>
                  <a:pt x="10020" y="7918"/>
                </a:moveTo>
                <a:cubicBezTo>
                  <a:pt x="22544" y="-3141"/>
                  <a:pt x="60197" y="-1571"/>
                  <a:pt x="79924" y="6218"/>
                </a:cubicBezTo>
                <a:cubicBezTo>
                  <a:pt x="99651" y="14007"/>
                  <a:pt x="125980" y="40062"/>
                  <a:pt x="128384" y="54654"/>
                </a:cubicBezTo>
                <a:cubicBezTo>
                  <a:pt x="130788" y="69246"/>
                  <a:pt x="107178" y="90475"/>
                  <a:pt x="94348" y="93770"/>
                </a:cubicBezTo>
                <a:cubicBezTo>
                  <a:pt x="81518" y="97066"/>
                  <a:pt x="66332" y="77960"/>
                  <a:pt x="51404" y="74427"/>
                </a:cubicBezTo>
                <a:cubicBezTo>
                  <a:pt x="36476" y="70894"/>
                  <a:pt x="11675" y="83657"/>
                  <a:pt x="4778" y="72572"/>
                </a:cubicBezTo>
                <a:cubicBezTo>
                  <a:pt x="-2119" y="61487"/>
                  <a:pt x="-2504" y="18977"/>
                  <a:pt x="10020" y="7918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</p:sp>
      <p:sp>
        <p:nvSpPr>
          <p:cNvPr id="159" name="Google Shape;159;p22"/>
          <p:cNvSpPr/>
          <p:nvPr/>
        </p:nvSpPr>
        <p:spPr>
          <a:xfrm rot="921164">
            <a:off x="-601816" y="4212328"/>
            <a:ext cx="1332360" cy="1449201"/>
          </a:xfrm>
          <a:custGeom>
            <a:avLst/>
            <a:gdLst/>
            <a:ahLst/>
            <a:cxnLst/>
            <a:rect l="l" t="t" r="r" b="b"/>
            <a:pathLst>
              <a:path w="79629" h="86612" extrusionOk="0">
                <a:moveTo>
                  <a:pt x="12107" y="78902"/>
                </a:moveTo>
                <a:cubicBezTo>
                  <a:pt x="3302" y="67049"/>
                  <a:pt x="-5842" y="16757"/>
                  <a:pt x="4995" y="5750"/>
                </a:cubicBezTo>
                <a:cubicBezTo>
                  <a:pt x="15832" y="-5257"/>
                  <a:pt x="68326" y="1009"/>
                  <a:pt x="77131" y="12862"/>
                </a:cubicBezTo>
                <a:cubicBezTo>
                  <a:pt x="85936" y="24715"/>
                  <a:pt x="68664" y="65863"/>
                  <a:pt x="57827" y="76870"/>
                </a:cubicBezTo>
                <a:cubicBezTo>
                  <a:pt x="46990" y="87877"/>
                  <a:pt x="20912" y="90755"/>
                  <a:pt x="12107" y="78902"/>
                </a:cubicBezTo>
                <a:close/>
              </a:path>
            </a:pathLst>
          </a:custGeom>
          <a:solidFill>
            <a:srgbClr val="273E1B">
              <a:alpha val="9216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4"/>
          <p:cNvGrpSpPr/>
          <p:nvPr/>
        </p:nvGrpSpPr>
        <p:grpSpPr>
          <a:xfrm>
            <a:off x="-3273459" y="1499768"/>
            <a:ext cx="14199519" cy="6163328"/>
            <a:chOff x="-3273459" y="1499768"/>
            <a:chExt cx="14199519" cy="6163328"/>
          </a:xfrm>
        </p:grpSpPr>
        <p:sp>
          <p:nvSpPr>
            <p:cNvPr id="168" name="Google Shape;168;p24"/>
            <p:cNvSpPr/>
            <p:nvPr/>
          </p:nvSpPr>
          <p:spPr>
            <a:xfrm rot="-7691807">
              <a:off x="-2837411" y="3231207"/>
              <a:ext cx="4496739" cy="3293344"/>
            </a:xfrm>
            <a:custGeom>
              <a:avLst/>
              <a:gdLst/>
              <a:ahLst/>
              <a:cxnLst/>
              <a:rect l="l" t="t" r="r" b="b"/>
              <a:pathLst>
                <a:path w="128554" h="94151" extrusionOk="0">
                  <a:moveTo>
                    <a:pt x="10020" y="7918"/>
                  </a:moveTo>
                  <a:cubicBezTo>
                    <a:pt x="22544" y="-3141"/>
                    <a:pt x="60197" y="-1571"/>
                    <a:pt x="79924" y="6218"/>
                  </a:cubicBezTo>
                  <a:cubicBezTo>
                    <a:pt x="99651" y="14007"/>
                    <a:pt x="125980" y="40062"/>
                    <a:pt x="128384" y="54654"/>
                  </a:cubicBezTo>
                  <a:cubicBezTo>
                    <a:pt x="130788" y="69246"/>
                    <a:pt x="107178" y="90475"/>
                    <a:pt x="94348" y="93770"/>
                  </a:cubicBezTo>
                  <a:cubicBezTo>
                    <a:pt x="81518" y="97066"/>
                    <a:pt x="66332" y="77960"/>
                    <a:pt x="51404" y="74427"/>
                  </a:cubicBezTo>
                  <a:cubicBezTo>
                    <a:pt x="36476" y="70894"/>
                    <a:pt x="11675" y="83657"/>
                    <a:pt x="4778" y="72572"/>
                  </a:cubicBezTo>
                  <a:cubicBezTo>
                    <a:pt x="-2119" y="61487"/>
                    <a:pt x="-2504" y="18977"/>
                    <a:pt x="10020" y="7918"/>
                  </a:cubicBezTo>
                  <a:close/>
                </a:path>
              </a:pathLst>
            </a:custGeom>
            <a:solidFill>
              <a:srgbClr val="4AD038">
                <a:alpha val="76470"/>
              </a:srgbClr>
            </a:solidFill>
            <a:ln>
              <a:noFill/>
            </a:ln>
          </p:spPr>
        </p:sp>
        <p:sp>
          <p:nvSpPr>
            <p:cNvPr id="169" name="Google Shape;169;p24"/>
            <p:cNvSpPr/>
            <p:nvPr/>
          </p:nvSpPr>
          <p:spPr>
            <a:xfrm rot="-2700000" flipH="1">
              <a:off x="7022759" y="3854210"/>
              <a:ext cx="3472892" cy="2655900"/>
            </a:xfrm>
            <a:custGeom>
              <a:avLst/>
              <a:gdLst/>
              <a:ahLst/>
              <a:cxnLst/>
              <a:rect l="l" t="t" r="r" b="b"/>
              <a:pathLst>
                <a:path w="138917" h="106237" extrusionOk="0">
                  <a:moveTo>
                    <a:pt x="138879" y="24639"/>
                  </a:moveTo>
                  <a:cubicBezTo>
                    <a:pt x="137735" y="42061"/>
                    <a:pt x="119491" y="96291"/>
                    <a:pt x="97538" y="104625"/>
                  </a:cubicBezTo>
                  <a:cubicBezTo>
                    <a:pt x="75585" y="112959"/>
                    <a:pt x="21176" y="86859"/>
                    <a:pt x="7160" y="74642"/>
                  </a:cubicBezTo>
                  <a:cubicBezTo>
                    <a:pt x="-6856" y="62425"/>
                    <a:pt x="2127" y="38579"/>
                    <a:pt x="13442" y="31323"/>
                  </a:cubicBezTo>
                  <a:cubicBezTo>
                    <a:pt x="24757" y="24067"/>
                    <a:pt x="59892" y="36312"/>
                    <a:pt x="75052" y="31107"/>
                  </a:cubicBezTo>
                  <a:cubicBezTo>
                    <a:pt x="90212" y="25902"/>
                    <a:pt x="93765" y="1172"/>
                    <a:pt x="104403" y="94"/>
                  </a:cubicBezTo>
                  <a:cubicBezTo>
                    <a:pt x="115041" y="-984"/>
                    <a:pt x="140023" y="7217"/>
                    <a:pt x="138879" y="24639"/>
                  </a:cubicBezTo>
                  <a:close/>
                </a:path>
              </a:pathLst>
            </a:custGeom>
            <a:solidFill>
              <a:srgbClr val="273E1B">
                <a:alpha val="92160"/>
              </a:srgbClr>
            </a:solidFill>
            <a:ln>
              <a:noFill/>
            </a:ln>
          </p:spPr>
        </p:sp>
        <p:sp>
          <p:nvSpPr>
            <p:cNvPr id="170" name="Google Shape;170;p24"/>
            <p:cNvSpPr/>
            <p:nvPr/>
          </p:nvSpPr>
          <p:spPr>
            <a:xfrm rot="-9813149">
              <a:off x="8893508" y="1658738"/>
              <a:ext cx="1332368" cy="1449208"/>
            </a:xfrm>
            <a:custGeom>
              <a:avLst/>
              <a:gdLst/>
              <a:ahLst/>
              <a:cxnLst/>
              <a:rect l="l" t="t" r="r" b="b"/>
              <a:pathLst>
                <a:path w="79629" h="86612" extrusionOk="0">
                  <a:moveTo>
                    <a:pt x="12107" y="78902"/>
                  </a:moveTo>
                  <a:cubicBezTo>
                    <a:pt x="3302" y="67049"/>
                    <a:pt x="-5842" y="16757"/>
                    <a:pt x="4995" y="5750"/>
                  </a:cubicBezTo>
                  <a:cubicBezTo>
                    <a:pt x="15832" y="-5257"/>
                    <a:pt x="68326" y="1009"/>
                    <a:pt x="77131" y="12862"/>
                  </a:cubicBezTo>
                  <a:cubicBezTo>
                    <a:pt x="85936" y="24715"/>
                    <a:pt x="68664" y="65863"/>
                    <a:pt x="57827" y="76870"/>
                  </a:cubicBezTo>
                  <a:cubicBezTo>
                    <a:pt x="46990" y="87877"/>
                    <a:pt x="20912" y="90755"/>
                    <a:pt x="12107" y="78902"/>
                  </a:cubicBezTo>
                  <a:close/>
                </a:path>
              </a:pathLst>
            </a:custGeom>
            <a:solidFill>
              <a:srgbClr val="4AD038">
                <a:alpha val="7647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5"/>
          <p:cNvGrpSpPr/>
          <p:nvPr/>
        </p:nvGrpSpPr>
        <p:grpSpPr>
          <a:xfrm rot="10800000">
            <a:off x="-1447068" y="3625547"/>
            <a:ext cx="12223851" cy="2845304"/>
            <a:chOff x="-1458301" y="-255308"/>
            <a:chExt cx="12223851" cy="2845304"/>
          </a:xfrm>
        </p:grpSpPr>
        <p:sp>
          <p:nvSpPr>
            <p:cNvPr id="173" name="Google Shape;173;p25"/>
            <p:cNvSpPr/>
            <p:nvPr/>
          </p:nvSpPr>
          <p:spPr>
            <a:xfrm>
              <a:off x="-1458301" y="-107703"/>
              <a:ext cx="2449475" cy="1967700"/>
            </a:xfrm>
            <a:custGeom>
              <a:avLst/>
              <a:gdLst/>
              <a:ahLst/>
              <a:cxnLst/>
              <a:rect l="l" t="t" r="r" b="b"/>
              <a:pathLst>
                <a:path w="97979" h="78708" extrusionOk="0">
                  <a:moveTo>
                    <a:pt x="33267" y="1018"/>
                  </a:moveTo>
                  <a:cubicBezTo>
                    <a:pt x="49093" y="-3710"/>
                    <a:pt x="89404" y="8856"/>
                    <a:pt x="96169" y="21685"/>
                  </a:cubicBezTo>
                  <a:cubicBezTo>
                    <a:pt x="102934" y="34514"/>
                    <a:pt x="89685" y="73266"/>
                    <a:pt x="73859" y="77994"/>
                  </a:cubicBezTo>
                  <a:cubicBezTo>
                    <a:pt x="58033" y="82722"/>
                    <a:pt x="7980" y="62883"/>
                    <a:pt x="1215" y="50054"/>
                  </a:cubicBezTo>
                  <a:cubicBezTo>
                    <a:pt x="-5550" y="37225"/>
                    <a:pt x="17441" y="5746"/>
                    <a:pt x="33267" y="1018"/>
                  </a:cubicBezTo>
                  <a:close/>
                </a:path>
              </a:pathLst>
            </a:custGeom>
            <a:solidFill>
              <a:srgbClr val="273E1B">
                <a:alpha val="92160"/>
              </a:srgbClr>
            </a:solidFill>
            <a:ln>
              <a:noFill/>
            </a:ln>
          </p:spPr>
        </p:sp>
        <p:sp>
          <p:nvSpPr>
            <p:cNvPr id="174" name="Google Shape;174;p25"/>
            <p:cNvSpPr/>
            <p:nvPr/>
          </p:nvSpPr>
          <p:spPr>
            <a:xfrm rot="-1893152">
              <a:off x="6910795" y="-13849"/>
              <a:ext cx="1332273" cy="1449105"/>
            </a:xfrm>
            <a:custGeom>
              <a:avLst/>
              <a:gdLst/>
              <a:ahLst/>
              <a:cxnLst/>
              <a:rect l="l" t="t" r="r" b="b"/>
              <a:pathLst>
                <a:path w="79629" h="86612" extrusionOk="0">
                  <a:moveTo>
                    <a:pt x="12107" y="78902"/>
                  </a:moveTo>
                  <a:cubicBezTo>
                    <a:pt x="3302" y="67049"/>
                    <a:pt x="-5842" y="16757"/>
                    <a:pt x="4995" y="5750"/>
                  </a:cubicBezTo>
                  <a:cubicBezTo>
                    <a:pt x="15832" y="-5257"/>
                    <a:pt x="68326" y="1009"/>
                    <a:pt x="77131" y="12862"/>
                  </a:cubicBezTo>
                  <a:cubicBezTo>
                    <a:pt x="85936" y="24715"/>
                    <a:pt x="68664" y="65863"/>
                    <a:pt x="57827" y="76870"/>
                  </a:cubicBezTo>
                  <a:cubicBezTo>
                    <a:pt x="46990" y="87877"/>
                    <a:pt x="20912" y="90755"/>
                    <a:pt x="12107" y="78902"/>
                  </a:cubicBezTo>
                  <a:close/>
                </a:path>
              </a:pathLst>
            </a:custGeom>
            <a:solidFill>
              <a:srgbClr val="4AD038">
                <a:alpha val="76470"/>
              </a:srgbClr>
            </a:solidFill>
            <a:ln>
              <a:noFill/>
            </a:ln>
          </p:spPr>
        </p:sp>
        <p:sp>
          <p:nvSpPr>
            <p:cNvPr id="175" name="Google Shape;175;p25"/>
            <p:cNvSpPr/>
            <p:nvPr/>
          </p:nvSpPr>
          <p:spPr>
            <a:xfrm rot="-5214148">
              <a:off x="8912587" y="740422"/>
              <a:ext cx="1865425" cy="1742248"/>
            </a:xfrm>
            <a:prstGeom prst="ellipse">
              <a:avLst/>
            </a:prstGeom>
            <a:solidFill>
              <a:srgbClr val="273E1B">
                <a:alpha val="9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925512" y="2421750"/>
            <a:ext cx="25056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1717638" y="2421750"/>
            <a:ext cx="25056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7638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5513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380368" y="1924311"/>
            <a:ext cx="14386950" cy="5565243"/>
            <a:chOff x="-3380368" y="1924311"/>
            <a:chExt cx="14386950" cy="5565243"/>
          </a:xfrm>
        </p:grpSpPr>
        <p:sp>
          <p:nvSpPr>
            <p:cNvPr id="30" name="Google Shape;30;p5"/>
            <p:cNvSpPr/>
            <p:nvPr/>
          </p:nvSpPr>
          <p:spPr>
            <a:xfrm rot="-7766094">
              <a:off x="-2928748" y="3060182"/>
              <a:ext cx="4496954" cy="3293501"/>
            </a:xfrm>
            <a:custGeom>
              <a:avLst/>
              <a:gdLst/>
              <a:ahLst/>
              <a:cxnLst/>
              <a:rect l="l" t="t" r="r" b="b"/>
              <a:pathLst>
                <a:path w="128554" h="94151" extrusionOk="0">
                  <a:moveTo>
                    <a:pt x="10020" y="7918"/>
                  </a:moveTo>
                  <a:cubicBezTo>
                    <a:pt x="22544" y="-3141"/>
                    <a:pt x="60197" y="-1571"/>
                    <a:pt x="79924" y="6218"/>
                  </a:cubicBezTo>
                  <a:cubicBezTo>
                    <a:pt x="99651" y="14007"/>
                    <a:pt x="125980" y="40062"/>
                    <a:pt x="128384" y="54654"/>
                  </a:cubicBezTo>
                  <a:cubicBezTo>
                    <a:pt x="130788" y="69246"/>
                    <a:pt x="107178" y="90475"/>
                    <a:pt x="94348" y="93770"/>
                  </a:cubicBezTo>
                  <a:cubicBezTo>
                    <a:pt x="81518" y="97066"/>
                    <a:pt x="66332" y="77960"/>
                    <a:pt x="51404" y="74427"/>
                  </a:cubicBezTo>
                  <a:cubicBezTo>
                    <a:pt x="36476" y="70894"/>
                    <a:pt x="11675" y="83657"/>
                    <a:pt x="4778" y="72572"/>
                  </a:cubicBezTo>
                  <a:cubicBezTo>
                    <a:pt x="-2119" y="61487"/>
                    <a:pt x="-2504" y="18977"/>
                    <a:pt x="10020" y="7918"/>
                  </a:cubicBezTo>
                  <a:close/>
                </a:path>
              </a:pathLst>
            </a:custGeom>
            <a:solidFill>
              <a:srgbClr val="4AD038">
                <a:alpha val="76470"/>
              </a:srgbClr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 rot="-5214357">
              <a:off x="7569298" y="4455356"/>
              <a:ext cx="1322828" cy="1980798"/>
            </a:xfrm>
            <a:prstGeom prst="ellipse">
              <a:avLst/>
            </a:prstGeom>
            <a:solidFill>
              <a:srgbClr val="273E1B">
                <a:alpha val="9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5"/>
            <p:cNvSpPr/>
            <p:nvPr/>
          </p:nvSpPr>
          <p:spPr>
            <a:xfrm rot="-1893066">
              <a:off x="8786890" y="2891715"/>
              <a:ext cx="1801799" cy="2106384"/>
            </a:xfrm>
            <a:custGeom>
              <a:avLst/>
              <a:gdLst/>
              <a:ahLst/>
              <a:cxnLst/>
              <a:rect l="l" t="t" r="r" b="b"/>
              <a:pathLst>
                <a:path w="79629" h="86612" extrusionOk="0">
                  <a:moveTo>
                    <a:pt x="12107" y="78902"/>
                  </a:moveTo>
                  <a:cubicBezTo>
                    <a:pt x="3302" y="67049"/>
                    <a:pt x="-5842" y="16757"/>
                    <a:pt x="4995" y="5750"/>
                  </a:cubicBezTo>
                  <a:cubicBezTo>
                    <a:pt x="15832" y="-5257"/>
                    <a:pt x="68326" y="1009"/>
                    <a:pt x="77131" y="12862"/>
                  </a:cubicBezTo>
                  <a:cubicBezTo>
                    <a:pt x="85936" y="24715"/>
                    <a:pt x="68664" y="65863"/>
                    <a:pt x="57827" y="76870"/>
                  </a:cubicBezTo>
                  <a:cubicBezTo>
                    <a:pt x="46990" y="87877"/>
                    <a:pt x="20912" y="90755"/>
                    <a:pt x="12107" y="78902"/>
                  </a:cubicBezTo>
                  <a:close/>
                </a:path>
              </a:pathLst>
            </a:custGeom>
            <a:solidFill>
              <a:srgbClr val="4AD038">
                <a:alpha val="7647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289378">
            <a:off x="-1352306" y="4342618"/>
            <a:ext cx="2449254" cy="1967523"/>
          </a:xfrm>
          <a:custGeom>
            <a:avLst/>
            <a:gdLst/>
            <a:ahLst/>
            <a:cxnLst/>
            <a:rect l="l" t="t" r="r" b="b"/>
            <a:pathLst>
              <a:path w="97979" h="78708" extrusionOk="0">
                <a:moveTo>
                  <a:pt x="33267" y="1018"/>
                </a:moveTo>
                <a:cubicBezTo>
                  <a:pt x="49093" y="-3710"/>
                  <a:pt x="89404" y="8856"/>
                  <a:pt x="96169" y="21685"/>
                </a:cubicBezTo>
                <a:cubicBezTo>
                  <a:pt x="102934" y="34514"/>
                  <a:pt x="89685" y="73266"/>
                  <a:pt x="73859" y="77994"/>
                </a:cubicBezTo>
                <a:cubicBezTo>
                  <a:pt x="58033" y="82722"/>
                  <a:pt x="7980" y="62883"/>
                  <a:pt x="1215" y="50054"/>
                </a:cubicBezTo>
                <a:cubicBezTo>
                  <a:pt x="-5550" y="37225"/>
                  <a:pt x="17441" y="5746"/>
                  <a:pt x="33267" y="1018"/>
                </a:cubicBezTo>
                <a:close/>
              </a:path>
            </a:pathLst>
          </a:custGeom>
          <a:solidFill>
            <a:srgbClr val="273E1B">
              <a:alpha val="92160"/>
            </a:srgbClr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rot="-1159874">
            <a:off x="7791430" y="4517711"/>
            <a:ext cx="2081784" cy="1284459"/>
          </a:xfrm>
          <a:custGeom>
            <a:avLst/>
            <a:gdLst/>
            <a:ahLst/>
            <a:cxnLst/>
            <a:rect l="l" t="t" r="r" b="b"/>
            <a:pathLst>
              <a:path w="136394" h="84155" extrusionOk="0">
                <a:moveTo>
                  <a:pt x="136371" y="37179"/>
                </a:moveTo>
                <a:cubicBezTo>
                  <a:pt x="136879" y="51064"/>
                  <a:pt x="128920" y="79343"/>
                  <a:pt x="106907" y="83407"/>
                </a:cubicBezTo>
                <a:cubicBezTo>
                  <a:pt x="84894" y="87471"/>
                  <a:pt x="18138" y="74243"/>
                  <a:pt x="4291" y="61563"/>
                </a:cubicBezTo>
                <a:cubicBezTo>
                  <a:pt x="-9555" y="48883"/>
                  <a:pt x="13658" y="13265"/>
                  <a:pt x="23828" y="7325"/>
                </a:cubicBezTo>
                <a:cubicBezTo>
                  <a:pt x="33998" y="1386"/>
                  <a:pt x="51974" y="27131"/>
                  <a:pt x="65312" y="25926"/>
                </a:cubicBezTo>
                <a:cubicBezTo>
                  <a:pt x="78651" y="24721"/>
                  <a:pt x="92016" y="-1780"/>
                  <a:pt x="103859" y="95"/>
                </a:cubicBezTo>
                <a:cubicBezTo>
                  <a:pt x="115702" y="1971"/>
                  <a:pt x="135863" y="23294"/>
                  <a:pt x="136371" y="37179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 rot="-660907">
            <a:off x="802752" y="-1660646"/>
            <a:ext cx="1497896" cy="1980818"/>
          </a:xfrm>
          <a:prstGeom prst="ellipse">
            <a:avLst/>
          </a:prstGeom>
          <a:solidFill>
            <a:srgbClr val="4AD038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0" y="0"/>
            <a:ext cx="340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355750" y="1135200"/>
            <a:ext cx="399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355750" y="2079725"/>
            <a:ext cx="3992100" cy="18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 rot="-1893066">
            <a:off x="8765740" y="-283285"/>
            <a:ext cx="1801799" cy="2106384"/>
          </a:xfrm>
          <a:custGeom>
            <a:avLst/>
            <a:gdLst/>
            <a:ahLst/>
            <a:cxnLst/>
            <a:rect l="l" t="t" r="r" b="b"/>
            <a:pathLst>
              <a:path w="79629" h="86612" extrusionOk="0">
                <a:moveTo>
                  <a:pt x="12107" y="78902"/>
                </a:moveTo>
                <a:cubicBezTo>
                  <a:pt x="3302" y="67049"/>
                  <a:pt x="-5842" y="16757"/>
                  <a:pt x="4995" y="5750"/>
                </a:cubicBezTo>
                <a:cubicBezTo>
                  <a:pt x="15832" y="-5257"/>
                  <a:pt x="68326" y="1009"/>
                  <a:pt x="77131" y="12862"/>
                </a:cubicBezTo>
                <a:cubicBezTo>
                  <a:pt x="85936" y="24715"/>
                  <a:pt x="68664" y="65863"/>
                  <a:pt x="57827" y="76870"/>
                </a:cubicBezTo>
                <a:cubicBezTo>
                  <a:pt x="46990" y="87877"/>
                  <a:pt x="20912" y="90755"/>
                  <a:pt x="12107" y="78902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987350" y="2427424"/>
            <a:ext cx="2145600" cy="1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2"/>
          </p:nvPr>
        </p:nvSpPr>
        <p:spPr>
          <a:xfrm>
            <a:off x="3499193" y="2427424"/>
            <a:ext cx="2145600" cy="1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3"/>
          </p:nvPr>
        </p:nvSpPr>
        <p:spPr>
          <a:xfrm>
            <a:off x="6011042" y="2427424"/>
            <a:ext cx="2145600" cy="1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"/>
          </p:nvPr>
        </p:nvSpPr>
        <p:spPr>
          <a:xfrm>
            <a:off x="987350" y="1959075"/>
            <a:ext cx="2145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5"/>
          </p:nvPr>
        </p:nvSpPr>
        <p:spPr>
          <a:xfrm>
            <a:off x="3499196" y="1959075"/>
            <a:ext cx="2145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6011042" y="1959075"/>
            <a:ext cx="2145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-1599159" y="-1663229"/>
            <a:ext cx="11516958" cy="8034376"/>
            <a:chOff x="-1599159" y="-1663229"/>
            <a:chExt cx="11516958" cy="8034376"/>
          </a:xfrm>
        </p:grpSpPr>
        <p:sp>
          <p:nvSpPr>
            <p:cNvPr id="108" name="Google Shape;108;p17"/>
            <p:cNvSpPr/>
            <p:nvPr/>
          </p:nvSpPr>
          <p:spPr>
            <a:xfrm rot="9386824">
              <a:off x="-1320841" y="-1069577"/>
              <a:ext cx="3409882" cy="2103895"/>
            </a:xfrm>
            <a:custGeom>
              <a:avLst/>
              <a:gdLst/>
              <a:ahLst/>
              <a:cxnLst/>
              <a:rect l="l" t="t" r="r" b="b"/>
              <a:pathLst>
                <a:path w="136394" h="84155" extrusionOk="0">
                  <a:moveTo>
                    <a:pt x="136371" y="37179"/>
                  </a:moveTo>
                  <a:cubicBezTo>
                    <a:pt x="136879" y="51064"/>
                    <a:pt x="128920" y="79343"/>
                    <a:pt x="106907" y="83407"/>
                  </a:cubicBezTo>
                  <a:cubicBezTo>
                    <a:pt x="84894" y="87471"/>
                    <a:pt x="18138" y="74243"/>
                    <a:pt x="4291" y="61563"/>
                  </a:cubicBezTo>
                  <a:cubicBezTo>
                    <a:pt x="-9555" y="48883"/>
                    <a:pt x="13658" y="13265"/>
                    <a:pt x="23828" y="7325"/>
                  </a:cubicBezTo>
                  <a:cubicBezTo>
                    <a:pt x="33998" y="1386"/>
                    <a:pt x="51974" y="27131"/>
                    <a:pt x="65312" y="25926"/>
                  </a:cubicBezTo>
                  <a:cubicBezTo>
                    <a:pt x="78651" y="24721"/>
                    <a:pt x="92016" y="-1780"/>
                    <a:pt x="103859" y="95"/>
                  </a:cubicBezTo>
                  <a:cubicBezTo>
                    <a:pt x="115702" y="1971"/>
                    <a:pt x="135863" y="23294"/>
                    <a:pt x="136371" y="37179"/>
                  </a:cubicBezTo>
                  <a:close/>
                </a:path>
              </a:pathLst>
            </a:custGeom>
            <a:solidFill>
              <a:srgbClr val="273E1B">
                <a:alpha val="92160"/>
              </a:srgbClr>
            </a:solidFill>
            <a:ln>
              <a:noFill/>
            </a:ln>
          </p:spPr>
        </p:sp>
        <p:sp>
          <p:nvSpPr>
            <p:cNvPr id="109" name="Google Shape;109;p17"/>
            <p:cNvSpPr/>
            <p:nvPr/>
          </p:nvSpPr>
          <p:spPr>
            <a:xfrm>
              <a:off x="7468324" y="4403447"/>
              <a:ext cx="2449475" cy="1967700"/>
            </a:xfrm>
            <a:custGeom>
              <a:avLst/>
              <a:gdLst/>
              <a:ahLst/>
              <a:cxnLst/>
              <a:rect l="l" t="t" r="r" b="b"/>
              <a:pathLst>
                <a:path w="97979" h="78708" extrusionOk="0">
                  <a:moveTo>
                    <a:pt x="33267" y="1018"/>
                  </a:moveTo>
                  <a:cubicBezTo>
                    <a:pt x="49093" y="-3710"/>
                    <a:pt x="89404" y="8856"/>
                    <a:pt x="96169" y="21685"/>
                  </a:cubicBezTo>
                  <a:cubicBezTo>
                    <a:pt x="102934" y="34514"/>
                    <a:pt x="89685" y="73266"/>
                    <a:pt x="73859" y="77994"/>
                  </a:cubicBezTo>
                  <a:cubicBezTo>
                    <a:pt x="58033" y="82722"/>
                    <a:pt x="7980" y="62883"/>
                    <a:pt x="1215" y="50054"/>
                  </a:cubicBezTo>
                  <a:cubicBezTo>
                    <a:pt x="-5550" y="37225"/>
                    <a:pt x="17441" y="5746"/>
                    <a:pt x="33267" y="1018"/>
                  </a:cubicBezTo>
                  <a:close/>
                </a:path>
              </a:pathLst>
            </a:custGeom>
            <a:solidFill>
              <a:srgbClr val="4AD038">
                <a:alpha val="7647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3" r:id="rId9"/>
    <p:sldLayoutId id="2147483667" r:id="rId10"/>
    <p:sldLayoutId id="2147483668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7" r="357"/>
          <a:stretch/>
        </p:blipFill>
        <p:spPr>
          <a:xfrm>
            <a:off x="5740550" y="0"/>
            <a:ext cx="3403498" cy="5143501"/>
          </a:xfrm>
          <a:prstGeom prst="rect">
            <a:avLst/>
          </a:prstGeom>
        </p:spPr>
      </p:pic>
      <p:sp>
        <p:nvSpPr>
          <p:cNvPr id="189" name="Google Shape;189;p29"/>
          <p:cNvSpPr/>
          <p:nvPr/>
        </p:nvSpPr>
        <p:spPr>
          <a:xfrm rot="2097186">
            <a:off x="7053561" y="-1251704"/>
            <a:ext cx="4496764" cy="3293362"/>
          </a:xfrm>
          <a:custGeom>
            <a:avLst/>
            <a:gdLst/>
            <a:ahLst/>
            <a:cxnLst/>
            <a:rect l="l" t="t" r="r" b="b"/>
            <a:pathLst>
              <a:path w="128554" h="94151" extrusionOk="0">
                <a:moveTo>
                  <a:pt x="10020" y="7918"/>
                </a:moveTo>
                <a:cubicBezTo>
                  <a:pt x="22544" y="-3141"/>
                  <a:pt x="60197" y="-1571"/>
                  <a:pt x="79924" y="6218"/>
                </a:cubicBezTo>
                <a:cubicBezTo>
                  <a:pt x="99651" y="14007"/>
                  <a:pt x="125980" y="40062"/>
                  <a:pt x="128384" y="54654"/>
                </a:cubicBezTo>
                <a:cubicBezTo>
                  <a:pt x="130788" y="69246"/>
                  <a:pt x="107178" y="90475"/>
                  <a:pt x="94348" y="93770"/>
                </a:cubicBezTo>
                <a:cubicBezTo>
                  <a:pt x="81518" y="97066"/>
                  <a:pt x="66332" y="77960"/>
                  <a:pt x="51404" y="74427"/>
                </a:cubicBezTo>
                <a:cubicBezTo>
                  <a:pt x="36476" y="70894"/>
                  <a:pt x="11675" y="83657"/>
                  <a:pt x="4778" y="72572"/>
                </a:cubicBezTo>
                <a:cubicBezTo>
                  <a:pt x="-2119" y="61487"/>
                  <a:pt x="-2504" y="18977"/>
                  <a:pt x="10020" y="7918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65977">
            <a:off x="5347264" y="466604"/>
            <a:ext cx="2054524" cy="205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6">
            <a:off x="5153792" y="4423011"/>
            <a:ext cx="1358486" cy="13559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A227A6-307A-0EF6-9F52-A2ABC1176234}"/>
              </a:ext>
            </a:extLst>
          </p:cNvPr>
          <p:cNvSpPr/>
          <p:nvPr/>
        </p:nvSpPr>
        <p:spPr>
          <a:xfrm>
            <a:off x="1171283" y="1492000"/>
            <a:ext cx="27174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i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Carbifier</a:t>
            </a:r>
            <a:endParaRPr lang="en-US" sz="4800" b="1" i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91AC0-DE62-D401-0138-3310574EE536}"/>
              </a:ext>
            </a:extLst>
          </p:cNvPr>
          <p:cNvSpPr/>
          <p:nvPr/>
        </p:nvSpPr>
        <p:spPr>
          <a:xfrm>
            <a:off x="863508" y="1116055"/>
            <a:ext cx="11240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Team</a:t>
            </a:r>
            <a:endParaRPr lang="en-IN" sz="2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6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AA8BA-4CCF-2E84-B641-5C754781DDAC}"/>
              </a:ext>
            </a:extLst>
          </p:cNvPr>
          <p:cNvSpPr txBox="1"/>
          <p:nvPr/>
        </p:nvSpPr>
        <p:spPr>
          <a:xfrm>
            <a:off x="863508" y="3032743"/>
            <a:ext cx="19479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  <a:latin typeface="Bahnschrift Light Condensed" panose="020B0502040204020203" pitchFamily="34" charset="0"/>
              </a:rPr>
              <a:t>-Sumedh Sawant</a:t>
            </a:r>
          </a:p>
          <a:p>
            <a:endParaRPr lang="en-I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49D1D6-FFE9-E9EB-990B-E5B0D9D2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</a:t>
            </a:r>
            <a:r>
              <a:rPr lang="en-US" sz="3600" dirty="0" err="1"/>
              <a:t>credifyMe</a:t>
            </a:r>
            <a:r>
              <a:rPr lang="en-US" sz="3600" dirty="0"/>
              <a:t>?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C40A-757F-0485-878F-38DC325C1A8A}"/>
              </a:ext>
            </a:extLst>
          </p:cNvPr>
          <p:cNvSpPr txBox="1"/>
          <p:nvPr/>
        </p:nvSpPr>
        <p:spPr>
          <a:xfrm>
            <a:off x="871870" y="1282155"/>
            <a:ext cx="755213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 to use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GUI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Accurate calculations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Helps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 carbon emissions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to limit them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Non-Profit initiative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We’ll also provide </a:t>
            </a:r>
            <a:r>
              <a:rPr lang="en-US" sz="1200" dirty="0" err="1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personalised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insights and tips provided according to each user’s unique needs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One-stop destination for all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eco-friendly activities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Credit system 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helps build a community of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like-minded people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striving towards a green future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Potential to provide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certain benefits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user choosing to limit their carbon footprint i.e those with high credits, via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collaborations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with other companies</a:t>
            </a:r>
          </a:p>
          <a:p>
            <a:pPr algn="ctr">
              <a:spcAft>
                <a:spcPts val="20"/>
              </a:spcAft>
            </a:pPr>
            <a:endParaRPr lang="en-US" sz="12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>
              <a:spcAft>
                <a:spcPts val="20"/>
              </a:spcAft>
            </a:pP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 be a huge asset towards </a:t>
            </a:r>
            <a:r>
              <a:rPr lang="en-US" sz="12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sustainable development</a:t>
            </a:r>
            <a:r>
              <a:rPr lang="en-US" sz="12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when used on a larger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5000"/>
          </a:schemeClr>
        </a:solidFill>
        <a:effectLst/>
      </p:bgPr>
    </p:bg>
    <p:spTree>
      <p:nvGrpSpPr>
        <p:cNvPr id="1" name="Shape 185">
          <a:extLst>
            <a:ext uri="{FF2B5EF4-FFF2-40B4-BE49-F238E27FC236}">
              <a16:creationId xmlns:a16="http://schemas.microsoft.com/office/drawing/2014/main" id="{ADA93DE8-6D3E-60BC-074A-12E906B73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>
            <a:extLst>
              <a:ext uri="{FF2B5EF4-FFF2-40B4-BE49-F238E27FC236}">
                <a16:creationId xmlns:a16="http://schemas.microsoft.com/office/drawing/2014/main" id="{CBB58E38-EFF6-6A14-450C-D45816BCDBA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7" r="357"/>
          <a:stretch/>
        </p:blipFill>
        <p:spPr>
          <a:xfrm>
            <a:off x="5740550" y="0"/>
            <a:ext cx="3403498" cy="5143501"/>
          </a:xfrm>
          <a:prstGeom prst="rect">
            <a:avLst/>
          </a:prstGeom>
        </p:spPr>
      </p:pic>
      <p:sp>
        <p:nvSpPr>
          <p:cNvPr id="189" name="Google Shape;189;p29">
            <a:extLst>
              <a:ext uri="{FF2B5EF4-FFF2-40B4-BE49-F238E27FC236}">
                <a16:creationId xmlns:a16="http://schemas.microsoft.com/office/drawing/2014/main" id="{0DD2B0F2-2B71-13D9-5D68-6EAE2D2E363B}"/>
              </a:ext>
            </a:extLst>
          </p:cNvPr>
          <p:cNvSpPr/>
          <p:nvPr/>
        </p:nvSpPr>
        <p:spPr>
          <a:xfrm rot="2097186">
            <a:off x="7053561" y="-1251704"/>
            <a:ext cx="4496764" cy="3293362"/>
          </a:xfrm>
          <a:custGeom>
            <a:avLst/>
            <a:gdLst/>
            <a:ahLst/>
            <a:cxnLst/>
            <a:rect l="l" t="t" r="r" b="b"/>
            <a:pathLst>
              <a:path w="128554" h="94151" extrusionOk="0">
                <a:moveTo>
                  <a:pt x="10020" y="7918"/>
                </a:moveTo>
                <a:cubicBezTo>
                  <a:pt x="22544" y="-3141"/>
                  <a:pt x="60197" y="-1571"/>
                  <a:pt x="79924" y="6218"/>
                </a:cubicBezTo>
                <a:cubicBezTo>
                  <a:pt x="99651" y="14007"/>
                  <a:pt x="125980" y="40062"/>
                  <a:pt x="128384" y="54654"/>
                </a:cubicBezTo>
                <a:cubicBezTo>
                  <a:pt x="130788" y="69246"/>
                  <a:pt x="107178" y="90475"/>
                  <a:pt x="94348" y="93770"/>
                </a:cubicBezTo>
                <a:cubicBezTo>
                  <a:pt x="81518" y="97066"/>
                  <a:pt x="66332" y="77960"/>
                  <a:pt x="51404" y="74427"/>
                </a:cubicBezTo>
                <a:cubicBezTo>
                  <a:pt x="36476" y="70894"/>
                  <a:pt x="11675" y="83657"/>
                  <a:pt x="4778" y="72572"/>
                </a:cubicBezTo>
                <a:cubicBezTo>
                  <a:pt x="-2119" y="61487"/>
                  <a:pt x="-2504" y="18977"/>
                  <a:pt x="10020" y="7918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90" name="Google Shape;190;p29">
            <a:extLst>
              <a:ext uri="{FF2B5EF4-FFF2-40B4-BE49-F238E27FC236}">
                <a16:creationId xmlns:a16="http://schemas.microsoft.com/office/drawing/2014/main" id="{4F81CD13-1710-9F96-3FBB-3CBAAB2BEE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65977">
            <a:off x="5347264" y="466604"/>
            <a:ext cx="2054524" cy="205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>
            <a:extLst>
              <a:ext uri="{FF2B5EF4-FFF2-40B4-BE49-F238E27FC236}">
                <a16:creationId xmlns:a16="http://schemas.microsoft.com/office/drawing/2014/main" id="{6616CA0C-92EC-FFF7-E088-5A4B781529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6">
            <a:off x="5153792" y="4423011"/>
            <a:ext cx="1358486" cy="1355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een tree with a letter on it&#10;&#10;Description automatically generated">
            <a:extLst>
              <a:ext uri="{FF2B5EF4-FFF2-40B4-BE49-F238E27FC236}">
                <a16:creationId xmlns:a16="http://schemas.microsoft.com/office/drawing/2014/main" id="{51516D65-C1D0-0B1A-6A8F-6AD896CD6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7" y="1493519"/>
            <a:ext cx="2801485" cy="292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A4AE-8240-8743-417D-FA8DCFFC6F10}"/>
              </a:ext>
            </a:extLst>
          </p:cNvPr>
          <p:cNvSpPr txBox="1"/>
          <p:nvPr/>
        </p:nvSpPr>
        <p:spPr>
          <a:xfrm>
            <a:off x="1859280" y="720500"/>
            <a:ext cx="216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My App</a:t>
            </a:r>
          </a:p>
        </p:txBody>
      </p:sp>
    </p:spTree>
    <p:extLst>
      <p:ext uri="{BB962C8B-B14F-4D97-AF65-F5344CB8AC3E}">
        <p14:creationId xmlns:p14="http://schemas.microsoft.com/office/powerpoint/2010/main" val="92942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720000" y="5938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Contents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3D1FA-0A01-7DA4-31B8-0190FB900202}"/>
              </a:ext>
            </a:extLst>
          </p:cNvPr>
          <p:cNvSpPr txBox="1"/>
          <p:nvPr/>
        </p:nvSpPr>
        <p:spPr>
          <a:xfrm>
            <a:off x="1112874" y="1701209"/>
            <a:ext cx="32351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Aim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Workflow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Architecture Diagram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Plans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Concusion</a:t>
            </a:r>
            <a:endParaRPr lang="en-US" sz="2000" dirty="0">
              <a:solidFill>
                <a:schemeClr val="bg1">
                  <a:lumMod val="40000"/>
                  <a:lumOff val="6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40000"/>
                  <a:lumOff val="6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</a:t>
            </a:r>
            <a:r>
              <a:rPr lang="en-IN" sz="2800" dirty="0"/>
              <a:t>a</a:t>
            </a:r>
            <a:r>
              <a:rPr lang="en" sz="2800" dirty="0"/>
              <a:t>rbon Emission Map</a:t>
            </a:r>
            <a:endParaRPr sz="2800" dirty="0"/>
          </a:p>
        </p:txBody>
      </p:sp>
      <p:pic>
        <p:nvPicPr>
          <p:cNvPr id="1026" name="Picture 2" descr="List of countries by carbon dioxide emissions per capita - Wikipedia">
            <a:extLst>
              <a:ext uri="{FF2B5EF4-FFF2-40B4-BE49-F238E27FC236}">
                <a16:creationId xmlns:a16="http://schemas.microsoft.com/office/drawing/2014/main" id="{A3CE55DC-B251-FA09-8665-D8124DAB8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23"/>
          <a:stretch/>
        </p:blipFill>
        <p:spPr bwMode="auto">
          <a:xfrm>
            <a:off x="1320451" y="1175215"/>
            <a:ext cx="6503098" cy="370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2 Emissions in 2022 – Analysis - IEA">
            <a:extLst>
              <a:ext uri="{FF2B5EF4-FFF2-40B4-BE49-F238E27FC236}">
                <a16:creationId xmlns:a16="http://schemas.microsoft.com/office/drawing/2014/main" id="{47B84151-A191-DDD1-C957-9C16735711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7" r="614"/>
          <a:stretch/>
        </p:blipFill>
        <p:spPr bwMode="auto">
          <a:xfrm>
            <a:off x="0" y="0"/>
            <a:ext cx="340344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4355750" y="972925"/>
            <a:ext cx="399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Aim</a:t>
            </a:r>
            <a:endParaRPr sz="4400" dirty="0"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>
            <a:off x="3870252" y="1689863"/>
            <a:ext cx="4905154" cy="3279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Every year, around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9 million people</a:t>
            </a:r>
            <a:r>
              <a:rPr lang="en-US" dirty="0"/>
              <a:t> die due to carbon emissions caused by several factors such as burning of fossil fuels.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total of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37 Billion Metric Tonnes </a:t>
            </a:r>
            <a:r>
              <a:rPr lang="en-US" dirty="0"/>
              <a:t>of CO2 is released into our atmosphere every year with around 40% of them being from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India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China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indent="0" algn="ctr">
              <a:buSzPts val="1100"/>
              <a:buNone/>
            </a:pPr>
            <a:r>
              <a:rPr lang="en-US" sz="1800" dirty="0"/>
              <a:t>In order to curb the rate of carbon emissions,  I have developed </a:t>
            </a:r>
            <a:r>
              <a:rPr lang="en-US" sz="18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CredifyME</a:t>
            </a:r>
            <a:r>
              <a:rPr lang="en-US" sz="1800" dirty="0"/>
              <a:t> to help users track, calculate and reduce their carbon footprint and get </a:t>
            </a:r>
            <a:r>
              <a:rPr lang="en-US" sz="1800" b="1" dirty="0"/>
              <a:t>CARBON CREDITS </a:t>
            </a:r>
            <a:r>
              <a:rPr lang="en-US" sz="1800" dirty="0"/>
              <a:t>at certain achievable goals</a:t>
            </a:r>
            <a:r>
              <a:rPr lang="en-US" sz="1600" dirty="0"/>
              <a:t> </a:t>
            </a:r>
          </a:p>
          <a:p>
            <a:pPr marL="0" indent="0" algn="ctr">
              <a:buSzPts val="1100"/>
              <a:buNone/>
            </a:pPr>
            <a:endParaRPr lang="en-US" sz="1600" dirty="0">
              <a:solidFill>
                <a:srgbClr val="E8E8E8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25" name="Google Shape;225;p32"/>
          <p:cNvSpPr/>
          <p:nvPr/>
        </p:nvSpPr>
        <p:spPr>
          <a:xfrm rot="-1796639">
            <a:off x="1613723" y="-2352263"/>
            <a:ext cx="4496722" cy="3293331"/>
          </a:xfrm>
          <a:custGeom>
            <a:avLst/>
            <a:gdLst/>
            <a:ahLst/>
            <a:cxnLst/>
            <a:rect l="l" t="t" r="r" b="b"/>
            <a:pathLst>
              <a:path w="128554" h="94151" extrusionOk="0">
                <a:moveTo>
                  <a:pt x="10020" y="7918"/>
                </a:moveTo>
                <a:cubicBezTo>
                  <a:pt x="22544" y="-3141"/>
                  <a:pt x="60197" y="-1571"/>
                  <a:pt x="79924" y="6218"/>
                </a:cubicBezTo>
                <a:cubicBezTo>
                  <a:pt x="99651" y="14007"/>
                  <a:pt x="125980" y="40062"/>
                  <a:pt x="128384" y="54654"/>
                </a:cubicBezTo>
                <a:cubicBezTo>
                  <a:pt x="130788" y="69246"/>
                  <a:pt x="107178" y="90475"/>
                  <a:pt x="94348" y="93770"/>
                </a:cubicBezTo>
                <a:cubicBezTo>
                  <a:pt x="81518" y="97066"/>
                  <a:pt x="66332" y="77960"/>
                  <a:pt x="51404" y="74427"/>
                </a:cubicBezTo>
                <a:cubicBezTo>
                  <a:pt x="36476" y="70894"/>
                  <a:pt x="11675" y="83657"/>
                  <a:pt x="4778" y="72572"/>
                </a:cubicBezTo>
                <a:cubicBezTo>
                  <a:pt x="-2119" y="61487"/>
                  <a:pt x="-2504" y="18977"/>
                  <a:pt x="10020" y="7918"/>
                </a:cubicBezTo>
                <a:close/>
              </a:path>
            </a:pathLst>
          </a:custGeom>
          <a:solidFill>
            <a:srgbClr val="4AD038">
              <a:alpha val="76470"/>
            </a:srgb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6" name="Google Shape;226;p32"/>
          <p:cNvSpPr/>
          <p:nvPr/>
        </p:nvSpPr>
        <p:spPr>
          <a:xfrm rot="2243341">
            <a:off x="-1323669" y="3753403"/>
            <a:ext cx="3472790" cy="2655822"/>
          </a:xfrm>
          <a:custGeom>
            <a:avLst/>
            <a:gdLst/>
            <a:ahLst/>
            <a:cxnLst/>
            <a:rect l="l" t="t" r="r" b="b"/>
            <a:pathLst>
              <a:path w="138917" h="106237" extrusionOk="0">
                <a:moveTo>
                  <a:pt x="138879" y="24639"/>
                </a:moveTo>
                <a:cubicBezTo>
                  <a:pt x="137735" y="42061"/>
                  <a:pt x="119491" y="96291"/>
                  <a:pt x="97538" y="104625"/>
                </a:cubicBezTo>
                <a:cubicBezTo>
                  <a:pt x="75585" y="112959"/>
                  <a:pt x="21176" y="86859"/>
                  <a:pt x="7160" y="74642"/>
                </a:cubicBezTo>
                <a:cubicBezTo>
                  <a:pt x="-6856" y="62425"/>
                  <a:pt x="2127" y="38579"/>
                  <a:pt x="13442" y="31323"/>
                </a:cubicBezTo>
                <a:cubicBezTo>
                  <a:pt x="24757" y="24067"/>
                  <a:pt x="59892" y="36312"/>
                  <a:pt x="75052" y="31107"/>
                </a:cubicBezTo>
                <a:cubicBezTo>
                  <a:pt x="90212" y="25902"/>
                  <a:pt x="93765" y="1172"/>
                  <a:pt x="104403" y="94"/>
                </a:cubicBezTo>
                <a:cubicBezTo>
                  <a:pt x="115041" y="-984"/>
                  <a:pt x="140023" y="7217"/>
                  <a:pt x="138879" y="24639"/>
                </a:cubicBezTo>
                <a:close/>
              </a:path>
            </a:pathLst>
          </a:custGeom>
          <a:solidFill>
            <a:srgbClr val="273E1B">
              <a:alpha val="92160"/>
            </a:srgb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54F6608-5403-3ECA-1CF7-9C39BD9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</p:spPr>
        <p:txBody>
          <a:bodyPr/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A0388-5984-3C21-802B-50AC9AE504A9}"/>
              </a:ext>
            </a:extLst>
          </p:cNvPr>
          <p:cNvSpPr txBox="1"/>
          <p:nvPr/>
        </p:nvSpPr>
        <p:spPr>
          <a:xfrm>
            <a:off x="722376" y="1495647"/>
            <a:ext cx="7832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website that tracks and calculates the carbon footprint of the user from their </a:t>
            </a:r>
            <a:r>
              <a:rPr lang="en-US" sz="20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electricity usage</a:t>
            </a:r>
            <a:r>
              <a:rPr lang="en-US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20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Upon having a limited/Safe value of footprints , the user is awarded </a:t>
            </a:r>
            <a:r>
              <a:rPr lang="en-US" sz="20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CARBON CREDITS </a:t>
            </a:r>
            <a:r>
              <a:rPr lang="en-IN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that are displayed publicly on their profile.</a:t>
            </a:r>
          </a:p>
          <a:p>
            <a:endParaRPr lang="en-IN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B6ECB7B5-319E-318D-45BF-531595B2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>
            <a:extLst>
              <a:ext uri="{FF2B5EF4-FFF2-40B4-BE49-F238E27FC236}">
                <a16:creationId xmlns:a16="http://schemas.microsoft.com/office/drawing/2014/main" id="{CB2FC9C0-BB11-82F2-3924-8EEDFFB5F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0"/>
            <a:ext cx="8260079" cy="49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/>
            </a:br>
            <a:r>
              <a:rPr lang="en" sz="4000" dirty="0"/>
              <a:t>Workflow of the App</a:t>
            </a:r>
            <a:endParaRPr sz="4000" dirty="0"/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22211B41-1EE9-0363-334F-343E7C00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33" y="1439672"/>
            <a:ext cx="422656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D053-DC98-A3FD-0668-355793C4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1921"/>
            <a:ext cx="7704000" cy="662940"/>
          </a:xfrm>
        </p:spPr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55401-4F03-017E-DA31-101124E30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64" y="936913"/>
            <a:ext cx="4690872" cy="400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79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5661-A9AE-8821-4EE0-4123079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E06E6-87F2-5844-2632-A8F56392424B}"/>
              </a:ext>
            </a:extLst>
          </p:cNvPr>
          <p:cNvSpPr txBox="1"/>
          <p:nvPr/>
        </p:nvSpPr>
        <p:spPr>
          <a:xfrm>
            <a:off x="802888" y="1397620"/>
            <a:ext cx="8006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Decentralise</a:t>
            </a:r>
            <a:r>
              <a:rPr lang="en-IN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Carbon Credits , via Ethereum blockchain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Credits can be exchanged with discount </a:t>
            </a:r>
            <a:r>
              <a:rPr lang="en-IN" sz="20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coupons</a:t>
            </a:r>
            <a:r>
              <a:rPr lang="en-IN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that can be used in the future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can also expand as further we can calculate carbon footprints for </a:t>
            </a:r>
            <a:r>
              <a:rPr lang="en-IN" sz="2000" b="1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Industries and Buildings</a:t>
            </a:r>
          </a:p>
        </p:txBody>
      </p:sp>
    </p:spTree>
    <p:extLst>
      <p:ext uri="{BB962C8B-B14F-4D97-AF65-F5344CB8AC3E}">
        <p14:creationId xmlns:p14="http://schemas.microsoft.com/office/powerpoint/2010/main" val="3807286300"/>
      </p:ext>
    </p:extLst>
  </p:cSld>
  <p:clrMapOvr>
    <a:masterClrMapping/>
  </p:clrMapOvr>
</p:sld>
</file>

<file path=ppt/theme/theme1.xml><?xml version="1.0" encoding="utf-8"?>
<a:theme xmlns:a="http://schemas.openxmlformats.org/drawingml/2006/main" name="Biosphere and Climate Change Meeting by Slidesgo">
  <a:themeElements>
    <a:clrScheme name="Simple Light">
      <a:dk1>
        <a:srgbClr val="FFFFFF"/>
      </a:dk1>
      <a:lt1>
        <a:srgbClr val="2B5818"/>
      </a:lt1>
      <a:dk2>
        <a:srgbClr val="2DAE1A"/>
      </a:dk2>
      <a:lt2>
        <a:srgbClr val="4AD038"/>
      </a:lt2>
      <a:accent1>
        <a:srgbClr val="273E1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292</Words>
  <Application>Microsoft Office PowerPoint</Application>
  <PresentationFormat>On-screen Show (16:9)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Bahnschrift Light Condensed</vt:lpstr>
      <vt:lpstr>Jost</vt:lpstr>
      <vt:lpstr>Poppins</vt:lpstr>
      <vt:lpstr>Bebas Neue</vt:lpstr>
      <vt:lpstr>Arial</vt:lpstr>
      <vt:lpstr>Aptos</vt:lpstr>
      <vt:lpstr>Arial</vt:lpstr>
      <vt:lpstr>Nunito Light</vt:lpstr>
      <vt:lpstr>Biosphere and Climate Change Meeting by Slidesgo</vt:lpstr>
      <vt:lpstr>PowerPoint Presentation</vt:lpstr>
      <vt:lpstr>PowerPoint Presentation</vt:lpstr>
      <vt:lpstr>Contents</vt:lpstr>
      <vt:lpstr>Carbon Emission Map</vt:lpstr>
      <vt:lpstr>Our Aim</vt:lpstr>
      <vt:lpstr>Problem Statement</vt:lpstr>
      <vt:lpstr> Workflow of the App</vt:lpstr>
      <vt:lpstr>Architecture Diagram</vt:lpstr>
      <vt:lpstr>Future Plans</vt:lpstr>
      <vt:lpstr>Why credifyMe?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Syon Mukherjee</dc:creator>
  <cp:lastModifiedBy>SUMEDH SAWANT (RA2311026010691)</cp:lastModifiedBy>
  <cp:revision>13</cp:revision>
  <dcterms:modified xsi:type="dcterms:W3CDTF">2024-04-20T15:55:23Z</dcterms:modified>
</cp:coreProperties>
</file>