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3c471f3a0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3c471f3a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3ce416ca76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3ce416ca76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c1997cbfd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c1997cbfd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8b8ed53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8b8ed53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c1997cb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c1997cb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c471f3a0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3c471f3a0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b8ed53e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b8ed53e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Definition. In machine learning, model validation is referred to as the process where a trained model is evaluated with a testing data set. The testing data set is a separate portion of the same data set from which the training set is derived.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3d2ff0ef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3d2ff0ef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3ce416ca7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3ce416ca7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ce416ca76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ce416ca76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ce416ca76_1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ce416ca76_1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ce416ca76_1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ce416ca76_1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ce416ca76_1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ce416ca76_1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c471f3a0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c471f3a0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c1997cb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c1997cb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667450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Analysis Capstone Project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9325" y="337333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Anant Bhartia, Aarna Chowdhary, &amp; Sumedh Kundu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pic>
        <p:nvPicPr>
          <p:cNvPr id="770" name="Google Shape;7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088" y="1112700"/>
            <a:ext cx="3857816" cy="3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75" y="1014475"/>
            <a:ext cx="3857816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Profile</a:t>
            </a:r>
            <a:endParaRPr/>
          </a:p>
        </p:txBody>
      </p:sp>
      <p:pic>
        <p:nvPicPr>
          <p:cNvPr id="777" name="Google Shape;7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74" y="1270938"/>
            <a:ext cx="42005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25" y="1053300"/>
            <a:ext cx="4367973" cy="287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6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Predicting</a:t>
            </a:r>
            <a:r>
              <a:rPr lang="en">
                <a:solidFill>
                  <a:schemeClr val="accent6"/>
                </a:solidFill>
              </a:rPr>
              <a:t> Stocks Using LSTM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85" name="Google Shape;785;p36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786" name="Google Shape;786;p36"/>
            <p:cNvSpPr/>
            <p:nvPr/>
          </p:nvSpPr>
          <p:spPr>
            <a:xfrm>
              <a:off x="1809575" y="238125"/>
              <a:ext cx="3981275" cy="5219200"/>
            </a:xfrm>
            <a:custGeom>
              <a:rect b="b" l="l" r="r" t="t"/>
              <a:pathLst>
                <a:path extrusionOk="0" h="208768" w="159251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805900" y="238125"/>
              <a:ext cx="1984950" cy="5219200"/>
            </a:xfrm>
            <a:custGeom>
              <a:rect b="b" l="l" r="r" t="t"/>
              <a:pathLst>
                <a:path extrusionOk="0" h="208768" w="79398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2479925" y="1950650"/>
              <a:ext cx="2654450" cy="1450800"/>
            </a:xfrm>
            <a:custGeom>
              <a:rect b="b" l="l" r="r" t="t"/>
              <a:pathLst>
                <a:path extrusionOk="0" h="58032" w="106178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2483175" y="3714575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2483175" y="4326200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3815700" y="1950650"/>
              <a:ext cx="1318675" cy="1450800"/>
            </a:xfrm>
            <a:custGeom>
              <a:rect b="b" l="l" r="r" t="t"/>
              <a:pathLst>
                <a:path extrusionOk="0" h="58032" w="52747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3815700" y="3714575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815700" y="4326200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/>
          <p:nvPr>
            <p:ph idx="1" type="body"/>
          </p:nvPr>
        </p:nvSpPr>
        <p:spPr>
          <a:xfrm>
            <a:off x="5770525" y="1515959"/>
            <a:ext cx="21453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 is trained based on the previous market </a:t>
            </a:r>
            <a:r>
              <a:rPr lang="en"/>
              <a:t>performance</a:t>
            </a:r>
            <a:r>
              <a:rPr lang="en"/>
              <a:t> of the stock. We first download the data of the closing prices of the stock.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choose the date from which we want to consider data. </a:t>
            </a:r>
            <a:endParaRPr/>
          </a:p>
        </p:txBody>
      </p:sp>
      <p:sp>
        <p:nvSpPr>
          <p:cNvPr id="801" name="Google Shape;801;p37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Stock’s History</a:t>
            </a:r>
            <a:endParaRPr/>
          </a:p>
        </p:txBody>
      </p:sp>
      <p:pic>
        <p:nvPicPr>
          <p:cNvPr id="802" name="Google Shape;8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00" y="1410150"/>
            <a:ext cx="4077201" cy="274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25" y="609450"/>
            <a:ext cx="7590749" cy="36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975" y="985725"/>
            <a:ext cx="5627751" cy="32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9"/>
          <p:cNvSpPr txBox="1"/>
          <p:nvPr>
            <p:ph idx="4294967295" type="title"/>
          </p:nvPr>
        </p:nvSpPr>
        <p:spPr>
          <a:xfrm>
            <a:off x="557275" y="20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</a:t>
            </a:r>
            <a:r>
              <a:rPr lang="en"/>
              <a:t>the Data</a:t>
            </a: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332525" y="890263"/>
            <a:ext cx="21297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data set considers many values like Open, High, Low, Close, Volume. The first code makes it so that it only considers the closing price for training.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 is trained using 95% of the data and the remaining will be used for testing.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second code scales all the closing prices to be between 0 and 1 so that the program deals with smaller values.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0"/>
          <p:cNvSpPr txBox="1"/>
          <p:nvPr>
            <p:ph idx="1" type="body"/>
          </p:nvPr>
        </p:nvSpPr>
        <p:spPr>
          <a:xfrm>
            <a:off x="4960925" y="1273750"/>
            <a:ext cx="3691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trains the model based on the scaled data, making the program more efficient.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x_train and y_train data are stored as a np array, which allows for fast operations on arrays, including mathematical, logical, shape manipulation, sorting, selecting, I/O, discrete Fourier transforms, basic linear algebra, basic statistical operations, random simulation and much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4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21" name="Google Shape;821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27" name="Google Shape;827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2" name="Google Shape;8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902300"/>
            <a:ext cx="3499800" cy="3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0"/>
          <p:cNvSpPr txBox="1"/>
          <p:nvPr>
            <p:ph idx="4294967295" type="title"/>
          </p:nvPr>
        </p:nvSpPr>
        <p:spPr>
          <a:xfrm>
            <a:off x="557275" y="20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150" y="1356725"/>
            <a:ext cx="5323850" cy="28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1"/>
          <p:cNvSpPr txBox="1"/>
          <p:nvPr>
            <p:ph idx="4294967295" type="title"/>
          </p:nvPr>
        </p:nvSpPr>
        <p:spPr>
          <a:xfrm>
            <a:off x="557275" y="20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LSTM Model</a:t>
            </a:r>
            <a:endParaRPr/>
          </a:p>
        </p:txBody>
      </p:sp>
      <p:sp>
        <p:nvSpPr>
          <p:cNvPr id="840" name="Google Shape;840;p41"/>
          <p:cNvSpPr txBox="1"/>
          <p:nvPr/>
        </p:nvSpPr>
        <p:spPr>
          <a:xfrm>
            <a:off x="466950" y="873738"/>
            <a:ext cx="1889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LSTM takes inputs from prior data and minimizes the difference between the predicted value and measured value.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add desne layers for training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optimise the model and measure the loss as a mean squared error.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Finally wet train the 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2"/>
          <p:cNvSpPr txBox="1"/>
          <p:nvPr>
            <p:ph idx="1" type="body"/>
          </p:nvPr>
        </p:nvSpPr>
        <p:spPr>
          <a:xfrm>
            <a:off x="4960925" y="1273750"/>
            <a:ext cx="3691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that was not used for training is now used for testing.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</a:t>
            </a:r>
            <a:r>
              <a:rPr lang="en"/>
              <a:t>testing data is converted to a np array so that we can work with it more easily (shaping, plotting etc)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square error is then calculated, after comparing the predicted data with the testing data. </a:t>
            </a:r>
            <a:endParaRPr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47" name="Google Shape;847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2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53" name="Google Shape;853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42"/>
          <p:cNvSpPr txBox="1"/>
          <p:nvPr>
            <p:ph idx="4294967295" type="title"/>
          </p:nvPr>
        </p:nvSpPr>
        <p:spPr>
          <a:xfrm>
            <a:off x="557275" y="20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endParaRPr/>
          </a:p>
        </p:txBody>
      </p:sp>
      <p:pic>
        <p:nvPicPr>
          <p:cNvPr id="859" name="Google Shape;8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0" y="1301687"/>
            <a:ext cx="4094800" cy="25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4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865" name="Google Shape;865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3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871" name="Google Shape;871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43"/>
          <p:cNvSpPr txBox="1"/>
          <p:nvPr/>
        </p:nvSpPr>
        <p:spPr>
          <a:xfrm>
            <a:off x="1620150" y="2117825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United Airlines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7" name="Google Shape;877;p43"/>
          <p:cNvPicPr preferRelativeResize="0"/>
          <p:nvPr/>
        </p:nvPicPr>
        <p:blipFill rotWithShape="1">
          <a:blip r:embed="rId3">
            <a:alphaModFix/>
          </a:blip>
          <a:srcRect b="3440" l="3902" r="13948" t="46848"/>
          <a:stretch/>
        </p:blipFill>
        <p:spPr>
          <a:xfrm>
            <a:off x="537700" y="540000"/>
            <a:ext cx="3954900" cy="14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3"/>
          <p:cNvPicPr preferRelativeResize="0"/>
          <p:nvPr/>
        </p:nvPicPr>
        <p:blipFill rotWithShape="1">
          <a:blip r:embed="rId4">
            <a:alphaModFix/>
          </a:blip>
          <a:srcRect b="2617" l="4898" r="14267" t="49082"/>
          <a:stretch/>
        </p:blipFill>
        <p:spPr>
          <a:xfrm>
            <a:off x="4572000" y="540000"/>
            <a:ext cx="3954900" cy="147070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43"/>
          <p:cNvSpPr txBox="1"/>
          <p:nvPr/>
        </p:nvSpPr>
        <p:spPr>
          <a:xfrm>
            <a:off x="6274350" y="2117825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0" name="Google Shape;880;p43"/>
          <p:cNvPicPr preferRelativeResize="0"/>
          <p:nvPr/>
        </p:nvPicPr>
        <p:blipFill rotWithShape="1">
          <a:blip r:embed="rId5">
            <a:alphaModFix/>
          </a:blip>
          <a:srcRect b="5017" l="3630" r="6287" t="46507"/>
          <a:stretch/>
        </p:blipFill>
        <p:spPr>
          <a:xfrm>
            <a:off x="537700" y="2702625"/>
            <a:ext cx="3926601" cy="14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3"/>
          <p:cNvSpPr txBox="1"/>
          <p:nvPr/>
        </p:nvSpPr>
        <p:spPr>
          <a:xfrm>
            <a:off x="2034000" y="4325775"/>
            <a:ext cx="7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Tesla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2" name="Google Shape;882;p43"/>
          <p:cNvPicPr preferRelativeResize="0"/>
          <p:nvPr/>
        </p:nvPicPr>
        <p:blipFill rotWithShape="1">
          <a:blip r:embed="rId6">
            <a:alphaModFix/>
          </a:blip>
          <a:srcRect b="2719" l="3909" r="11099" t="49069"/>
          <a:stretch/>
        </p:blipFill>
        <p:spPr>
          <a:xfrm>
            <a:off x="4612825" y="2686125"/>
            <a:ext cx="3954900" cy="14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43"/>
          <p:cNvSpPr txBox="1"/>
          <p:nvPr/>
        </p:nvSpPr>
        <p:spPr>
          <a:xfrm>
            <a:off x="5767650" y="4265350"/>
            <a:ext cx="18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American Airlines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3"/>
          <p:cNvSpPr/>
          <p:nvPr/>
        </p:nvSpPr>
        <p:spPr>
          <a:xfrm>
            <a:off x="3778025" y="1167375"/>
            <a:ext cx="643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3"/>
          <p:cNvSpPr/>
          <p:nvPr/>
        </p:nvSpPr>
        <p:spPr>
          <a:xfrm>
            <a:off x="7883100" y="3484700"/>
            <a:ext cx="643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3"/>
          <p:cNvSpPr/>
          <p:nvPr/>
        </p:nvSpPr>
        <p:spPr>
          <a:xfrm>
            <a:off x="7818400" y="934475"/>
            <a:ext cx="643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3"/>
          <p:cNvSpPr/>
          <p:nvPr/>
        </p:nvSpPr>
        <p:spPr>
          <a:xfrm>
            <a:off x="3778025" y="2869750"/>
            <a:ext cx="643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6"/>
          <p:cNvSpPr txBox="1"/>
          <p:nvPr>
            <p:ph type="title"/>
          </p:nvPr>
        </p:nvSpPr>
        <p:spPr>
          <a:xfrm>
            <a:off x="415650" y="306925"/>
            <a:ext cx="8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 Will be Evaluating the Following for Tesla, Ford, American, United</a:t>
            </a:r>
            <a:endParaRPr sz="2600"/>
          </a:p>
        </p:txBody>
      </p:sp>
      <p:sp>
        <p:nvSpPr>
          <p:cNvPr id="698" name="Google Shape;698;p26"/>
          <p:cNvSpPr txBox="1"/>
          <p:nvPr>
            <p:ph idx="1" type="subTitle"/>
          </p:nvPr>
        </p:nvSpPr>
        <p:spPr>
          <a:xfrm>
            <a:off x="719650" y="19395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Change in stock price over time</a:t>
            </a:r>
            <a:endParaRPr sz="2100"/>
          </a:p>
        </p:txBody>
      </p:sp>
      <p:sp>
        <p:nvSpPr>
          <p:cNvPr id="699" name="Google Shape;699;p26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0" name="Google Shape;700;p26"/>
          <p:cNvSpPr txBox="1"/>
          <p:nvPr>
            <p:ph idx="4" type="subTitle"/>
          </p:nvPr>
        </p:nvSpPr>
        <p:spPr>
          <a:xfrm>
            <a:off x="3413500" y="19395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Moving </a:t>
            </a:r>
            <a:r>
              <a:rPr lang="en" sz="2100"/>
              <a:t>average of the various stocks</a:t>
            </a:r>
            <a:r>
              <a:rPr lang="en" sz="2100"/>
              <a:t> </a:t>
            </a:r>
            <a:endParaRPr sz="2100"/>
          </a:p>
        </p:txBody>
      </p:sp>
      <p:sp>
        <p:nvSpPr>
          <p:cNvPr id="701" name="Google Shape;701;p26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2" name="Google Shape;702;p26"/>
          <p:cNvSpPr txBox="1"/>
          <p:nvPr>
            <p:ph idx="13" type="subTitle"/>
          </p:nvPr>
        </p:nvSpPr>
        <p:spPr>
          <a:xfrm>
            <a:off x="719900" y="357022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Correlation</a:t>
            </a:r>
            <a:r>
              <a:rPr lang="en" sz="2100"/>
              <a:t> between the closing prices of the stocks</a:t>
            </a:r>
            <a:endParaRPr sz="2100"/>
          </a:p>
        </p:txBody>
      </p:sp>
      <p:sp>
        <p:nvSpPr>
          <p:cNvPr id="703" name="Google Shape;703;p26"/>
          <p:cNvSpPr txBox="1"/>
          <p:nvPr>
            <p:ph idx="14" type="title"/>
          </p:nvPr>
        </p:nvSpPr>
        <p:spPr>
          <a:xfrm>
            <a:off x="1329350" y="27282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4" name="Google Shape;704;p26"/>
          <p:cNvSpPr txBox="1"/>
          <p:nvPr>
            <p:ph idx="16" type="subTitle"/>
          </p:nvPr>
        </p:nvSpPr>
        <p:spPr>
          <a:xfrm>
            <a:off x="3413575" y="37318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much value do we put at </a:t>
            </a:r>
            <a:r>
              <a:rPr lang="en" sz="2000"/>
              <a:t>risk when investing in a particular stock</a:t>
            </a:r>
            <a:endParaRPr sz="2000"/>
          </a:p>
        </p:txBody>
      </p:sp>
      <p:sp>
        <p:nvSpPr>
          <p:cNvPr id="705" name="Google Shape;705;p26"/>
          <p:cNvSpPr txBox="1"/>
          <p:nvPr>
            <p:ph idx="17" type="title"/>
          </p:nvPr>
        </p:nvSpPr>
        <p:spPr>
          <a:xfrm>
            <a:off x="4023175" y="27282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6" name="Google Shape;706;p26"/>
          <p:cNvSpPr txBox="1"/>
          <p:nvPr>
            <p:ph idx="19" type="subTitle"/>
          </p:nvPr>
        </p:nvSpPr>
        <p:spPr>
          <a:xfrm>
            <a:off x="6255825" y="21603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Predicting future stock prices using an LSTM Model</a:t>
            </a:r>
            <a:endParaRPr sz="2100"/>
          </a:p>
        </p:txBody>
      </p:sp>
      <p:sp>
        <p:nvSpPr>
          <p:cNvPr id="707" name="Google Shape;707;p26"/>
          <p:cNvSpPr txBox="1"/>
          <p:nvPr>
            <p:ph idx="20" type="title"/>
          </p:nvPr>
        </p:nvSpPr>
        <p:spPr>
          <a:xfrm>
            <a:off x="6865275" y="13183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 txBox="1"/>
          <p:nvPr>
            <p:ph type="title"/>
          </p:nvPr>
        </p:nvSpPr>
        <p:spPr>
          <a:xfrm>
            <a:off x="720000" y="405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Comparisons:</a:t>
            </a:r>
            <a:endParaRPr/>
          </a:p>
        </p:txBody>
      </p:sp>
      <p:sp>
        <p:nvSpPr>
          <p:cNvPr id="893" name="Google Shape;893;p44"/>
          <p:cNvSpPr txBox="1"/>
          <p:nvPr/>
        </p:nvSpPr>
        <p:spPr>
          <a:xfrm>
            <a:off x="720000" y="1181525"/>
            <a:ext cx="810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Mean Squared Errors are: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United - 2.77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Ford - 0.534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Tesla - 66.218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 appears to be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inaccurate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Tesla, however that is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because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stock price of Tesla is much higher on an average and varies with a greater magnitude.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ran the model again with 1 less dense layer, and we decrease the number of parameters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considered by the LSTM and dense layer.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 - 91.22 which is 38% worse.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also experimented with relu activation, but it worsened the performance of the 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pic>
        <p:nvPicPr>
          <p:cNvPr id="713" name="Google Shape;7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675" y="653728"/>
            <a:ext cx="4267200" cy="221227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7"/>
          <p:cNvSpPr txBox="1"/>
          <p:nvPr/>
        </p:nvSpPr>
        <p:spPr>
          <a:xfrm>
            <a:off x="315925" y="1421625"/>
            <a:ext cx="380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data set used comprised of data for all companies in the S&amp;P 500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Categories found for each company: Date, Open, High, Low Close, Volume, and Name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pictures to the right show formatted data on the stocks specifically for TESLA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75" y="3004525"/>
            <a:ext cx="4267200" cy="188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721" name="Google Shape;721;p28"/>
          <p:cNvSpPr txBox="1"/>
          <p:nvPr/>
        </p:nvSpPr>
        <p:spPr>
          <a:xfrm>
            <a:off x="217200" y="1740638"/>
            <a:ext cx="28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plt is matplotlib.pyplot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graphs to the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right are of the closing price for the stocks of different companies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Closing price: the price of the last stock traded during a trading period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x-axis is the date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2" name="Google Shape;7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625" y="2669450"/>
            <a:ext cx="5375601" cy="20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200" y="468575"/>
            <a:ext cx="3659151" cy="19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729" name="Google Shape;729;p29"/>
          <p:cNvSpPr txBox="1"/>
          <p:nvPr/>
        </p:nvSpPr>
        <p:spPr>
          <a:xfrm>
            <a:off x="306050" y="2012475"/>
            <a:ext cx="310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graphs to the right are of the total volume of stock for each respective company being traded per day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x-axis is the date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0" name="Google Shape;7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650" y="2433550"/>
            <a:ext cx="5297674" cy="24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540000"/>
            <a:ext cx="3057474" cy="1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pic>
        <p:nvPicPr>
          <p:cNvPr id="737" name="Google Shape;7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50" y="1016851"/>
            <a:ext cx="4930424" cy="10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850" y="2179100"/>
            <a:ext cx="4930425" cy="221605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30"/>
          <p:cNvSpPr txBox="1"/>
          <p:nvPr/>
        </p:nvSpPr>
        <p:spPr>
          <a:xfrm>
            <a:off x="335650" y="1676825"/>
            <a:ext cx="310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 is comprised of multiple averages of subsets of data. This smooths out data and makes it easier to interpret, especially in cases where data has many short-term fluctuations like in stocks.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</a:t>
            </a:r>
            <a:endParaRPr/>
          </a:p>
        </p:txBody>
      </p:sp>
      <p:pic>
        <p:nvPicPr>
          <p:cNvPr id="745" name="Google Shape;7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25" y="1253775"/>
            <a:ext cx="6119151" cy="32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code</a:t>
            </a:r>
            <a:endParaRPr/>
          </a:p>
        </p:txBody>
      </p:sp>
      <p:pic>
        <p:nvPicPr>
          <p:cNvPr id="751" name="Google Shape;751;p32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265100"/>
            <a:ext cx="4419599" cy="2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2"/>
          <p:cNvPicPr preferRelativeResize="0"/>
          <p:nvPr/>
        </p:nvPicPr>
        <p:blipFill rotWithShape="1">
          <a:blip r:embed="rId4">
            <a:alphaModFix/>
          </a:blip>
          <a:srcRect b="0" l="0" r="50661" t="0"/>
          <a:stretch/>
        </p:blipFill>
        <p:spPr>
          <a:xfrm>
            <a:off x="4572000" y="1301950"/>
            <a:ext cx="4511623" cy="2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3"/>
          <p:cNvSpPr txBox="1"/>
          <p:nvPr>
            <p:ph type="title"/>
          </p:nvPr>
        </p:nvSpPr>
        <p:spPr>
          <a:xfrm>
            <a:off x="720000" y="174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758" name="Google Shape;758;p33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Driven by variances in variable costs of Tesla and Ford vs similarity of airlines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3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 correlation between Tesla and Ford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33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correlation between airlines (AAL and UAL)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4" name="Google Shape;7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1" y="1067928"/>
            <a:ext cx="4760000" cy="3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