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3"/>
  </p:notesMasterIdLst>
  <p:sldIdLst>
    <p:sldId id="275" r:id="rId2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3399"/>
    <a:srgbClr val="FFFF99"/>
    <a:srgbClr val="0000FF"/>
    <a:srgbClr val="99FF66"/>
    <a:srgbClr val="FF8000"/>
    <a:srgbClr val="FF80FF"/>
    <a:srgbClr val="BCE960"/>
    <a:srgbClr val="009900"/>
    <a:srgbClr val="33CC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355" autoAdjust="0"/>
    <p:restoredTop sz="99667" autoAdjust="0"/>
  </p:normalViewPr>
  <p:slideViewPr>
    <p:cSldViewPr>
      <p:cViewPr varScale="1">
        <p:scale>
          <a:sx n="114" d="100"/>
          <a:sy n="114" d="100"/>
        </p:scale>
        <p:origin x="22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1908" y="-102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4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ACEC053-B870-2041-B98F-B796B6BC744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4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12380C1-4954-F64E-A61B-BB8F15641D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80C1-4954-F64E-A61B-BB8F15641D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F935-91FE-2E4D-B17A-84EF972C3D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9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1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3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52400" y="838199"/>
            <a:ext cx="8868000" cy="90251"/>
          </a:xfrm>
          <a:prstGeom prst="rect">
            <a:avLst/>
          </a:prstGeom>
          <a:gradFill flip="none" rotWithShape="1">
            <a:gsLst>
              <a:gs pos="100000">
                <a:srgbClr val="333399"/>
              </a:gs>
              <a:gs pos="0">
                <a:srgbClr val="333399"/>
              </a:gs>
              <a:gs pos="51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14627" r="7018" b="14687"/>
          <a:stretch/>
        </p:blipFill>
        <p:spPr bwMode="auto">
          <a:xfrm>
            <a:off x="152400" y="161923"/>
            <a:ext cx="734697" cy="60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1"/>
          <p:cNvSpPr txBox="1">
            <a:spLocks/>
          </p:cNvSpPr>
          <p:nvPr userDrawn="1"/>
        </p:nvSpPr>
        <p:spPr>
          <a:xfrm>
            <a:off x="457200" y="274638"/>
            <a:ext cx="8229600" cy="504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F935-91FE-2E4D-B17A-84EF972C3D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8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F935-91FE-2E4D-B17A-84EF972C3D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3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F935-91FE-2E4D-B17A-84EF972C3D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2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F935-91FE-2E4D-B17A-84EF972C3D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6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F935-91FE-2E4D-B17A-84EF972C3D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2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383F935-91FE-2E4D-B17A-84EF972C3D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8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0" y="0"/>
            <a:ext cx="694372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/>
              <a:t>Multivariate Short Term Load Forecasting using Machine Learning Methods</a:t>
            </a:r>
            <a:endParaRPr lang="en-US" sz="1200" b="0" dirty="0"/>
          </a:p>
        </p:txBody>
      </p:sp>
      <p:sp>
        <p:nvSpPr>
          <p:cNvPr id="6" name="Rounded Rectangle 5"/>
          <p:cNvSpPr/>
          <p:nvPr/>
        </p:nvSpPr>
        <p:spPr>
          <a:xfrm>
            <a:off x="164965" y="1076325"/>
            <a:ext cx="2834640" cy="2353294"/>
          </a:xfrm>
          <a:prstGeom prst="roundRect">
            <a:avLst>
              <a:gd name="adj" fmla="val 3315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9260" y="1076325"/>
            <a:ext cx="2246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33399"/>
                </a:solidFill>
              </a:rPr>
              <a:t>Background and Motivation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64965" y="3590924"/>
            <a:ext cx="2834640" cy="3114675"/>
          </a:xfrm>
          <a:prstGeom prst="roundRect">
            <a:avLst>
              <a:gd name="adj" fmla="val 5869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8785" y="3590925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33399"/>
                </a:solidFill>
              </a:rPr>
              <a:t>Innovation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166094" y="1076325"/>
            <a:ext cx="3463756" cy="2347654"/>
          </a:xfrm>
          <a:prstGeom prst="roundRect">
            <a:avLst>
              <a:gd name="adj" fmla="val 2528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3184" y="1076325"/>
            <a:ext cx="1653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33399"/>
                </a:solidFill>
              </a:rPr>
              <a:t>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707106" y="1076325"/>
            <a:ext cx="2286000" cy="2347654"/>
          </a:xfrm>
          <a:prstGeom prst="roundRect">
            <a:avLst>
              <a:gd name="adj" fmla="val 5091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002106" y="1076325"/>
            <a:ext cx="1147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33399"/>
                </a:solidFill>
              </a:rPr>
              <a:t>Assumptions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707107" y="3584377"/>
            <a:ext cx="2286000" cy="3121222"/>
          </a:xfrm>
          <a:prstGeom prst="roundRect">
            <a:avLst>
              <a:gd name="adj" fmla="val 5091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61565" y="3622384"/>
            <a:ext cx="210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33399"/>
                </a:solidFill>
              </a:rPr>
              <a:t>Validate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F6107-CA12-4D7F-B7D4-47FCBF902D52}"/>
              </a:ext>
            </a:extLst>
          </p:cNvPr>
          <p:cNvSpPr txBox="1"/>
          <p:nvPr/>
        </p:nvSpPr>
        <p:spPr>
          <a:xfrm>
            <a:off x="118235" y="1430296"/>
            <a:ext cx="2890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Current </a:t>
            </a:r>
            <a:r>
              <a:rPr lang="en-US" sz="1200" dirty="0" err="1"/>
              <a:t>forecsting</a:t>
            </a:r>
            <a:r>
              <a:rPr lang="en-US" sz="1200" dirty="0"/>
              <a:t> methods heavily rely on rules pertaining to different days of the week and hours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 not always perform as expected, requires manual estimation to be added as an adjustment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Relies on individuals with heavy market knowledge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5FF07-5B13-499B-BFE6-1532948BE527}"/>
              </a:ext>
            </a:extLst>
          </p:cNvPr>
          <p:cNvSpPr txBox="1"/>
          <p:nvPr/>
        </p:nvSpPr>
        <p:spPr>
          <a:xfrm>
            <a:off x="118235" y="4038600"/>
            <a:ext cx="2890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Machine Learning Methods allow for rapid prototyping of different models and to apply the most the apt amongst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Heavy Duty Neural Network can be applied if the complexity of the forecast or if long range forecasts are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be applied on almost any programming language with some basic statistical knowledge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176E7A-D498-4050-8C6A-5E8CD302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360" y="3622384"/>
            <a:ext cx="3612736" cy="21592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A9454C-1FF2-41D7-BC87-7F315E5E686D}"/>
              </a:ext>
            </a:extLst>
          </p:cNvPr>
          <p:cNvSpPr txBox="1"/>
          <p:nvPr/>
        </p:nvSpPr>
        <p:spPr>
          <a:xfrm>
            <a:off x="3174849" y="1505933"/>
            <a:ext cx="276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start of with simple linear regression and proceed towards multivariate regression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Implement Ensembled prediction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Neural Network based LSTM or a RNN to create a long range forecast and aggregate 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34130-0642-4DB4-B9E1-CF5734FF8BE0}"/>
              </a:ext>
            </a:extLst>
          </p:cNvPr>
          <p:cNvSpPr txBox="1"/>
          <p:nvPr/>
        </p:nvSpPr>
        <p:spPr>
          <a:xfrm>
            <a:off x="6621095" y="1430297"/>
            <a:ext cx="2404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Models perform better if there are no missing or unreported load values, proper imputation techniques to be developed if missing values discovered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Relies on a promising forecast of weather and other independent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A481D-FF7B-4537-AE30-AFCE50408311}"/>
              </a:ext>
            </a:extLst>
          </p:cNvPr>
          <p:cNvSpPr txBox="1"/>
          <p:nvPr/>
        </p:nvSpPr>
        <p:spPr>
          <a:xfrm>
            <a:off x="6707106" y="4114800"/>
            <a:ext cx="2271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current models developed use a test set that has accurate weather data, it would be interesting to apply this to a current weather forecast.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Additional tuning of the parameters may be required </a:t>
            </a:r>
            <a:r>
              <a:rPr lang="en-US" sz="1200"/>
              <a:t>when forecasting real-time.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64097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ln w="9525">
          <a:solidFill>
            <a:schemeClr val="tx1"/>
          </a:solidFill>
          <a:headEnd type="none" w="med" len="med"/>
          <a:tailEnd type="none" w="med" len="lg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41783</TotalTime>
  <Words>221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>LM ES&amp;S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Spacecraft: Block Diagram</dc:title>
  <dc:creator>Tom Luzod</dc:creator>
  <cp:lastModifiedBy>Sumedh Sankhe</cp:lastModifiedBy>
  <cp:revision>485</cp:revision>
  <cp:lastPrinted>2015-09-08T23:17:18Z</cp:lastPrinted>
  <dcterms:created xsi:type="dcterms:W3CDTF">2012-05-17T14:27:32Z</dcterms:created>
  <dcterms:modified xsi:type="dcterms:W3CDTF">2019-02-20T05:35:35Z</dcterms:modified>
</cp:coreProperties>
</file>