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12192000"/>
  <p:notesSz cx="12192000" cy="6858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B8EA36-35FD-4F89-B378-41E95EE8E857}">
  <a:tblStyle styleId="{94B8EA36-35FD-4F89-B378-41E95EE8E85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Gothic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edbf5f524_0_2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edbf5f524_0_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ee89400ab_0_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aee89400ab_0_19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ee89400ab_0_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aee89400ab_0_3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ee89400ab_0_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aee89400ab_0_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87" name="Google Shape;87;p12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2" name="Google Shape;132;p1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3" name="Google Shape;133;p18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4" name="Google Shape;134;p1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2" name="Google Shape;142;p19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4" name="Google Shape;144;p19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5" name="Google Shape;145;p19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7" name="Google Shape;147;p19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8" name="Google Shape;148;p19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50" name="Google Shape;150;p1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592023" y="448513"/>
            <a:ext cx="11007953" cy="39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entury Gothic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/>
            </a:lvl1pPr>
            <a:lvl2pPr lvl="1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lvl="2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lvl="4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5" name="Google Shape;75;p1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6" name="Google Shape;76;p10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8.xml"/><Relationship Id="rId23" Type="http://schemas.openxmlformats.org/officeDocument/2006/relationships/slideLayout" Target="../slideLayouts/slideLayout19.xml"/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hyperlink" Target="https://archive.ics.uci.edu/ml/datasets/Diabetes+130-US+hospitals+for+years+1999-200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8719939" y="1460230"/>
            <a:ext cx="3472060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0" y="2286150"/>
            <a:ext cx="12192417" cy="4573600"/>
          </a:xfrm>
          <a:custGeom>
            <a:rect b="b" l="l" r="r" t="t"/>
            <a:pathLst>
              <a:path extrusionOk="0" h="5095933" w="12192417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-2564892" y="218631"/>
            <a:ext cx="14097000" cy="1528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274820" lvl="0" marL="12700" marR="508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b="0" i="0"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Diabetes Readmission Prediction</a:t>
            </a:r>
            <a:endParaRPr b="0" i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7298787" y="3118107"/>
            <a:ext cx="89466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00965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100965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By:- 		Prashant Mourya</a:t>
            </a:r>
            <a:endParaRPr/>
          </a:p>
          <a:p>
            <a:pPr indent="-320040" lvl="1" marL="914400" marR="100965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Sumedha Sirikonda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1" marL="914400" marR="100965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Bindu Priya G</a:t>
            </a:r>
            <a:endParaRPr/>
          </a:p>
          <a:p>
            <a:pPr indent="-320040" lvl="1" marL="914400" marR="100965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Shreya Gavasane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1" marL="914400" marR="100965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Himanshu Ghritalhare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1" marL="914400" marR="100965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Shirley Simone</a:t>
            </a:r>
            <a:endParaRPr/>
          </a:p>
          <a:p>
            <a:pPr indent="-320040" lvl="1" marL="914400" marR="100965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Tugce Erenler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0" y="2842260"/>
            <a:ext cx="8967216" cy="2758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9111995" y="2842260"/>
            <a:ext cx="3076955" cy="2773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10585704" y="1972055"/>
            <a:ext cx="1603248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758444" y="2277110"/>
            <a:ext cx="8509635" cy="467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600"/>
              <a:buFont typeface="Noto Sans Symbols"/>
              <a:buChar char="▪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Partition: 70% on Training; 30% on Testing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1"/>
          <p:cNvSpPr txBox="1"/>
          <p:nvPr>
            <p:ph type="title"/>
          </p:nvPr>
        </p:nvSpPr>
        <p:spPr>
          <a:xfrm>
            <a:off x="646111" y="484188"/>
            <a:ext cx="9404723" cy="136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/>
              <a:t>Building training/validation/test samples</a:t>
            </a:r>
            <a:endParaRPr/>
          </a:p>
        </p:txBody>
      </p:sp>
      <p:pic>
        <p:nvPicPr>
          <p:cNvPr descr="Text, letter&#10;&#10;Description automatically generated" id="268" name="Google Shape;26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817" y="3365520"/>
            <a:ext cx="6658904" cy="132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2"/>
          <p:cNvPicPr preferRelativeResize="0"/>
          <p:nvPr/>
        </p:nvPicPr>
        <p:blipFill rotWithShape="1">
          <a:blip r:embed="rId4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 rotWithShape="1">
          <a:blip r:embed="rId5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6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 rotWithShape="1">
          <a:blip r:embed="rId7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1" name="Google Shape;281;p32"/>
          <p:cNvCxnSpPr/>
          <p:nvPr/>
        </p:nvCxnSpPr>
        <p:spPr>
          <a:xfrm>
            <a:off x="4654295" y="1828800"/>
            <a:ext cx="0" cy="3200400"/>
          </a:xfrm>
          <a:prstGeom prst="straightConnector1">
            <a:avLst/>
          </a:prstGeom>
          <a:noFill/>
          <a:ln cap="flat" cmpd="sng" w="19050">
            <a:solidFill>
              <a:srgbClr val="4CB9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2" name="Google Shape;282;p32"/>
          <p:cNvPicPr preferRelativeResize="0"/>
          <p:nvPr/>
        </p:nvPicPr>
        <p:blipFill rotWithShape="1">
          <a:blip r:embed="rId7">
            <a:alphaModFix/>
          </a:blip>
          <a:srcRect b="23320" l="0" r="0" t="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/>
          <p:nvPr/>
        </p:nvSpPr>
        <p:spPr>
          <a:xfrm>
            <a:off x="-1588" y="0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4" name="Google Shape;284;p32"/>
          <p:cNvSpPr txBox="1"/>
          <p:nvPr>
            <p:ph type="title"/>
          </p:nvPr>
        </p:nvSpPr>
        <p:spPr>
          <a:xfrm>
            <a:off x="806195" y="804672"/>
            <a:ext cx="3521359" cy="524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Selection</a:t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Hyperparameter tuning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 flipH="1">
            <a:off x="342175" y="710573"/>
            <a:ext cx="8412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 </a:t>
            </a:r>
            <a:endParaRPr/>
          </a:p>
        </p:txBody>
      </p:sp>
      <p:pic>
        <p:nvPicPr>
          <p:cNvPr id="291" name="Google Shape;2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131" y="3309921"/>
            <a:ext cx="85737" cy="238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92" name="Google Shape;29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750" y="1658950"/>
            <a:ext cx="11196801" cy="47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ctrTitle"/>
          </p:nvPr>
        </p:nvSpPr>
        <p:spPr>
          <a:xfrm>
            <a:off x="592023" y="448513"/>
            <a:ext cx="11007900" cy="39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models in Analysis:</a:t>
            </a:r>
            <a:endParaRPr/>
          </a:p>
        </p:txBody>
      </p:sp>
      <p:sp>
        <p:nvSpPr>
          <p:cNvPr id="298" name="Google Shape;298;p34"/>
          <p:cNvSpPr txBox="1"/>
          <p:nvPr>
            <p:ph idx="1" type="subTitle"/>
          </p:nvPr>
        </p:nvSpPr>
        <p:spPr>
          <a:xfrm>
            <a:off x="691175" y="1762800"/>
            <a:ext cx="5026500" cy="28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Models used in our Analysis: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Logistic Regression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K-Nearest neighbors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Gaussian Naive Bayes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Random Forest Classifier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Decision Tree Classifier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Gradient Boosting Classifier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3718200" y="1156775"/>
            <a:ext cx="6147300" cy="5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 rotWithShape="1">
          <a:blip r:embed="rId3">
            <a:alphaModFix/>
          </a:blip>
          <a:srcRect b="6681" l="8730" r="8047" t="3632"/>
          <a:stretch/>
        </p:blipFill>
        <p:spPr>
          <a:xfrm>
            <a:off x="4841925" y="1156775"/>
            <a:ext cx="7089350" cy="55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Hyperparameter Tuning</a:t>
            </a:r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11160074" cy="49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214825" y="3090150"/>
            <a:ext cx="4412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AUC-ROC</a:t>
            </a: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 Curve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2" name="Google Shape;3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625" y="0"/>
            <a:ext cx="852337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130494" y="2886100"/>
            <a:ext cx="48678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AUC-PR</a:t>
            </a: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 Curve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8" name="Google Shape;3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4725" y="17500"/>
            <a:ext cx="845727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609719" y="547614"/>
            <a:ext cx="4293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rebuchet MS"/>
              <a:buNone/>
            </a:pPr>
            <a:r>
              <a:rPr lang="en-US" sz="4400">
                <a:latin typeface="Trebuchet MS"/>
                <a:ea typeface="Trebuchet MS"/>
                <a:cs typeface="Trebuchet MS"/>
                <a:sym typeface="Trebuchet MS"/>
              </a:rPr>
              <a:t>Model Evaluation</a:t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4276"/>
            <a:ext cx="11887201" cy="47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989794" y="1220327"/>
            <a:ext cx="2705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rebuchet MS"/>
              <a:buNone/>
            </a:pPr>
            <a:r>
              <a:rPr lang="en-US" sz="4400"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847725" y="2482800"/>
            <a:ext cx="850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Learnings from the project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achieved</a:t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Work</a:t>
            </a: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suggestions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758444" y="509727"/>
            <a:ext cx="2705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rebuchet MS"/>
              <a:buNone/>
            </a:pPr>
            <a:r>
              <a:t/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473875" y="841050"/>
            <a:ext cx="11112000" cy="5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endParaRPr sz="4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Questions?</a:t>
            </a:r>
            <a:endParaRPr sz="4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>
            <a:off x="4654295" y="1828800"/>
            <a:ext cx="0" cy="3200400"/>
          </a:xfrm>
          <a:prstGeom prst="straightConnector1">
            <a:avLst/>
          </a:prstGeom>
          <a:noFill/>
          <a:ln cap="flat" cmpd="sng" w="19050">
            <a:solidFill>
              <a:srgbClr val="4CB9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6" name="Google Shape;186;p23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-1588" y="0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806195" y="804672"/>
            <a:ext cx="3521359" cy="524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8460" lvl="0" marL="39052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  <a:p>
            <a:pPr indent="-401320" lvl="0" marL="41338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outline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1320" lvl="0" marL="41338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Description</a:t>
            </a:r>
            <a:endParaRPr/>
          </a:p>
          <a:p>
            <a:pPr indent="-401320" lvl="0" marL="41338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Hypothesis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1320" lvl="0" marL="41338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1320" lvl="0" marL="41338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Discussions and Results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1320" lvl="0" marL="41338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758444" y="509727"/>
            <a:ext cx="2705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rebuchet MS"/>
              <a:buNone/>
            </a:pPr>
            <a:r>
              <a:t/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681775" y="943775"/>
            <a:ext cx="11112000" cy="5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endParaRPr sz="4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r>
              <a:rPr lang="en-US" sz="4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4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6" name="Google Shape;196;p24"/>
          <p:cNvCxnSpPr/>
          <p:nvPr/>
        </p:nvCxnSpPr>
        <p:spPr>
          <a:xfrm>
            <a:off x="4654295" y="1828800"/>
            <a:ext cx="0" cy="3200400"/>
          </a:xfrm>
          <a:prstGeom prst="straightConnector1">
            <a:avLst/>
          </a:prstGeom>
          <a:noFill/>
          <a:ln cap="flat" cmpd="sng" w="19050">
            <a:solidFill>
              <a:srgbClr val="4CB9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-1588" y="0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806195" y="804672"/>
            <a:ext cx="3521359" cy="524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1155" lvl="0" marL="36322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Readmission Rate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1469" lvl="1" marL="80073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hospitalization that occurs within 30 days after a discharge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1155" lvl="0" marL="36322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Is Readmission Important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1155" lvl="1" marL="820419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 cost of care and medical disputes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1155" lvl="1" marL="820419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 patients’ safety and health</a:t>
            </a:r>
            <a:endParaRPr/>
          </a:p>
          <a:p>
            <a:pPr indent="-351155" lvl="0" marL="363219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Goal </a:t>
            </a:r>
            <a:endParaRPr/>
          </a:p>
          <a:p>
            <a:pPr indent="-351155" lvl="1" marL="820419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 if a patient with diabetes will be readmitted to the hospital within 30 days.</a:t>
            </a:r>
            <a:endParaRPr/>
          </a:p>
          <a:p>
            <a:pPr indent="-259715" lvl="1" marL="820419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-75" y="-396600"/>
            <a:ext cx="12189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7" name="Google Shape;207;p25"/>
          <p:cNvCxnSpPr/>
          <p:nvPr/>
        </p:nvCxnSpPr>
        <p:spPr>
          <a:xfrm>
            <a:off x="4654295" y="1828800"/>
            <a:ext cx="0" cy="3200400"/>
          </a:xfrm>
          <a:prstGeom prst="straightConnector1">
            <a:avLst/>
          </a:prstGeom>
          <a:noFill/>
          <a:ln cap="flat" cmpd="sng" w="19050">
            <a:solidFill>
              <a:srgbClr val="4CB9C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-1588" y="0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806195" y="804672"/>
            <a:ext cx="3521359" cy="524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Outline</a:t>
            </a:r>
            <a:endParaRPr b="0" i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4881887" y="803811"/>
            <a:ext cx="63999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98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Background: Alarmingly high risk of readmissions in the US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9781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Goal: Predict if a patient with diabetes will be readmitted to the hospital within 30 days.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9781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Methods: K-nearest neighbors, Logistic regression, Naive Bayes, Decision tree, Random forest, Gradient boosting classifier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9781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Results: Emergency readmissions occur most frequently and Gradient boosting hisad the highest accuracy model for the classification problem.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9781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Conclusions: Effective prediction on readmissions helps health care systems to identify and target patients at the highest risk for readmission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648930" y="629266"/>
            <a:ext cx="5616217" cy="1622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200"/>
              <a:buFont typeface="Century Gothic"/>
              <a:buNone/>
            </a:pPr>
            <a:r>
              <a:rPr b="0" i="0" lang="en-US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Description</a:t>
            </a:r>
            <a:endParaRPr b="0" i="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6449843" y="-1"/>
            <a:ext cx="559472" cy="3709642"/>
          </a:xfrm>
          <a:custGeom>
            <a:rect b="b" l="l" r="r" t="t"/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26"/>
          <p:cNvSpPr/>
          <p:nvPr/>
        </p:nvSpPr>
        <p:spPr>
          <a:xfrm rot="-5400000">
            <a:off x="6024228" y="685046"/>
            <a:ext cx="6858001" cy="5487907"/>
          </a:xfrm>
          <a:custGeom>
            <a:rect b="b" l="l" r="r" t="t"/>
            <a:pathLst>
              <a:path extrusionOk="0" h="5529377" w="685800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0" name="Google Shape;220;p26"/>
          <p:cNvSpPr/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648925" y="2016076"/>
            <a:ext cx="56163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8575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2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attributes :</a:t>
            </a:r>
            <a:endParaRPr sz="1500"/>
          </a:p>
          <a:p>
            <a:pPr indent="-15240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298450" marR="221488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2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source: UCI Machine Learning Repository, </a:t>
            </a:r>
            <a:r>
              <a:rPr lang="en-US" sz="15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https://archive.ics.uci.edu/ml/datasets/Diabetes+130-US+hospitals+for+years+1999-2008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298450" marR="2416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2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dataset represents 10 years (1999-  2008) of clinical care at 130 US hospitals and integrated delivery  networks. It includes </a:t>
            </a:r>
            <a:r>
              <a:rPr lang="en-US" sz="15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101,766</a:t>
            </a: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instances  and </a:t>
            </a:r>
            <a:r>
              <a:rPr lang="en-US" sz="15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55</a:t>
            </a: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features representing patient and  hospital outcomes.</a:t>
            </a:r>
            <a:endParaRPr sz="15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2" name="Google Shape;222;p26"/>
          <p:cNvGraphicFramePr/>
          <p:nvPr/>
        </p:nvGraphicFramePr>
        <p:xfrm>
          <a:off x="7096546" y="0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chemeClr val="lt1"/>
                </a:solidFill>
                <a:tableStyleId>{94B8EA36-35FD-4F89-B378-41E95EE8E857}</a:tableStyleId>
              </a:tblPr>
              <a:tblGrid>
                <a:gridCol w="1953525"/>
                <a:gridCol w="3142125"/>
              </a:tblGrid>
              <a:tr h="35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</a:t>
                      </a:r>
                      <a:endParaRPr/>
                    </a:p>
                  </a:txBody>
                  <a:tcPr marT="58825" marB="58825" marR="0" marL="764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7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58825" marB="58825" marR="0" marL="764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7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7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Admission type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patient's admission type: emergency, urgent, elective,</a:t>
                      </a:r>
                      <a:endParaRPr/>
                    </a:p>
                    <a:p>
                      <a:pPr indent="0" lvl="0" marL="13334" marR="0" rtl="0" algn="l">
                        <a:lnSpc>
                          <a:spcPct val="17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newborn, not available, etc.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in hospital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l">
                        <a:lnSpc>
                          <a:spcPct val="17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Integer number of days between admission and discharge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7525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lab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7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procedures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3334" marR="0" rtl="0" algn="l">
                        <a:lnSpc>
                          <a:spcPct val="17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lab tests performed during the encounter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875">
                <a:tc>
                  <a:txBody>
                    <a:bodyPr/>
                    <a:lstStyle/>
                    <a:p>
                      <a:pPr indent="-670560" lvl="0" marL="851535" marR="1739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outpatient  visits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34" marR="6826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outpatient visits of the patient in the year  preceding the encounter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787875">
                <a:tc>
                  <a:txBody>
                    <a:bodyPr/>
                    <a:lstStyle/>
                    <a:p>
                      <a:pPr indent="-708660" lvl="0" marL="851535" marR="12953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emergency  visits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58293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emergency visits of the patient in the year  preceding the encounter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0050">
                <a:tc>
                  <a:txBody>
                    <a:bodyPr/>
                    <a:lstStyle/>
                    <a:p>
                      <a:pPr indent="-611505" lvl="0" marL="851535" marR="2317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inpatient  visits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34" marR="7905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inpatient visits of the patient in the year  preceding the encounter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1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7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diagnoses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3334" marR="0" rtl="0" algn="l">
                        <a:lnSpc>
                          <a:spcPct val="17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diagnoses entered to the system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3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7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A1c test result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l">
                        <a:lnSpc>
                          <a:spcPct val="17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range of the result or if the test was not taken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1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76666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Diabetes medications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34" marR="257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there was any diabetic medication prescribed or  not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Readmitted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l">
                        <a:lnSpc>
                          <a:spcPct val="17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Days to inpatient readmission</a:t>
                      </a:r>
                      <a:endParaRPr/>
                    </a:p>
                  </a:txBody>
                  <a:tcPr marT="58825" marB="58825" marR="0" marL="764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745261" y="9829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Hypothesis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086899" y="2961825"/>
            <a:ext cx="10018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Recurrent, unplanned readmissions to the hospital which happen when patients return shortly after discharge and are readmitted for the same or a related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 rotWithShape="1">
          <a:blip r:embed="rId4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 rotWithShape="1">
          <a:blip r:embed="rId5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 rotWithShape="1">
          <a:blip r:embed="rId6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7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6725765" y="2669677"/>
            <a:ext cx="4397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</a:pPr>
            <a: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Pre-Processing</a:t>
            </a:r>
            <a:b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Scaling</a:t>
            </a:r>
            <a:b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Building training/validation/test samples</a:t>
            </a:r>
            <a:b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selection</a:t>
            </a:r>
            <a:b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evaluation</a:t>
            </a:r>
            <a:br>
              <a:rPr b="0" i="0" lang="en-US"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0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ears" id="240" name="Google Shape;24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4" y="703489"/>
            <a:ext cx="5450557" cy="545055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6636774" y="1582381"/>
            <a:ext cx="3801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758444" y="894664"/>
            <a:ext cx="5337556" cy="690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rebuchet MS"/>
              <a:buNone/>
            </a:pPr>
            <a:r>
              <a:rPr lang="en-US" sz="4400"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245160" y="2139188"/>
            <a:ext cx="9281795" cy="1951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 irrelevant variables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(EX:encounter_id','patient_nbr','payer_code)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Replace unknown value such as ‘?’ by calculating its weight in the dataframe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27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 Numerical data to Categorical Data</a:t>
            </a:r>
            <a:endParaRPr/>
          </a:p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Re-categorize Readmission group from 3 groups (&lt;30, &gt;30 days and No)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2 groups (Readmission &lt;30 days  &gt;30 days and No)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10810113" y="999185"/>
            <a:ext cx="28003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e&#10;&#10;Description automatically generated"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4529751"/>
            <a:ext cx="2076740" cy="159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8746" y="4529751"/>
            <a:ext cx="1838582" cy="163852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 flipH="1">
            <a:off x="7162800" y="6248400"/>
            <a:ext cx="1356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Numerical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9726166" y="6248400"/>
            <a:ext cx="1661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Categorical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Feature Scaling</a:t>
            </a:r>
            <a:endParaRPr/>
          </a:p>
        </p:txBody>
      </p:sp>
      <p:pic>
        <p:nvPicPr>
          <p:cNvPr descr="Chart, scatter chart&#10;&#10;Description automatically generated" id="258" name="Google Shape;25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013" y="2057400"/>
            <a:ext cx="5277173" cy="386018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 flipH="1">
            <a:off x="457200" y="1853248"/>
            <a:ext cx="5486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Standardized to have zero mean and unit variance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Picking cols with correlation greater than 0.2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is standardized to zero mean and unit variance so that there isn't much difference in values of different features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standardizing, feature values are equally distributed along a Standard Normal Distribution Curve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