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ntonio Bold" panose="02000803000000000000" pitchFamily="2" charset="77"/>
      <p:regular r:id="rId11"/>
      <p:bold r:id="rId12"/>
    </p:embeddedFont>
    <p:embeddedFont>
      <p:font typeface="Canva Sans" panose="020B0503030501040103" pitchFamily="34" charset="0"/>
      <p:regular r:id="rId13"/>
    </p:embeddedFont>
    <p:embeddedFont>
      <p:font typeface="Canva Sans Bold" panose="020B0803030501040103" pitchFamily="34" charset="0"/>
      <p:regular r:id="rId14"/>
      <p:bold r:id="rId15"/>
    </p:embeddedFont>
    <p:embeddedFont>
      <p:font typeface="Canva Sans Italics" panose="020B0503030501040103" pitchFamily="34" charset="0"/>
      <p:regular r:id="rId16"/>
      <p:italic r:id="rId17"/>
    </p:embeddedFont>
    <p:embeddedFont>
      <p:font typeface="Open Sans" panose="020B060603050402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01" autoAdjust="0"/>
  </p:normalViewPr>
  <p:slideViewPr>
    <p:cSldViewPr>
      <p:cViewPr varScale="1">
        <p:scale>
          <a:sx n="62" d="100"/>
          <a:sy n="62" d="100"/>
        </p:scale>
        <p:origin x="216"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68983" y="333823"/>
            <a:ext cx="5350035" cy="2853463"/>
            <a:chOff x="0" y="0"/>
            <a:chExt cx="7133379" cy="3804618"/>
          </a:xfrm>
        </p:grpSpPr>
        <p:sp>
          <p:nvSpPr>
            <p:cNvPr id="3" name="Freeform 3"/>
            <p:cNvSpPr/>
            <p:nvPr/>
          </p:nvSpPr>
          <p:spPr>
            <a:xfrm>
              <a:off x="0" y="2176208"/>
              <a:ext cx="7133379" cy="1628410"/>
            </a:xfrm>
            <a:custGeom>
              <a:avLst/>
              <a:gdLst/>
              <a:ahLst/>
              <a:cxnLst/>
              <a:rect l="l" t="t" r="r" b="b"/>
              <a:pathLst>
                <a:path w="7133379" h="1628410">
                  <a:moveTo>
                    <a:pt x="0" y="0"/>
                  </a:moveTo>
                  <a:lnTo>
                    <a:pt x="7133379" y="0"/>
                  </a:lnTo>
                  <a:lnTo>
                    <a:pt x="7133379" y="1628410"/>
                  </a:lnTo>
                  <a:lnTo>
                    <a:pt x="0" y="1628410"/>
                  </a:lnTo>
                  <a:lnTo>
                    <a:pt x="0" y="0"/>
                  </a:lnTo>
                  <a:close/>
                </a:path>
              </a:pathLst>
            </a:custGeom>
            <a:blipFill>
              <a:blip r:embed="rId2"/>
              <a:stretch>
                <a:fillRect t="-16615" b="-16615"/>
              </a:stretch>
            </a:blipFill>
          </p:spPr>
          <p:txBody>
            <a:bodyPr/>
            <a:lstStyle/>
            <a:p>
              <a:endParaRPr lang="en-US"/>
            </a:p>
          </p:txBody>
        </p:sp>
        <p:sp>
          <p:nvSpPr>
            <p:cNvPr id="4" name="Freeform 4"/>
            <p:cNvSpPr/>
            <p:nvPr/>
          </p:nvSpPr>
          <p:spPr>
            <a:xfrm>
              <a:off x="676176" y="0"/>
              <a:ext cx="5781027" cy="2176208"/>
            </a:xfrm>
            <a:custGeom>
              <a:avLst/>
              <a:gdLst/>
              <a:ahLst/>
              <a:cxnLst/>
              <a:rect l="l" t="t" r="r" b="b"/>
              <a:pathLst>
                <a:path w="5781027" h="2176208">
                  <a:moveTo>
                    <a:pt x="0" y="0"/>
                  </a:moveTo>
                  <a:lnTo>
                    <a:pt x="5781027" y="0"/>
                  </a:lnTo>
                  <a:lnTo>
                    <a:pt x="5781027" y="2176208"/>
                  </a:lnTo>
                  <a:lnTo>
                    <a:pt x="0" y="2176208"/>
                  </a:lnTo>
                  <a:lnTo>
                    <a:pt x="0" y="0"/>
                  </a:lnTo>
                  <a:close/>
                </a:path>
              </a:pathLst>
            </a:custGeom>
            <a:blipFill>
              <a:blip r:embed="rId3"/>
              <a:stretch>
                <a:fillRect t="-15040" b="-12371"/>
              </a:stretch>
            </a:blipFill>
          </p:spPr>
          <p:txBody>
            <a:bodyPr/>
            <a:lstStyle/>
            <a:p>
              <a:endParaRPr lang="en-US"/>
            </a:p>
          </p:txBody>
        </p:sp>
      </p:grpSp>
      <p:grpSp>
        <p:nvGrpSpPr>
          <p:cNvPr id="5" name="Group 5"/>
          <p:cNvGrpSpPr/>
          <p:nvPr/>
        </p:nvGrpSpPr>
        <p:grpSpPr>
          <a:xfrm>
            <a:off x="0" y="9258300"/>
            <a:ext cx="18288000" cy="1028700"/>
            <a:chOff x="0" y="0"/>
            <a:chExt cx="24384000" cy="1371600"/>
          </a:xfrm>
        </p:grpSpPr>
        <p:sp>
          <p:nvSpPr>
            <p:cNvPr id="6" name="Freeform 6"/>
            <p:cNvSpPr/>
            <p:nvPr/>
          </p:nvSpPr>
          <p:spPr>
            <a:xfrm>
              <a:off x="0" y="0"/>
              <a:ext cx="3496291" cy="1371600"/>
            </a:xfrm>
            <a:custGeom>
              <a:avLst/>
              <a:gdLst/>
              <a:ahLst/>
              <a:cxnLst/>
              <a:rect l="l" t="t" r="r" b="b"/>
              <a:pathLst>
                <a:path w="3496291" h="1371600">
                  <a:moveTo>
                    <a:pt x="0" y="0"/>
                  </a:moveTo>
                  <a:lnTo>
                    <a:pt x="3496291" y="0"/>
                  </a:lnTo>
                  <a:lnTo>
                    <a:pt x="3496291" y="1371600"/>
                  </a:lnTo>
                  <a:lnTo>
                    <a:pt x="0" y="1371600"/>
                  </a:lnTo>
                  <a:lnTo>
                    <a:pt x="0" y="0"/>
                  </a:lnTo>
                  <a:close/>
                </a:path>
              </a:pathLst>
            </a:custGeom>
            <a:blipFill>
              <a:blip r:embed="rId3"/>
              <a:stretch>
                <a:fillRect t="-8468" r="-903" b="-14896"/>
              </a:stretch>
            </a:blipFill>
          </p:spPr>
          <p:txBody>
            <a:bodyPr/>
            <a:lstStyle/>
            <a:p>
              <a:endParaRPr lang="en-US"/>
            </a:p>
          </p:txBody>
        </p:sp>
        <p:sp>
          <p:nvSpPr>
            <p:cNvPr id="7" name="AutoShape 7"/>
            <p:cNvSpPr/>
            <p:nvPr/>
          </p:nvSpPr>
          <p:spPr>
            <a:xfrm>
              <a:off x="3496291" y="743082"/>
              <a:ext cx="20887709" cy="0"/>
            </a:xfrm>
            <a:prstGeom prst="line">
              <a:avLst/>
            </a:prstGeom>
            <a:ln w="50800" cap="rnd">
              <a:solidFill>
                <a:srgbClr val="763C00"/>
              </a:solidFill>
              <a:prstDash val="solid"/>
              <a:headEnd type="none" w="sm" len="sm"/>
              <a:tailEnd type="none" w="sm" len="sm"/>
            </a:ln>
          </p:spPr>
          <p:txBody>
            <a:bodyPr/>
            <a:lstStyle/>
            <a:p>
              <a:endParaRPr lang="en-US"/>
            </a:p>
          </p:txBody>
        </p:sp>
        <p:sp>
          <p:nvSpPr>
            <p:cNvPr id="8" name="TextBox 8"/>
            <p:cNvSpPr txBox="1"/>
            <p:nvPr/>
          </p:nvSpPr>
          <p:spPr>
            <a:xfrm>
              <a:off x="3627099" y="753949"/>
              <a:ext cx="20429953" cy="248785"/>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grpSp>
      <p:sp>
        <p:nvSpPr>
          <p:cNvPr id="9" name="TextBox 9"/>
          <p:cNvSpPr txBox="1"/>
          <p:nvPr/>
        </p:nvSpPr>
        <p:spPr>
          <a:xfrm>
            <a:off x="5070889" y="3739736"/>
            <a:ext cx="8146222" cy="755516"/>
          </a:xfrm>
          <a:prstGeom prst="rect">
            <a:avLst/>
          </a:prstGeom>
        </p:spPr>
        <p:txBody>
          <a:bodyPr lIns="0" tIns="0" rIns="0" bIns="0" rtlCol="0" anchor="t">
            <a:spAutoFit/>
          </a:bodyPr>
          <a:lstStyle/>
          <a:p>
            <a:pPr algn="ctr">
              <a:lnSpc>
                <a:spcPts val="6294"/>
              </a:lnSpc>
              <a:spcBef>
                <a:spcPct val="0"/>
              </a:spcBef>
            </a:pPr>
            <a:r>
              <a:rPr lang="en-US" sz="4496">
                <a:solidFill>
                  <a:srgbClr val="6C3F14"/>
                </a:solidFill>
                <a:latin typeface="Canva Sans Bold"/>
                <a:ea typeface="Canva Sans Bold"/>
                <a:cs typeface="Canva Sans Bold"/>
                <a:sym typeface="Canva Sans Bold"/>
              </a:rPr>
              <a:t>Streamlining Survey for ease </a:t>
            </a:r>
          </a:p>
        </p:txBody>
      </p:sp>
      <p:grpSp>
        <p:nvGrpSpPr>
          <p:cNvPr id="10" name="Group 10"/>
          <p:cNvGrpSpPr/>
          <p:nvPr/>
        </p:nvGrpSpPr>
        <p:grpSpPr>
          <a:xfrm>
            <a:off x="5500038" y="5523311"/>
            <a:ext cx="7287925" cy="3734989"/>
            <a:chOff x="0" y="0"/>
            <a:chExt cx="9717233" cy="4979986"/>
          </a:xfrm>
        </p:grpSpPr>
        <p:sp>
          <p:nvSpPr>
            <p:cNvPr id="11" name="TextBox 11"/>
            <p:cNvSpPr txBox="1"/>
            <p:nvPr/>
          </p:nvSpPr>
          <p:spPr>
            <a:xfrm>
              <a:off x="0" y="-38100"/>
              <a:ext cx="9717233" cy="2567093"/>
            </a:xfrm>
            <a:prstGeom prst="rect">
              <a:avLst/>
            </a:prstGeom>
          </p:spPr>
          <p:txBody>
            <a:bodyPr lIns="0" tIns="0" rIns="0" bIns="0" rtlCol="0" anchor="t">
              <a:spAutoFit/>
            </a:bodyPr>
            <a:lstStyle/>
            <a:p>
              <a:pPr algn="just">
                <a:lnSpc>
                  <a:spcPts val="3079"/>
                </a:lnSpc>
              </a:pPr>
              <a:r>
                <a:rPr lang="en-US" sz="2199">
                  <a:solidFill>
                    <a:srgbClr val="902124"/>
                  </a:solidFill>
                  <a:latin typeface="Canva Sans Bold"/>
                  <a:ea typeface="Canva Sans Bold"/>
                  <a:cs typeface="Canva Sans Bold"/>
                  <a:sym typeface="Canva Sans Bold"/>
                </a:rPr>
                <a:t>Presented by - </a:t>
              </a:r>
            </a:p>
            <a:p>
              <a:pPr algn="just">
                <a:lnSpc>
                  <a:spcPts val="3079"/>
                </a:lnSpc>
              </a:pPr>
              <a:r>
                <a:rPr lang="en-US" sz="2199">
                  <a:solidFill>
                    <a:srgbClr val="902124"/>
                  </a:solidFill>
                  <a:latin typeface="Canva Sans Bold"/>
                  <a:ea typeface="Canva Sans Bold"/>
                  <a:cs typeface="Canva Sans Bold"/>
                  <a:sym typeface="Canva Sans Bold"/>
                </a:rPr>
                <a:t>       Sumeetkumar Katke                       1MJ21CD061   </a:t>
              </a:r>
            </a:p>
            <a:p>
              <a:pPr algn="just">
                <a:lnSpc>
                  <a:spcPts val="3079"/>
                </a:lnSpc>
              </a:pPr>
              <a:r>
                <a:rPr lang="en-US" sz="2199">
                  <a:solidFill>
                    <a:srgbClr val="902124"/>
                  </a:solidFill>
                  <a:latin typeface="Canva Sans Bold"/>
                  <a:ea typeface="Canva Sans Bold"/>
                  <a:cs typeface="Canva Sans Bold"/>
                  <a:sym typeface="Canva Sans Bold"/>
                </a:rPr>
                <a:t>       Pragati Talekar                                  1MJ22CD405</a:t>
              </a:r>
            </a:p>
            <a:p>
              <a:pPr algn="just">
                <a:lnSpc>
                  <a:spcPts val="3079"/>
                </a:lnSpc>
              </a:pPr>
              <a:r>
                <a:rPr lang="en-US" sz="2199">
                  <a:solidFill>
                    <a:srgbClr val="902124"/>
                  </a:solidFill>
                  <a:latin typeface="Canva Sans Bold"/>
                  <a:ea typeface="Canva Sans Bold"/>
                  <a:cs typeface="Canva Sans Bold"/>
                  <a:sym typeface="Canva Sans Bold"/>
                </a:rPr>
                <a:t>       Vaibhav Kumar P                              1MJ21CD055</a:t>
              </a:r>
            </a:p>
            <a:p>
              <a:pPr algn="just">
                <a:lnSpc>
                  <a:spcPts val="3079"/>
                </a:lnSpc>
                <a:spcBef>
                  <a:spcPct val="0"/>
                </a:spcBef>
              </a:pPr>
              <a:r>
                <a:rPr lang="en-US" sz="2199">
                  <a:solidFill>
                    <a:srgbClr val="902124"/>
                  </a:solidFill>
                  <a:latin typeface="Canva Sans Bold"/>
                  <a:ea typeface="Canva Sans Bold"/>
                  <a:cs typeface="Canva Sans Bold"/>
                  <a:sym typeface="Canva Sans Bold"/>
                </a:rPr>
                <a:t>       Suren Joshi                                         1MJ21CD051</a:t>
              </a:r>
            </a:p>
          </p:txBody>
        </p:sp>
        <p:sp>
          <p:nvSpPr>
            <p:cNvPr id="12" name="TextBox 12"/>
            <p:cNvSpPr txBox="1"/>
            <p:nvPr/>
          </p:nvSpPr>
          <p:spPr>
            <a:xfrm>
              <a:off x="166066" y="3848628"/>
              <a:ext cx="9385102" cy="1131358"/>
            </a:xfrm>
            <a:prstGeom prst="rect">
              <a:avLst/>
            </a:prstGeom>
          </p:spPr>
          <p:txBody>
            <a:bodyPr lIns="0" tIns="0" rIns="0" bIns="0" rtlCol="0" anchor="t">
              <a:spAutoFit/>
            </a:bodyPr>
            <a:lstStyle/>
            <a:p>
              <a:pPr algn="ctr">
                <a:lnSpc>
                  <a:spcPts val="3499"/>
                </a:lnSpc>
              </a:pPr>
              <a:r>
                <a:rPr lang="en-US" sz="2499">
                  <a:solidFill>
                    <a:srgbClr val="6C3F14"/>
                  </a:solidFill>
                  <a:latin typeface="Canva Sans Bold"/>
                  <a:ea typeface="Canva Sans Bold"/>
                  <a:cs typeface="Canva Sans Bold"/>
                  <a:sym typeface="Canva Sans Bold"/>
                </a:rPr>
                <a:t>Prof. Martha Simon</a:t>
              </a:r>
            </a:p>
            <a:p>
              <a:pPr algn="ctr">
                <a:lnSpc>
                  <a:spcPts val="3499"/>
                </a:lnSpc>
                <a:spcBef>
                  <a:spcPct val="0"/>
                </a:spcBef>
              </a:pPr>
              <a:r>
                <a:rPr lang="en-US" sz="2499">
                  <a:solidFill>
                    <a:srgbClr val="6C3F14"/>
                  </a:solidFill>
                  <a:latin typeface="Canva Sans Bold"/>
                  <a:ea typeface="Canva Sans Bold"/>
                  <a:cs typeface="Canva Sans Bold"/>
                  <a:sym typeface="Canva Sans Bold"/>
                </a:rPr>
                <a:t>Assistant professor, Dept of CS-Data Science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1109" y="1456461"/>
            <a:ext cx="2956091" cy="811530"/>
          </a:xfrm>
          <a:prstGeom prst="rect">
            <a:avLst/>
          </a:prstGeom>
        </p:spPr>
        <p:txBody>
          <a:bodyPr wrap="square" lIns="0" tIns="0" rIns="0" bIns="0" rtlCol="0" anchor="t">
            <a:spAutoFit/>
          </a:bodyPr>
          <a:lstStyle/>
          <a:p>
            <a:pPr algn="ctr">
              <a:lnSpc>
                <a:spcPts val="6720"/>
              </a:lnSpc>
            </a:pPr>
            <a:r>
              <a:rPr lang="en-US" sz="4800" u="sng" dirty="0">
                <a:solidFill>
                  <a:srgbClr val="C73928"/>
                </a:solidFill>
                <a:latin typeface="Canva Sans Bold"/>
                <a:ea typeface="Canva Sans Bold"/>
                <a:cs typeface="Canva Sans Bold"/>
                <a:sym typeface="Canva Sans Bold"/>
              </a:rPr>
              <a:t>Abstract</a:t>
            </a:r>
          </a:p>
        </p:txBody>
      </p:sp>
      <p:sp>
        <p:nvSpPr>
          <p:cNvPr id="3" name="TextBox 3"/>
          <p:cNvSpPr txBox="1"/>
          <p:nvPr/>
        </p:nvSpPr>
        <p:spPr>
          <a:xfrm>
            <a:off x="2421992" y="2666778"/>
            <a:ext cx="13209453" cy="3989705"/>
          </a:xfrm>
          <a:prstGeom prst="rect">
            <a:avLst/>
          </a:prstGeom>
        </p:spPr>
        <p:txBody>
          <a:bodyPr lIns="0" tIns="0" rIns="0" bIns="0" rtlCol="0" anchor="t">
            <a:spAutoFit/>
          </a:bodyPr>
          <a:lstStyle/>
          <a:p>
            <a:pPr algn="just">
              <a:lnSpc>
                <a:spcPts val="3220"/>
              </a:lnSpc>
            </a:pPr>
            <a:r>
              <a:rPr lang="en-US" sz="2300">
                <a:solidFill>
                  <a:srgbClr val="C73928"/>
                </a:solidFill>
                <a:latin typeface="Canva Sans"/>
                <a:ea typeface="Canva Sans"/>
                <a:cs typeface="Canva Sans"/>
                <a:sym typeface="Canva Sans"/>
              </a:rPr>
              <a:t>In today's data-driven world, traditional survey tools often struggle with low engagement and biased results due to limited personalization and adaptability. The proposed system addresses these challenges with a next-generation platform. It integrates direct communication, real-time analysis powered by modern day tools, and a user-friendly interface akin to social media. Verified respondents ensure authentic feedback, empowering researchers and businesses to gather targeted insights for market schemes, product launches, and user reviews. Robust prediction and analysis tools facilitate data-driven decision-making with hassle-free reports and charts. The platform guarantees authenticity through real-time verification and structured participant payouts, ensuring genuine survey results and actionable feedback in organizational contexts.</a:t>
            </a:r>
          </a:p>
        </p:txBody>
      </p:sp>
      <p:sp>
        <p:nvSpPr>
          <p:cNvPr id="4" name="Freeform 4"/>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5" name="AutoShape 5"/>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6" name="TextBox 6"/>
          <p:cNvSpPr txBox="1"/>
          <p:nvPr/>
        </p:nvSpPr>
        <p:spPr>
          <a:xfrm>
            <a:off x="2720324" y="9819000"/>
            <a:ext cx="15322464" cy="191351"/>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136214" y="1993882"/>
          <a:ext cx="12015570" cy="6294016"/>
        </p:xfrm>
        <a:graphic>
          <a:graphicData uri="http://schemas.openxmlformats.org/drawingml/2006/table">
            <a:tbl>
              <a:tblPr/>
              <a:tblGrid>
                <a:gridCol w="2729658">
                  <a:extLst>
                    <a:ext uri="{9D8B030D-6E8A-4147-A177-3AD203B41FA5}">
                      <a16:colId xmlns:a16="http://schemas.microsoft.com/office/drawing/2014/main" val="20000"/>
                    </a:ext>
                  </a:extLst>
                </a:gridCol>
                <a:gridCol w="2153816">
                  <a:extLst>
                    <a:ext uri="{9D8B030D-6E8A-4147-A177-3AD203B41FA5}">
                      <a16:colId xmlns:a16="http://schemas.microsoft.com/office/drawing/2014/main" val="20001"/>
                    </a:ext>
                  </a:extLst>
                </a:gridCol>
                <a:gridCol w="2468869">
                  <a:extLst>
                    <a:ext uri="{9D8B030D-6E8A-4147-A177-3AD203B41FA5}">
                      <a16:colId xmlns:a16="http://schemas.microsoft.com/office/drawing/2014/main" val="20002"/>
                    </a:ext>
                  </a:extLst>
                </a:gridCol>
                <a:gridCol w="2341749">
                  <a:extLst>
                    <a:ext uri="{9D8B030D-6E8A-4147-A177-3AD203B41FA5}">
                      <a16:colId xmlns:a16="http://schemas.microsoft.com/office/drawing/2014/main" val="20003"/>
                    </a:ext>
                  </a:extLst>
                </a:gridCol>
                <a:gridCol w="2321478">
                  <a:extLst>
                    <a:ext uri="{9D8B030D-6E8A-4147-A177-3AD203B41FA5}">
                      <a16:colId xmlns:a16="http://schemas.microsoft.com/office/drawing/2014/main" val="20004"/>
                    </a:ext>
                  </a:extLst>
                </a:gridCol>
              </a:tblGrid>
              <a:tr h="891314">
                <a:tc>
                  <a:txBody>
                    <a:bodyPr/>
                    <a:lstStyle/>
                    <a:p>
                      <a:pPr algn="ctr">
                        <a:lnSpc>
                          <a:spcPts val="2239"/>
                        </a:lnSpc>
                        <a:defRPr/>
                      </a:pPr>
                      <a:r>
                        <a:rPr lang="en-US" sz="1599">
                          <a:solidFill>
                            <a:srgbClr val="000000"/>
                          </a:solidFill>
                          <a:latin typeface="Canva Sans Bold"/>
                          <a:ea typeface="Canva Sans Bold"/>
                          <a:cs typeface="Canva Sans Bold"/>
                          <a:sym typeface="Canva Sans Bold"/>
                        </a:rPr>
                        <a:t>Name of the paper</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88F"/>
                    </a:solidFill>
                  </a:tcPr>
                </a:tc>
                <a:tc>
                  <a:txBody>
                    <a:bodyPr/>
                    <a:lstStyle/>
                    <a:p>
                      <a:pPr algn="ctr">
                        <a:lnSpc>
                          <a:spcPts val="2239"/>
                        </a:lnSpc>
                        <a:defRPr/>
                      </a:pPr>
                      <a:r>
                        <a:rPr lang="en-US" sz="1599">
                          <a:solidFill>
                            <a:srgbClr val="000000"/>
                          </a:solidFill>
                          <a:latin typeface="Canva Sans Bold"/>
                          <a:ea typeface="Canva Sans Bold"/>
                          <a:cs typeface="Canva Sans Bold"/>
                          <a:sym typeface="Canva Sans Bold"/>
                        </a:rPr>
                        <a:t>Author(s)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88F"/>
                    </a:solidFill>
                  </a:tcPr>
                </a:tc>
                <a:tc>
                  <a:txBody>
                    <a:bodyPr/>
                    <a:lstStyle/>
                    <a:p>
                      <a:pPr algn="ctr">
                        <a:lnSpc>
                          <a:spcPts val="2239"/>
                        </a:lnSpc>
                        <a:defRPr/>
                      </a:pPr>
                      <a:r>
                        <a:rPr lang="en-US" sz="1599">
                          <a:solidFill>
                            <a:srgbClr val="000000"/>
                          </a:solidFill>
                          <a:latin typeface="Canva Sans Bold"/>
                          <a:ea typeface="Canva Sans Bold"/>
                          <a:cs typeface="Canva Sans Bold"/>
                          <a:sym typeface="Canva Sans Bold"/>
                        </a:rPr>
                        <a:t>Methodology</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88F"/>
                    </a:solidFill>
                  </a:tcPr>
                </a:tc>
                <a:tc>
                  <a:txBody>
                    <a:bodyPr/>
                    <a:lstStyle/>
                    <a:p>
                      <a:pPr algn="ctr">
                        <a:lnSpc>
                          <a:spcPts val="2239"/>
                        </a:lnSpc>
                        <a:defRPr/>
                      </a:pPr>
                      <a:r>
                        <a:rPr lang="en-US" sz="1599">
                          <a:solidFill>
                            <a:srgbClr val="000000"/>
                          </a:solidFill>
                          <a:latin typeface="Canva Sans Bold"/>
                          <a:ea typeface="Canva Sans Bold"/>
                          <a:cs typeface="Canva Sans Bold"/>
                          <a:sym typeface="Canva Sans Bold"/>
                        </a:rPr>
                        <a:t>Advantages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88F"/>
                    </a:solidFill>
                  </a:tcPr>
                </a:tc>
                <a:tc>
                  <a:txBody>
                    <a:bodyPr/>
                    <a:lstStyle/>
                    <a:p>
                      <a:pPr algn="ctr">
                        <a:lnSpc>
                          <a:spcPts val="2239"/>
                        </a:lnSpc>
                        <a:defRPr/>
                      </a:pPr>
                      <a:r>
                        <a:rPr lang="en-US" sz="1599">
                          <a:solidFill>
                            <a:srgbClr val="000000"/>
                          </a:solidFill>
                          <a:latin typeface="Canva Sans Bold"/>
                          <a:ea typeface="Canva Sans Bold"/>
                          <a:cs typeface="Canva Sans Bold"/>
                          <a:sym typeface="Canva Sans Bold"/>
                        </a:rPr>
                        <a:t>Disadvantages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88F"/>
                    </a:solidFill>
                  </a:tcPr>
                </a:tc>
                <a:extLst>
                  <a:ext uri="{0D108BD9-81ED-4DB2-BD59-A6C34878D82A}">
                    <a16:rowId xmlns:a16="http://schemas.microsoft.com/office/drawing/2014/main" val="10000"/>
                  </a:ext>
                </a:extLst>
              </a:tr>
              <a:tr h="1126322">
                <a:tc>
                  <a:txBody>
                    <a:bodyPr/>
                    <a:lstStyle/>
                    <a:p>
                      <a:pPr algn="ctr">
                        <a:lnSpc>
                          <a:spcPts val="1540"/>
                        </a:lnSpc>
                        <a:defRPr/>
                      </a:pPr>
                      <a:r>
                        <a:rPr lang="en-US" sz="1100">
                          <a:solidFill>
                            <a:srgbClr val="000000"/>
                          </a:solidFill>
                          <a:latin typeface="Canva Sans"/>
                          <a:ea typeface="Canva Sans"/>
                          <a:cs typeface="Canva Sans"/>
                          <a:sym typeface="Canva Sans"/>
                        </a:rPr>
                        <a:t>The Impact of Incentives on Response Rates and Data Quality in Online Panels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E. Singer, M. P. Couper</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Random assignment of cash incentives ($0.50 to $3.00) to survey participants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Reduced incidence of trap question failures among qualified respondents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Limited improvement in overall respondent behavior; no clear association with eligibility or break-off rates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extLst>
                  <a:ext uri="{0D108BD9-81ED-4DB2-BD59-A6C34878D82A}">
                    <a16:rowId xmlns:a16="http://schemas.microsoft.com/office/drawing/2014/main" val="10001"/>
                  </a:ext>
                </a:extLst>
              </a:tr>
              <a:tr h="1115909">
                <a:tc>
                  <a:txBody>
                    <a:bodyPr/>
                    <a:lstStyle/>
                    <a:p>
                      <a:pPr algn="ctr">
                        <a:lnSpc>
                          <a:spcPts val="1540"/>
                        </a:lnSpc>
                        <a:defRPr/>
                      </a:pPr>
                      <a:r>
                        <a:rPr lang="en-US" sz="1100">
                          <a:solidFill>
                            <a:srgbClr val="000000"/>
                          </a:solidFill>
                          <a:latin typeface="Canva Sans"/>
                          <a:ea typeface="Canva Sans"/>
                          <a:cs typeface="Canva Sans"/>
                          <a:sym typeface="Canva Sans"/>
                        </a:rPr>
                        <a:t>Survey Participation: Motivations and Barriers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E. A. Blair, S. Burton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Analysis of factors influencing survey participation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dentifies strong motivators and barriers, providing insights for improving participation strategies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Variability in the effect of monetary incentives depending on survey context and demographic</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extLst>
                  <a:ext uri="{0D108BD9-81ED-4DB2-BD59-A6C34878D82A}">
                    <a16:rowId xmlns:a16="http://schemas.microsoft.com/office/drawing/2014/main" val="10002"/>
                  </a:ext>
                </a:extLst>
              </a:tr>
              <a:tr h="1115909">
                <a:tc>
                  <a:txBody>
                    <a:bodyPr/>
                    <a:lstStyle/>
                    <a:p>
                      <a:pPr algn="ctr">
                        <a:lnSpc>
                          <a:spcPts val="1540"/>
                        </a:lnSpc>
                        <a:defRPr/>
                      </a:pPr>
                      <a:r>
                        <a:rPr lang="en-US" sz="1100">
                          <a:solidFill>
                            <a:srgbClr val="000000"/>
                          </a:solidFill>
                          <a:latin typeface="Canva Sans"/>
                          <a:ea typeface="Canva Sans"/>
                          <a:cs typeface="Canva Sans"/>
                          <a:sym typeface="Canva Sans"/>
                        </a:rPr>
                        <a:t>Effects of Incentives on Web Survey Response Rates and Data Quality</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J. M. Bosnjak, M. Tuten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Examination of financial incentives' impact on response rates and data quality</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Monetary incentives generally increase response rates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Higher incentives can attract less attentive participants, potentially affecting data quality</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extLst>
                  <a:ext uri="{0D108BD9-81ED-4DB2-BD59-A6C34878D82A}">
                    <a16:rowId xmlns:a16="http://schemas.microsoft.com/office/drawing/2014/main" val="10003"/>
                  </a:ext>
                </a:extLst>
              </a:tr>
              <a:tr h="928422">
                <a:tc>
                  <a:txBody>
                    <a:bodyPr/>
                    <a:lstStyle/>
                    <a:p>
                      <a:pPr algn="ctr">
                        <a:lnSpc>
                          <a:spcPts val="1540"/>
                        </a:lnSpc>
                        <a:defRPr/>
                      </a:pPr>
                      <a:r>
                        <a:rPr lang="en-US" sz="1100">
                          <a:solidFill>
                            <a:srgbClr val="000000"/>
                          </a:solidFill>
                          <a:latin typeface="Canva Sans"/>
                          <a:ea typeface="Canva Sans"/>
                          <a:cs typeface="Canva Sans"/>
                          <a:sym typeface="Canva Sans"/>
                        </a:rPr>
                        <a:t>The Use of Monetary Incentives in Online Panels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R. A. Peterson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Review of monetary incentives in online panels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Effective in increasing response rates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Mixed impact on data quality; larger incentives can attract reward-focused participants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extLst>
                  <a:ext uri="{0D108BD9-81ED-4DB2-BD59-A6C34878D82A}">
                    <a16:rowId xmlns:a16="http://schemas.microsoft.com/office/drawing/2014/main" val="10004"/>
                  </a:ext>
                </a:extLst>
              </a:tr>
              <a:tr h="1116140">
                <a:tc>
                  <a:txBody>
                    <a:bodyPr/>
                    <a:lstStyle/>
                    <a:p>
                      <a:pPr algn="ctr">
                        <a:lnSpc>
                          <a:spcPts val="1540"/>
                        </a:lnSpc>
                        <a:defRPr/>
                      </a:pPr>
                      <a:r>
                        <a:rPr lang="en-US" sz="1100">
                          <a:solidFill>
                            <a:srgbClr val="000000"/>
                          </a:solidFill>
                          <a:latin typeface="Canva Sans"/>
                          <a:ea typeface="Canva Sans"/>
                          <a:cs typeface="Canva Sans"/>
                          <a:sym typeface="Canva Sans"/>
                        </a:rPr>
                        <a:t>Improving Survey Participation with Gamification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R. C. Goddard, S. R. Lee</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Use of gamification elements (points, badges, leaderboards) in surveys</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Makes surveys more engaging, leading to higher response rates and better data quality</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tc>
                  <a:txBody>
                    <a:bodyPr/>
                    <a:lstStyle/>
                    <a:p>
                      <a:pPr algn="ctr">
                        <a:lnSpc>
                          <a:spcPts val="1540"/>
                        </a:lnSpc>
                        <a:defRPr/>
                      </a:pPr>
                      <a:r>
                        <a:rPr lang="en-US" sz="1100">
                          <a:solidFill>
                            <a:srgbClr val="000000"/>
                          </a:solidFill>
                          <a:latin typeface="Canva Sans"/>
                          <a:ea typeface="Canva Sans"/>
                          <a:cs typeface="Canva Sans"/>
                          <a:sym typeface="Canva Sans"/>
                        </a:rPr>
                        <a:t>Gamification may not appeal to all demographics; potential for novelty effects to wear off over time</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7EDD8"/>
                    </a:solidFill>
                  </a:tcPr>
                </a:tc>
                <a:extLst>
                  <a:ext uri="{0D108BD9-81ED-4DB2-BD59-A6C34878D82A}">
                    <a16:rowId xmlns:a16="http://schemas.microsoft.com/office/drawing/2014/main" val="10005"/>
                  </a:ext>
                </a:extLst>
              </a:tr>
            </a:tbl>
          </a:graphicData>
        </a:graphic>
      </p:graphicFrame>
      <p:sp>
        <p:nvSpPr>
          <p:cNvPr id="3" name="Freeform 3"/>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4" name="AutoShape 4"/>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5" name="TextBox 5"/>
          <p:cNvSpPr txBox="1"/>
          <p:nvPr/>
        </p:nvSpPr>
        <p:spPr>
          <a:xfrm>
            <a:off x="2720324" y="9819000"/>
            <a:ext cx="15322464" cy="191351"/>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sp>
        <p:nvSpPr>
          <p:cNvPr id="6" name="TextBox 6"/>
          <p:cNvSpPr txBox="1"/>
          <p:nvPr/>
        </p:nvSpPr>
        <p:spPr>
          <a:xfrm>
            <a:off x="691231" y="580073"/>
            <a:ext cx="5870955" cy="811530"/>
          </a:xfrm>
          <a:prstGeom prst="rect">
            <a:avLst/>
          </a:prstGeom>
        </p:spPr>
        <p:txBody>
          <a:bodyPr lIns="0" tIns="0" rIns="0" bIns="0" rtlCol="0" anchor="t">
            <a:spAutoFit/>
          </a:bodyPr>
          <a:lstStyle/>
          <a:p>
            <a:pPr algn="ctr">
              <a:lnSpc>
                <a:spcPts val="6720"/>
              </a:lnSpc>
            </a:pPr>
            <a:r>
              <a:rPr lang="en-US" sz="4800" u="sng">
                <a:solidFill>
                  <a:srgbClr val="C73928"/>
                </a:solidFill>
                <a:latin typeface="Canva Sans Bold"/>
                <a:ea typeface="Canva Sans Bold"/>
                <a:cs typeface="Canva Sans Bold"/>
                <a:sym typeface="Canva Sans Bold"/>
              </a:rPr>
              <a:t>Litrature Surevy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3" name="AutoShape 3"/>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4" name="TextBox 4"/>
          <p:cNvSpPr txBox="1"/>
          <p:nvPr/>
        </p:nvSpPr>
        <p:spPr>
          <a:xfrm>
            <a:off x="2720324" y="9819000"/>
            <a:ext cx="15322464" cy="191351"/>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sp>
        <p:nvSpPr>
          <p:cNvPr id="5" name="TextBox 5"/>
          <p:cNvSpPr txBox="1"/>
          <p:nvPr/>
        </p:nvSpPr>
        <p:spPr>
          <a:xfrm>
            <a:off x="801714" y="766564"/>
            <a:ext cx="5370485" cy="811530"/>
          </a:xfrm>
          <a:prstGeom prst="rect">
            <a:avLst/>
          </a:prstGeom>
        </p:spPr>
        <p:txBody>
          <a:bodyPr wrap="square" lIns="0" tIns="0" rIns="0" bIns="0" rtlCol="0" anchor="t">
            <a:spAutoFit/>
          </a:bodyPr>
          <a:lstStyle/>
          <a:p>
            <a:pPr algn="ctr">
              <a:lnSpc>
                <a:spcPts val="6720"/>
              </a:lnSpc>
            </a:pPr>
            <a:r>
              <a:rPr lang="en-US" sz="4800" dirty="0">
                <a:solidFill>
                  <a:srgbClr val="763C00"/>
                </a:solidFill>
                <a:latin typeface="Canva Sans Bold"/>
                <a:ea typeface="Canva Sans Bold"/>
                <a:cs typeface="Canva Sans Bold"/>
                <a:sym typeface="Canva Sans Bold"/>
              </a:rPr>
              <a:t>Existing Systems</a:t>
            </a:r>
          </a:p>
        </p:txBody>
      </p:sp>
      <p:sp>
        <p:nvSpPr>
          <p:cNvPr id="6" name="TextBox 6"/>
          <p:cNvSpPr txBox="1"/>
          <p:nvPr/>
        </p:nvSpPr>
        <p:spPr>
          <a:xfrm>
            <a:off x="2612693" y="2054344"/>
            <a:ext cx="11592933" cy="3189605"/>
          </a:xfrm>
          <a:prstGeom prst="rect">
            <a:avLst/>
          </a:prstGeom>
        </p:spPr>
        <p:txBody>
          <a:bodyPr lIns="0" tIns="0" rIns="0" bIns="0" rtlCol="0" anchor="t">
            <a:spAutoFit/>
          </a:bodyPr>
          <a:lstStyle/>
          <a:p>
            <a:pPr algn="just">
              <a:lnSpc>
                <a:spcPts val="3220"/>
              </a:lnSpc>
            </a:pPr>
            <a:r>
              <a:rPr lang="en-US" sz="2300">
                <a:solidFill>
                  <a:srgbClr val="763C00"/>
                </a:solidFill>
                <a:latin typeface="Canva Sans"/>
                <a:ea typeface="Canva Sans"/>
                <a:cs typeface="Canva Sans"/>
                <a:sym typeface="Canva Sans"/>
              </a:rPr>
              <a:t>Currently, there are several established survey platforms that aim to provide comprehensive survey solutions. However, these platforms are often constrained by limitations in user reach, user interface capabilities, restrictions on survey types, and methodologies for collecting user data. These constraints can hinder users seeking robust and customizable survey solutions that meet their specific needs. Additionally, concerns related to data privacy and integration capabilities with other systems further underscore the complexities associated with existing survey platforms.</a:t>
            </a:r>
          </a:p>
        </p:txBody>
      </p:sp>
      <p:sp>
        <p:nvSpPr>
          <p:cNvPr id="7" name="TextBox 7"/>
          <p:cNvSpPr txBox="1"/>
          <p:nvPr/>
        </p:nvSpPr>
        <p:spPr>
          <a:xfrm>
            <a:off x="1984609" y="5584978"/>
            <a:ext cx="6146750" cy="464818"/>
          </a:xfrm>
          <a:prstGeom prst="rect">
            <a:avLst/>
          </a:prstGeom>
        </p:spPr>
        <p:txBody>
          <a:bodyPr lIns="0" tIns="0" rIns="0" bIns="0" rtlCol="0" anchor="t">
            <a:spAutoFit/>
          </a:bodyPr>
          <a:lstStyle/>
          <a:p>
            <a:pPr algn="ctr">
              <a:lnSpc>
                <a:spcPts val="3780"/>
              </a:lnSpc>
            </a:pPr>
            <a:r>
              <a:rPr lang="en-US" sz="2700">
                <a:solidFill>
                  <a:srgbClr val="763C00"/>
                </a:solidFill>
                <a:latin typeface="Canva Sans Bold"/>
                <a:ea typeface="Canva Sans Bold"/>
                <a:cs typeface="Canva Sans Bold"/>
                <a:sym typeface="Canva Sans Bold"/>
              </a:rPr>
              <a:t>Some platforms and their drawbacks</a:t>
            </a:r>
          </a:p>
        </p:txBody>
      </p:sp>
      <p:sp>
        <p:nvSpPr>
          <p:cNvPr id="8" name="TextBox 8"/>
          <p:cNvSpPr txBox="1"/>
          <p:nvPr/>
        </p:nvSpPr>
        <p:spPr>
          <a:xfrm>
            <a:off x="3413789" y="6400350"/>
            <a:ext cx="9435141" cy="2389505"/>
          </a:xfrm>
          <a:prstGeom prst="rect">
            <a:avLst/>
          </a:prstGeom>
        </p:spPr>
        <p:txBody>
          <a:bodyPr lIns="0" tIns="0" rIns="0" bIns="0" rtlCol="0" anchor="t">
            <a:spAutoFit/>
          </a:bodyPr>
          <a:lstStyle/>
          <a:p>
            <a:pPr marL="496571" lvl="1" indent="-248285" algn="l">
              <a:lnSpc>
                <a:spcPts val="3220"/>
              </a:lnSpc>
              <a:buFont typeface="Arial"/>
              <a:buChar char="•"/>
            </a:pPr>
            <a:r>
              <a:rPr lang="en-US" sz="2300">
                <a:solidFill>
                  <a:srgbClr val="763C00"/>
                </a:solidFill>
                <a:latin typeface="Canva Sans"/>
                <a:ea typeface="Canva Sans"/>
                <a:cs typeface="Canva Sans"/>
                <a:sym typeface="Canva Sans"/>
              </a:rPr>
              <a:t>SurveyMonkey:</a:t>
            </a:r>
          </a:p>
          <a:p>
            <a:pPr algn="l">
              <a:lnSpc>
                <a:spcPts val="3220"/>
              </a:lnSpc>
            </a:pPr>
            <a:r>
              <a:rPr lang="en-US" sz="2300">
                <a:solidFill>
                  <a:srgbClr val="763C00"/>
                </a:solidFill>
                <a:latin typeface="Canva Sans"/>
                <a:ea typeface="Canva Sans"/>
                <a:cs typeface="Canva Sans"/>
                <a:sym typeface="Canva Sans"/>
              </a:rPr>
              <a:t>                                  - Customization Constraints</a:t>
            </a:r>
          </a:p>
          <a:p>
            <a:pPr algn="l">
              <a:lnSpc>
                <a:spcPts val="3220"/>
              </a:lnSpc>
            </a:pPr>
            <a:r>
              <a:rPr lang="en-US" sz="2300">
                <a:solidFill>
                  <a:srgbClr val="763C00"/>
                </a:solidFill>
                <a:latin typeface="Canva Sans"/>
                <a:ea typeface="Canva Sans"/>
                <a:cs typeface="Canva Sans"/>
                <a:sym typeface="Canva Sans"/>
              </a:rPr>
              <a:t>                                  - Data privacy</a:t>
            </a:r>
          </a:p>
          <a:p>
            <a:pPr marL="496571" lvl="1" indent="-248285" algn="l">
              <a:lnSpc>
                <a:spcPts val="3220"/>
              </a:lnSpc>
              <a:buFont typeface="Arial"/>
              <a:buChar char="•"/>
            </a:pPr>
            <a:r>
              <a:rPr lang="en-US" sz="2300">
                <a:solidFill>
                  <a:srgbClr val="763C00"/>
                </a:solidFill>
                <a:latin typeface="Canva Sans"/>
                <a:ea typeface="Canva Sans"/>
                <a:cs typeface="Canva Sans"/>
                <a:sym typeface="Canva Sans"/>
              </a:rPr>
              <a:t>Google Forms: </a:t>
            </a:r>
          </a:p>
          <a:p>
            <a:pPr algn="l">
              <a:lnSpc>
                <a:spcPts val="3220"/>
              </a:lnSpc>
            </a:pPr>
            <a:r>
              <a:rPr lang="en-US" sz="2300">
                <a:solidFill>
                  <a:srgbClr val="763C00"/>
                </a:solidFill>
                <a:latin typeface="Canva Sans"/>
                <a:ea typeface="Canva Sans"/>
                <a:cs typeface="Canva Sans"/>
                <a:sym typeface="Canva Sans"/>
              </a:rPr>
              <a:t>                                  - Integration challenges</a:t>
            </a:r>
          </a:p>
          <a:p>
            <a:pPr algn="l">
              <a:lnSpc>
                <a:spcPts val="3220"/>
              </a:lnSpc>
            </a:pPr>
            <a:r>
              <a:rPr lang="en-US" sz="2300">
                <a:solidFill>
                  <a:srgbClr val="763C00"/>
                </a:solidFill>
                <a:latin typeface="Canva Sans"/>
                <a:ea typeface="Canva Sans"/>
                <a:cs typeface="Canva Sans"/>
                <a:sym typeface="Canva Sans"/>
              </a:rPr>
              <a:t>                                  - Survey type limitation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3" name="AutoShape 3"/>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4" name="TextBox 4"/>
          <p:cNvSpPr txBox="1"/>
          <p:nvPr/>
        </p:nvSpPr>
        <p:spPr>
          <a:xfrm>
            <a:off x="2720324" y="9819000"/>
            <a:ext cx="15322464" cy="191351"/>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sp>
        <p:nvSpPr>
          <p:cNvPr id="5" name="TextBox 5"/>
          <p:cNvSpPr txBox="1"/>
          <p:nvPr/>
        </p:nvSpPr>
        <p:spPr>
          <a:xfrm>
            <a:off x="1028700" y="580073"/>
            <a:ext cx="5600700" cy="811530"/>
          </a:xfrm>
          <a:prstGeom prst="rect">
            <a:avLst/>
          </a:prstGeom>
        </p:spPr>
        <p:txBody>
          <a:bodyPr wrap="square" lIns="0" tIns="0" rIns="0" bIns="0" rtlCol="0" anchor="t">
            <a:spAutoFit/>
          </a:bodyPr>
          <a:lstStyle/>
          <a:p>
            <a:pPr algn="ctr">
              <a:lnSpc>
                <a:spcPts val="6720"/>
              </a:lnSpc>
            </a:pPr>
            <a:r>
              <a:rPr lang="en-US" sz="4800" u="sng" dirty="0">
                <a:solidFill>
                  <a:srgbClr val="763C00"/>
                </a:solidFill>
                <a:latin typeface="Canva Sans Bold"/>
                <a:ea typeface="Canva Sans Bold"/>
                <a:cs typeface="Canva Sans Bold"/>
                <a:sym typeface="Canva Sans Bold"/>
              </a:rPr>
              <a:t>Proposed System</a:t>
            </a:r>
          </a:p>
        </p:txBody>
      </p:sp>
      <p:sp>
        <p:nvSpPr>
          <p:cNvPr id="6" name="TextBox 6"/>
          <p:cNvSpPr txBox="1"/>
          <p:nvPr/>
        </p:nvSpPr>
        <p:spPr>
          <a:xfrm>
            <a:off x="2699841" y="1804352"/>
            <a:ext cx="12888318" cy="7190105"/>
          </a:xfrm>
          <a:prstGeom prst="rect">
            <a:avLst/>
          </a:prstGeom>
        </p:spPr>
        <p:txBody>
          <a:bodyPr lIns="0" tIns="0" rIns="0" bIns="0" rtlCol="0" anchor="t">
            <a:spAutoFit/>
          </a:bodyPr>
          <a:lstStyle/>
          <a:p>
            <a:pPr algn="just">
              <a:lnSpc>
                <a:spcPts val="3219"/>
              </a:lnSpc>
            </a:pPr>
            <a:r>
              <a:rPr lang="en-US" sz="2299" u="sng">
                <a:solidFill>
                  <a:srgbClr val="763C00"/>
                </a:solidFill>
                <a:latin typeface="Canva Sans Bold"/>
                <a:ea typeface="Canva Sans Bold"/>
                <a:cs typeface="Canva Sans Bold"/>
                <a:sym typeface="Canva Sans Bold"/>
              </a:rPr>
              <a:t>Extensive Customization:</a:t>
            </a:r>
            <a:r>
              <a:rPr lang="en-US" sz="2299">
                <a:solidFill>
                  <a:srgbClr val="763C00"/>
                </a:solidFill>
                <a:latin typeface="Canva Sans"/>
                <a:ea typeface="Canva Sans"/>
                <a:cs typeface="Canva Sans"/>
                <a:sym typeface="Canva Sans"/>
              </a:rPr>
              <a:t> Providing users with a range of customizable templates and design tools to tailor surveys according to their brand identity. </a:t>
            </a:r>
            <a:r>
              <a:rPr lang="en-US" sz="2299">
                <a:solidFill>
                  <a:srgbClr val="763C00"/>
                </a:solidFill>
                <a:latin typeface="Canva Sans Bold"/>
                <a:ea typeface="Canva Sans Bold"/>
                <a:cs typeface="Canva Sans Bold"/>
                <a:sym typeface="Canva Sans Bold"/>
              </a:rPr>
              <a:t>For example,</a:t>
            </a:r>
            <a:r>
              <a:rPr lang="en-US" sz="2299">
                <a:solidFill>
                  <a:srgbClr val="763C00"/>
                </a:solidFill>
                <a:latin typeface="Canva Sans"/>
                <a:ea typeface="Canva Sans"/>
                <a:cs typeface="Canva Sans"/>
                <a:sym typeface="Canva Sans"/>
              </a:rPr>
              <a:t> allowing users to upload custom logos, choose color schemes, and customize survey layouts to match their corporate style.</a:t>
            </a:r>
          </a:p>
          <a:p>
            <a:pPr algn="just">
              <a:lnSpc>
                <a:spcPts val="3219"/>
              </a:lnSpc>
            </a:pPr>
            <a:endParaRPr lang="en-US" sz="2299">
              <a:solidFill>
                <a:srgbClr val="763C00"/>
              </a:solidFill>
              <a:latin typeface="Canva Sans"/>
              <a:ea typeface="Canva Sans"/>
              <a:cs typeface="Canva Sans"/>
              <a:sym typeface="Canva Sans"/>
            </a:endParaRPr>
          </a:p>
          <a:p>
            <a:pPr algn="just">
              <a:lnSpc>
                <a:spcPts val="3219"/>
              </a:lnSpc>
            </a:pPr>
            <a:r>
              <a:rPr lang="en-US" sz="2299" u="sng">
                <a:solidFill>
                  <a:srgbClr val="763C00"/>
                </a:solidFill>
                <a:latin typeface="Canva Sans Bold"/>
                <a:ea typeface="Canva Sans Bold"/>
                <a:cs typeface="Canva Sans Bold"/>
                <a:sym typeface="Canva Sans Bold"/>
              </a:rPr>
              <a:t>Stringent Data Privacy:</a:t>
            </a:r>
            <a:r>
              <a:rPr lang="en-US" sz="2299">
                <a:solidFill>
                  <a:srgbClr val="763C00"/>
                </a:solidFill>
                <a:latin typeface="Canva Sans"/>
                <a:ea typeface="Canva Sans"/>
                <a:cs typeface="Canva Sans"/>
                <a:sym typeface="Canva Sans"/>
              </a:rPr>
              <a:t> Implementing industry-leading encryption protocols and compliance with GDPR and other data protection regulations. </a:t>
            </a:r>
            <a:r>
              <a:rPr lang="en-US" sz="2299">
                <a:solidFill>
                  <a:srgbClr val="763C00"/>
                </a:solidFill>
                <a:latin typeface="Canva Sans Bold"/>
                <a:ea typeface="Canva Sans Bold"/>
                <a:cs typeface="Canva Sans Bold"/>
                <a:sym typeface="Canva Sans Bold"/>
              </a:rPr>
              <a:t>For instance,</a:t>
            </a:r>
            <a:r>
              <a:rPr lang="en-US" sz="2299">
                <a:solidFill>
                  <a:srgbClr val="763C00"/>
                </a:solidFill>
                <a:latin typeface="Canva Sans"/>
                <a:ea typeface="Canva Sans"/>
                <a:cs typeface="Canva Sans"/>
                <a:sym typeface="Canva Sans"/>
              </a:rPr>
              <a:t> providing users with options to anonymize responses, restrict access to survey results, and offering clear data retention policies.</a:t>
            </a:r>
          </a:p>
          <a:p>
            <a:pPr algn="just">
              <a:lnSpc>
                <a:spcPts val="3219"/>
              </a:lnSpc>
            </a:pPr>
            <a:endParaRPr lang="en-US" sz="2299">
              <a:solidFill>
                <a:srgbClr val="763C00"/>
              </a:solidFill>
              <a:latin typeface="Canva Sans"/>
              <a:ea typeface="Canva Sans"/>
              <a:cs typeface="Canva Sans"/>
              <a:sym typeface="Canva Sans"/>
            </a:endParaRPr>
          </a:p>
          <a:p>
            <a:pPr algn="just">
              <a:lnSpc>
                <a:spcPts val="3219"/>
              </a:lnSpc>
            </a:pPr>
            <a:r>
              <a:rPr lang="en-US" sz="2299" u="sng">
                <a:solidFill>
                  <a:srgbClr val="763C00"/>
                </a:solidFill>
                <a:latin typeface="Canva Sans Bold"/>
                <a:ea typeface="Canva Sans Bold"/>
                <a:cs typeface="Canva Sans Bold"/>
                <a:sym typeface="Canva Sans Bold"/>
              </a:rPr>
              <a:t>Detailed Reporting:</a:t>
            </a:r>
            <a:r>
              <a:rPr lang="en-US" sz="2299">
                <a:solidFill>
                  <a:srgbClr val="763C00"/>
                </a:solidFill>
                <a:latin typeface="Canva Sans"/>
                <a:ea typeface="Canva Sans"/>
                <a:cs typeface="Canva Sans"/>
                <a:sym typeface="Canva Sans"/>
              </a:rPr>
              <a:t> Offering comprehensive reports at the end of each survey, including visual analytics and insights. </a:t>
            </a:r>
            <a:r>
              <a:rPr lang="en-US" sz="2299">
                <a:solidFill>
                  <a:srgbClr val="763C00"/>
                </a:solidFill>
                <a:latin typeface="Canva Sans Bold"/>
                <a:ea typeface="Canva Sans Bold"/>
                <a:cs typeface="Canva Sans Bold"/>
                <a:sym typeface="Canva Sans Bold"/>
              </a:rPr>
              <a:t>For example,</a:t>
            </a:r>
            <a:r>
              <a:rPr lang="en-US" sz="2299">
                <a:solidFill>
                  <a:srgbClr val="763C00"/>
                </a:solidFill>
                <a:latin typeface="Canva Sans"/>
                <a:ea typeface="Canva Sans"/>
                <a:cs typeface="Canva Sans"/>
                <a:sym typeface="Canva Sans"/>
              </a:rPr>
              <a:t> providing users with detailed charts, graphs, and downloadable data exports to analyze survey responses effectively.</a:t>
            </a:r>
          </a:p>
          <a:p>
            <a:pPr algn="just">
              <a:lnSpc>
                <a:spcPts val="3219"/>
              </a:lnSpc>
            </a:pPr>
            <a:endParaRPr lang="en-US" sz="2299">
              <a:solidFill>
                <a:srgbClr val="763C00"/>
              </a:solidFill>
              <a:latin typeface="Canva Sans"/>
              <a:ea typeface="Canva Sans"/>
              <a:cs typeface="Canva Sans"/>
              <a:sym typeface="Canva Sans"/>
            </a:endParaRPr>
          </a:p>
          <a:p>
            <a:pPr algn="just">
              <a:lnSpc>
                <a:spcPts val="3219"/>
              </a:lnSpc>
            </a:pPr>
            <a:r>
              <a:rPr lang="en-US" sz="2299" u="sng">
                <a:solidFill>
                  <a:srgbClr val="763C00"/>
                </a:solidFill>
                <a:latin typeface="Canva Sans Bold"/>
                <a:ea typeface="Canva Sans Bold"/>
                <a:cs typeface="Canva Sans Bold"/>
                <a:sym typeface="Canva Sans Bold"/>
              </a:rPr>
              <a:t>Versatile Integrations:</a:t>
            </a:r>
            <a:r>
              <a:rPr lang="en-US" sz="2299">
                <a:solidFill>
                  <a:srgbClr val="763C00"/>
                </a:solidFill>
                <a:latin typeface="Canva Sans"/>
                <a:ea typeface="Canva Sans"/>
                <a:cs typeface="Canva Sans"/>
                <a:sym typeface="Canva Sans"/>
              </a:rPr>
              <a:t> Supporting integration with leading analytics platforms such as Google Analytics and reporting tools like Tableau. </a:t>
            </a:r>
            <a:r>
              <a:rPr lang="en-US" sz="2299">
                <a:solidFill>
                  <a:srgbClr val="763C00"/>
                </a:solidFill>
                <a:latin typeface="Canva Sans Bold"/>
                <a:ea typeface="Canva Sans Bold"/>
                <a:cs typeface="Canva Sans Bold"/>
                <a:sym typeface="Canva Sans Bold"/>
              </a:rPr>
              <a:t>For example,</a:t>
            </a:r>
            <a:r>
              <a:rPr lang="en-US" sz="2299">
                <a:solidFill>
                  <a:srgbClr val="763C00"/>
                </a:solidFill>
                <a:latin typeface="Canva Sans"/>
                <a:ea typeface="Canva Sans"/>
                <a:cs typeface="Canva Sans"/>
                <a:sym typeface="Canva Sans"/>
              </a:rPr>
              <a:t> enabling users to seamlessly export survey data for deeper analysis and integration with their existing data analytics infrastructure.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3" name="AutoShape 3"/>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4" name="Freeform 4"/>
          <p:cNvSpPr/>
          <p:nvPr/>
        </p:nvSpPr>
        <p:spPr>
          <a:xfrm>
            <a:off x="1203676" y="2538178"/>
            <a:ext cx="15880649" cy="2434507"/>
          </a:xfrm>
          <a:custGeom>
            <a:avLst/>
            <a:gdLst/>
            <a:ahLst/>
            <a:cxnLst/>
            <a:rect l="l" t="t" r="r" b="b"/>
            <a:pathLst>
              <a:path w="15880649" h="2434507">
                <a:moveTo>
                  <a:pt x="0" y="0"/>
                </a:moveTo>
                <a:lnTo>
                  <a:pt x="15880648" y="0"/>
                </a:lnTo>
                <a:lnTo>
                  <a:pt x="15880648" y="2434507"/>
                </a:lnTo>
                <a:lnTo>
                  <a:pt x="0" y="2434507"/>
                </a:lnTo>
                <a:lnTo>
                  <a:pt x="0" y="0"/>
                </a:lnTo>
                <a:close/>
              </a:path>
            </a:pathLst>
          </a:custGeom>
          <a:blipFill>
            <a:blip r:embed="rId3"/>
            <a:stretch>
              <a:fillRect/>
            </a:stretch>
          </a:blipFill>
        </p:spPr>
        <p:txBody>
          <a:bodyPr/>
          <a:lstStyle/>
          <a:p>
            <a:endParaRPr lang="en-US"/>
          </a:p>
        </p:txBody>
      </p:sp>
      <p:sp>
        <p:nvSpPr>
          <p:cNvPr id="5" name="Freeform 5"/>
          <p:cNvSpPr/>
          <p:nvPr/>
        </p:nvSpPr>
        <p:spPr>
          <a:xfrm>
            <a:off x="1203676" y="5877945"/>
            <a:ext cx="15880649" cy="2334216"/>
          </a:xfrm>
          <a:custGeom>
            <a:avLst/>
            <a:gdLst/>
            <a:ahLst/>
            <a:cxnLst/>
            <a:rect l="l" t="t" r="r" b="b"/>
            <a:pathLst>
              <a:path w="15880649" h="2334216">
                <a:moveTo>
                  <a:pt x="0" y="0"/>
                </a:moveTo>
                <a:lnTo>
                  <a:pt x="15880648" y="0"/>
                </a:lnTo>
                <a:lnTo>
                  <a:pt x="15880648" y="2334216"/>
                </a:lnTo>
                <a:lnTo>
                  <a:pt x="0" y="2334216"/>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2720324" y="9819000"/>
            <a:ext cx="15322464" cy="191351"/>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sp>
        <p:nvSpPr>
          <p:cNvPr id="7" name="TextBox 7"/>
          <p:cNvSpPr txBox="1"/>
          <p:nvPr/>
        </p:nvSpPr>
        <p:spPr>
          <a:xfrm>
            <a:off x="1028700" y="580073"/>
            <a:ext cx="5524500" cy="811530"/>
          </a:xfrm>
          <a:prstGeom prst="rect">
            <a:avLst/>
          </a:prstGeom>
        </p:spPr>
        <p:txBody>
          <a:bodyPr wrap="square" lIns="0" tIns="0" rIns="0" bIns="0" rtlCol="0" anchor="t">
            <a:spAutoFit/>
          </a:bodyPr>
          <a:lstStyle/>
          <a:p>
            <a:pPr algn="ctr">
              <a:lnSpc>
                <a:spcPts val="6720"/>
              </a:lnSpc>
            </a:pPr>
            <a:r>
              <a:rPr lang="en-US" sz="4800" u="sng" dirty="0">
                <a:solidFill>
                  <a:srgbClr val="763C00"/>
                </a:solidFill>
                <a:latin typeface="Canva Sans Bold"/>
                <a:ea typeface="Canva Sans Bold"/>
                <a:cs typeface="Canva Sans Bold"/>
                <a:sym typeface="Canva Sans Bold"/>
              </a:rPr>
              <a:t>Proposed System</a:t>
            </a:r>
          </a:p>
        </p:txBody>
      </p:sp>
      <p:sp>
        <p:nvSpPr>
          <p:cNvPr id="8" name="TextBox 8"/>
          <p:cNvSpPr txBox="1"/>
          <p:nvPr/>
        </p:nvSpPr>
        <p:spPr>
          <a:xfrm>
            <a:off x="620100" y="2620912"/>
            <a:ext cx="1513500" cy="389255"/>
          </a:xfrm>
          <a:prstGeom prst="rect">
            <a:avLst/>
          </a:prstGeom>
        </p:spPr>
        <p:txBody>
          <a:bodyPr wrap="square" lIns="0" tIns="0" rIns="0" bIns="0" rtlCol="0" anchor="t">
            <a:spAutoFit/>
          </a:bodyPr>
          <a:lstStyle/>
          <a:p>
            <a:pPr algn="ctr">
              <a:lnSpc>
                <a:spcPts val="3220"/>
              </a:lnSpc>
            </a:pPr>
            <a:r>
              <a:rPr lang="en-US" sz="2300" dirty="0">
                <a:solidFill>
                  <a:srgbClr val="763C00"/>
                </a:solidFill>
                <a:latin typeface="Canva Sans"/>
                <a:ea typeface="Canva Sans"/>
                <a:cs typeface="Canva Sans"/>
                <a:sym typeface="Canva Sans"/>
              </a:rPr>
              <a:t>User Flow</a:t>
            </a:r>
          </a:p>
        </p:txBody>
      </p:sp>
      <p:sp>
        <p:nvSpPr>
          <p:cNvPr id="9" name="TextBox 9"/>
          <p:cNvSpPr txBox="1"/>
          <p:nvPr/>
        </p:nvSpPr>
        <p:spPr>
          <a:xfrm>
            <a:off x="620100" y="5659506"/>
            <a:ext cx="2622218" cy="383951"/>
          </a:xfrm>
          <a:prstGeom prst="rect">
            <a:avLst/>
          </a:prstGeom>
        </p:spPr>
        <p:txBody>
          <a:bodyPr wrap="square" lIns="0" tIns="0" rIns="0" bIns="0" rtlCol="0" anchor="t">
            <a:spAutoFit/>
          </a:bodyPr>
          <a:lstStyle/>
          <a:p>
            <a:pPr algn="ctr">
              <a:lnSpc>
                <a:spcPts val="3220"/>
              </a:lnSpc>
            </a:pPr>
            <a:r>
              <a:rPr lang="en-US" sz="2300" dirty="0">
                <a:solidFill>
                  <a:srgbClr val="763C00"/>
                </a:solidFill>
                <a:latin typeface="Canva Sans"/>
                <a:ea typeface="Canva Sans"/>
                <a:cs typeface="Canva Sans"/>
                <a:sym typeface="Canva Sans"/>
              </a:rPr>
              <a:t>Organization 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3" name="AutoShape 3"/>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4" name="TextBox 4"/>
          <p:cNvSpPr txBox="1"/>
          <p:nvPr/>
        </p:nvSpPr>
        <p:spPr>
          <a:xfrm>
            <a:off x="2720324" y="9819000"/>
            <a:ext cx="15322464" cy="191351"/>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sp>
        <p:nvSpPr>
          <p:cNvPr id="5" name="TextBox 5"/>
          <p:cNvSpPr txBox="1"/>
          <p:nvPr/>
        </p:nvSpPr>
        <p:spPr>
          <a:xfrm>
            <a:off x="1002038" y="547052"/>
            <a:ext cx="6770362" cy="811530"/>
          </a:xfrm>
          <a:prstGeom prst="rect">
            <a:avLst/>
          </a:prstGeom>
        </p:spPr>
        <p:txBody>
          <a:bodyPr wrap="square" lIns="0" tIns="0" rIns="0" bIns="0" rtlCol="0" anchor="t">
            <a:spAutoFit/>
          </a:bodyPr>
          <a:lstStyle/>
          <a:p>
            <a:pPr algn="ctr">
              <a:lnSpc>
                <a:spcPts val="6720"/>
              </a:lnSpc>
            </a:pPr>
            <a:r>
              <a:rPr lang="en-US" sz="4800" u="sng" dirty="0">
                <a:solidFill>
                  <a:srgbClr val="763C00"/>
                </a:solidFill>
                <a:latin typeface="Canva Sans Bold"/>
                <a:ea typeface="Canva Sans Bold"/>
                <a:cs typeface="Canva Sans Bold"/>
                <a:sym typeface="Canva Sans Bold"/>
              </a:rPr>
              <a:t>System Requirements</a:t>
            </a:r>
          </a:p>
        </p:txBody>
      </p:sp>
      <p:grpSp>
        <p:nvGrpSpPr>
          <p:cNvPr id="6" name="Group 6"/>
          <p:cNvGrpSpPr/>
          <p:nvPr/>
        </p:nvGrpSpPr>
        <p:grpSpPr>
          <a:xfrm>
            <a:off x="2299447" y="1936040"/>
            <a:ext cx="10624539" cy="6433335"/>
            <a:chOff x="0" y="-57149"/>
            <a:chExt cx="14166053" cy="8577780"/>
          </a:xfrm>
        </p:grpSpPr>
        <p:sp>
          <p:nvSpPr>
            <p:cNvPr id="7" name="TextBox 7"/>
            <p:cNvSpPr txBox="1"/>
            <p:nvPr/>
          </p:nvSpPr>
          <p:spPr>
            <a:xfrm>
              <a:off x="679759" y="768562"/>
              <a:ext cx="13486294" cy="4236932"/>
            </a:xfrm>
            <a:prstGeom prst="rect">
              <a:avLst/>
            </a:prstGeom>
          </p:spPr>
          <p:txBody>
            <a:bodyPr lIns="0" tIns="0" rIns="0" bIns="0" rtlCol="0" anchor="t">
              <a:spAutoFit/>
            </a:bodyPr>
            <a:lstStyle/>
            <a:p>
              <a:pPr marL="496571" lvl="1" indent="-248285" algn="l">
                <a:lnSpc>
                  <a:spcPts val="3220"/>
                </a:lnSpc>
                <a:buFont typeface="Arial"/>
                <a:buChar char="•"/>
              </a:pPr>
              <a:r>
                <a:rPr lang="en-US" sz="2300" dirty="0">
                  <a:solidFill>
                    <a:srgbClr val="763C00"/>
                  </a:solidFill>
                  <a:latin typeface="Canva Sans Bold"/>
                  <a:ea typeface="Canva Sans Bold"/>
                  <a:cs typeface="Canva Sans Bold"/>
                  <a:sym typeface="Canva Sans Bold"/>
                </a:rPr>
                <a:t>Operating System: </a:t>
              </a:r>
              <a:r>
                <a:rPr lang="en-US" sz="2300" dirty="0">
                  <a:solidFill>
                    <a:srgbClr val="763C00"/>
                  </a:solidFill>
                  <a:latin typeface="Canva Sans"/>
                  <a:ea typeface="Canva Sans"/>
                  <a:cs typeface="Canva Sans"/>
                  <a:sym typeface="Canva Sans"/>
                </a:rPr>
                <a:t>Windows, MacOS or Linux</a:t>
              </a:r>
            </a:p>
            <a:p>
              <a:pPr marL="496571" lvl="1" indent="-248285" algn="l">
                <a:lnSpc>
                  <a:spcPts val="3220"/>
                </a:lnSpc>
                <a:buFont typeface="Arial"/>
                <a:buChar char="•"/>
              </a:pPr>
              <a:r>
                <a:rPr lang="en-US" sz="2300" dirty="0">
                  <a:solidFill>
                    <a:srgbClr val="763C00"/>
                  </a:solidFill>
                  <a:latin typeface="Canva Sans Bold"/>
                  <a:ea typeface="Canva Sans Bold"/>
                  <a:cs typeface="Canva Sans Bold"/>
                  <a:sym typeface="Canva Sans Bold"/>
                </a:rPr>
                <a:t>Integrated Development Environment: </a:t>
              </a:r>
              <a:r>
                <a:rPr lang="en-US" sz="2300" dirty="0">
                  <a:solidFill>
                    <a:srgbClr val="763C00"/>
                  </a:solidFill>
                  <a:latin typeface="Canva Sans"/>
                  <a:ea typeface="Canva Sans"/>
                  <a:cs typeface="Canva Sans"/>
                  <a:sym typeface="Canva Sans"/>
                </a:rPr>
                <a:t>Microsoft’s Visual Studio Code</a:t>
              </a:r>
            </a:p>
            <a:p>
              <a:pPr marL="496571" lvl="1" indent="-248285" algn="l">
                <a:lnSpc>
                  <a:spcPts val="3220"/>
                </a:lnSpc>
                <a:buFont typeface="Arial"/>
                <a:buChar char="•"/>
              </a:pPr>
              <a:r>
                <a:rPr lang="en-US" sz="2300" dirty="0">
                  <a:solidFill>
                    <a:srgbClr val="763C00"/>
                  </a:solidFill>
                  <a:latin typeface="Canva Sans Bold"/>
                  <a:ea typeface="Canva Sans Bold"/>
                  <a:cs typeface="Canva Sans Bold"/>
                  <a:sym typeface="Canva Sans Bold"/>
                </a:rPr>
                <a:t>Programming Languages and Frameworks: </a:t>
              </a:r>
            </a:p>
            <a:p>
              <a:pPr algn="l">
                <a:lnSpc>
                  <a:spcPts val="3220"/>
                </a:lnSpc>
              </a:pPr>
              <a:r>
                <a:rPr lang="en-US" sz="2300" dirty="0">
                  <a:solidFill>
                    <a:srgbClr val="763C00"/>
                  </a:solidFill>
                  <a:latin typeface="Canva Sans Bold"/>
                  <a:ea typeface="Canva Sans Bold"/>
                  <a:cs typeface="Canva Sans Bold"/>
                  <a:sym typeface="Canva Sans Bold"/>
                </a:rPr>
                <a:t>                       - Front-End: </a:t>
              </a:r>
              <a:r>
                <a:rPr lang="en-US" sz="2300" dirty="0">
                  <a:solidFill>
                    <a:srgbClr val="763C00"/>
                  </a:solidFill>
                  <a:latin typeface="Canva Sans"/>
                  <a:ea typeface="Canva Sans"/>
                  <a:cs typeface="Canva Sans"/>
                  <a:sym typeface="Canva Sans"/>
                </a:rPr>
                <a:t>Basic wed development tools*</a:t>
              </a:r>
            </a:p>
            <a:p>
              <a:pPr algn="l">
                <a:lnSpc>
                  <a:spcPts val="3220"/>
                </a:lnSpc>
              </a:pPr>
              <a:r>
                <a:rPr lang="en-US" sz="2300" dirty="0">
                  <a:solidFill>
                    <a:srgbClr val="763C00"/>
                  </a:solidFill>
                  <a:latin typeface="Canva Sans"/>
                  <a:ea typeface="Canva Sans"/>
                  <a:cs typeface="Canva Sans"/>
                  <a:sym typeface="Canva Sans"/>
                </a:rPr>
                <a:t>                      </a:t>
              </a:r>
              <a:r>
                <a:rPr lang="en-US" sz="2300" dirty="0">
                  <a:solidFill>
                    <a:srgbClr val="763C00"/>
                  </a:solidFill>
                  <a:latin typeface="Canva Sans Bold"/>
                  <a:ea typeface="Canva Sans Bold"/>
                  <a:cs typeface="Canva Sans Bold"/>
                  <a:sym typeface="Canva Sans Bold"/>
                </a:rPr>
                <a:t>- Back-End: </a:t>
              </a:r>
              <a:r>
                <a:rPr lang="en-US" sz="2300" dirty="0">
                  <a:solidFill>
                    <a:srgbClr val="763C00"/>
                  </a:solidFill>
                  <a:latin typeface="Canva Sans"/>
                  <a:ea typeface="Canva Sans"/>
                  <a:cs typeface="Canva Sans"/>
                  <a:sym typeface="Canva Sans"/>
                </a:rPr>
                <a:t>Python with Django or Flask</a:t>
              </a:r>
            </a:p>
            <a:p>
              <a:pPr marL="496571" lvl="1" indent="-248285" algn="l">
                <a:lnSpc>
                  <a:spcPts val="3220"/>
                </a:lnSpc>
                <a:buFont typeface="Arial"/>
                <a:buChar char="•"/>
              </a:pPr>
              <a:r>
                <a:rPr lang="en-US" sz="2300" dirty="0">
                  <a:solidFill>
                    <a:srgbClr val="763C00"/>
                  </a:solidFill>
                  <a:latin typeface="Canva Sans Bold"/>
                  <a:ea typeface="Canva Sans Bold"/>
                  <a:cs typeface="Canva Sans Bold"/>
                  <a:sym typeface="Canva Sans Bold"/>
                </a:rPr>
                <a:t>Version Control: </a:t>
              </a:r>
              <a:r>
                <a:rPr lang="en-US" sz="2300" dirty="0">
                  <a:solidFill>
                    <a:srgbClr val="763C00"/>
                  </a:solidFill>
                  <a:latin typeface="Canva Sans"/>
                  <a:ea typeface="Canva Sans"/>
                  <a:cs typeface="Canva Sans"/>
                  <a:sym typeface="Canva Sans"/>
                </a:rPr>
                <a:t>Git for aligning code versions</a:t>
              </a:r>
            </a:p>
            <a:p>
              <a:pPr marL="496571" lvl="1" indent="-248285" algn="l">
                <a:lnSpc>
                  <a:spcPts val="3220"/>
                </a:lnSpc>
                <a:buFont typeface="Arial"/>
                <a:buChar char="•"/>
              </a:pPr>
              <a:r>
                <a:rPr lang="en-US" sz="2300" dirty="0">
                  <a:solidFill>
                    <a:srgbClr val="763C00"/>
                  </a:solidFill>
                  <a:latin typeface="Canva Sans Bold"/>
                  <a:ea typeface="Canva Sans Bold"/>
                  <a:cs typeface="Canva Sans Bold"/>
                  <a:sym typeface="Canva Sans Bold"/>
                </a:rPr>
                <a:t>API Development: </a:t>
              </a:r>
              <a:r>
                <a:rPr lang="en-US" sz="2300" dirty="0">
                  <a:solidFill>
                    <a:srgbClr val="763C00"/>
                  </a:solidFill>
                  <a:latin typeface="Canva Sans"/>
                  <a:ea typeface="Canva Sans"/>
                  <a:cs typeface="Canva Sans"/>
                  <a:sym typeface="Canva Sans"/>
                </a:rPr>
                <a:t>API testing tool such as Postman*</a:t>
              </a:r>
            </a:p>
          </p:txBody>
        </p:sp>
        <p:sp>
          <p:nvSpPr>
            <p:cNvPr id="8" name="TextBox 8"/>
            <p:cNvSpPr txBox="1"/>
            <p:nvPr/>
          </p:nvSpPr>
          <p:spPr>
            <a:xfrm>
              <a:off x="0" y="-57149"/>
              <a:ext cx="5468471" cy="653769"/>
            </a:xfrm>
            <a:prstGeom prst="rect">
              <a:avLst/>
            </a:prstGeom>
          </p:spPr>
          <p:txBody>
            <a:bodyPr wrap="square" lIns="0" tIns="0" rIns="0" bIns="0" rtlCol="0" anchor="t">
              <a:spAutoFit/>
            </a:bodyPr>
            <a:lstStyle/>
            <a:p>
              <a:pPr algn="ctr">
                <a:lnSpc>
                  <a:spcPts val="4060"/>
                </a:lnSpc>
              </a:pPr>
              <a:r>
                <a:rPr lang="en-US" sz="2900" dirty="0">
                  <a:solidFill>
                    <a:srgbClr val="763C00"/>
                  </a:solidFill>
                  <a:latin typeface="Canva Sans Bold"/>
                  <a:ea typeface="Canva Sans Bold"/>
                  <a:cs typeface="Canva Sans Bold"/>
                  <a:sym typeface="Canva Sans Bold"/>
                </a:rPr>
                <a:t>Software requirement</a:t>
              </a:r>
            </a:p>
          </p:txBody>
        </p:sp>
        <p:sp>
          <p:nvSpPr>
            <p:cNvPr id="9" name="TextBox 9"/>
            <p:cNvSpPr txBox="1"/>
            <p:nvPr/>
          </p:nvSpPr>
          <p:spPr>
            <a:xfrm>
              <a:off x="0" y="5591588"/>
              <a:ext cx="5773271" cy="653769"/>
            </a:xfrm>
            <a:prstGeom prst="rect">
              <a:avLst/>
            </a:prstGeom>
          </p:spPr>
          <p:txBody>
            <a:bodyPr wrap="square" lIns="0" tIns="0" rIns="0" bIns="0" rtlCol="0" anchor="t">
              <a:spAutoFit/>
            </a:bodyPr>
            <a:lstStyle/>
            <a:p>
              <a:pPr algn="ctr">
                <a:lnSpc>
                  <a:spcPts val="4060"/>
                </a:lnSpc>
              </a:pPr>
              <a:r>
                <a:rPr lang="en-US" sz="2900" dirty="0">
                  <a:solidFill>
                    <a:srgbClr val="763C00"/>
                  </a:solidFill>
                  <a:latin typeface="Canva Sans Bold"/>
                  <a:ea typeface="Canva Sans Bold"/>
                  <a:cs typeface="Canva Sans Bold"/>
                  <a:sym typeface="Canva Sans Bold"/>
                </a:rPr>
                <a:t>Software requirement</a:t>
              </a:r>
            </a:p>
          </p:txBody>
        </p:sp>
        <p:sp>
          <p:nvSpPr>
            <p:cNvPr id="10" name="TextBox 10"/>
            <p:cNvSpPr txBox="1"/>
            <p:nvPr/>
          </p:nvSpPr>
          <p:spPr>
            <a:xfrm>
              <a:off x="679759" y="6417299"/>
              <a:ext cx="13486294" cy="2103332"/>
            </a:xfrm>
            <a:prstGeom prst="rect">
              <a:avLst/>
            </a:prstGeom>
          </p:spPr>
          <p:txBody>
            <a:bodyPr lIns="0" tIns="0" rIns="0" bIns="0" rtlCol="0" anchor="t">
              <a:spAutoFit/>
            </a:bodyPr>
            <a:lstStyle/>
            <a:p>
              <a:pPr marL="496569" lvl="1" indent="-248284" algn="l">
                <a:lnSpc>
                  <a:spcPts val="3219"/>
                </a:lnSpc>
                <a:buFont typeface="Arial"/>
                <a:buChar char="•"/>
              </a:pPr>
              <a:r>
                <a:rPr lang="en-US" sz="2299">
                  <a:solidFill>
                    <a:srgbClr val="763C00"/>
                  </a:solidFill>
                  <a:latin typeface="Canva Sans Bold"/>
                  <a:ea typeface="Canva Sans Bold"/>
                  <a:cs typeface="Canva Sans Bold"/>
                  <a:sym typeface="Canva Sans Bold"/>
                </a:rPr>
                <a:t>Processor: </a:t>
              </a:r>
              <a:r>
                <a:rPr lang="en-US" sz="2299">
                  <a:solidFill>
                    <a:srgbClr val="763C00"/>
                  </a:solidFill>
                  <a:latin typeface="Canva Sans"/>
                  <a:ea typeface="Canva Sans"/>
                  <a:cs typeface="Canva Sans"/>
                  <a:sym typeface="Canva Sans"/>
                </a:rPr>
                <a:t>Intel i5 or Apple’s silicon chip</a:t>
              </a:r>
            </a:p>
            <a:p>
              <a:pPr marL="496569" lvl="1" indent="-248284" algn="l">
                <a:lnSpc>
                  <a:spcPts val="3219"/>
                </a:lnSpc>
                <a:buFont typeface="Arial"/>
                <a:buChar char="•"/>
              </a:pPr>
              <a:r>
                <a:rPr lang="en-US" sz="2299">
                  <a:solidFill>
                    <a:srgbClr val="763C00"/>
                  </a:solidFill>
                  <a:latin typeface="Canva Sans Bold"/>
                  <a:ea typeface="Canva Sans Bold"/>
                  <a:cs typeface="Canva Sans Bold"/>
                  <a:sym typeface="Canva Sans Bold"/>
                </a:rPr>
                <a:t>RAM: </a:t>
              </a:r>
              <a:r>
                <a:rPr lang="en-US" sz="2299">
                  <a:solidFill>
                    <a:srgbClr val="763C00"/>
                  </a:solidFill>
                  <a:latin typeface="Canva Sans"/>
                  <a:ea typeface="Canva Sans"/>
                  <a:cs typeface="Canva Sans"/>
                  <a:sym typeface="Canva Sans"/>
                </a:rPr>
                <a:t>6GB or higher</a:t>
              </a:r>
            </a:p>
            <a:p>
              <a:pPr marL="496569" lvl="1" indent="-248284" algn="l">
                <a:lnSpc>
                  <a:spcPts val="3219"/>
                </a:lnSpc>
                <a:buFont typeface="Arial"/>
                <a:buChar char="•"/>
              </a:pPr>
              <a:r>
                <a:rPr lang="en-US" sz="2299">
                  <a:solidFill>
                    <a:srgbClr val="763C00"/>
                  </a:solidFill>
                  <a:latin typeface="Canva Sans Bold"/>
                  <a:ea typeface="Canva Sans Bold"/>
                  <a:cs typeface="Canva Sans Bold"/>
                  <a:sym typeface="Canva Sans Bold"/>
                </a:rPr>
                <a:t>Storage: </a:t>
              </a:r>
              <a:r>
                <a:rPr lang="en-US" sz="2299">
                  <a:solidFill>
                    <a:srgbClr val="763C00"/>
                  </a:solidFill>
                  <a:latin typeface="Canva Sans"/>
                  <a:ea typeface="Canva Sans"/>
                  <a:cs typeface="Canva Sans"/>
                  <a:sym typeface="Canva Sans"/>
                </a:rPr>
                <a:t>SSD for faster read and write</a:t>
              </a:r>
            </a:p>
            <a:p>
              <a:pPr marL="496569" lvl="1" indent="-248284" algn="l">
                <a:lnSpc>
                  <a:spcPts val="3219"/>
                </a:lnSpc>
                <a:buFont typeface="Arial"/>
                <a:buChar char="•"/>
              </a:pPr>
              <a:r>
                <a:rPr lang="en-US" sz="2299">
                  <a:solidFill>
                    <a:srgbClr val="763C00"/>
                  </a:solidFill>
                  <a:latin typeface="Canva Sans Bold"/>
                  <a:ea typeface="Canva Sans Bold"/>
                  <a:cs typeface="Canva Sans Bold"/>
                  <a:sym typeface="Canva Sans Bold"/>
                </a:rPr>
                <a:t>Graphics: </a:t>
              </a:r>
              <a:r>
                <a:rPr lang="en-US" sz="2299">
                  <a:solidFill>
                    <a:srgbClr val="763C00"/>
                  </a:solidFill>
                  <a:latin typeface="Canva Sans"/>
                  <a:ea typeface="Canva Sans"/>
                  <a:cs typeface="Canva Sans"/>
                  <a:sym typeface="Canva Sans"/>
                </a:rPr>
                <a:t>Processor integrated graphics</a:t>
              </a:r>
            </a:p>
          </p:txBody>
        </p:sp>
      </p:grpSp>
      <p:sp>
        <p:nvSpPr>
          <p:cNvPr id="11" name="TextBox 11"/>
          <p:cNvSpPr txBox="1"/>
          <p:nvPr/>
        </p:nvSpPr>
        <p:spPr>
          <a:xfrm>
            <a:off x="2299447" y="8961120"/>
            <a:ext cx="13093892" cy="297180"/>
          </a:xfrm>
          <a:prstGeom prst="rect">
            <a:avLst/>
          </a:prstGeom>
        </p:spPr>
        <p:txBody>
          <a:bodyPr lIns="0" tIns="0" rIns="0" bIns="0" rtlCol="0" anchor="t">
            <a:spAutoFit/>
          </a:bodyPr>
          <a:lstStyle/>
          <a:p>
            <a:pPr algn="just">
              <a:lnSpc>
                <a:spcPts val="2520"/>
              </a:lnSpc>
            </a:pPr>
            <a:r>
              <a:rPr lang="en-US" sz="1800">
                <a:solidFill>
                  <a:srgbClr val="763C00"/>
                </a:solidFill>
                <a:latin typeface="Canva Sans Italics"/>
                <a:ea typeface="Canva Sans Italics"/>
                <a:cs typeface="Canva Sans Italics"/>
                <a:sym typeface="Canva Sans Italics"/>
              </a:rPr>
              <a:t>*The project will be developed in two versions. Depending on the version, different tools and applications will be used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3" name="AutoShape 3"/>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4" name="TextBox 4"/>
          <p:cNvSpPr txBox="1"/>
          <p:nvPr/>
        </p:nvSpPr>
        <p:spPr>
          <a:xfrm>
            <a:off x="2720324" y="9819000"/>
            <a:ext cx="15322464" cy="191351"/>
          </a:xfrm>
          <a:prstGeom prst="rect">
            <a:avLst/>
          </a:prstGeom>
        </p:spPr>
        <p:txBody>
          <a:bodyPr wrap="square" lIns="0" tIns="0" rIns="0" bIns="0" rtlCol="0" anchor="t">
            <a:spAutoFit/>
          </a:bodyPr>
          <a:lstStyle/>
          <a:p>
            <a:pPr algn="just">
              <a:lnSpc>
                <a:spcPts val="1609"/>
              </a:lnSpc>
            </a:pPr>
            <a:r>
              <a:rPr lang="en-US" sz="1149" u="sng" dirty="0">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sp>
        <p:nvSpPr>
          <p:cNvPr id="5" name="TextBox 5"/>
          <p:cNvSpPr txBox="1"/>
          <p:nvPr/>
        </p:nvSpPr>
        <p:spPr>
          <a:xfrm>
            <a:off x="952598" y="547052"/>
            <a:ext cx="6057802" cy="803361"/>
          </a:xfrm>
          <a:prstGeom prst="rect">
            <a:avLst/>
          </a:prstGeom>
        </p:spPr>
        <p:txBody>
          <a:bodyPr wrap="square" lIns="0" tIns="0" rIns="0" bIns="0" rtlCol="0" anchor="t">
            <a:spAutoFit/>
          </a:bodyPr>
          <a:lstStyle/>
          <a:p>
            <a:pPr algn="ctr">
              <a:lnSpc>
                <a:spcPts val="6720"/>
              </a:lnSpc>
            </a:pPr>
            <a:r>
              <a:rPr lang="en-US" sz="4800" u="sng" dirty="0">
                <a:solidFill>
                  <a:srgbClr val="763C00"/>
                </a:solidFill>
                <a:latin typeface="Canva Sans Bold"/>
                <a:ea typeface="Canva Sans Bold"/>
                <a:cs typeface="Canva Sans Bold"/>
                <a:sym typeface="Canva Sans Bold"/>
              </a:rPr>
              <a:t>Modules Identified</a:t>
            </a:r>
          </a:p>
        </p:txBody>
      </p:sp>
      <p:sp>
        <p:nvSpPr>
          <p:cNvPr id="6" name="TextBox 6"/>
          <p:cNvSpPr txBox="1"/>
          <p:nvPr/>
        </p:nvSpPr>
        <p:spPr>
          <a:xfrm>
            <a:off x="2622218" y="1995095"/>
            <a:ext cx="11057265" cy="4065848"/>
          </a:xfrm>
          <a:prstGeom prst="rect">
            <a:avLst/>
          </a:prstGeom>
        </p:spPr>
        <p:txBody>
          <a:bodyPr lIns="0" tIns="0" rIns="0" bIns="0" rtlCol="0" anchor="t">
            <a:spAutoFit/>
          </a:bodyPr>
          <a:lstStyle/>
          <a:p>
            <a:pPr algn="l">
              <a:lnSpc>
                <a:spcPts val="3215"/>
              </a:lnSpc>
            </a:pPr>
            <a:r>
              <a:rPr lang="en-US" sz="2296">
                <a:solidFill>
                  <a:srgbClr val="763C00"/>
                </a:solidFill>
                <a:latin typeface="Canva Sans"/>
                <a:ea typeface="Canva Sans"/>
                <a:cs typeface="Canva Sans"/>
                <a:sym typeface="Canva Sans"/>
              </a:rPr>
              <a:t>The proposed system is structured into three primary segments:  </a:t>
            </a:r>
          </a:p>
          <a:p>
            <a:pPr algn="l">
              <a:lnSpc>
                <a:spcPts val="3215"/>
              </a:lnSpc>
            </a:pPr>
            <a:r>
              <a:rPr lang="en-US" sz="2296">
                <a:solidFill>
                  <a:srgbClr val="763C00"/>
                </a:solidFill>
                <a:latin typeface="Canva Sans"/>
                <a:ea typeface="Canva Sans"/>
                <a:cs typeface="Canva Sans"/>
                <a:sym typeface="Canva Sans"/>
              </a:rPr>
              <a:t>    </a:t>
            </a:r>
            <a:r>
              <a:rPr lang="en-US" sz="2296">
                <a:solidFill>
                  <a:srgbClr val="763C00"/>
                </a:solidFill>
                <a:latin typeface="Canva Sans Bold"/>
                <a:ea typeface="Canva Sans Bold"/>
                <a:cs typeface="Canva Sans Bold"/>
                <a:sym typeface="Canva Sans Bold"/>
              </a:rPr>
              <a:t>1. Client:</a:t>
            </a:r>
          </a:p>
          <a:p>
            <a:pPr algn="l">
              <a:lnSpc>
                <a:spcPts val="3215"/>
              </a:lnSpc>
            </a:pPr>
            <a:r>
              <a:rPr lang="en-US" sz="2296">
                <a:solidFill>
                  <a:srgbClr val="763C00"/>
                </a:solidFill>
                <a:latin typeface="Canva Sans"/>
                <a:ea typeface="Canva Sans"/>
                <a:cs typeface="Canva Sans"/>
                <a:sym typeface="Canva Sans"/>
              </a:rPr>
              <a:t>            - Organizations or entities intending to conduct surveys via the platform.</a:t>
            </a:r>
          </a:p>
          <a:p>
            <a:pPr algn="l">
              <a:lnSpc>
                <a:spcPts val="3215"/>
              </a:lnSpc>
            </a:pPr>
            <a:r>
              <a:rPr lang="en-US" sz="2296">
                <a:solidFill>
                  <a:srgbClr val="763C00"/>
                </a:solidFill>
                <a:latin typeface="Canva Sans"/>
                <a:ea typeface="Canva Sans"/>
                <a:cs typeface="Canva Sans"/>
                <a:sym typeface="Canva Sans"/>
              </a:rPr>
              <a:t>    </a:t>
            </a:r>
            <a:r>
              <a:rPr lang="en-US" sz="2296">
                <a:solidFill>
                  <a:srgbClr val="763C00"/>
                </a:solidFill>
                <a:latin typeface="Canva Sans Bold"/>
                <a:ea typeface="Canva Sans Bold"/>
                <a:cs typeface="Canva Sans Bold"/>
                <a:sym typeface="Canva Sans Bold"/>
              </a:rPr>
              <a:t>2. Superadmin:</a:t>
            </a:r>
          </a:p>
          <a:p>
            <a:pPr algn="l">
              <a:lnSpc>
                <a:spcPts val="3215"/>
              </a:lnSpc>
            </a:pPr>
            <a:r>
              <a:rPr lang="en-US" sz="2296">
                <a:solidFill>
                  <a:srgbClr val="763C00"/>
                </a:solidFill>
                <a:latin typeface="Canva Sans"/>
                <a:ea typeface="Canva Sans"/>
                <a:cs typeface="Canva Sans"/>
                <a:sym typeface="Canva Sans"/>
              </a:rPr>
              <a:t>            - Platform administrators with comprehensive control and oversight.</a:t>
            </a:r>
          </a:p>
          <a:p>
            <a:pPr algn="l">
              <a:lnSpc>
                <a:spcPts val="3215"/>
              </a:lnSpc>
            </a:pPr>
            <a:r>
              <a:rPr lang="en-US" sz="2296">
                <a:solidFill>
                  <a:srgbClr val="763C00"/>
                </a:solidFill>
                <a:latin typeface="Canva Sans"/>
                <a:ea typeface="Canva Sans"/>
                <a:cs typeface="Canva Sans"/>
                <a:sym typeface="Canva Sans"/>
              </a:rPr>
              <a:t>    </a:t>
            </a:r>
            <a:r>
              <a:rPr lang="en-US" sz="2296">
                <a:solidFill>
                  <a:srgbClr val="763C00"/>
                </a:solidFill>
                <a:latin typeface="Canva Sans Bold"/>
                <a:ea typeface="Canva Sans Bold"/>
                <a:cs typeface="Canva Sans Bold"/>
                <a:sym typeface="Canva Sans Bold"/>
              </a:rPr>
              <a:t>3. Users:</a:t>
            </a:r>
          </a:p>
          <a:p>
            <a:pPr algn="l">
              <a:lnSpc>
                <a:spcPts val="3215"/>
              </a:lnSpc>
            </a:pPr>
            <a:r>
              <a:rPr lang="en-US" sz="2296">
                <a:solidFill>
                  <a:srgbClr val="763C00"/>
                </a:solidFill>
                <a:latin typeface="Canva Sans"/>
                <a:ea typeface="Canva Sans"/>
                <a:cs typeface="Canva Sans"/>
                <a:sym typeface="Canva Sans"/>
              </a:rPr>
              <a:t>             - Categorized into the following roles:</a:t>
            </a:r>
          </a:p>
          <a:p>
            <a:pPr algn="l">
              <a:lnSpc>
                <a:spcPts val="3215"/>
              </a:lnSpc>
            </a:pPr>
            <a:r>
              <a:rPr lang="en-US" sz="2296">
                <a:solidFill>
                  <a:srgbClr val="763C00"/>
                </a:solidFill>
                <a:latin typeface="Canva Sans"/>
                <a:ea typeface="Canva Sans"/>
                <a:cs typeface="Canva Sans"/>
                <a:sym typeface="Canva Sans"/>
              </a:rPr>
              <a:t>                         a. Standard Users</a:t>
            </a:r>
          </a:p>
          <a:p>
            <a:pPr algn="l">
              <a:lnSpc>
                <a:spcPts val="3215"/>
              </a:lnSpc>
            </a:pPr>
            <a:r>
              <a:rPr lang="en-US" sz="2296">
                <a:solidFill>
                  <a:srgbClr val="763C00"/>
                </a:solidFill>
                <a:latin typeface="Canva Sans"/>
                <a:ea typeface="Canva Sans"/>
                <a:cs typeface="Canva Sans"/>
                <a:sym typeface="Canva Sans"/>
              </a:rPr>
              <a:t>                         b. Certified Technical Users</a:t>
            </a:r>
          </a:p>
          <a:p>
            <a:pPr algn="l">
              <a:lnSpc>
                <a:spcPts val="3215"/>
              </a:lnSpc>
            </a:pPr>
            <a:r>
              <a:rPr lang="en-US" sz="2296">
                <a:solidFill>
                  <a:srgbClr val="763C00"/>
                </a:solidFill>
                <a:latin typeface="Canva Sans"/>
                <a:ea typeface="Canva Sans"/>
                <a:cs typeface="Canva Sans"/>
                <a:sym typeface="Canva Sans"/>
              </a:rPr>
              <a:t>                         c. Experienced Users (Pending Verification)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258300"/>
            <a:ext cx="2622218" cy="1028700"/>
          </a:xfrm>
          <a:custGeom>
            <a:avLst/>
            <a:gdLst/>
            <a:ahLst/>
            <a:cxnLst/>
            <a:rect l="l" t="t" r="r" b="b"/>
            <a:pathLst>
              <a:path w="2622218" h="1028700">
                <a:moveTo>
                  <a:pt x="0" y="0"/>
                </a:moveTo>
                <a:lnTo>
                  <a:pt x="2622218" y="0"/>
                </a:lnTo>
                <a:lnTo>
                  <a:pt x="2622218" y="1028700"/>
                </a:lnTo>
                <a:lnTo>
                  <a:pt x="0" y="1028700"/>
                </a:lnTo>
                <a:lnTo>
                  <a:pt x="0" y="0"/>
                </a:lnTo>
                <a:close/>
              </a:path>
            </a:pathLst>
          </a:custGeom>
          <a:blipFill>
            <a:blip r:embed="rId2"/>
            <a:stretch>
              <a:fillRect t="-8468" r="-903" b="-14896"/>
            </a:stretch>
          </a:blipFill>
        </p:spPr>
        <p:txBody>
          <a:bodyPr/>
          <a:lstStyle/>
          <a:p>
            <a:endParaRPr lang="en-US"/>
          </a:p>
        </p:txBody>
      </p:sp>
      <p:sp>
        <p:nvSpPr>
          <p:cNvPr id="3" name="AutoShape 3"/>
          <p:cNvSpPr/>
          <p:nvPr/>
        </p:nvSpPr>
        <p:spPr>
          <a:xfrm>
            <a:off x="2622218" y="9815611"/>
            <a:ext cx="15665782" cy="0"/>
          </a:xfrm>
          <a:prstGeom prst="line">
            <a:avLst/>
          </a:prstGeom>
          <a:ln w="38100" cap="rnd">
            <a:solidFill>
              <a:srgbClr val="763C00"/>
            </a:solidFill>
            <a:prstDash val="solid"/>
            <a:headEnd type="none" w="sm" len="sm"/>
            <a:tailEnd type="none" w="sm" len="sm"/>
          </a:ln>
        </p:spPr>
        <p:txBody>
          <a:bodyPr/>
          <a:lstStyle/>
          <a:p>
            <a:endParaRPr lang="en-US"/>
          </a:p>
        </p:txBody>
      </p:sp>
      <p:sp>
        <p:nvSpPr>
          <p:cNvPr id="4" name="TextBox 4"/>
          <p:cNvSpPr txBox="1"/>
          <p:nvPr/>
        </p:nvSpPr>
        <p:spPr>
          <a:xfrm>
            <a:off x="2720324" y="9819000"/>
            <a:ext cx="15322464" cy="191351"/>
          </a:xfrm>
          <a:prstGeom prst="rect">
            <a:avLst/>
          </a:prstGeom>
        </p:spPr>
        <p:txBody>
          <a:bodyPr lIns="0" tIns="0" rIns="0" bIns="0" rtlCol="0" anchor="t">
            <a:spAutoFit/>
          </a:bodyPr>
          <a:lstStyle/>
          <a:p>
            <a:pPr algn="just">
              <a:lnSpc>
                <a:spcPts val="1609"/>
              </a:lnSpc>
            </a:pPr>
            <a:r>
              <a:rPr lang="en-US" sz="1149" u="sng">
                <a:solidFill>
                  <a:srgbClr val="763C00"/>
                </a:solidFill>
                <a:latin typeface="Open Sans"/>
                <a:ea typeface="Open Sans"/>
                <a:cs typeface="Open Sans"/>
                <a:sym typeface="Open Sans"/>
              </a:rPr>
              <a:t>An Autonomous Institution ,Affiliated to Visvesvaraya Technological University, Belagavi. Approved By AICTE, New Delhi. Recognized by UGC with 2(f) &amp; 12(B) status. Accredited by NBA and NAAC.</a:t>
            </a:r>
          </a:p>
        </p:txBody>
      </p:sp>
      <p:grpSp>
        <p:nvGrpSpPr>
          <p:cNvPr id="5" name="Group 5"/>
          <p:cNvGrpSpPr/>
          <p:nvPr/>
        </p:nvGrpSpPr>
        <p:grpSpPr>
          <a:xfrm>
            <a:off x="8161331" y="4047837"/>
            <a:ext cx="5642825" cy="2273931"/>
            <a:chOff x="0" y="0"/>
            <a:chExt cx="1141254" cy="459900"/>
          </a:xfrm>
        </p:grpSpPr>
        <p:sp>
          <p:nvSpPr>
            <p:cNvPr id="6" name="Freeform 6"/>
            <p:cNvSpPr/>
            <p:nvPr/>
          </p:nvSpPr>
          <p:spPr>
            <a:xfrm>
              <a:off x="0" y="0"/>
              <a:ext cx="1141254" cy="459900"/>
            </a:xfrm>
            <a:custGeom>
              <a:avLst/>
              <a:gdLst/>
              <a:ahLst/>
              <a:cxnLst/>
              <a:rect l="l" t="t" r="r" b="b"/>
              <a:pathLst>
                <a:path w="1141254" h="459900">
                  <a:moveTo>
                    <a:pt x="0" y="0"/>
                  </a:moveTo>
                  <a:lnTo>
                    <a:pt x="1141254" y="0"/>
                  </a:lnTo>
                  <a:lnTo>
                    <a:pt x="1141254" y="459900"/>
                  </a:lnTo>
                  <a:lnTo>
                    <a:pt x="0" y="459900"/>
                  </a:lnTo>
                  <a:close/>
                </a:path>
              </a:pathLst>
            </a:custGeom>
            <a:solidFill>
              <a:srgbClr val="F68D20"/>
            </a:solidFill>
          </p:spPr>
          <p:txBody>
            <a:bodyPr/>
            <a:lstStyle/>
            <a:p>
              <a:endParaRPr lang="en-US"/>
            </a:p>
          </p:txBody>
        </p:sp>
        <p:sp>
          <p:nvSpPr>
            <p:cNvPr id="7" name="TextBox 7"/>
            <p:cNvSpPr txBox="1"/>
            <p:nvPr/>
          </p:nvSpPr>
          <p:spPr>
            <a:xfrm>
              <a:off x="0" y="-142875"/>
              <a:ext cx="1141254" cy="602775"/>
            </a:xfrm>
            <a:prstGeom prst="rect">
              <a:avLst/>
            </a:prstGeom>
          </p:spPr>
          <p:txBody>
            <a:bodyPr lIns="50800" tIns="50800" rIns="50800" bIns="50800" rtlCol="0" anchor="ctr"/>
            <a:lstStyle/>
            <a:p>
              <a:pPr algn="ctr">
                <a:lnSpc>
                  <a:spcPts val="4319"/>
                </a:lnSpc>
              </a:pPr>
              <a:endParaRPr/>
            </a:p>
          </p:txBody>
        </p:sp>
      </p:grpSp>
      <p:grpSp>
        <p:nvGrpSpPr>
          <p:cNvPr id="8" name="Group 8"/>
          <p:cNvGrpSpPr/>
          <p:nvPr/>
        </p:nvGrpSpPr>
        <p:grpSpPr>
          <a:xfrm>
            <a:off x="3914100" y="2498491"/>
            <a:ext cx="5642825" cy="2273931"/>
            <a:chOff x="0" y="0"/>
            <a:chExt cx="1141254" cy="459900"/>
          </a:xfrm>
        </p:grpSpPr>
        <p:sp>
          <p:nvSpPr>
            <p:cNvPr id="9" name="Freeform 9"/>
            <p:cNvSpPr/>
            <p:nvPr/>
          </p:nvSpPr>
          <p:spPr>
            <a:xfrm>
              <a:off x="0" y="0"/>
              <a:ext cx="1141254" cy="459900"/>
            </a:xfrm>
            <a:custGeom>
              <a:avLst/>
              <a:gdLst/>
              <a:ahLst/>
              <a:cxnLst/>
              <a:rect l="l" t="t" r="r" b="b"/>
              <a:pathLst>
                <a:path w="1141254" h="459900">
                  <a:moveTo>
                    <a:pt x="0" y="0"/>
                  </a:moveTo>
                  <a:lnTo>
                    <a:pt x="1141254" y="0"/>
                  </a:lnTo>
                  <a:lnTo>
                    <a:pt x="1141254" y="459900"/>
                  </a:lnTo>
                  <a:lnTo>
                    <a:pt x="0" y="459900"/>
                  </a:lnTo>
                  <a:close/>
                </a:path>
              </a:pathLst>
            </a:custGeom>
            <a:solidFill>
              <a:srgbClr val="763C00"/>
            </a:solidFill>
          </p:spPr>
          <p:txBody>
            <a:bodyPr/>
            <a:lstStyle/>
            <a:p>
              <a:endParaRPr lang="en-US"/>
            </a:p>
          </p:txBody>
        </p:sp>
        <p:sp>
          <p:nvSpPr>
            <p:cNvPr id="10" name="TextBox 10"/>
            <p:cNvSpPr txBox="1"/>
            <p:nvPr/>
          </p:nvSpPr>
          <p:spPr>
            <a:xfrm>
              <a:off x="0" y="-142875"/>
              <a:ext cx="1141254" cy="602775"/>
            </a:xfrm>
            <a:prstGeom prst="rect">
              <a:avLst/>
            </a:prstGeom>
          </p:spPr>
          <p:txBody>
            <a:bodyPr lIns="50800" tIns="50800" rIns="50800" bIns="50800" rtlCol="0" anchor="ctr"/>
            <a:lstStyle/>
            <a:p>
              <a:pPr algn="ctr">
                <a:lnSpc>
                  <a:spcPts val="4319"/>
                </a:lnSpc>
              </a:pPr>
              <a:endParaRPr/>
            </a:p>
          </p:txBody>
        </p:sp>
      </p:grpSp>
      <p:sp>
        <p:nvSpPr>
          <p:cNvPr id="11" name="TextBox 11"/>
          <p:cNvSpPr txBox="1"/>
          <p:nvPr/>
        </p:nvSpPr>
        <p:spPr>
          <a:xfrm>
            <a:off x="5411427" y="2830610"/>
            <a:ext cx="2648170" cy="1447767"/>
          </a:xfrm>
          <a:prstGeom prst="rect">
            <a:avLst/>
          </a:prstGeom>
        </p:spPr>
        <p:txBody>
          <a:bodyPr lIns="0" tIns="0" rIns="0" bIns="0" rtlCol="0" anchor="t">
            <a:spAutoFit/>
          </a:bodyPr>
          <a:lstStyle/>
          <a:p>
            <a:pPr algn="ctr">
              <a:lnSpc>
                <a:spcPts val="11851"/>
              </a:lnSpc>
            </a:pPr>
            <a:r>
              <a:rPr lang="en-US" sz="8465">
                <a:solidFill>
                  <a:srgbClr val="FFFFFF"/>
                </a:solidFill>
                <a:latin typeface="Antonio Bold"/>
                <a:ea typeface="Antonio Bold"/>
                <a:cs typeface="Antonio Bold"/>
                <a:sym typeface="Antonio Bold"/>
              </a:rPr>
              <a:t>Thank</a:t>
            </a:r>
          </a:p>
        </p:txBody>
      </p:sp>
      <p:sp>
        <p:nvSpPr>
          <p:cNvPr id="12" name="TextBox 12"/>
          <p:cNvSpPr txBox="1"/>
          <p:nvPr/>
        </p:nvSpPr>
        <p:spPr>
          <a:xfrm>
            <a:off x="10097269" y="4338654"/>
            <a:ext cx="1770950" cy="1447767"/>
          </a:xfrm>
          <a:prstGeom prst="rect">
            <a:avLst/>
          </a:prstGeom>
        </p:spPr>
        <p:txBody>
          <a:bodyPr lIns="0" tIns="0" rIns="0" bIns="0" rtlCol="0" anchor="t">
            <a:spAutoFit/>
          </a:bodyPr>
          <a:lstStyle/>
          <a:p>
            <a:pPr algn="ctr">
              <a:lnSpc>
                <a:spcPts val="11851"/>
              </a:lnSpc>
            </a:pPr>
            <a:r>
              <a:rPr lang="en-US" sz="8465">
                <a:solidFill>
                  <a:srgbClr val="FFFFFF"/>
                </a:solidFill>
                <a:latin typeface="Antonio Bold"/>
                <a:ea typeface="Antonio Bold"/>
                <a:cs typeface="Antonio Bold"/>
                <a:sym typeface="Antonio Bold"/>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1263</Words>
  <Application>Microsoft Macintosh PowerPoint</Application>
  <PresentationFormat>Custom</PresentationFormat>
  <Paragraphs>98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Canva Sans Bold</vt:lpstr>
      <vt:lpstr>Canva Sans</vt:lpstr>
      <vt:lpstr>Canva Sans Italics</vt:lpstr>
      <vt:lpstr>Calibri</vt:lpstr>
      <vt:lpstr>Antonio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ProjectReview_1.0</dc:title>
  <cp:lastModifiedBy>, SUMEETKUMAR KATKE</cp:lastModifiedBy>
  <cp:revision>2</cp:revision>
  <dcterms:created xsi:type="dcterms:W3CDTF">2006-08-16T00:00:00Z</dcterms:created>
  <dcterms:modified xsi:type="dcterms:W3CDTF">2024-07-09T05:00:37Z</dcterms:modified>
  <dc:identifier>DAGKRtcEA4o</dc:identifier>
</cp:coreProperties>
</file>