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1" d="100"/>
          <a:sy n="81" d="100"/>
        </p:scale>
        <p:origin x="101" y="2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504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00">
              <a:alpha val="80000"/>
            </a:srgbClr>
          </a:solidFill>
          <a:ln/>
        </p:spPr>
      </p:sp>
      <p:sp>
        <p:nvSpPr>
          <p:cNvPr id="6" name="Text 2"/>
          <p:cNvSpPr/>
          <p:nvPr/>
        </p:nvSpPr>
        <p:spPr>
          <a:xfrm>
            <a:off x="2037993" y="2322909"/>
            <a:ext cx="10554414" cy="1666399"/>
          </a:xfrm>
          <a:prstGeom prst="rect">
            <a:avLst/>
          </a:prstGeom>
          <a:noFill/>
          <a:ln/>
        </p:spPr>
        <p:txBody>
          <a:bodyPr wrap="square" rtlCol="0" anchor="t"/>
          <a:lstStyle/>
          <a:p>
            <a:pPr marL="0" indent="0">
              <a:lnSpc>
                <a:spcPts val="6561"/>
              </a:lnSpc>
              <a:buNone/>
            </a:pPr>
            <a:r>
              <a:rPr lang="en-US" sz="5249" dirty="0">
                <a:solidFill>
                  <a:srgbClr val="F2F0F4"/>
                </a:solidFill>
                <a:latin typeface="Montserrat" pitchFamily="34" charset="0"/>
                <a:ea typeface="Montserrat" pitchFamily="34" charset="-122"/>
                <a:cs typeface="Montserrat" pitchFamily="34" charset="-120"/>
              </a:rPr>
              <a:t>Building an Online Learning Platform</a:t>
            </a:r>
            <a:endParaRPr lang="en-US" sz="5249" dirty="0"/>
          </a:p>
        </p:txBody>
      </p:sp>
      <p:sp>
        <p:nvSpPr>
          <p:cNvPr id="7" name="Text 3"/>
          <p:cNvSpPr/>
          <p:nvPr/>
        </p:nvSpPr>
        <p:spPr>
          <a:xfrm>
            <a:off x="2037993" y="4322564"/>
            <a:ext cx="10554414"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Empower educators and engage learners with our comprehensive online learning platform, designed to elevate the e-learning experience.</a:t>
            </a:r>
            <a:endParaRPr lang="en-US" sz="1750" dirty="0"/>
          </a:p>
        </p:txBody>
      </p:sp>
      <p:pic>
        <p:nvPicPr>
          <p:cNvPr id="8" name="Image 2" descr="preencoded.png"/>
          <p:cNvPicPr>
            <a:picLocks noChangeAspect="1"/>
          </p:cNvPicPr>
          <p:nvPr/>
        </p:nvPicPr>
        <p:blipFill>
          <a:blip r:embed="rId5"/>
          <a:stretch>
            <a:fillRect/>
          </a:stretch>
        </p:blipFill>
        <p:spPr>
          <a:xfrm>
            <a:off x="2037993" y="5283279"/>
            <a:ext cx="1373743" cy="623292"/>
          </a:xfrm>
          <a:prstGeom prst="rect">
            <a:avLst/>
          </a:prstGeom>
        </p:spPr>
      </p:pic>
      <p:pic>
        <p:nvPicPr>
          <p:cNvPr id="9" name="Image 3" descr="preencoded.png"/>
          <p:cNvPicPr>
            <a:picLocks noChangeAspect="1"/>
          </p:cNvPicPr>
          <p:nvPr/>
        </p:nvPicPr>
        <p:blipFill>
          <a:blip r:embed="rId6"/>
          <a:stretch>
            <a:fillRect/>
          </a:stretch>
        </p:blipFill>
        <p:spPr>
          <a:xfrm>
            <a:off x="3522821" y="5283279"/>
            <a:ext cx="1748671" cy="6232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9366171" y="222171"/>
            <a:ext cx="5042059" cy="7785259"/>
          </a:xfrm>
          <a:prstGeom prst="rect">
            <a:avLst/>
          </a:prstGeom>
        </p:spPr>
      </p:pic>
      <p:sp>
        <p:nvSpPr>
          <p:cNvPr id="5" name="Text 1"/>
          <p:cNvSpPr/>
          <p:nvPr/>
        </p:nvSpPr>
        <p:spPr>
          <a:xfrm>
            <a:off x="833199" y="3076099"/>
            <a:ext cx="7477601"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User Authentication and Profile Management</a:t>
            </a:r>
            <a:endParaRPr lang="en-US" sz="4374" dirty="0"/>
          </a:p>
        </p:txBody>
      </p:sp>
      <p:pic>
        <p:nvPicPr>
          <p:cNvPr id="6" name="Image 2" descr="preencoded.png"/>
          <p:cNvPicPr>
            <a:picLocks noChangeAspect="1"/>
          </p:cNvPicPr>
          <p:nvPr/>
        </p:nvPicPr>
        <p:blipFill>
          <a:blip r:embed="rId5"/>
          <a:stretch>
            <a:fillRect/>
          </a:stretch>
        </p:blipFill>
        <p:spPr>
          <a:xfrm>
            <a:off x="860941" y="4879419"/>
            <a:ext cx="124897" cy="166568"/>
          </a:xfrm>
          <a:prstGeom prst="rect">
            <a:avLst/>
          </a:prstGeom>
        </p:spPr>
      </p:pic>
      <p:sp>
        <p:nvSpPr>
          <p:cNvPr id="7" name="Text 2"/>
          <p:cNvSpPr/>
          <p:nvPr/>
        </p:nvSpPr>
        <p:spPr>
          <a:xfrm>
            <a:off x="1166455" y="4798100"/>
            <a:ext cx="7144345" cy="355402"/>
          </a:xfrm>
          <a:prstGeom prst="rect">
            <a:avLst/>
          </a:prstGeom>
          <a:noFill/>
          <a:ln/>
        </p:spPr>
        <p:txBody>
          <a:bodyPr wrap="non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Enhanced User Experience</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A2C">
              <a:alpha val="75000"/>
            </a:srgbClr>
          </a:solidFill>
          <a:ln/>
        </p:spPr>
      </p:sp>
      <p:sp>
        <p:nvSpPr>
          <p:cNvPr id="3" name="Text 1"/>
          <p:cNvSpPr/>
          <p:nvPr/>
        </p:nvSpPr>
        <p:spPr>
          <a:xfrm>
            <a:off x="2037993" y="2727603"/>
            <a:ext cx="9623941"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Course Creation and Management</a:t>
            </a:r>
            <a:endParaRPr lang="en-US" sz="4374" dirty="0"/>
          </a:p>
        </p:txBody>
      </p:sp>
      <p:sp>
        <p:nvSpPr>
          <p:cNvPr id="4" name="Text 2"/>
          <p:cNvSpPr/>
          <p:nvPr/>
        </p:nvSpPr>
        <p:spPr>
          <a:xfrm>
            <a:off x="2037993" y="3755231"/>
            <a:ext cx="3559254" cy="347186"/>
          </a:xfrm>
          <a:prstGeom prst="rect">
            <a:avLst/>
          </a:prstGeom>
          <a:noFill/>
          <a:ln/>
        </p:spPr>
        <p:txBody>
          <a:bodyPr wrap="non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Instructor Empowerment</a:t>
            </a:r>
            <a:endParaRPr lang="en-US" sz="2187" dirty="0"/>
          </a:p>
        </p:txBody>
      </p:sp>
      <p:sp>
        <p:nvSpPr>
          <p:cNvPr id="5" name="Text 3"/>
          <p:cNvSpPr/>
          <p:nvPr/>
        </p:nvSpPr>
        <p:spPr>
          <a:xfrm>
            <a:off x="2037993" y="4435673"/>
            <a:ext cx="10554414"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Empower instructors with the capability to craft and oversee courses, from uploading video lectures to managing course materials, assignments, and quizzes. Categorize courses based on subject, difficulty level, and duration for a structured learning experience.</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222171" y="222171"/>
            <a:ext cx="3213259" cy="7785259"/>
          </a:xfrm>
          <a:prstGeom prst="rect">
            <a:avLst/>
          </a:prstGeom>
        </p:spPr>
      </p:pic>
      <p:sp>
        <p:nvSpPr>
          <p:cNvPr id="5" name="Text 1"/>
          <p:cNvSpPr/>
          <p:nvPr/>
        </p:nvSpPr>
        <p:spPr>
          <a:xfrm>
            <a:off x="4490799" y="2355533"/>
            <a:ext cx="9306401"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Interactive Quizzes and Assessments</a:t>
            </a:r>
            <a:endParaRPr lang="en-US" sz="4374" dirty="0"/>
          </a:p>
        </p:txBody>
      </p:sp>
      <p:sp>
        <p:nvSpPr>
          <p:cNvPr id="6" name="Shape 2"/>
          <p:cNvSpPr/>
          <p:nvPr/>
        </p:nvSpPr>
        <p:spPr>
          <a:xfrm>
            <a:off x="4490799" y="4251127"/>
            <a:ext cx="499943" cy="499943"/>
          </a:xfrm>
          <a:prstGeom prst="roundRect">
            <a:avLst>
              <a:gd name="adj" fmla="val 20000"/>
            </a:avLst>
          </a:prstGeom>
          <a:solidFill>
            <a:srgbClr val="3C136D"/>
          </a:solidFill>
          <a:ln w="7620">
            <a:solidFill>
              <a:srgbClr val="552C86"/>
            </a:solidFill>
            <a:prstDash val="solid"/>
          </a:ln>
        </p:spPr>
      </p:sp>
      <p:sp>
        <p:nvSpPr>
          <p:cNvPr id="7" name="Text 3"/>
          <p:cNvSpPr/>
          <p:nvPr/>
        </p:nvSpPr>
        <p:spPr>
          <a:xfrm>
            <a:off x="4680585" y="4292798"/>
            <a:ext cx="120372"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8" name="Text 4"/>
          <p:cNvSpPr/>
          <p:nvPr/>
        </p:nvSpPr>
        <p:spPr>
          <a:xfrm>
            <a:off x="5212913" y="4327446"/>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Engaging Learning</a:t>
            </a:r>
            <a:endParaRPr lang="en-US" sz="2187" dirty="0"/>
          </a:p>
        </p:txBody>
      </p:sp>
      <p:sp>
        <p:nvSpPr>
          <p:cNvPr id="9" name="Text 5"/>
          <p:cNvSpPr/>
          <p:nvPr/>
        </p:nvSpPr>
        <p:spPr>
          <a:xfrm>
            <a:off x="5212913" y="4807863"/>
            <a:ext cx="8584287"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Create interactive quizzes with multiple-choice, true/false, and open-ended questions. Automatic grading and feedback provide timely assessment, while progress tracking enables learners to monitor their quiz scores and performance over time.</a:t>
            </a:r>
            <a:endParaRPr lang="en-US" sz="1750" dirty="0"/>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A2C">
              <a:alpha val="75000"/>
            </a:srgbClr>
          </a:solidFill>
          <a:ln/>
        </p:spPr>
      </p:sp>
      <p:sp>
        <p:nvSpPr>
          <p:cNvPr id="3" name="Text 1"/>
          <p:cNvSpPr/>
          <p:nvPr/>
        </p:nvSpPr>
        <p:spPr>
          <a:xfrm>
            <a:off x="2037993" y="2438876"/>
            <a:ext cx="10159365"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Video Lectures and Content Delivery</a:t>
            </a:r>
            <a:endParaRPr lang="en-US" sz="4374" dirty="0"/>
          </a:p>
        </p:txBody>
      </p:sp>
      <p:pic>
        <p:nvPicPr>
          <p:cNvPr id="4" name="Image 0" descr="preencoded.png"/>
          <p:cNvPicPr>
            <a:picLocks noChangeAspect="1"/>
          </p:cNvPicPr>
          <p:nvPr/>
        </p:nvPicPr>
        <p:blipFill>
          <a:blip r:embed="rId3"/>
          <a:stretch>
            <a:fillRect/>
          </a:stretch>
        </p:blipFill>
        <p:spPr>
          <a:xfrm>
            <a:off x="2037993" y="3577590"/>
            <a:ext cx="444341" cy="444341"/>
          </a:xfrm>
          <a:prstGeom prst="rect">
            <a:avLst/>
          </a:prstGeom>
        </p:spPr>
      </p:pic>
      <p:sp>
        <p:nvSpPr>
          <p:cNvPr id="5" name="Text 2"/>
          <p:cNvSpPr/>
          <p:nvPr/>
        </p:nvSpPr>
        <p:spPr>
          <a:xfrm>
            <a:off x="2037993" y="4244102"/>
            <a:ext cx="3068955"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On-Demand Learning</a:t>
            </a:r>
            <a:endParaRPr lang="en-US" sz="2187" dirty="0"/>
          </a:p>
        </p:txBody>
      </p:sp>
      <p:sp>
        <p:nvSpPr>
          <p:cNvPr id="6" name="Text 3"/>
          <p:cNvSpPr/>
          <p:nvPr/>
        </p:nvSpPr>
        <p:spPr>
          <a:xfrm>
            <a:off x="2037993" y="4724519"/>
            <a:ext cx="10554414" cy="1066205"/>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Deliver video lectures and multimedia content seamlessly. Features include streaming flexibility, enabling learners to pause, rewind, and review content at their own pace, ensuring a fluid and adaptive learning environment.</a:t>
            </a:r>
            <a:endParaRPr lang="en-US" sz="175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2553533"/>
            <a:ext cx="10554414"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Progress Tracking and Performance Analytics</a:t>
            </a:r>
            <a:endParaRPr lang="en-US" sz="4374" dirty="0"/>
          </a:p>
        </p:txBody>
      </p:sp>
      <p:sp>
        <p:nvSpPr>
          <p:cNvPr id="5" name="Shape 2"/>
          <p:cNvSpPr/>
          <p:nvPr/>
        </p:nvSpPr>
        <p:spPr>
          <a:xfrm>
            <a:off x="2037993" y="4386620"/>
            <a:ext cx="10554414" cy="1289447"/>
          </a:xfrm>
          <a:prstGeom prst="roundRect">
            <a:avLst>
              <a:gd name="adj" fmla="val 7754"/>
            </a:avLst>
          </a:prstGeom>
          <a:noFill/>
          <a:ln w="7620">
            <a:solidFill>
              <a:srgbClr val="FFFFFF">
                <a:alpha val="24000"/>
              </a:srgbClr>
            </a:solidFill>
            <a:prstDash val="solid"/>
          </a:ln>
        </p:spPr>
      </p:sp>
      <p:sp>
        <p:nvSpPr>
          <p:cNvPr id="6" name="Shape 3"/>
          <p:cNvSpPr/>
          <p:nvPr/>
        </p:nvSpPr>
        <p:spPr>
          <a:xfrm>
            <a:off x="2045613" y="4394240"/>
            <a:ext cx="10539174" cy="637103"/>
          </a:xfrm>
          <a:prstGeom prst="rect">
            <a:avLst/>
          </a:prstGeom>
          <a:solidFill>
            <a:srgbClr val="FFFFFF">
              <a:alpha val="4000"/>
            </a:srgbClr>
          </a:solidFill>
          <a:ln/>
        </p:spPr>
      </p:sp>
      <p:sp>
        <p:nvSpPr>
          <p:cNvPr id="7" name="Text 4"/>
          <p:cNvSpPr/>
          <p:nvPr/>
        </p:nvSpPr>
        <p:spPr>
          <a:xfrm>
            <a:off x="2267783" y="4535091"/>
            <a:ext cx="4821436" cy="355402"/>
          </a:xfrm>
          <a:prstGeom prst="rect">
            <a:avLst/>
          </a:prstGeom>
          <a:noFill/>
          <a:ln/>
        </p:spPr>
        <p:txBody>
          <a:bodyPr wrap="non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Monitor Progress</a:t>
            </a:r>
            <a:endParaRPr lang="en-US" sz="1750" dirty="0"/>
          </a:p>
        </p:txBody>
      </p:sp>
      <p:sp>
        <p:nvSpPr>
          <p:cNvPr id="8" name="Text 5"/>
          <p:cNvSpPr/>
          <p:nvPr/>
        </p:nvSpPr>
        <p:spPr>
          <a:xfrm>
            <a:off x="7541181" y="4535091"/>
            <a:ext cx="4821436" cy="355402"/>
          </a:xfrm>
          <a:prstGeom prst="rect">
            <a:avLst/>
          </a:prstGeom>
          <a:noFill/>
          <a:ln/>
        </p:spPr>
        <p:txBody>
          <a:bodyPr wrap="non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Completion Status</a:t>
            </a:r>
            <a:endParaRPr lang="en-US" sz="1750" dirty="0"/>
          </a:p>
        </p:txBody>
      </p:sp>
      <p:sp>
        <p:nvSpPr>
          <p:cNvPr id="9" name="Shape 6"/>
          <p:cNvSpPr/>
          <p:nvPr/>
        </p:nvSpPr>
        <p:spPr>
          <a:xfrm>
            <a:off x="2045613" y="5031343"/>
            <a:ext cx="10539174" cy="637103"/>
          </a:xfrm>
          <a:prstGeom prst="rect">
            <a:avLst/>
          </a:prstGeom>
          <a:solidFill>
            <a:srgbClr val="000000">
              <a:alpha val="4000"/>
            </a:srgbClr>
          </a:solidFill>
          <a:ln/>
        </p:spPr>
      </p:sp>
      <p:sp>
        <p:nvSpPr>
          <p:cNvPr id="10" name="Text 7"/>
          <p:cNvSpPr/>
          <p:nvPr/>
        </p:nvSpPr>
        <p:spPr>
          <a:xfrm>
            <a:off x="2267783" y="5172194"/>
            <a:ext cx="4821436" cy="355402"/>
          </a:xfrm>
          <a:prstGeom prst="rect">
            <a:avLst/>
          </a:prstGeom>
          <a:noFill/>
          <a:ln/>
        </p:spPr>
        <p:txBody>
          <a:bodyPr wrap="non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Performance Analytics</a:t>
            </a:r>
            <a:endParaRPr lang="en-US" sz="1750" dirty="0"/>
          </a:p>
        </p:txBody>
      </p:sp>
      <p:sp>
        <p:nvSpPr>
          <p:cNvPr id="11" name="Text 8"/>
          <p:cNvSpPr/>
          <p:nvPr/>
        </p:nvSpPr>
        <p:spPr>
          <a:xfrm>
            <a:off x="7541181" y="5172194"/>
            <a:ext cx="4821436" cy="355402"/>
          </a:xfrm>
          <a:prstGeom prst="rect">
            <a:avLst/>
          </a:prstGeom>
          <a:noFill/>
          <a:ln/>
        </p:spPr>
        <p:txBody>
          <a:bodyPr wrap="non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Identify Learning Outcomes</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222171" y="222171"/>
            <a:ext cx="3213259" cy="7785259"/>
          </a:xfrm>
          <a:prstGeom prst="rect">
            <a:avLst/>
          </a:prstGeom>
        </p:spPr>
      </p:pic>
      <p:sp>
        <p:nvSpPr>
          <p:cNvPr id="5" name="Text 1"/>
          <p:cNvSpPr/>
          <p:nvPr/>
        </p:nvSpPr>
        <p:spPr>
          <a:xfrm>
            <a:off x="4490799" y="2775585"/>
            <a:ext cx="9287828"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Learner Engagement and Insight</a:t>
            </a:r>
            <a:endParaRPr lang="en-US" sz="4374" dirty="0"/>
          </a:p>
        </p:txBody>
      </p:sp>
      <p:sp>
        <p:nvSpPr>
          <p:cNvPr id="6" name="Shape 2"/>
          <p:cNvSpPr/>
          <p:nvPr/>
        </p:nvSpPr>
        <p:spPr>
          <a:xfrm>
            <a:off x="4490799" y="3803213"/>
            <a:ext cx="9306401" cy="1650802"/>
          </a:xfrm>
          <a:prstGeom prst="roundRect">
            <a:avLst>
              <a:gd name="adj" fmla="val 6057"/>
            </a:avLst>
          </a:prstGeom>
          <a:solidFill>
            <a:srgbClr val="3C136D"/>
          </a:solidFill>
          <a:ln w="7620">
            <a:solidFill>
              <a:srgbClr val="552C86"/>
            </a:solidFill>
            <a:prstDash val="solid"/>
          </a:ln>
        </p:spPr>
      </p:sp>
      <p:sp>
        <p:nvSpPr>
          <p:cNvPr id="7" name="Text 3"/>
          <p:cNvSpPr/>
          <p:nvPr/>
        </p:nvSpPr>
        <p:spPr>
          <a:xfrm>
            <a:off x="4720590" y="4033004"/>
            <a:ext cx="2779038"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Interactive Learning</a:t>
            </a:r>
            <a:endParaRPr lang="en-US" sz="2187" dirty="0"/>
          </a:p>
        </p:txBody>
      </p:sp>
      <p:sp>
        <p:nvSpPr>
          <p:cNvPr id="8" name="Text 4"/>
          <p:cNvSpPr/>
          <p:nvPr/>
        </p:nvSpPr>
        <p:spPr>
          <a:xfrm>
            <a:off x="4720590" y="4513421"/>
            <a:ext cx="8846820"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Foster collaboration and interaction among learners through discussion forums, peer review, and group projects, enhancing engagement and knowledge sharing.</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D0A2C">
              <a:alpha val="80000"/>
            </a:srgbClr>
          </a:solidFill>
          <a:ln/>
        </p:spPr>
      </p:sp>
      <p:sp>
        <p:nvSpPr>
          <p:cNvPr id="6" name="Text 2"/>
          <p:cNvSpPr/>
          <p:nvPr/>
        </p:nvSpPr>
        <p:spPr>
          <a:xfrm>
            <a:off x="2037993" y="2283262"/>
            <a:ext cx="7810976"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Scalability and Performance</a:t>
            </a:r>
            <a:endParaRPr lang="en-US" sz="4374" dirty="0"/>
          </a:p>
        </p:txBody>
      </p:sp>
      <p:pic>
        <p:nvPicPr>
          <p:cNvPr id="7" name="Image 2" descr="preencoded.png"/>
          <p:cNvPicPr>
            <a:picLocks noChangeAspect="1"/>
          </p:cNvPicPr>
          <p:nvPr/>
        </p:nvPicPr>
        <p:blipFill>
          <a:blip r:embed="rId5"/>
          <a:stretch>
            <a:fillRect/>
          </a:stretch>
        </p:blipFill>
        <p:spPr>
          <a:xfrm>
            <a:off x="2037993" y="3310890"/>
            <a:ext cx="10554414" cy="888682"/>
          </a:xfrm>
          <a:prstGeom prst="rect">
            <a:avLst/>
          </a:prstGeom>
        </p:spPr>
      </p:pic>
      <p:sp>
        <p:nvSpPr>
          <p:cNvPr id="8" name="Text 3"/>
          <p:cNvSpPr/>
          <p:nvPr/>
        </p:nvSpPr>
        <p:spPr>
          <a:xfrm>
            <a:off x="2260163" y="4532828"/>
            <a:ext cx="2777490"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Scalable Design</a:t>
            </a:r>
            <a:endParaRPr lang="en-US" sz="2187" dirty="0"/>
          </a:p>
        </p:txBody>
      </p:sp>
      <p:sp>
        <p:nvSpPr>
          <p:cNvPr id="9" name="Text 4"/>
          <p:cNvSpPr/>
          <p:nvPr/>
        </p:nvSpPr>
        <p:spPr>
          <a:xfrm>
            <a:off x="2260163" y="5013246"/>
            <a:ext cx="10110073" cy="710803"/>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Develop a robust infrastructure that ensures the platform's performance and scalability, catering to a growing user base without compromising user experience.</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246</Words>
  <Application>Microsoft Office PowerPoint</Application>
  <PresentationFormat>Custom</PresentationFormat>
  <Paragraphs>33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Heebo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Sumeet Kumar Sahoo</cp:lastModifiedBy>
  <cp:revision>2</cp:revision>
  <dcterms:created xsi:type="dcterms:W3CDTF">2024-03-22T18:57:28Z</dcterms:created>
  <dcterms:modified xsi:type="dcterms:W3CDTF">2024-03-22T19:09:35Z</dcterms:modified>
</cp:coreProperties>
</file>