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30" d="100"/>
          <a:sy n="30" d="100"/>
        </p:scale>
        <p:origin x="696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0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A938F31-3BD2-487A-81CD-BC55E3D4ED4C}"/>
              </a:ext>
            </a:extLst>
          </p:cNvPr>
          <p:cNvSpPr txBox="1"/>
          <p:nvPr/>
        </p:nvSpPr>
        <p:spPr>
          <a:xfrm>
            <a:off x="7278191" y="4506687"/>
            <a:ext cx="5233676" cy="47705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PROBLEM STATEMENT</a:t>
            </a:r>
          </a:p>
          <a:p>
            <a:endParaRPr lang="en-US" sz="1600" dirty="0"/>
          </a:p>
          <a:p>
            <a:r>
              <a:rPr lang="en-US" sz="3600" dirty="0"/>
              <a:t>1)What are the states that consume the most and the least amount of electricity.</a:t>
            </a:r>
          </a:p>
          <a:p>
            <a:r>
              <a:rPr lang="en-US" sz="3600" dirty="0"/>
              <a:t>2)What was the effect of</a:t>
            </a:r>
          </a:p>
          <a:p>
            <a:r>
              <a:rPr lang="en-US" sz="3600" dirty="0"/>
              <a:t>Lockdown on the electricity consumption in India.</a:t>
            </a:r>
            <a:endParaRPr 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B08F8-29FF-47DD-92CB-2D57EE5EFB5B}"/>
              </a:ext>
            </a:extLst>
          </p:cNvPr>
          <p:cNvSpPr txBox="1"/>
          <p:nvPr/>
        </p:nvSpPr>
        <p:spPr>
          <a:xfrm>
            <a:off x="13112800" y="4495802"/>
            <a:ext cx="7991895" cy="52014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STAKEHOLDER MAP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000" dirty="0"/>
          </a:p>
          <a:p>
            <a:pPr algn="ctr"/>
            <a:endParaRPr lang="en-US" sz="4400" dirty="0"/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A9F17-78C0-429D-B69E-79A58B0EB400}"/>
              </a:ext>
            </a:extLst>
          </p:cNvPr>
          <p:cNvSpPr txBox="1"/>
          <p:nvPr/>
        </p:nvSpPr>
        <p:spPr>
          <a:xfrm>
            <a:off x="13112801" y="10534598"/>
            <a:ext cx="7991894" cy="27699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SECONDARY RESEARCH</a:t>
            </a:r>
          </a:p>
          <a:p>
            <a:pPr algn="ctr"/>
            <a:endParaRPr lang="en-US" dirty="0"/>
          </a:p>
          <a:p>
            <a:r>
              <a:rPr lang="en-US" sz="3600" dirty="0"/>
              <a:t> 1) Studying electricity consumption across various regions in India</a:t>
            </a:r>
            <a:r>
              <a:rPr lang="en-US" sz="4400" dirty="0"/>
              <a:t> </a:t>
            </a:r>
            <a:r>
              <a:rPr lang="en-US" sz="3600" dirty="0"/>
              <a:t>based on references from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F1C25-A29D-49AE-AD73-BE666E3979B0}"/>
              </a:ext>
            </a:extLst>
          </p:cNvPr>
          <p:cNvSpPr txBox="1"/>
          <p:nvPr/>
        </p:nvSpPr>
        <p:spPr>
          <a:xfrm>
            <a:off x="13207725" y="14409441"/>
            <a:ext cx="7896970" cy="65556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INSIGHTS</a:t>
            </a:r>
          </a:p>
          <a:p>
            <a:pPr algn="ctr"/>
            <a:endParaRPr lang="en-US" sz="1600" dirty="0"/>
          </a:p>
          <a:p>
            <a:r>
              <a:rPr lang="en-US" sz="3600" dirty="0"/>
              <a:t>1)Western region of India consumed the most amount of electricity.</a:t>
            </a:r>
          </a:p>
          <a:p>
            <a:r>
              <a:rPr lang="en-US" sz="3600" dirty="0"/>
              <a:t>2) Maharashtra and Sikkim are the highest and lowest consuming states.</a:t>
            </a:r>
          </a:p>
          <a:p>
            <a:r>
              <a:rPr lang="en-US" sz="3600" dirty="0"/>
              <a:t>2</a:t>
            </a:r>
            <a:r>
              <a:rPr lang="en-US" sz="3600" b="0" dirty="0">
                <a:effectLst/>
              </a:rPr>
              <a:t>)The comparison of consumption patterns in the period March-May for 2019 and 2020 shows that there was approximately 31.47%</a:t>
            </a:r>
          </a:p>
          <a:p>
            <a:r>
              <a:rPr lang="en-US" sz="3600" b="0" dirty="0">
                <a:effectLst/>
              </a:rPr>
              <a:t>reduction in total consumption</a:t>
            </a:r>
          </a:p>
          <a:p>
            <a:r>
              <a:rPr lang="en-US" sz="3600" b="0" dirty="0">
                <a:effectLst/>
              </a:rPr>
              <a:t>across India due to lockdown.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CF86B-E1C7-47C7-A29F-DCB2A1FDC771}"/>
              </a:ext>
            </a:extLst>
          </p:cNvPr>
          <p:cNvSpPr txBox="1"/>
          <p:nvPr/>
        </p:nvSpPr>
        <p:spPr>
          <a:xfrm>
            <a:off x="7278191" y="9885126"/>
            <a:ext cx="5233676" cy="110799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GRAPHS</a:t>
            </a:r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endParaRPr lang="en-US" sz="10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D37C6-6CFD-4F70-97DF-6162660F69CF}"/>
              </a:ext>
            </a:extLst>
          </p:cNvPr>
          <p:cNvSpPr txBox="1"/>
          <p:nvPr/>
        </p:nvSpPr>
        <p:spPr>
          <a:xfrm>
            <a:off x="278929" y="27309840"/>
            <a:ext cx="20825766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SOLUTION</a:t>
            </a:r>
          </a:p>
          <a:p>
            <a:pPr algn="ctr"/>
            <a:endParaRPr lang="en-US" sz="800" dirty="0"/>
          </a:p>
          <a:p>
            <a:r>
              <a:rPr lang="en-US" sz="3600" dirty="0"/>
              <a:t>The analysis shows that although the consumption reduced during the Lockdown Period, it also increased drastically as the restrictions were removed. To meet the demand of ever-increasing electricity the stakeholders and the government should consider shifting their focus from Coal to other Renewable sources.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D6C2A-45C7-4F44-96DA-4BE6FE290532}"/>
              </a:ext>
            </a:extLst>
          </p:cNvPr>
          <p:cNvSpPr txBox="1"/>
          <p:nvPr/>
        </p:nvSpPr>
        <p:spPr>
          <a:xfrm>
            <a:off x="7278191" y="21444978"/>
            <a:ext cx="13826504" cy="51090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PROTOTYPE – IMAGES, SCREENSHOT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278929" y="4495802"/>
            <a:ext cx="6659456" cy="100950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TRACK NAME:</a:t>
            </a:r>
            <a:r>
              <a:rPr lang="en-US" sz="5400" b="1" u="sng" dirty="0"/>
              <a:t> </a:t>
            </a:r>
          </a:p>
          <a:p>
            <a:pPr algn="ctr"/>
            <a:r>
              <a:rPr lang="en-US" sz="44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Analytics Using Python</a:t>
            </a:r>
            <a:endParaRPr lang="en-US" sz="3200" b="1" dirty="0"/>
          </a:p>
          <a:p>
            <a:pPr algn="ctr"/>
            <a:endParaRPr lang="en-US" sz="2800" dirty="0"/>
          </a:p>
          <a:p>
            <a:pPr algn="ctr"/>
            <a:r>
              <a:rPr lang="en-US" sz="4400" b="1" u="sng" dirty="0"/>
              <a:t>TEAM NAME</a:t>
            </a:r>
            <a:r>
              <a:rPr lang="en-US" sz="4400" b="1" dirty="0"/>
              <a:t>:</a:t>
            </a:r>
          </a:p>
          <a:p>
            <a:pPr algn="ctr"/>
            <a:r>
              <a:rPr lang="en-US" sz="44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Team S-A-A-B</a:t>
            </a:r>
          </a:p>
          <a:p>
            <a:pPr algn="ctr"/>
            <a:endParaRPr lang="en-US" sz="2800" dirty="0">
              <a:solidFill>
                <a:srgbClr val="231F2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4400" b="1" u="sng" dirty="0"/>
              <a:t>TEAM GROUP PIC :</a:t>
            </a:r>
            <a:endParaRPr lang="en-IN" sz="4400" b="1" u="sng" dirty="0"/>
          </a:p>
          <a:p>
            <a:endParaRPr lang="en-US" sz="44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4400" dirty="0">
              <a:solidFill>
                <a:srgbClr val="231F2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4400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4400" b="1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endParaRPr lang="en-US" sz="4400" b="1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endParaRPr lang="en-US" sz="4400" b="1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endParaRPr lang="en-US" sz="4400" b="1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endParaRPr lang="en-US" sz="4400" b="1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endParaRPr lang="en-US" sz="800" b="1" dirty="0">
              <a:solidFill>
                <a:srgbClr val="231F2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4EE10F3-00B1-493A-83FA-5A78A47584DF}"/>
              </a:ext>
            </a:extLst>
          </p:cNvPr>
          <p:cNvGrpSpPr>
            <a:grpSpLocks/>
          </p:cNvGrpSpPr>
          <p:nvPr/>
        </p:nvGrpSpPr>
        <p:grpSpPr bwMode="auto">
          <a:xfrm>
            <a:off x="0" y="-1238"/>
            <a:ext cx="21383623" cy="2533521"/>
            <a:chOff x="45" y="28"/>
            <a:chExt cx="21054" cy="204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39A49F9-2446-452F-BE31-88C1D31E0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1" y="28"/>
              <a:ext cx="6637" cy="842"/>
            </a:xfrm>
            <a:custGeom>
              <a:avLst/>
              <a:gdLst>
                <a:gd name="T0" fmla="+- 0 13845 7211"/>
                <a:gd name="T1" fmla="*/ T0 w 6637"/>
                <a:gd name="T2" fmla="+- 0 29 29"/>
                <a:gd name="T3" fmla="*/ 29 h 842"/>
                <a:gd name="T4" fmla="+- 0 7214 7211"/>
                <a:gd name="T5" fmla="*/ T4 w 6637"/>
                <a:gd name="T6" fmla="+- 0 29 29"/>
                <a:gd name="T7" fmla="*/ 29 h 842"/>
                <a:gd name="T8" fmla="+- 0 7212 7211"/>
                <a:gd name="T9" fmla="*/ T8 w 6637"/>
                <a:gd name="T10" fmla="+- 0 58 29"/>
                <a:gd name="T11" fmla="*/ 58 h 842"/>
                <a:gd name="T12" fmla="+- 0 7212 7211"/>
                <a:gd name="T13" fmla="*/ T12 w 6637"/>
                <a:gd name="T14" fmla="+- 0 72 29"/>
                <a:gd name="T15" fmla="*/ 72 h 842"/>
                <a:gd name="T16" fmla="+- 0 7211 7211"/>
                <a:gd name="T17" fmla="*/ T16 w 6637"/>
                <a:gd name="T18" fmla="+- 0 87 29"/>
                <a:gd name="T19" fmla="*/ 87 h 842"/>
                <a:gd name="T20" fmla="+- 0 7215 7211"/>
                <a:gd name="T21" fmla="*/ T20 w 6637"/>
                <a:gd name="T22" fmla="+- 0 162 29"/>
                <a:gd name="T23" fmla="*/ 162 h 842"/>
                <a:gd name="T24" fmla="+- 0 7226 7211"/>
                <a:gd name="T25" fmla="*/ T24 w 6637"/>
                <a:gd name="T26" fmla="+- 0 236 29"/>
                <a:gd name="T27" fmla="*/ 236 h 842"/>
                <a:gd name="T28" fmla="+- 0 7243 7211"/>
                <a:gd name="T29" fmla="*/ T28 w 6637"/>
                <a:gd name="T30" fmla="+- 0 307 29"/>
                <a:gd name="T31" fmla="*/ 307 h 842"/>
                <a:gd name="T32" fmla="+- 0 7266 7211"/>
                <a:gd name="T33" fmla="*/ T32 w 6637"/>
                <a:gd name="T34" fmla="+- 0 375 29"/>
                <a:gd name="T35" fmla="*/ 375 h 842"/>
                <a:gd name="T36" fmla="+- 0 7296 7211"/>
                <a:gd name="T37" fmla="*/ T36 w 6637"/>
                <a:gd name="T38" fmla="+- 0 441 29"/>
                <a:gd name="T39" fmla="*/ 441 h 842"/>
                <a:gd name="T40" fmla="+- 0 7331 7211"/>
                <a:gd name="T41" fmla="*/ T40 w 6637"/>
                <a:gd name="T42" fmla="+- 0 503 29"/>
                <a:gd name="T43" fmla="*/ 503 h 842"/>
                <a:gd name="T44" fmla="+- 0 7371 7211"/>
                <a:gd name="T45" fmla="*/ T44 w 6637"/>
                <a:gd name="T46" fmla="+- 0 561 29"/>
                <a:gd name="T47" fmla="*/ 561 h 842"/>
                <a:gd name="T48" fmla="+- 0 7417 7211"/>
                <a:gd name="T49" fmla="*/ T48 w 6637"/>
                <a:gd name="T50" fmla="+- 0 615 29"/>
                <a:gd name="T51" fmla="*/ 615 h 842"/>
                <a:gd name="T52" fmla="+- 0 7467 7211"/>
                <a:gd name="T53" fmla="*/ T52 w 6637"/>
                <a:gd name="T54" fmla="+- 0 666 29"/>
                <a:gd name="T55" fmla="*/ 666 h 842"/>
                <a:gd name="T56" fmla="+- 0 7521 7211"/>
                <a:gd name="T57" fmla="*/ T56 w 6637"/>
                <a:gd name="T58" fmla="+- 0 711 29"/>
                <a:gd name="T59" fmla="*/ 711 h 842"/>
                <a:gd name="T60" fmla="+- 0 7580 7211"/>
                <a:gd name="T61" fmla="*/ T60 w 6637"/>
                <a:gd name="T62" fmla="+- 0 751 29"/>
                <a:gd name="T63" fmla="*/ 751 h 842"/>
                <a:gd name="T64" fmla="+- 0 7642 7211"/>
                <a:gd name="T65" fmla="*/ T64 w 6637"/>
                <a:gd name="T66" fmla="+- 0 786 29"/>
                <a:gd name="T67" fmla="*/ 786 h 842"/>
                <a:gd name="T68" fmla="+- 0 7707 7211"/>
                <a:gd name="T69" fmla="*/ T68 w 6637"/>
                <a:gd name="T70" fmla="+- 0 816 29"/>
                <a:gd name="T71" fmla="*/ 816 h 842"/>
                <a:gd name="T72" fmla="+- 0 7775 7211"/>
                <a:gd name="T73" fmla="*/ T72 w 6637"/>
                <a:gd name="T74" fmla="+- 0 839 29"/>
                <a:gd name="T75" fmla="*/ 839 h 842"/>
                <a:gd name="T76" fmla="+- 0 7847 7211"/>
                <a:gd name="T77" fmla="*/ T76 w 6637"/>
                <a:gd name="T78" fmla="+- 0 857 29"/>
                <a:gd name="T79" fmla="*/ 857 h 842"/>
                <a:gd name="T80" fmla="+- 0 7920 7211"/>
                <a:gd name="T81" fmla="*/ T80 w 6637"/>
                <a:gd name="T82" fmla="+- 0 867 29"/>
                <a:gd name="T83" fmla="*/ 867 h 842"/>
                <a:gd name="T84" fmla="+- 0 7996 7211"/>
                <a:gd name="T85" fmla="*/ T84 w 6637"/>
                <a:gd name="T86" fmla="+- 0 871 29"/>
                <a:gd name="T87" fmla="*/ 871 h 842"/>
                <a:gd name="T88" fmla="+- 0 13063 7211"/>
                <a:gd name="T89" fmla="*/ T88 w 6637"/>
                <a:gd name="T90" fmla="+- 0 871 29"/>
                <a:gd name="T91" fmla="*/ 871 h 842"/>
                <a:gd name="T92" fmla="+- 0 13139 7211"/>
                <a:gd name="T93" fmla="*/ T92 w 6637"/>
                <a:gd name="T94" fmla="+- 0 867 29"/>
                <a:gd name="T95" fmla="*/ 867 h 842"/>
                <a:gd name="T96" fmla="+- 0 13212 7211"/>
                <a:gd name="T97" fmla="*/ T96 w 6637"/>
                <a:gd name="T98" fmla="+- 0 857 29"/>
                <a:gd name="T99" fmla="*/ 857 h 842"/>
                <a:gd name="T100" fmla="+- 0 13284 7211"/>
                <a:gd name="T101" fmla="*/ T100 w 6637"/>
                <a:gd name="T102" fmla="+- 0 839 29"/>
                <a:gd name="T103" fmla="*/ 839 h 842"/>
                <a:gd name="T104" fmla="+- 0 13352 7211"/>
                <a:gd name="T105" fmla="*/ T104 w 6637"/>
                <a:gd name="T106" fmla="+- 0 816 29"/>
                <a:gd name="T107" fmla="*/ 816 h 842"/>
                <a:gd name="T108" fmla="+- 0 13417 7211"/>
                <a:gd name="T109" fmla="*/ T108 w 6637"/>
                <a:gd name="T110" fmla="+- 0 786 29"/>
                <a:gd name="T111" fmla="*/ 786 h 842"/>
                <a:gd name="T112" fmla="+- 0 13479 7211"/>
                <a:gd name="T113" fmla="*/ T112 w 6637"/>
                <a:gd name="T114" fmla="+- 0 751 29"/>
                <a:gd name="T115" fmla="*/ 751 h 842"/>
                <a:gd name="T116" fmla="+- 0 13538 7211"/>
                <a:gd name="T117" fmla="*/ T116 w 6637"/>
                <a:gd name="T118" fmla="+- 0 711 29"/>
                <a:gd name="T119" fmla="*/ 711 h 842"/>
                <a:gd name="T120" fmla="+- 0 13592 7211"/>
                <a:gd name="T121" fmla="*/ T120 w 6637"/>
                <a:gd name="T122" fmla="+- 0 666 29"/>
                <a:gd name="T123" fmla="*/ 666 h 842"/>
                <a:gd name="T124" fmla="+- 0 13642 7211"/>
                <a:gd name="T125" fmla="*/ T124 w 6637"/>
                <a:gd name="T126" fmla="+- 0 615 29"/>
                <a:gd name="T127" fmla="*/ 615 h 842"/>
                <a:gd name="T128" fmla="+- 0 13688 7211"/>
                <a:gd name="T129" fmla="*/ T128 w 6637"/>
                <a:gd name="T130" fmla="+- 0 561 29"/>
                <a:gd name="T131" fmla="*/ 561 h 842"/>
                <a:gd name="T132" fmla="+- 0 13728 7211"/>
                <a:gd name="T133" fmla="*/ T132 w 6637"/>
                <a:gd name="T134" fmla="+- 0 503 29"/>
                <a:gd name="T135" fmla="*/ 503 h 842"/>
                <a:gd name="T136" fmla="+- 0 13763 7211"/>
                <a:gd name="T137" fmla="*/ T136 w 6637"/>
                <a:gd name="T138" fmla="+- 0 441 29"/>
                <a:gd name="T139" fmla="*/ 441 h 842"/>
                <a:gd name="T140" fmla="+- 0 13793 7211"/>
                <a:gd name="T141" fmla="*/ T140 w 6637"/>
                <a:gd name="T142" fmla="+- 0 375 29"/>
                <a:gd name="T143" fmla="*/ 375 h 842"/>
                <a:gd name="T144" fmla="+- 0 13816 7211"/>
                <a:gd name="T145" fmla="*/ T144 w 6637"/>
                <a:gd name="T146" fmla="+- 0 307 29"/>
                <a:gd name="T147" fmla="*/ 307 h 842"/>
                <a:gd name="T148" fmla="+- 0 13833 7211"/>
                <a:gd name="T149" fmla="*/ T148 w 6637"/>
                <a:gd name="T150" fmla="+- 0 236 29"/>
                <a:gd name="T151" fmla="*/ 236 h 842"/>
                <a:gd name="T152" fmla="+- 0 13844 7211"/>
                <a:gd name="T153" fmla="*/ T152 w 6637"/>
                <a:gd name="T154" fmla="+- 0 162 29"/>
                <a:gd name="T155" fmla="*/ 162 h 842"/>
                <a:gd name="T156" fmla="+- 0 13848 7211"/>
                <a:gd name="T157" fmla="*/ T156 w 6637"/>
                <a:gd name="T158" fmla="+- 0 87 29"/>
                <a:gd name="T159" fmla="*/ 87 h 842"/>
                <a:gd name="T160" fmla="+- 0 13847 7211"/>
                <a:gd name="T161" fmla="*/ T160 w 6637"/>
                <a:gd name="T162" fmla="+- 0 72 29"/>
                <a:gd name="T163" fmla="*/ 72 h 842"/>
                <a:gd name="T164" fmla="+- 0 13847 7211"/>
                <a:gd name="T165" fmla="*/ T164 w 6637"/>
                <a:gd name="T166" fmla="+- 0 58 29"/>
                <a:gd name="T167" fmla="*/ 58 h 842"/>
                <a:gd name="T168" fmla="+- 0 13845 7211"/>
                <a:gd name="T169" fmla="*/ T168 w 6637"/>
                <a:gd name="T170" fmla="+- 0 29 29"/>
                <a:gd name="T171" fmla="*/ 29 h 8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6637" h="842">
                  <a:moveTo>
                    <a:pt x="6634" y="0"/>
                  </a:moveTo>
                  <a:lnTo>
                    <a:pt x="3" y="0"/>
                  </a:lnTo>
                  <a:lnTo>
                    <a:pt x="1" y="29"/>
                  </a:lnTo>
                  <a:lnTo>
                    <a:pt x="1" y="43"/>
                  </a:lnTo>
                  <a:lnTo>
                    <a:pt x="0" y="58"/>
                  </a:lnTo>
                  <a:lnTo>
                    <a:pt x="4" y="133"/>
                  </a:lnTo>
                  <a:lnTo>
                    <a:pt x="15" y="207"/>
                  </a:lnTo>
                  <a:lnTo>
                    <a:pt x="32" y="278"/>
                  </a:lnTo>
                  <a:lnTo>
                    <a:pt x="55" y="346"/>
                  </a:lnTo>
                  <a:lnTo>
                    <a:pt x="85" y="412"/>
                  </a:lnTo>
                  <a:lnTo>
                    <a:pt x="120" y="474"/>
                  </a:lnTo>
                  <a:lnTo>
                    <a:pt x="160" y="532"/>
                  </a:lnTo>
                  <a:lnTo>
                    <a:pt x="206" y="586"/>
                  </a:lnTo>
                  <a:lnTo>
                    <a:pt x="256" y="637"/>
                  </a:lnTo>
                  <a:lnTo>
                    <a:pt x="310" y="682"/>
                  </a:lnTo>
                  <a:lnTo>
                    <a:pt x="369" y="722"/>
                  </a:lnTo>
                  <a:lnTo>
                    <a:pt x="431" y="757"/>
                  </a:lnTo>
                  <a:lnTo>
                    <a:pt x="496" y="787"/>
                  </a:lnTo>
                  <a:lnTo>
                    <a:pt x="564" y="810"/>
                  </a:lnTo>
                  <a:lnTo>
                    <a:pt x="636" y="828"/>
                  </a:lnTo>
                  <a:lnTo>
                    <a:pt x="709" y="838"/>
                  </a:lnTo>
                  <a:lnTo>
                    <a:pt x="785" y="842"/>
                  </a:lnTo>
                  <a:lnTo>
                    <a:pt x="5852" y="842"/>
                  </a:lnTo>
                  <a:lnTo>
                    <a:pt x="5928" y="838"/>
                  </a:lnTo>
                  <a:lnTo>
                    <a:pt x="6001" y="828"/>
                  </a:lnTo>
                  <a:lnTo>
                    <a:pt x="6073" y="810"/>
                  </a:lnTo>
                  <a:lnTo>
                    <a:pt x="6141" y="787"/>
                  </a:lnTo>
                  <a:lnTo>
                    <a:pt x="6206" y="757"/>
                  </a:lnTo>
                  <a:lnTo>
                    <a:pt x="6268" y="722"/>
                  </a:lnTo>
                  <a:lnTo>
                    <a:pt x="6327" y="682"/>
                  </a:lnTo>
                  <a:lnTo>
                    <a:pt x="6381" y="637"/>
                  </a:lnTo>
                  <a:lnTo>
                    <a:pt x="6431" y="586"/>
                  </a:lnTo>
                  <a:lnTo>
                    <a:pt x="6477" y="532"/>
                  </a:lnTo>
                  <a:lnTo>
                    <a:pt x="6517" y="474"/>
                  </a:lnTo>
                  <a:lnTo>
                    <a:pt x="6552" y="412"/>
                  </a:lnTo>
                  <a:lnTo>
                    <a:pt x="6582" y="346"/>
                  </a:lnTo>
                  <a:lnTo>
                    <a:pt x="6605" y="278"/>
                  </a:lnTo>
                  <a:lnTo>
                    <a:pt x="6622" y="207"/>
                  </a:lnTo>
                  <a:lnTo>
                    <a:pt x="6633" y="133"/>
                  </a:lnTo>
                  <a:lnTo>
                    <a:pt x="6637" y="58"/>
                  </a:lnTo>
                  <a:lnTo>
                    <a:pt x="6636" y="43"/>
                  </a:lnTo>
                  <a:lnTo>
                    <a:pt x="6636" y="29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19FDE80-F342-4A62-B321-7AE72820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" y="29"/>
              <a:ext cx="21054" cy="1364"/>
            </a:xfrm>
            <a:custGeom>
              <a:avLst/>
              <a:gdLst>
                <a:gd name="T0" fmla="+- 0 7706 45"/>
                <a:gd name="T1" fmla="*/ T0 w 21054"/>
                <a:gd name="T2" fmla="+- 0 30 30"/>
                <a:gd name="T3" fmla="*/ 30 h 1364"/>
                <a:gd name="T4" fmla="+- 0 45 45"/>
                <a:gd name="T5" fmla="*/ T4 w 21054"/>
                <a:gd name="T6" fmla="+- 0 30 30"/>
                <a:gd name="T7" fmla="*/ 30 h 1364"/>
                <a:gd name="T8" fmla="+- 0 46 45"/>
                <a:gd name="T9" fmla="*/ T8 w 21054"/>
                <a:gd name="T10" fmla="+- 0 1393 30"/>
                <a:gd name="T11" fmla="*/ 1393 h 1364"/>
                <a:gd name="T12" fmla="+- 0 6037 45"/>
                <a:gd name="T13" fmla="*/ T12 w 21054"/>
                <a:gd name="T14" fmla="+- 0 1390 30"/>
                <a:gd name="T15" fmla="*/ 1390 h 1364"/>
                <a:gd name="T16" fmla="+- 0 6105 45"/>
                <a:gd name="T17" fmla="*/ T16 w 21054"/>
                <a:gd name="T18" fmla="+- 0 1388 30"/>
                <a:gd name="T19" fmla="*/ 1388 h 1364"/>
                <a:gd name="T20" fmla="+- 0 6174 45"/>
                <a:gd name="T21" fmla="*/ T20 w 21054"/>
                <a:gd name="T22" fmla="+- 0 1382 30"/>
                <a:gd name="T23" fmla="*/ 1382 h 1364"/>
                <a:gd name="T24" fmla="+- 0 6243 45"/>
                <a:gd name="T25" fmla="*/ T24 w 21054"/>
                <a:gd name="T26" fmla="+- 0 1371 30"/>
                <a:gd name="T27" fmla="*/ 1371 h 1364"/>
                <a:gd name="T28" fmla="+- 0 6313 45"/>
                <a:gd name="T29" fmla="*/ T28 w 21054"/>
                <a:gd name="T30" fmla="+- 0 1357 30"/>
                <a:gd name="T31" fmla="*/ 1357 h 1364"/>
                <a:gd name="T32" fmla="+- 0 6384 45"/>
                <a:gd name="T33" fmla="*/ T32 w 21054"/>
                <a:gd name="T34" fmla="+- 0 1338 30"/>
                <a:gd name="T35" fmla="*/ 1338 h 1364"/>
                <a:gd name="T36" fmla="+- 0 6454 45"/>
                <a:gd name="T37" fmla="*/ T36 w 21054"/>
                <a:gd name="T38" fmla="+- 0 1316 30"/>
                <a:gd name="T39" fmla="*/ 1316 h 1364"/>
                <a:gd name="T40" fmla="+- 0 6525 45"/>
                <a:gd name="T41" fmla="*/ T40 w 21054"/>
                <a:gd name="T42" fmla="+- 0 1290 30"/>
                <a:gd name="T43" fmla="*/ 1290 h 1364"/>
                <a:gd name="T44" fmla="+- 0 6595 45"/>
                <a:gd name="T45" fmla="*/ T44 w 21054"/>
                <a:gd name="T46" fmla="+- 0 1261 30"/>
                <a:gd name="T47" fmla="*/ 1261 h 1364"/>
                <a:gd name="T48" fmla="+- 0 6664 45"/>
                <a:gd name="T49" fmla="*/ T48 w 21054"/>
                <a:gd name="T50" fmla="+- 0 1229 30"/>
                <a:gd name="T51" fmla="*/ 1229 h 1364"/>
                <a:gd name="T52" fmla="+- 0 6733 45"/>
                <a:gd name="T53" fmla="*/ T52 w 21054"/>
                <a:gd name="T54" fmla="+- 0 1193 30"/>
                <a:gd name="T55" fmla="*/ 1193 h 1364"/>
                <a:gd name="T56" fmla="+- 0 6801 45"/>
                <a:gd name="T57" fmla="*/ T56 w 21054"/>
                <a:gd name="T58" fmla="+- 0 1155 30"/>
                <a:gd name="T59" fmla="*/ 1155 h 1364"/>
                <a:gd name="T60" fmla="+- 0 6867 45"/>
                <a:gd name="T61" fmla="*/ T60 w 21054"/>
                <a:gd name="T62" fmla="+- 0 1113 30"/>
                <a:gd name="T63" fmla="*/ 1113 h 1364"/>
                <a:gd name="T64" fmla="+- 0 6933 45"/>
                <a:gd name="T65" fmla="*/ T64 w 21054"/>
                <a:gd name="T66" fmla="+- 0 1069 30"/>
                <a:gd name="T67" fmla="*/ 1069 h 1364"/>
                <a:gd name="T68" fmla="+- 0 6997 45"/>
                <a:gd name="T69" fmla="*/ T68 w 21054"/>
                <a:gd name="T70" fmla="+- 0 1022 30"/>
                <a:gd name="T71" fmla="*/ 1022 h 1364"/>
                <a:gd name="T72" fmla="+- 0 7059 45"/>
                <a:gd name="T73" fmla="*/ T72 w 21054"/>
                <a:gd name="T74" fmla="+- 0 973 30"/>
                <a:gd name="T75" fmla="*/ 973 h 1364"/>
                <a:gd name="T76" fmla="+- 0 7119 45"/>
                <a:gd name="T77" fmla="*/ T76 w 21054"/>
                <a:gd name="T78" fmla="+- 0 921 30"/>
                <a:gd name="T79" fmla="*/ 921 h 1364"/>
                <a:gd name="T80" fmla="+- 0 7177 45"/>
                <a:gd name="T81" fmla="*/ T80 w 21054"/>
                <a:gd name="T82" fmla="+- 0 867 30"/>
                <a:gd name="T83" fmla="*/ 867 h 1364"/>
                <a:gd name="T84" fmla="+- 0 7233 45"/>
                <a:gd name="T85" fmla="*/ T84 w 21054"/>
                <a:gd name="T86" fmla="+- 0 811 30"/>
                <a:gd name="T87" fmla="*/ 811 h 1364"/>
                <a:gd name="T88" fmla="+- 0 7287 45"/>
                <a:gd name="T89" fmla="*/ T88 w 21054"/>
                <a:gd name="T90" fmla="+- 0 753 30"/>
                <a:gd name="T91" fmla="*/ 753 h 1364"/>
                <a:gd name="T92" fmla="+- 0 7337 45"/>
                <a:gd name="T93" fmla="*/ T92 w 21054"/>
                <a:gd name="T94" fmla="+- 0 693 30"/>
                <a:gd name="T95" fmla="*/ 693 h 1364"/>
                <a:gd name="T96" fmla="+- 0 7385 45"/>
                <a:gd name="T97" fmla="*/ T96 w 21054"/>
                <a:gd name="T98" fmla="+- 0 631 30"/>
                <a:gd name="T99" fmla="*/ 631 h 1364"/>
                <a:gd name="T100" fmla="+- 0 7430 45"/>
                <a:gd name="T101" fmla="*/ T100 w 21054"/>
                <a:gd name="T102" fmla="+- 0 568 30"/>
                <a:gd name="T103" fmla="*/ 568 h 1364"/>
                <a:gd name="T104" fmla="+- 0 7471 45"/>
                <a:gd name="T105" fmla="*/ T104 w 21054"/>
                <a:gd name="T106" fmla="+- 0 503 30"/>
                <a:gd name="T107" fmla="*/ 503 h 1364"/>
                <a:gd name="T108" fmla="+- 0 7509 45"/>
                <a:gd name="T109" fmla="*/ T108 w 21054"/>
                <a:gd name="T110" fmla="+- 0 437 30"/>
                <a:gd name="T111" fmla="*/ 437 h 1364"/>
                <a:gd name="T112" fmla="+- 0 7543 45"/>
                <a:gd name="T113" fmla="*/ T112 w 21054"/>
                <a:gd name="T114" fmla="+- 0 370 30"/>
                <a:gd name="T115" fmla="*/ 370 h 1364"/>
                <a:gd name="T116" fmla="+- 0 7706 45"/>
                <a:gd name="T117" fmla="*/ T116 w 21054"/>
                <a:gd name="T118" fmla="+- 0 30 30"/>
                <a:gd name="T119" fmla="*/ 30 h 1364"/>
                <a:gd name="T120" fmla="+- 0 21099 45"/>
                <a:gd name="T121" fmla="*/ T120 w 21054"/>
                <a:gd name="T122" fmla="+- 0 30 30"/>
                <a:gd name="T123" fmla="*/ 30 h 1364"/>
                <a:gd name="T124" fmla="+- 0 13438 45"/>
                <a:gd name="T125" fmla="*/ T124 w 21054"/>
                <a:gd name="T126" fmla="+- 0 30 30"/>
                <a:gd name="T127" fmla="*/ 30 h 1364"/>
                <a:gd name="T128" fmla="+- 0 13601 45"/>
                <a:gd name="T129" fmla="*/ T128 w 21054"/>
                <a:gd name="T130" fmla="+- 0 370 30"/>
                <a:gd name="T131" fmla="*/ 370 h 1364"/>
                <a:gd name="T132" fmla="+- 0 13635 45"/>
                <a:gd name="T133" fmla="*/ T132 w 21054"/>
                <a:gd name="T134" fmla="+- 0 437 30"/>
                <a:gd name="T135" fmla="*/ 437 h 1364"/>
                <a:gd name="T136" fmla="+- 0 13673 45"/>
                <a:gd name="T137" fmla="*/ T136 w 21054"/>
                <a:gd name="T138" fmla="+- 0 503 30"/>
                <a:gd name="T139" fmla="*/ 503 h 1364"/>
                <a:gd name="T140" fmla="+- 0 13714 45"/>
                <a:gd name="T141" fmla="*/ T140 w 21054"/>
                <a:gd name="T142" fmla="+- 0 568 30"/>
                <a:gd name="T143" fmla="*/ 568 h 1364"/>
                <a:gd name="T144" fmla="+- 0 13759 45"/>
                <a:gd name="T145" fmla="*/ T144 w 21054"/>
                <a:gd name="T146" fmla="+- 0 631 30"/>
                <a:gd name="T147" fmla="*/ 631 h 1364"/>
                <a:gd name="T148" fmla="+- 0 13807 45"/>
                <a:gd name="T149" fmla="*/ T148 w 21054"/>
                <a:gd name="T150" fmla="+- 0 693 30"/>
                <a:gd name="T151" fmla="*/ 693 h 1364"/>
                <a:gd name="T152" fmla="+- 0 13857 45"/>
                <a:gd name="T153" fmla="*/ T152 w 21054"/>
                <a:gd name="T154" fmla="+- 0 753 30"/>
                <a:gd name="T155" fmla="*/ 753 h 1364"/>
                <a:gd name="T156" fmla="+- 0 13911 45"/>
                <a:gd name="T157" fmla="*/ T156 w 21054"/>
                <a:gd name="T158" fmla="+- 0 811 30"/>
                <a:gd name="T159" fmla="*/ 811 h 1364"/>
                <a:gd name="T160" fmla="+- 0 13967 45"/>
                <a:gd name="T161" fmla="*/ T160 w 21054"/>
                <a:gd name="T162" fmla="+- 0 867 30"/>
                <a:gd name="T163" fmla="*/ 867 h 1364"/>
                <a:gd name="T164" fmla="+- 0 14025 45"/>
                <a:gd name="T165" fmla="*/ T164 w 21054"/>
                <a:gd name="T166" fmla="+- 0 921 30"/>
                <a:gd name="T167" fmla="*/ 921 h 1364"/>
                <a:gd name="T168" fmla="+- 0 14085 45"/>
                <a:gd name="T169" fmla="*/ T168 w 21054"/>
                <a:gd name="T170" fmla="+- 0 973 30"/>
                <a:gd name="T171" fmla="*/ 973 h 1364"/>
                <a:gd name="T172" fmla="+- 0 14147 45"/>
                <a:gd name="T173" fmla="*/ T172 w 21054"/>
                <a:gd name="T174" fmla="+- 0 1022 30"/>
                <a:gd name="T175" fmla="*/ 1022 h 1364"/>
                <a:gd name="T176" fmla="+- 0 14211 45"/>
                <a:gd name="T177" fmla="*/ T176 w 21054"/>
                <a:gd name="T178" fmla="+- 0 1069 30"/>
                <a:gd name="T179" fmla="*/ 1069 h 1364"/>
                <a:gd name="T180" fmla="+- 0 14277 45"/>
                <a:gd name="T181" fmla="*/ T180 w 21054"/>
                <a:gd name="T182" fmla="+- 0 1113 30"/>
                <a:gd name="T183" fmla="*/ 1113 h 1364"/>
                <a:gd name="T184" fmla="+- 0 14343 45"/>
                <a:gd name="T185" fmla="*/ T184 w 21054"/>
                <a:gd name="T186" fmla="+- 0 1155 30"/>
                <a:gd name="T187" fmla="*/ 1155 h 1364"/>
                <a:gd name="T188" fmla="+- 0 14411 45"/>
                <a:gd name="T189" fmla="*/ T188 w 21054"/>
                <a:gd name="T190" fmla="+- 0 1193 30"/>
                <a:gd name="T191" fmla="*/ 1193 h 1364"/>
                <a:gd name="T192" fmla="+- 0 14480 45"/>
                <a:gd name="T193" fmla="*/ T192 w 21054"/>
                <a:gd name="T194" fmla="+- 0 1229 30"/>
                <a:gd name="T195" fmla="*/ 1229 h 1364"/>
                <a:gd name="T196" fmla="+- 0 14549 45"/>
                <a:gd name="T197" fmla="*/ T196 w 21054"/>
                <a:gd name="T198" fmla="+- 0 1261 30"/>
                <a:gd name="T199" fmla="*/ 1261 h 1364"/>
                <a:gd name="T200" fmla="+- 0 14619 45"/>
                <a:gd name="T201" fmla="*/ T200 w 21054"/>
                <a:gd name="T202" fmla="+- 0 1290 30"/>
                <a:gd name="T203" fmla="*/ 1290 h 1364"/>
                <a:gd name="T204" fmla="+- 0 14690 45"/>
                <a:gd name="T205" fmla="*/ T204 w 21054"/>
                <a:gd name="T206" fmla="+- 0 1316 30"/>
                <a:gd name="T207" fmla="*/ 1316 h 1364"/>
                <a:gd name="T208" fmla="+- 0 14760 45"/>
                <a:gd name="T209" fmla="*/ T208 w 21054"/>
                <a:gd name="T210" fmla="+- 0 1338 30"/>
                <a:gd name="T211" fmla="*/ 1338 h 1364"/>
                <a:gd name="T212" fmla="+- 0 14831 45"/>
                <a:gd name="T213" fmla="*/ T212 w 21054"/>
                <a:gd name="T214" fmla="+- 0 1357 30"/>
                <a:gd name="T215" fmla="*/ 1357 h 1364"/>
                <a:gd name="T216" fmla="+- 0 14901 45"/>
                <a:gd name="T217" fmla="*/ T216 w 21054"/>
                <a:gd name="T218" fmla="+- 0 1371 30"/>
                <a:gd name="T219" fmla="*/ 1371 h 1364"/>
                <a:gd name="T220" fmla="+- 0 14970 45"/>
                <a:gd name="T221" fmla="*/ T220 w 21054"/>
                <a:gd name="T222" fmla="+- 0 1382 30"/>
                <a:gd name="T223" fmla="*/ 1382 h 1364"/>
                <a:gd name="T224" fmla="+- 0 15039 45"/>
                <a:gd name="T225" fmla="*/ T224 w 21054"/>
                <a:gd name="T226" fmla="+- 0 1388 30"/>
                <a:gd name="T227" fmla="*/ 1388 h 1364"/>
                <a:gd name="T228" fmla="+- 0 15107 45"/>
                <a:gd name="T229" fmla="*/ T228 w 21054"/>
                <a:gd name="T230" fmla="+- 0 1390 30"/>
                <a:gd name="T231" fmla="*/ 1390 h 1364"/>
                <a:gd name="T232" fmla="+- 0 21098 45"/>
                <a:gd name="T233" fmla="*/ T232 w 21054"/>
                <a:gd name="T234" fmla="+- 0 1393 30"/>
                <a:gd name="T235" fmla="*/ 1393 h 1364"/>
                <a:gd name="T236" fmla="+- 0 21099 45"/>
                <a:gd name="T237" fmla="*/ T236 w 21054"/>
                <a:gd name="T238" fmla="+- 0 30 30"/>
                <a:gd name="T239" fmla="*/ 30 h 136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21054" h="1364">
                  <a:moveTo>
                    <a:pt x="7661" y="0"/>
                  </a:moveTo>
                  <a:lnTo>
                    <a:pt x="0" y="0"/>
                  </a:lnTo>
                  <a:lnTo>
                    <a:pt x="1" y="1363"/>
                  </a:lnTo>
                  <a:lnTo>
                    <a:pt x="5992" y="1360"/>
                  </a:lnTo>
                  <a:lnTo>
                    <a:pt x="6060" y="1358"/>
                  </a:lnTo>
                  <a:lnTo>
                    <a:pt x="6129" y="1352"/>
                  </a:lnTo>
                  <a:lnTo>
                    <a:pt x="6198" y="1341"/>
                  </a:lnTo>
                  <a:lnTo>
                    <a:pt x="6268" y="1327"/>
                  </a:lnTo>
                  <a:lnTo>
                    <a:pt x="6339" y="1308"/>
                  </a:lnTo>
                  <a:lnTo>
                    <a:pt x="6409" y="1286"/>
                  </a:lnTo>
                  <a:lnTo>
                    <a:pt x="6480" y="1260"/>
                  </a:lnTo>
                  <a:lnTo>
                    <a:pt x="6550" y="1231"/>
                  </a:lnTo>
                  <a:lnTo>
                    <a:pt x="6619" y="1199"/>
                  </a:lnTo>
                  <a:lnTo>
                    <a:pt x="6688" y="1163"/>
                  </a:lnTo>
                  <a:lnTo>
                    <a:pt x="6756" y="1125"/>
                  </a:lnTo>
                  <a:lnTo>
                    <a:pt x="6822" y="1083"/>
                  </a:lnTo>
                  <a:lnTo>
                    <a:pt x="6888" y="1039"/>
                  </a:lnTo>
                  <a:lnTo>
                    <a:pt x="6952" y="992"/>
                  </a:lnTo>
                  <a:lnTo>
                    <a:pt x="7014" y="943"/>
                  </a:lnTo>
                  <a:lnTo>
                    <a:pt x="7074" y="891"/>
                  </a:lnTo>
                  <a:lnTo>
                    <a:pt x="7132" y="837"/>
                  </a:lnTo>
                  <a:lnTo>
                    <a:pt x="7188" y="781"/>
                  </a:lnTo>
                  <a:lnTo>
                    <a:pt x="7242" y="723"/>
                  </a:lnTo>
                  <a:lnTo>
                    <a:pt x="7292" y="663"/>
                  </a:lnTo>
                  <a:lnTo>
                    <a:pt x="7340" y="601"/>
                  </a:lnTo>
                  <a:lnTo>
                    <a:pt x="7385" y="538"/>
                  </a:lnTo>
                  <a:lnTo>
                    <a:pt x="7426" y="473"/>
                  </a:lnTo>
                  <a:lnTo>
                    <a:pt x="7464" y="407"/>
                  </a:lnTo>
                  <a:lnTo>
                    <a:pt x="7498" y="340"/>
                  </a:lnTo>
                  <a:lnTo>
                    <a:pt x="7661" y="0"/>
                  </a:lnTo>
                  <a:close/>
                  <a:moveTo>
                    <a:pt x="21054" y="0"/>
                  </a:moveTo>
                  <a:lnTo>
                    <a:pt x="13393" y="0"/>
                  </a:lnTo>
                  <a:lnTo>
                    <a:pt x="13556" y="340"/>
                  </a:lnTo>
                  <a:lnTo>
                    <a:pt x="13590" y="407"/>
                  </a:lnTo>
                  <a:lnTo>
                    <a:pt x="13628" y="473"/>
                  </a:lnTo>
                  <a:lnTo>
                    <a:pt x="13669" y="538"/>
                  </a:lnTo>
                  <a:lnTo>
                    <a:pt x="13714" y="601"/>
                  </a:lnTo>
                  <a:lnTo>
                    <a:pt x="13762" y="663"/>
                  </a:lnTo>
                  <a:lnTo>
                    <a:pt x="13812" y="723"/>
                  </a:lnTo>
                  <a:lnTo>
                    <a:pt x="13866" y="781"/>
                  </a:lnTo>
                  <a:lnTo>
                    <a:pt x="13922" y="837"/>
                  </a:lnTo>
                  <a:lnTo>
                    <a:pt x="13980" y="891"/>
                  </a:lnTo>
                  <a:lnTo>
                    <a:pt x="14040" y="943"/>
                  </a:lnTo>
                  <a:lnTo>
                    <a:pt x="14102" y="992"/>
                  </a:lnTo>
                  <a:lnTo>
                    <a:pt x="14166" y="1039"/>
                  </a:lnTo>
                  <a:lnTo>
                    <a:pt x="14232" y="1083"/>
                  </a:lnTo>
                  <a:lnTo>
                    <a:pt x="14298" y="1125"/>
                  </a:lnTo>
                  <a:lnTo>
                    <a:pt x="14366" y="1163"/>
                  </a:lnTo>
                  <a:lnTo>
                    <a:pt x="14435" y="1199"/>
                  </a:lnTo>
                  <a:lnTo>
                    <a:pt x="14504" y="1231"/>
                  </a:lnTo>
                  <a:lnTo>
                    <a:pt x="14574" y="1260"/>
                  </a:lnTo>
                  <a:lnTo>
                    <a:pt x="14645" y="1286"/>
                  </a:lnTo>
                  <a:lnTo>
                    <a:pt x="14715" y="1308"/>
                  </a:lnTo>
                  <a:lnTo>
                    <a:pt x="14786" y="1327"/>
                  </a:lnTo>
                  <a:lnTo>
                    <a:pt x="14856" y="1341"/>
                  </a:lnTo>
                  <a:lnTo>
                    <a:pt x="14925" y="1352"/>
                  </a:lnTo>
                  <a:lnTo>
                    <a:pt x="14994" y="1358"/>
                  </a:lnTo>
                  <a:lnTo>
                    <a:pt x="15062" y="1360"/>
                  </a:lnTo>
                  <a:lnTo>
                    <a:pt x="21053" y="1363"/>
                  </a:lnTo>
                  <a:lnTo>
                    <a:pt x="21054" y="0"/>
                  </a:lnTo>
                  <a:close/>
                </a:path>
              </a:pathLst>
            </a:custGeom>
            <a:solidFill>
              <a:srgbClr val="FBB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7C1FDFE6-C749-4B0A-ACD9-D6D21AFAD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" y="1351"/>
              <a:ext cx="2884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9" y="252309"/>
            <a:ext cx="3387857" cy="1043142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FC0FA2F2-1E4F-4A6F-8E84-7DE8948C7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181" y="410828"/>
            <a:ext cx="3159668" cy="83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6381E6-877D-41F6-BB52-25244E600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7" y="9277224"/>
            <a:ext cx="5735664" cy="4884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61D8AA-B2A7-4DEA-8EE6-EA1F4BE1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8355" y="5476983"/>
            <a:ext cx="6756124" cy="3910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F23480-E65F-4AB6-A9DF-A9BDB4C94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738" y="17865718"/>
            <a:ext cx="4676407" cy="286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780C81-7FF1-40AE-A540-6AFA74CEA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8912" y="14431373"/>
            <a:ext cx="4670057" cy="2959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B00866-23F7-404E-B50C-29EBF79A4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2543" y="10802105"/>
            <a:ext cx="4724972" cy="3213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0BE778F-3222-4FE5-853F-3E2F9AC702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154" y="22534836"/>
            <a:ext cx="3733992" cy="373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6961A1-B17B-4783-8D04-9D51AB0615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5959" y="22818687"/>
            <a:ext cx="1244987" cy="110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06A2F40-44D0-4DF9-BE7D-E5653A6DD8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41635" y="22644045"/>
            <a:ext cx="3359323" cy="362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0371F2-79AC-4D5A-A6C3-A201DBB56202}"/>
              </a:ext>
            </a:extLst>
          </p:cNvPr>
          <p:cNvGrpSpPr/>
          <p:nvPr/>
        </p:nvGrpSpPr>
        <p:grpSpPr>
          <a:xfrm>
            <a:off x="278929" y="15714375"/>
            <a:ext cx="6677042" cy="10839691"/>
            <a:chOff x="132736" y="16996845"/>
            <a:chExt cx="6677042" cy="104310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3134D8-A5FA-42C5-9582-5F92E5AAE905}"/>
                </a:ext>
              </a:extLst>
            </p:cNvPr>
            <p:cNvSpPr txBox="1"/>
            <p:nvPr/>
          </p:nvSpPr>
          <p:spPr>
            <a:xfrm>
              <a:off x="132736" y="16996845"/>
              <a:ext cx="6677042" cy="1043103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WAY AHEAD ?</a:t>
              </a:r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pPr algn="ctr"/>
              <a:endParaRPr lang="en-US" sz="4000" b="1" u="sng" dirty="0"/>
            </a:p>
            <a:p>
              <a:endParaRPr lang="en-US" sz="1000" dirty="0"/>
            </a:p>
            <a:p>
              <a:r>
                <a:rPr lang="en-US" sz="4000" dirty="0"/>
                <a:t>India’s power consumption deficit in the eastern region is due to supply shortage of electricity.</a:t>
              </a:r>
            </a:p>
            <a:p>
              <a:r>
                <a:rPr lang="en-US" sz="4000" dirty="0"/>
                <a:t>Going ahead, there is a latent need of investment for energy infrastructure in eastern region.</a:t>
              </a:r>
              <a:endParaRPr lang="en-IN" sz="4000" b="1" u="sn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294C0E-1569-4988-810D-6E87E716D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2098" y="17985917"/>
              <a:ext cx="6369312" cy="439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ABB4F9-EBF9-4D03-A72E-89D8F273F9BA}"/>
              </a:ext>
            </a:extLst>
          </p:cNvPr>
          <p:cNvGrpSpPr/>
          <p:nvPr/>
        </p:nvGrpSpPr>
        <p:grpSpPr>
          <a:xfrm>
            <a:off x="-317688" y="2862198"/>
            <a:ext cx="22043572" cy="1175547"/>
            <a:chOff x="-317688" y="2862198"/>
            <a:chExt cx="22043572" cy="11755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A958E-E052-4101-9A39-471E1547A721}"/>
                </a:ext>
              </a:extLst>
            </p:cNvPr>
            <p:cNvSpPr txBox="1"/>
            <p:nvPr/>
          </p:nvSpPr>
          <p:spPr>
            <a:xfrm>
              <a:off x="0" y="2862198"/>
              <a:ext cx="21383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83870" marR="53975" algn="ctr">
                <a:spcAft>
                  <a:spcPts val="0"/>
                </a:spcAft>
              </a:pPr>
              <a:r>
                <a:rPr lang="en-US" sz="70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Understanding </a:t>
              </a:r>
              <a:r>
                <a:rPr lang="en-US" sz="7000" dirty="0">
                  <a:latin typeface="Arial" panose="020B0604020202020204" pitchFamily="34" charset="0"/>
                  <a:ea typeface="Arial" panose="020B0604020202020204" pitchFamily="34" charset="0"/>
                </a:rPr>
                <a:t>P</a:t>
              </a:r>
              <a:r>
                <a:rPr lang="en-US" sz="70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ower </a:t>
              </a:r>
              <a:r>
                <a:rPr lang="en-US" sz="7000" dirty="0">
                  <a:latin typeface="Arial" panose="020B0604020202020204" pitchFamily="34" charset="0"/>
                  <a:ea typeface="Arial" panose="020B0604020202020204" pitchFamily="34" charset="0"/>
                </a:rPr>
                <a:t>C</a:t>
              </a:r>
              <a:r>
                <a:rPr lang="en-US" sz="70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onsumption in Indian States</a:t>
              </a:r>
              <a:endParaRPr lang="en-IN" sz="440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1D42CA2-079B-49C8-8468-43D7244F7F38}"/>
                </a:ext>
              </a:extLst>
            </p:cNvPr>
            <p:cNvCxnSpPr>
              <a:cxnSpLocks/>
            </p:cNvCxnSpPr>
            <p:nvPr/>
          </p:nvCxnSpPr>
          <p:spPr>
            <a:xfrm>
              <a:off x="-317688" y="2862198"/>
              <a:ext cx="22043572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D79B98-736F-471F-AA60-986A88885DE4}"/>
                </a:ext>
              </a:extLst>
            </p:cNvPr>
            <p:cNvCxnSpPr>
              <a:cxnSpLocks/>
            </p:cNvCxnSpPr>
            <p:nvPr/>
          </p:nvCxnSpPr>
          <p:spPr>
            <a:xfrm>
              <a:off x="-239486" y="4037745"/>
              <a:ext cx="21742854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225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PG_071_Ayushi Gupta</cp:lastModifiedBy>
  <cp:revision>8</cp:revision>
  <dcterms:created xsi:type="dcterms:W3CDTF">2022-01-21T06:55:01Z</dcterms:created>
  <dcterms:modified xsi:type="dcterms:W3CDTF">2022-01-23T13:25:54Z</dcterms:modified>
</cp:coreProperties>
</file>