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5225" cy="43888025"/>
  <p:notesSz cx="6858000" cy="9144000"/>
  <p:defaultTextStyle>
    <a:defPPr>
      <a:defRPr lang="en-US"/>
    </a:defPPr>
    <a:lvl1pPr marL="0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1pPr>
    <a:lvl2pPr marL="2194371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2pPr>
    <a:lvl3pPr marL="4388743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3pPr>
    <a:lvl4pPr marL="6583114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4pPr>
    <a:lvl5pPr marL="8777486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5pPr>
    <a:lvl6pPr marL="10971857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6pPr>
    <a:lvl7pPr marL="13166228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7pPr>
    <a:lvl8pPr marL="15360600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8pPr>
    <a:lvl9pPr marL="17554971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3" userDrawn="1">
          <p15:clr>
            <a:srgbClr val="A4A3A4"/>
          </p15:clr>
        </p15:guide>
        <p15:guide id="2" pos="10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712" autoAdjust="0"/>
  </p:normalViewPr>
  <p:slideViewPr>
    <p:cSldViewPr>
      <p:cViewPr>
        <p:scale>
          <a:sx n="20" d="100"/>
          <a:sy n="20" d="100"/>
        </p:scale>
        <p:origin x="2112" y="-1229"/>
      </p:cViewPr>
      <p:guideLst>
        <p:guide orient="horz" pos="13823"/>
        <p:guide pos="10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16CF2-7B83-447E-A345-4C453E91184C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420A-28EC-4128-A363-45EF65D3A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4420A-28EC-4128-A363-45EF65D3A6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5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44" y="13633738"/>
            <a:ext cx="27977941" cy="94074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284" y="24869881"/>
            <a:ext cx="23040658" cy="11215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3538" y="1757560"/>
            <a:ext cx="7405926" cy="37447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61" y="1757560"/>
            <a:ext cx="21669191" cy="37447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76" y="28202123"/>
            <a:ext cx="27977941" cy="8716649"/>
          </a:xfrm>
        </p:spPr>
        <p:txBody>
          <a:bodyPr anchor="t"/>
          <a:lstStyle>
            <a:lvl1pPr algn="l">
              <a:defRPr sz="182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076" y="18601620"/>
            <a:ext cx="27977941" cy="9600503"/>
          </a:xfrm>
        </p:spPr>
        <p:txBody>
          <a:bodyPr anchor="b"/>
          <a:lstStyle>
            <a:lvl1pPr marL="0" indent="0">
              <a:buNone/>
              <a:defRPr sz="9210">
                <a:solidFill>
                  <a:schemeClr val="tx1">
                    <a:tint val="75000"/>
                  </a:schemeClr>
                </a:solidFill>
              </a:defRPr>
            </a:lvl1pPr>
            <a:lvl2pPr marL="2089907" indent="0">
              <a:buNone/>
              <a:defRPr sz="8262">
                <a:solidFill>
                  <a:schemeClr val="tx1">
                    <a:tint val="75000"/>
                  </a:schemeClr>
                </a:solidFill>
              </a:defRPr>
            </a:lvl2pPr>
            <a:lvl3pPr marL="4179814" indent="0">
              <a:buNone/>
              <a:defRPr sz="7314">
                <a:solidFill>
                  <a:schemeClr val="tx1">
                    <a:tint val="75000"/>
                  </a:schemeClr>
                </a:solidFill>
              </a:defRPr>
            </a:lvl3pPr>
            <a:lvl4pPr marL="6269721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4pPr>
            <a:lvl5pPr marL="8359628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5pPr>
            <a:lvl6pPr marL="10449535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6pPr>
            <a:lvl7pPr marL="12539442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7pPr>
            <a:lvl8pPr marL="14629348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8pPr>
            <a:lvl9pPr marL="16719255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62" y="10240542"/>
            <a:ext cx="14537558" cy="28964068"/>
          </a:xfrm>
        </p:spPr>
        <p:txBody>
          <a:bodyPr/>
          <a:lstStyle>
            <a:lvl1pPr>
              <a:defRPr sz="12867"/>
            </a:lvl1pPr>
            <a:lvl2pPr>
              <a:defRPr sz="10971"/>
            </a:lvl2pPr>
            <a:lvl3pPr>
              <a:defRPr sz="9210"/>
            </a:lvl3pPr>
            <a:lvl4pPr>
              <a:defRPr sz="8262"/>
            </a:lvl4pPr>
            <a:lvl5pPr>
              <a:defRPr sz="8262"/>
            </a:lvl5pPr>
            <a:lvl6pPr>
              <a:defRPr sz="8262"/>
            </a:lvl6pPr>
            <a:lvl7pPr>
              <a:defRPr sz="8262"/>
            </a:lvl7pPr>
            <a:lvl8pPr>
              <a:defRPr sz="8262"/>
            </a:lvl8pPr>
            <a:lvl9pPr>
              <a:defRPr sz="8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1906" y="10240542"/>
            <a:ext cx="14537558" cy="28964068"/>
          </a:xfrm>
        </p:spPr>
        <p:txBody>
          <a:bodyPr/>
          <a:lstStyle>
            <a:lvl1pPr>
              <a:defRPr sz="12867"/>
            </a:lvl1pPr>
            <a:lvl2pPr>
              <a:defRPr sz="10971"/>
            </a:lvl2pPr>
            <a:lvl3pPr>
              <a:defRPr sz="9210"/>
            </a:lvl3pPr>
            <a:lvl4pPr>
              <a:defRPr sz="8262"/>
            </a:lvl4pPr>
            <a:lvl5pPr>
              <a:defRPr sz="8262"/>
            </a:lvl5pPr>
            <a:lvl6pPr>
              <a:defRPr sz="8262"/>
            </a:lvl6pPr>
            <a:lvl7pPr>
              <a:defRPr sz="8262"/>
            </a:lvl7pPr>
            <a:lvl8pPr>
              <a:defRPr sz="8262"/>
            </a:lvl8pPr>
            <a:lvl9pPr>
              <a:defRPr sz="8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61" y="9824013"/>
            <a:ext cx="14543274" cy="4094180"/>
          </a:xfrm>
        </p:spPr>
        <p:txBody>
          <a:bodyPr anchor="b"/>
          <a:lstStyle>
            <a:lvl1pPr marL="0" indent="0">
              <a:buNone/>
              <a:defRPr sz="10971" b="1"/>
            </a:lvl1pPr>
            <a:lvl2pPr marL="2089907" indent="0">
              <a:buNone/>
              <a:defRPr sz="9210" b="1"/>
            </a:lvl2pPr>
            <a:lvl3pPr marL="4179814" indent="0">
              <a:buNone/>
              <a:defRPr sz="8262" b="1"/>
            </a:lvl3pPr>
            <a:lvl4pPr marL="6269721" indent="0">
              <a:buNone/>
              <a:defRPr sz="7314" b="1"/>
            </a:lvl4pPr>
            <a:lvl5pPr marL="8359628" indent="0">
              <a:buNone/>
              <a:defRPr sz="7314" b="1"/>
            </a:lvl5pPr>
            <a:lvl6pPr marL="10449535" indent="0">
              <a:buNone/>
              <a:defRPr sz="7314" b="1"/>
            </a:lvl6pPr>
            <a:lvl7pPr marL="12539442" indent="0">
              <a:buNone/>
              <a:defRPr sz="7314" b="1"/>
            </a:lvl7pPr>
            <a:lvl8pPr marL="14629348" indent="0">
              <a:buNone/>
              <a:defRPr sz="7314" b="1"/>
            </a:lvl8pPr>
            <a:lvl9pPr marL="16719255" indent="0">
              <a:buNone/>
              <a:defRPr sz="7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61" y="13918193"/>
            <a:ext cx="14543274" cy="25286414"/>
          </a:xfrm>
        </p:spPr>
        <p:txBody>
          <a:bodyPr/>
          <a:lstStyle>
            <a:lvl1pPr>
              <a:defRPr sz="10971"/>
            </a:lvl1pPr>
            <a:lvl2pPr>
              <a:defRPr sz="9210"/>
            </a:lvl2pPr>
            <a:lvl3pPr>
              <a:defRPr sz="8262"/>
            </a:lvl3pPr>
            <a:lvl4pPr>
              <a:defRPr sz="7314"/>
            </a:lvl4pPr>
            <a:lvl5pPr>
              <a:defRPr sz="7314"/>
            </a:lvl5pPr>
            <a:lvl6pPr>
              <a:defRPr sz="7314"/>
            </a:lvl6pPr>
            <a:lvl7pPr>
              <a:defRPr sz="7314"/>
            </a:lvl7pPr>
            <a:lvl8pPr>
              <a:defRPr sz="7314"/>
            </a:lvl8pPr>
            <a:lvl9pPr>
              <a:defRPr sz="7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0480" y="9824013"/>
            <a:ext cx="14548986" cy="4094180"/>
          </a:xfrm>
        </p:spPr>
        <p:txBody>
          <a:bodyPr anchor="b"/>
          <a:lstStyle>
            <a:lvl1pPr marL="0" indent="0">
              <a:buNone/>
              <a:defRPr sz="10971" b="1"/>
            </a:lvl1pPr>
            <a:lvl2pPr marL="2089907" indent="0">
              <a:buNone/>
              <a:defRPr sz="9210" b="1"/>
            </a:lvl2pPr>
            <a:lvl3pPr marL="4179814" indent="0">
              <a:buNone/>
              <a:defRPr sz="8262" b="1"/>
            </a:lvl3pPr>
            <a:lvl4pPr marL="6269721" indent="0">
              <a:buNone/>
              <a:defRPr sz="7314" b="1"/>
            </a:lvl4pPr>
            <a:lvl5pPr marL="8359628" indent="0">
              <a:buNone/>
              <a:defRPr sz="7314" b="1"/>
            </a:lvl5pPr>
            <a:lvl6pPr marL="10449535" indent="0">
              <a:buNone/>
              <a:defRPr sz="7314" b="1"/>
            </a:lvl6pPr>
            <a:lvl7pPr marL="12539442" indent="0">
              <a:buNone/>
              <a:defRPr sz="7314" b="1"/>
            </a:lvl7pPr>
            <a:lvl8pPr marL="14629348" indent="0">
              <a:buNone/>
              <a:defRPr sz="7314" b="1"/>
            </a:lvl8pPr>
            <a:lvl9pPr marL="16719255" indent="0">
              <a:buNone/>
              <a:defRPr sz="7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0480" y="13918193"/>
            <a:ext cx="14548986" cy="25286414"/>
          </a:xfrm>
        </p:spPr>
        <p:txBody>
          <a:bodyPr/>
          <a:lstStyle>
            <a:lvl1pPr>
              <a:defRPr sz="10971"/>
            </a:lvl1pPr>
            <a:lvl2pPr>
              <a:defRPr sz="9210"/>
            </a:lvl2pPr>
            <a:lvl3pPr>
              <a:defRPr sz="8262"/>
            </a:lvl3pPr>
            <a:lvl4pPr>
              <a:defRPr sz="7314"/>
            </a:lvl4pPr>
            <a:lvl5pPr>
              <a:defRPr sz="7314"/>
            </a:lvl5pPr>
            <a:lvl6pPr>
              <a:defRPr sz="7314"/>
            </a:lvl6pPr>
            <a:lvl7pPr>
              <a:defRPr sz="7314"/>
            </a:lvl7pPr>
            <a:lvl8pPr>
              <a:defRPr sz="7314"/>
            </a:lvl8pPr>
            <a:lvl9pPr>
              <a:defRPr sz="7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63" y="1747393"/>
            <a:ext cx="10828882" cy="7436582"/>
          </a:xfrm>
        </p:spPr>
        <p:txBody>
          <a:bodyPr anchor="b"/>
          <a:lstStyle>
            <a:lvl1pPr algn="l">
              <a:defRPr sz="92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40" y="1747398"/>
            <a:ext cx="18400525" cy="37457214"/>
          </a:xfrm>
        </p:spPr>
        <p:txBody>
          <a:bodyPr/>
          <a:lstStyle>
            <a:lvl1pPr>
              <a:defRPr sz="14628"/>
            </a:lvl1pPr>
            <a:lvl2pPr>
              <a:defRPr sz="12867"/>
            </a:lvl2pPr>
            <a:lvl3pPr>
              <a:defRPr sz="10971"/>
            </a:lvl3pPr>
            <a:lvl4pPr>
              <a:defRPr sz="9210"/>
            </a:lvl4pPr>
            <a:lvl5pPr>
              <a:defRPr sz="9210"/>
            </a:lvl5pPr>
            <a:lvl6pPr>
              <a:defRPr sz="9210"/>
            </a:lvl6pPr>
            <a:lvl7pPr>
              <a:defRPr sz="9210"/>
            </a:lvl7pPr>
            <a:lvl8pPr>
              <a:defRPr sz="9210"/>
            </a:lvl8pPr>
            <a:lvl9pPr>
              <a:defRPr sz="9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63" y="9183980"/>
            <a:ext cx="10828882" cy="30020632"/>
          </a:xfrm>
        </p:spPr>
        <p:txBody>
          <a:bodyPr/>
          <a:lstStyle>
            <a:lvl1pPr marL="0" indent="0">
              <a:buNone/>
              <a:defRPr sz="6366"/>
            </a:lvl1pPr>
            <a:lvl2pPr marL="2089907" indent="0">
              <a:buNone/>
              <a:defRPr sz="5553"/>
            </a:lvl2pPr>
            <a:lvl3pPr marL="4179814" indent="0">
              <a:buNone/>
              <a:defRPr sz="4605"/>
            </a:lvl3pPr>
            <a:lvl4pPr marL="6269721" indent="0">
              <a:buNone/>
              <a:defRPr sz="4063"/>
            </a:lvl4pPr>
            <a:lvl5pPr marL="8359628" indent="0">
              <a:buNone/>
              <a:defRPr sz="4063"/>
            </a:lvl5pPr>
            <a:lvl6pPr marL="10449535" indent="0">
              <a:buNone/>
              <a:defRPr sz="4063"/>
            </a:lvl6pPr>
            <a:lvl7pPr marL="12539442" indent="0">
              <a:buNone/>
              <a:defRPr sz="4063"/>
            </a:lvl7pPr>
            <a:lvl8pPr marL="14629348" indent="0">
              <a:buNone/>
              <a:defRPr sz="4063"/>
            </a:lvl8pPr>
            <a:lvl9pPr marL="16719255" indent="0">
              <a:buNone/>
              <a:defRPr sz="4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4" y="30721618"/>
            <a:ext cx="19749135" cy="3626861"/>
          </a:xfrm>
        </p:spPr>
        <p:txBody>
          <a:bodyPr anchor="b"/>
          <a:lstStyle>
            <a:lvl1pPr algn="l">
              <a:defRPr sz="92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14" y="3921476"/>
            <a:ext cx="19749135" cy="26332815"/>
          </a:xfrm>
        </p:spPr>
        <p:txBody>
          <a:bodyPr/>
          <a:lstStyle>
            <a:lvl1pPr marL="0" indent="0">
              <a:buNone/>
              <a:defRPr sz="14628"/>
            </a:lvl1pPr>
            <a:lvl2pPr marL="2089907" indent="0">
              <a:buNone/>
              <a:defRPr sz="12867"/>
            </a:lvl2pPr>
            <a:lvl3pPr marL="4179814" indent="0">
              <a:buNone/>
              <a:defRPr sz="10971"/>
            </a:lvl3pPr>
            <a:lvl4pPr marL="6269721" indent="0">
              <a:buNone/>
              <a:defRPr sz="9210"/>
            </a:lvl4pPr>
            <a:lvl5pPr marL="8359628" indent="0">
              <a:buNone/>
              <a:defRPr sz="9210"/>
            </a:lvl5pPr>
            <a:lvl6pPr marL="10449535" indent="0">
              <a:buNone/>
              <a:defRPr sz="9210"/>
            </a:lvl6pPr>
            <a:lvl7pPr marL="12539442" indent="0">
              <a:buNone/>
              <a:defRPr sz="9210"/>
            </a:lvl7pPr>
            <a:lvl8pPr marL="14629348" indent="0">
              <a:buNone/>
              <a:defRPr sz="9210"/>
            </a:lvl8pPr>
            <a:lvl9pPr marL="16719255" indent="0">
              <a:buNone/>
              <a:defRPr sz="921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14" y="34348479"/>
            <a:ext cx="19749135" cy="5150744"/>
          </a:xfrm>
        </p:spPr>
        <p:txBody>
          <a:bodyPr/>
          <a:lstStyle>
            <a:lvl1pPr marL="0" indent="0">
              <a:buNone/>
              <a:defRPr sz="6366"/>
            </a:lvl1pPr>
            <a:lvl2pPr marL="2089907" indent="0">
              <a:buNone/>
              <a:defRPr sz="5553"/>
            </a:lvl2pPr>
            <a:lvl3pPr marL="4179814" indent="0">
              <a:buNone/>
              <a:defRPr sz="4605"/>
            </a:lvl3pPr>
            <a:lvl4pPr marL="6269721" indent="0">
              <a:buNone/>
              <a:defRPr sz="4063"/>
            </a:lvl4pPr>
            <a:lvl5pPr marL="8359628" indent="0">
              <a:buNone/>
              <a:defRPr sz="4063"/>
            </a:lvl5pPr>
            <a:lvl6pPr marL="10449535" indent="0">
              <a:buNone/>
              <a:defRPr sz="4063"/>
            </a:lvl6pPr>
            <a:lvl7pPr marL="12539442" indent="0">
              <a:buNone/>
              <a:defRPr sz="4063"/>
            </a:lvl7pPr>
            <a:lvl8pPr marL="14629348" indent="0">
              <a:buNone/>
              <a:defRPr sz="4063"/>
            </a:lvl8pPr>
            <a:lvl9pPr marL="16719255" indent="0">
              <a:buNone/>
              <a:defRPr sz="4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61" y="1757557"/>
            <a:ext cx="29623703" cy="7314671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61" y="10240542"/>
            <a:ext cx="29623703" cy="28964068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61" y="40677701"/>
            <a:ext cx="7680219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6037" y="40677701"/>
            <a:ext cx="10423155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89245" y="40677701"/>
            <a:ext cx="7680219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814" rtl="0" eaLnBrk="1" latinLnBrk="0" hangingPunct="1">
        <a:spcBef>
          <a:spcPct val="0"/>
        </a:spcBef>
        <a:buNone/>
        <a:defRPr sz="20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628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1" algn="l" defTabSz="4179814" rtl="0" eaLnBrk="1" latinLnBrk="0" hangingPunct="1">
        <a:spcBef>
          <a:spcPct val="20000"/>
        </a:spcBef>
        <a:buFont typeface="Arial" pitchFamily="34" charset="0"/>
        <a:buChar char="–"/>
        <a:defRPr sz="12867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7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10971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4" indent="-1044953" algn="l" defTabSz="4179814" rtl="0" eaLnBrk="1" latinLnBrk="0" hangingPunct="1">
        <a:spcBef>
          <a:spcPct val="20000"/>
        </a:spcBef>
        <a:buFont typeface="Arial" pitchFamily="34" charset="0"/>
        <a:buChar char="–"/>
        <a:defRPr sz="9210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1" indent="-1044953" algn="l" defTabSz="4179814" rtl="0" eaLnBrk="1" latinLnBrk="0" hangingPunct="1">
        <a:spcBef>
          <a:spcPct val="20000"/>
        </a:spcBef>
        <a:buFont typeface="Arial" pitchFamily="34" charset="0"/>
        <a:buChar char="»"/>
        <a:defRPr sz="921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8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5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2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9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7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1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5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8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5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0655" y="1000576"/>
            <a:ext cx="30784800" cy="4747441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C. U. SHAH (GOVT) POLYTECHNIC </a:t>
            </a:r>
          </a:p>
          <a:p>
            <a:pPr algn="ctr"/>
            <a:r>
              <a:rPr lang="en-IN" sz="88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 SURENDRANAGAR</a:t>
            </a:r>
          </a:p>
          <a:p>
            <a:pPr algn="ctr"/>
            <a:r>
              <a:rPr lang="en-IN" sz="72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COMPUTER ENGINEERING DEPARTMENT</a:t>
            </a:r>
          </a:p>
        </p:txBody>
      </p:sp>
      <p:pic>
        <p:nvPicPr>
          <p:cNvPr id="1026" name="Picture 2" descr="C:\Users\SANJAY\Downloads\LOGO CUS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237287"/>
            <a:ext cx="4334620" cy="40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NJAY\Downloads\LOGO ComputerDpt.jp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612" y="1406172"/>
            <a:ext cx="3544467" cy="35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3581D79-FFB9-CF2A-45B9-3D03EB71D35E}"/>
              </a:ext>
            </a:extLst>
          </p:cNvPr>
          <p:cNvGrpSpPr/>
          <p:nvPr/>
        </p:nvGrpSpPr>
        <p:grpSpPr>
          <a:xfrm>
            <a:off x="1065211" y="38860412"/>
            <a:ext cx="30632399" cy="4783563"/>
            <a:chOff x="1065212" y="38420727"/>
            <a:chExt cx="30632399" cy="4783563"/>
          </a:xfrm>
        </p:grpSpPr>
        <p:sp>
          <p:nvSpPr>
            <p:cNvPr id="3" name="Rounded Rectangle 2"/>
            <p:cNvSpPr/>
            <p:nvPr/>
          </p:nvSpPr>
          <p:spPr>
            <a:xfrm>
              <a:off x="1065212" y="38420727"/>
              <a:ext cx="15185989" cy="4747441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4334" b="1" dirty="0">
                  <a:solidFill>
                    <a:schemeClr val="accent2"/>
                  </a:solidFill>
                  <a:latin typeface="Book Antiqua" pitchFamily="18" charset="0"/>
                </a:rPr>
                <a:t>Prepared By - 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Jimit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.S.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Dagli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(206090307002)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Vishal .R.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Parmar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(206090307031)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Sumeet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.K. Kapadia (206090307059)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Tirth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.M.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Doshi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(206090307063)</a:t>
              </a:r>
              <a:endParaRPr lang="en-IN" sz="4334" b="1" dirty="0">
                <a:solidFill>
                  <a:schemeClr val="accent2"/>
                </a:solidFill>
                <a:latin typeface="Book Antiqua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560817" y="38456849"/>
              <a:ext cx="15136794" cy="4747441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Guided By - </a:t>
              </a:r>
            </a:p>
            <a:p>
              <a:pPr marL="1006251" indent="-1006251">
                <a:buAutoNum type="arabicPeriod"/>
              </a:pPr>
              <a:r>
                <a:rPr lang="en-US" sz="6000" b="1" dirty="0" err="1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Mrs</a:t>
              </a:r>
              <a:r>
                <a:rPr lang="en-US" sz="6000" b="1" dirty="0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6000" b="1" dirty="0" err="1">
                  <a:solidFill>
                    <a:srgbClr val="FF0000"/>
                  </a:solidFill>
                  <a:latin typeface="Book Antiqua" panose="02040602050305030304" pitchFamily="18" charset="0"/>
                </a:rPr>
                <a:t>N.J.Rachhadiya</a:t>
              </a:r>
              <a:r>
                <a:rPr lang="en-US" sz="6000" b="1" dirty="0">
                  <a:latin typeface="Book Antiqua" panose="02040602050305030304" pitchFamily="18" charset="0"/>
                </a:rPr>
                <a:t> </a:t>
              </a:r>
              <a:r>
                <a:rPr lang="en-IN" sz="5418" b="1" dirty="0" smtClean="0">
                  <a:solidFill>
                    <a:schemeClr val="accent2"/>
                  </a:solidFill>
                  <a:latin typeface="Book Antiqua" pitchFamily="18" charset="0"/>
                </a:rPr>
                <a:t>(</a:t>
              </a:r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Lecturer – </a:t>
              </a:r>
              <a:r>
                <a:rPr lang="en-IN" sz="5418" b="1" dirty="0" smtClean="0">
                  <a:solidFill>
                    <a:schemeClr val="accent2"/>
                  </a:solidFill>
                  <a:latin typeface="Book Antiqua" pitchFamily="18" charset="0"/>
                </a:rPr>
                <a:t>Computer </a:t>
              </a:r>
              <a:r>
                <a:rPr lang="en-IN" sz="5418" b="1" dirty="0" err="1">
                  <a:solidFill>
                    <a:schemeClr val="accent2"/>
                  </a:solidFill>
                  <a:latin typeface="Book Antiqua" pitchFamily="18" charset="0"/>
                </a:rPr>
                <a:t>Engg</a:t>
              </a:r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. Dept.)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A01E89-96E1-A9BD-FFF7-9EDAD77806A8}"/>
              </a:ext>
            </a:extLst>
          </p:cNvPr>
          <p:cNvGrpSpPr/>
          <p:nvPr/>
        </p:nvGrpSpPr>
        <p:grpSpPr>
          <a:xfrm>
            <a:off x="1134015" y="1060432"/>
            <a:ext cx="30784800" cy="37050679"/>
            <a:chOff x="1045903" y="786939"/>
            <a:chExt cx="30784800" cy="37050679"/>
          </a:xfrm>
        </p:grpSpPr>
        <p:sp>
          <p:nvSpPr>
            <p:cNvPr id="6" name="Rectangle 5"/>
            <p:cNvSpPr/>
            <p:nvPr/>
          </p:nvSpPr>
          <p:spPr>
            <a:xfrm>
              <a:off x="1065212" y="7598485"/>
              <a:ext cx="30632399" cy="302391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749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5212" y="5843996"/>
              <a:ext cx="30632399" cy="1444873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800" dirty="0">
                  <a:solidFill>
                    <a:schemeClr val="accent2"/>
                  </a:solidFill>
                  <a:latin typeface="Cooper Black" pitchFamily="18" charset="0"/>
                </a:rPr>
                <a:t>Topic : </a:t>
              </a:r>
              <a:r>
                <a:rPr lang="en-IN" sz="8800" dirty="0" smtClean="0">
                  <a:solidFill>
                    <a:schemeClr val="accent2"/>
                  </a:solidFill>
                  <a:latin typeface="Cooper Black" pitchFamily="18" charset="0"/>
                </a:rPr>
                <a:t>Combinational Circuit</a:t>
              </a:r>
              <a:endParaRPr lang="en-IN" sz="8800" dirty="0">
                <a:solidFill>
                  <a:schemeClr val="accent2"/>
                </a:solidFill>
                <a:latin typeface="Cooper Black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16DCB2E-3979-C7B0-7B05-C6E2DAB76AA9}"/>
                </a:ext>
              </a:extLst>
            </p:cNvPr>
            <p:cNvGrpSpPr/>
            <p:nvPr/>
          </p:nvGrpSpPr>
          <p:grpSpPr>
            <a:xfrm>
              <a:off x="1045903" y="786939"/>
              <a:ext cx="30784800" cy="4747441"/>
              <a:chOff x="1045903" y="786939"/>
              <a:chExt cx="30784800" cy="4747441"/>
            </a:xfrm>
          </p:grpSpPr>
          <p:sp>
            <p:nvSpPr>
              <p:cNvPr id="25" name="Rounded Rectangle 1">
                <a:extLst>
                  <a:ext uri="{FF2B5EF4-FFF2-40B4-BE49-F238E27FC236}">
                    <a16:creationId xmlns:a16="http://schemas.microsoft.com/office/drawing/2014/main" xmlns="" id="{16EF4FAF-4520-AA0C-40B0-0E673D0A7CD6}"/>
                  </a:ext>
                </a:extLst>
              </p:cNvPr>
              <p:cNvSpPr/>
              <p:nvPr/>
            </p:nvSpPr>
            <p:spPr>
              <a:xfrm>
                <a:off x="1045903" y="786939"/>
                <a:ext cx="30784800" cy="474744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C. U. SHAH (GOVT) POLYTECHNIC </a:t>
                </a:r>
              </a:p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 SURENDRANAGAR</a:t>
                </a:r>
              </a:p>
              <a:p>
                <a:pPr algn="ctr"/>
                <a:r>
                  <a:rPr lang="en-IN" sz="72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COMPUTER ENGINEERING DEPARTMENT</a:t>
                </a:r>
              </a:p>
            </p:txBody>
          </p:sp>
          <p:pic>
            <p:nvPicPr>
              <p:cNvPr id="27" name="Picture 2" descr="C:\Users\SANJAY\Downloads\LOGO CUSP.JPG">
                <a:extLst>
                  <a:ext uri="{FF2B5EF4-FFF2-40B4-BE49-F238E27FC236}">
                    <a16:creationId xmlns:a16="http://schemas.microsoft.com/office/drawing/2014/main" xmlns="" id="{F0916111-2D09-7B02-69E3-2A5CB8E15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503" y="1237287"/>
                <a:ext cx="4334620" cy="409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C:\Users\SANJAY\Downloads\LOGO ComputerDpt.jpg1.jpg">
                <a:extLst>
                  <a:ext uri="{FF2B5EF4-FFF2-40B4-BE49-F238E27FC236}">
                    <a16:creationId xmlns:a16="http://schemas.microsoft.com/office/drawing/2014/main" xmlns="" id="{BCE8E449-A1A3-30F8-3A88-53A261330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06303" y="1406172"/>
                <a:ext cx="3544467" cy="359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7344093" y="10742612"/>
            <a:ext cx="45719" cy="142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AA01E89-96E1-A9BD-FFF7-9EDAD77806A8}"/>
              </a:ext>
            </a:extLst>
          </p:cNvPr>
          <p:cNvGrpSpPr/>
          <p:nvPr/>
        </p:nvGrpSpPr>
        <p:grpSpPr>
          <a:xfrm>
            <a:off x="1065211" y="906702"/>
            <a:ext cx="30853604" cy="37725109"/>
            <a:chOff x="1047491" y="905825"/>
            <a:chExt cx="30784800" cy="36931793"/>
          </a:xfrm>
        </p:grpSpPr>
        <p:sp>
          <p:nvSpPr>
            <p:cNvPr id="17" name="Rectangle 16"/>
            <p:cNvSpPr/>
            <p:nvPr/>
          </p:nvSpPr>
          <p:spPr>
            <a:xfrm>
              <a:off x="1123691" y="7598485"/>
              <a:ext cx="30632399" cy="302391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1749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59133" y="6054869"/>
              <a:ext cx="30538478" cy="1444873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600" dirty="0">
                  <a:solidFill>
                    <a:schemeClr val="accent2"/>
                  </a:solidFill>
                  <a:latin typeface="Cooper Black" pitchFamily="18" charset="0"/>
                </a:rPr>
                <a:t>Topic : </a:t>
              </a:r>
              <a:r>
                <a:rPr lang="en-IN" sz="9600" dirty="0" smtClean="0">
                  <a:solidFill>
                    <a:schemeClr val="accent2"/>
                  </a:solidFill>
                  <a:latin typeface="Cooper Black" pitchFamily="18" charset="0"/>
                </a:rPr>
                <a:t>Types of Scanner and its Troubleshooting</a:t>
              </a:r>
              <a:endParaRPr lang="en-IN" sz="9600" dirty="0" smtClean="0">
                <a:solidFill>
                  <a:schemeClr val="accent2"/>
                </a:solidFill>
                <a:latin typeface="Cooper Black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16DCB2E-3979-C7B0-7B05-C6E2DAB76AA9}"/>
                </a:ext>
              </a:extLst>
            </p:cNvPr>
            <p:cNvGrpSpPr/>
            <p:nvPr/>
          </p:nvGrpSpPr>
          <p:grpSpPr>
            <a:xfrm>
              <a:off x="1047491" y="905825"/>
              <a:ext cx="30784800" cy="4747441"/>
              <a:chOff x="1047491" y="905825"/>
              <a:chExt cx="30784800" cy="4747441"/>
            </a:xfrm>
          </p:grpSpPr>
          <p:sp>
            <p:nvSpPr>
              <p:cNvPr id="20" name="Rounded Rectangle 1">
                <a:extLst>
                  <a:ext uri="{FF2B5EF4-FFF2-40B4-BE49-F238E27FC236}">
                    <a16:creationId xmlns:a16="http://schemas.microsoft.com/office/drawing/2014/main" xmlns="" id="{16EF4FAF-4520-AA0C-40B0-0E673D0A7CD6}"/>
                  </a:ext>
                </a:extLst>
              </p:cNvPr>
              <p:cNvSpPr/>
              <p:nvPr/>
            </p:nvSpPr>
            <p:spPr>
              <a:xfrm>
                <a:off x="1047491" y="905825"/>
                <a:ext cx="30784800" cy="474744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C. U. SHAH (GOVT) POLYTECHNIC </a:t>
                </a:r>
              </a:p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 SURENDRANAGAR</a:t>
                </a:r>
              </a:p>
              <a:p>
                <a:pPr algn="ctr"/>
                <a:r>
                  <a:rPr lang="en-IN" sz="72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COMPUTER ENGINEERING DEPARTMENT</a:t>
                </a:r>
              </a:p>
            </p:txBody>
          </p:sp>
          <p:pic>
            <p:nvPicPr>
              <p:cNvPr id="21" name="Picture 2" descr="C:\Users\SANJAY\Downloads\LOGO CUSP.JPG">
                <a:extLst>
                  <a:ext uri="{FF2B5EF4-FFF2-40B4-BE49-F238E27FC236}">
                    <a16:creationId xmlns:a16="http://schemas.microsoft.com/office/drawing/2014/main" xmlns="" id="{F0916111-2D09-7B02-69E3-2A5CB8E15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503" y="1237287"/>
                <a:ext cx="4334620" cy="409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C:\Users\SANJAY\Downloads\LOGO ComputerDpt.jpg1.jpg">
                <a:extLst>
                  <a:ext uri="{FF2B5EF4-FFF2-40B4-BE49-F238E27FC236}">
                    <a16:creationId xmlns:a16="http://schemas.microsoft.com/office/drawing/2014/main" xmlns="" id="{BCE8E449-A1A3-30F8-3A88-53A261330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06303" y="1406172"/>
                <a:ext cx="3544467" cy="359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1120383" y="7611223"/>
            <a:ext cx="14813681" cy="362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8800" b="1" dirty="0"/>
              <a:t> </a:t>
            </a:r>
            <a:r>
              <a:rPr lang="en-US" sz="8800" b="1" dirty="0" smtClean="0"/>
              <a:t> </a:t>
            </a:r>
            <a:r>
              <a:rPr lang="en-US" sz="8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8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/>
              <a:t>A scanner, is a device used to analyze an image and process it</a:t>
            </a:r>
            <a:r>
              <a:rPr lang="en-US" sz="48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/>
              <a:t>There are 4 different types of scanners:-- </a:t>
            </a:r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Flatbed Scanners </a:t>
            </a:r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Sheet-Fed </a:t>
            </a:r>
            <a:r>
              <a:rPr lang="en-US" sz="4800" dirty="0"/>
              <a:t>Scanners </a:t>
            </a:r>
            <a:endParaRPr lang="en-US" sz="4800" dirty="0" smtClean="0"/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Hand-Held </a:t>
            </a:r>
            <a:r>
              <a:rPr lang="en-US" sz="4800" dirty="0"/>
              <a:t>Scanners </a:t>
            </a:r>
            <a:endParaRPr lang="en-US" sz="4800" dirty="0" smtClean="0"/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Drum Scanners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Flatbed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This </a:t>
            </a:r>
            <a:r>
              <a:rPr lang="en-US" sz="4800" dirty="0"/>
              <a:t>is the most common type of scanner.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It </a:t>
            </a:r>
            <a:r>
              <a:rPr lang="en-US" sz="4800" dirty="0"/>
              <a:t>is used for scanning most documents, </a:t>
            </a:r>
            <a:r>
              <a:rPr lang="en-US" sz="4800" dirty="0" smtClean="0"/>
              <a:t>photos, from </a:t>
            </a:r>
            <a:r>
              <a:rPr lang="en-US" sz="4800" dirty="0"/>
              <a:t>a PC or laptop. </a:t>
            </a:r>
            <a:r>
              <a:rPr lang="en-US" sz="4800" dirty="0" smtClean="0"/>
              <a:t>It works like a copy machine.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Sheet-Fed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60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Used </a:t>
            </a:r>
            <a:r>
              <a:rPr lang="en-US" sz="4800" dirty="0"/>
              <a:t>to scan paper documents and photos.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Usually smaller than a </a:t>
            </a:r>
            <a:r>
              <a:rPr lang="en-US" sz="4800" dirty="0" smtClean="0"/>
              <a:t>flat-bed.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Portable.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Hand-Held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Smaller </a:t>
            </a:r>
            <a:r>
              <a:rPr lang="en-US" sz="4800" dirty="0"/>
              <a:t>than the previous two scanners.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The </a:t>
            </a:r>
            <a:r>
              <a:rPr lang="en-US" sz="4800" dirty="0"/>
              <a:t>user must move the scanner across the document.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Image </a:t>
            </a:r>
            <a:r>
              <a:rPr lang="en-US" sz="4800" dirty="0"/>
              <a:t>quality </a:t>
            </a:r>
            <a:r>
              <a:rPr lang="en-US" sz="4800" dirty="0" smtClean="0"/>
              <a:t>is </a:t>
            </a:r>
            <a:r>
              <a:rPr lang="en-US" sz="4800" dirty="0"/>
              <a:t>usually lower.</a:t>
            </a:r>
            <a:endParaRPr lang="en-US" sz="4800" dirty="0" smtClean="0"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795889" y="7620692"/>
            <a:ext cx="80420" cy="311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28" y="23367654"/>
            <a:ext cx="7315200" cy="4755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4431882"/>
            <a:ext cx="6010245" cy="49451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9907518"/>
            <a:ext cx="6100439" cy="610043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6991012" y="7771114"/>
            <a:ext cx="148064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Drum-</a:t>
            </a:r>
            <a:r>
              <a:rPr lang="en-US" sz="5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612" y="8835665"/>
            <a:ext cx="6579473" cy="48304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991013" y="13146864"/>
            <a:ext cx="1303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Used by the publishing industry</a:t>
            </a:r>
            <a:r>
              <a:rPr lang="en-US" sz="4800" dirty="0" smtClean="0"/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Document </a:t>
            </a:r>
            <a:r>
              <a:rPr lang="en-US" sz="4800" dirty="0"/>
              <a:t>is placed on a glass cylinder. </a:t>
            </a:r>
            <a:r>
              <a:rPr lang="en-US" sz="4800" dirty="0" smtClean="0"/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Generates </a:t>
            </a:r>
            <a:r>
              <a:rPr lang="en-US" sz="4800" dirty="0"/>
              <a:t>very high quality scans.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endParaRPr lang="en-US" sz="4800" dirty="0"/>
          </a:p>
        </p:txBody>
      </p:sp>
      <p:sp>
        <p:nvSpPr>
          <p:cNvPr id="45" name="Rectangle 44"/>
          <p:cNvSpPr/>
          <p:nvPr/>
        </p:nvSpPr>
        <p:spPr>
          <a:xfrm>
            <a:off x="16010435" y="15390812"/>
            <a:ext cx="15908379" cy="3398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>
              <a:buFont typeface="Wingdings" panose="05000000000000000000" pitchFamily="2" charset="2"/>
              <a:buChar char="Ø"/>
            </a:pPr>
            <a:r>
              <a:rPr lang="en-US" sz="7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u="sng" dirty="0"/>
              <a:t>Ensure that the scanner is getting </a:t>
            </a:r>
            <a:r>
              <a:rPr lang="en-US" sz="5800" b="1" u="sng" dirty="0" smtClean="0"/>
              <a:t>power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your scanner is not getting </a:t>
            </a:r>
            <a:r>
              <a:rPr lang="en-US" sz="5000" dirty="0" err="1" smtClean="0"/>
              <a:t>power,you</a:t>
            </a:r>
            <a:r>
              <a:rPr lang="en-US" sz="5000" dirty="0" smtClean="0"/>
              <a:t> must check all the scanner's electrical connections. Make sure they are connected properly.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the scanner is getting power, you should notice the inside light come on when the power is first received by the scanner.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After </a:t>
            </a:r>
            <a:r>
              <a:rPr lang="en-US" sz="5000" dirty="0"/>
              <a:t>checking the connections, if you still get no power to the scanner, </a:t>
            </a:r>
            <a:r>
              <a:rPr lang="en-US" sz="5000" dirty="0" smtClean="0"/>
              <a:t>we must contact </a:t>
            </a:r>
            <a:r>
              <a:rPr lang="en-US" sz="5000" dirty="0"/>
              <a:t>the </a:t>
            </a:r>
            <a:r>
              <a:rPr lang="en-US" sz="5000" dirty="0" smtClean="0"/>
              <a:t>manufacturer</a:t>
            </a:r>
            <a:r>
              <a:rPr lang="en-US" sz="5000" dirty="0"/>
              <a:t> of the scanner</a:t>
            </a:r>
            <a:r>
              <a:rPr lang="en-US" sz="5000" dirty="0" smtClean="0"/>
              <a:t>.</a:t>
            </a:r>
          </a:p>
          <a:p>
            <a:endParaRPr lang="en-US" sz="6000" b="1" u="sng" dirty="0" smtClean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/>
              <a:t>Update the </a:t>
            </a:r>
            <a:r>
              <a:rPr lang="en-US" sz="5800" b="1" u="sng" dirty="0" smtClean="0"/>
              <a:t>drivers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/>
              <a:t>Verify the latest drivers are installed for the operating system </a:t>
            </a:r>
            <a:r>
              <a:rPr lang="en-US" sz="5000" dirty="0" smtClean="0"/>
              <a:t>that are </a:t>
            </a:r>
            <a:r>
              <a:rPr lang="en-US" sz="5000" dirty="0"/>
              <a:t>used on your computer</a:t>
            </a:r>
            <a:r>
              <a:rPr lang="en-US" sz="5000" dirty="0" smtClean="0"/>
              <a:t>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 smtClean="0"/>
              <a:t>Scanner Not Detecting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Check if the scanner is properly connected or not. If not then connect it properly.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the scanner is not working in one PC then try it on another pc, if it works it in another PC then there might be problem in your PC.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dirty="0" smtClean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/>
              <a:t>Negative image while </a:t>
            </a:r>
            <a:r>
              <a:rPr lang="en-US" sz="5800" b="1" u="sng" dirty="0" smtClean="0"/>
              <a:t>scanning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/>
              <a:t>If the image comes out negative (example, white paper becomes black), then select Invert Black and White Images in the Scanner Options. Attempt to make the PDF again.</a:t>
            </a:r>
            <a:endParaRPr lang="en-US" sz="5000" b="1" dirty="0"/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800" b="1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800" b="1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b="1" dirty="0"/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b="1" dirty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sz="5800" b="1" u="sng" dirty="0" smtClean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sz="5800" b="1" u="sng" dirty="0" smtClean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277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Cooper Black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SUMEET KAPADIYA</cp:lastModifiedBy>
  <cp:revision>112</cp:revision>
  <dcterms:created xsi:type="dcterms:W3CDTF">2006-08-16T00:00:00Z</dcterms:created>
  <dcterms:modified xsi:type="dcterms:W3CDTF">2022-11-02T14:17:31Z</dcterms:modified>
</cp:coreProperties>
</file>