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</p:sldMasterIdLst>
  <p:notesMasterIdLst>
    <p:notesMasterId r:id="rId64"/>
  </p:notesMasterIdLst>
  <p:sldIdLst>
    <p:sldId id="256" r:id="rId2"/>
    <p:sldId id="270" r:id="rId3"/>
    <p:sldId id="271" r:id="rId4"/>
    <p:sldId id="257" r:id="rId5"/>
    <p:sldId id="258" r:id="rId6"/>
    <p:sldId id="259" r:id="rId7"/>
    <p:sldId id="260" r:id="rId8"/>
    <p:sldId id="266" r:id="rId9"/>
    <p:sldId id="267" r:id="rId10"/>
    <p:sldId id="268" r:id="rId11"/>
    <p:sldId id="333" r:id="rId12"/>
    <p:sldId id="334" r:id="rId13"/>
    <p:sldId id="335" r:id="rId14"/>
    <p:sldId id="272" r:id="rId15"/>
    <p:sldId id="274" r:id="rId16"/>
    <p:sldId id="273" r:id="rId17"/>
    <p:sldId id="275" r:id="rId18"/>
    <p:sldId id="276" r:id="rId19"/>
    <p:sldId id="277" r:id="rId20"/>
    <p:sldId id="278" r:id="rId21"/>
    <p:sldId id="279" r:id="rId22"/>
    <p:sldId id="282" r:id="rId23"/>
    <p:sldId id="281" r:id="rId24"/>
    <p:sldId id="283" r:id="rId25"/>
    <p:sldId id="284" r:id="rId26"/>
    <p:sldId id="300" r:id="rId27"/>
    <p:sldId id="301" r:id="rId28"/>
    <p:sldId id="285" r:id="rId29"/>
    <p:sldId id="286" r:id="rId30"/>
    <p:sldId id="287" r:id="rId31"/>
    <p:sldId id="288" r:id="rId32"/>
    <p:sldId id="289" r:id="rId33"/>
    <p:sldId id="291" r:id="rId34"/>
    <p:sldId id="290" r:id="rId35"/>
    <p:sldId id="292" r:id="rId36"/>
    <p:sldId id="293" r:id="rId37"/>
    <p:sldId id="302" r:id="rId38"/>
    <p:sldId id="303" r:id="rId39"/>
    <p:sldId id="304" r:id="rId40"/>
    <p:sldId id="294" r:id="rId41"/>
    <p:sldId id="295" r:id="rId42"/>
    <p:sldId id="296" r:id="rId43"/>
    <p:sldId id="297" r:id="rId44"/>
    <p:sldId id="298" r:id="rId45"/>
    <p:sldId id="305" r:id="rId46"/>
    <p:sldId id="307" r:id="rId47"/>
    <p:sldId id="308" r:id="rId48"/>
    <p:sldId id="315" r:id="rId49"/>
    <p:sldId id="316" r:id="rId50"/>
    <p:sldId id="317" r:id="rId51"/>
    <p:sldId id="318" r:id="rId52"/>
    <p:sldId id="319" r:id="rId53"/>
    <p:sldId id="326" r:id="rId54"/>
    <p:sldId id="320" r:id="rId55"/>
    <p:sldId id="324" r:id="rId56"/>
    <p:sldId id="325" r:id="rId57"/>
    <p:sldId id="329" r:id="rId58"/>
    <p:sldId id="330" r:id="rId59"/>
    <p:sldId id="331" r:id="rId60"/>
    <p:sldId id="332" r:id="rId61"/>
    <p:sldId id="328" r:id="rId62"/>
    <p:sldId id="269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4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D9D55-23E8-44E6-B21B-8C9BFC9AAFB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7817B-4D06-4DB6-86FE-8BE50D40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88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7817B-4D06-4DB6-86FE-8BE50D4094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5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7817B-4D06-4DB6-86FE-8BE50D4094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9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7817B-4D06-4DB6-86FE-8BE50D4094F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15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6BAB-9336-4375-9B32-4CD84221B850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7EF-BBD8-40FF-A003-E32AE07B712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64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6BAB-9336-4375-9B32-4CD84221B850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7EF-BBD8-40FF-A003-E32AE07B7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92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6BAB-9336-4375-9B32-4CD84221B850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7EF-BBD8-40FF-A003-E32AE07B7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178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6BAB-9336-4375-9B32-4CD84221B850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7EF-BBD8-40FF-A003-E32AE07B712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7882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6BAB-9336-4375-9B32-4CD84221B850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7EF-BBD8-40FF-A003-E32AE07B7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952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6BAB-9336-4375-9B32-4CD84221B850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7EF-BBD8-40FF-A003-E32AE07B712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5364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6BAB-9336-4375-9B32-4CD84221B850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7EF-BBD8-40FF-A003-E32AE07B7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914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6BAB-9336-4375-9B32-4CD84221B850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7EF-BBD8-40FF-A003-E32AE07B7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823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6BAB-9336-4375-9B32-4CD84221B850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7EF-BBD8-40FF-A003-E32AE07B7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6BAB-9336-4375-9B32-4CD84221B850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7EF-BBD8-40FF-A003-E32AE07B7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63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6BAB-9336-4375-9B32-4CD84221B850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7EF-BBD8-40FF-A003-E32AE07B7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74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6BAB-9336-4375-9B32-4CD84221B850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7EF-BBD8-40FF-A003-E32AE07B7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23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6BAB-9336-4375-9B32-4CD84221B850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7EF-BBD8-40FF-A003-E32AE07B7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40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6BAB-9336-4375-9B32-4CD84221B850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7EF-BBD8-40FF-A003-E32AE07B7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25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6BAB-9336-4375-9B32-4CD84221B850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7EF-BBD8-40FF-A003-E32AE07B7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0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6BAB-9336-4375-9B32-4CD84221B850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7EF-BBD8-40FF-A003-E32AE07B7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3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6BAB-9336-4375-9B32-4CD84221B850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7EF-BBD8-40FF-A003-E32AE07B7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72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AC66BAB-9336-4375-9B32-4CD84221B850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82EE7EF-BBD8-40FF-A003-E32AE07B7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429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  <p:sldLayoutId id="2147483955" r:id="rId15"/>
    <p:sldLayoutId id="2147483956" r:id="rId16"/>
    <p:sldLayoutId id="21474839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lhivery.com/setup-business/blogs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5F3D72-2062-D474-505F-1C737034E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840" y="1214438"/>
            <a:ext cx="9144000" cy="2387600"/>
          </a:xfrm>
        </p:spPr>
        <p:txBody>
          <a:bodyPr>
            <a:noAutofit/>
          </a:bodyPr>
          <a:lstStyle/>
          <a:p>
            <a:pPr algn="ctr"/>
            <a:r>
              <a:rPr lang="en-IN" sz="3200" dirty="0"/>
              <a:t>A</a:t>
            </a:r>
            <a:br>
              <a:rPr lang="en-IN" sz="3200" dirty="0"/>
            </a:br>
            <a:r>
              <a:rPr lang="en-IN" sz="3200" dirty="0"/>
              <a:t>Presentation</a:t>
            </a:r>
            <a:br>
              <a:rPr lang="en-IN" sz="3200" dirty="0"/>
            </a:br>
            <a:r>
              <a:rPr lang="en-IN" sz="3200" dirty="0"/>
              <a:t>on</a:t>
            </a:r>
            <a:br>
              <a:rPr lang="en-IN" sz="3200" dirty="0"/>
            </a:br>
            <a:r>
              <a:rPr lang="en-IN" sz="3200" dirty="0"/>
              <a:t>“</a:t>
            </a:r>
            <a:r>
              <a:rPr lang="en-IN" sz="3200" dirty="0" smtClean="0"/>
              <a:t>Project”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2400" dirty="0"/>
              <a:t/>
            </a:r>
            <a:br>
              <a:rPr lang="en-IN" sz="2400" dirty="0"/>
            </a:br>
            <a:r>
              <a:rPr lang="en-IN" sz="4400" b="1" u="sng" dirty="0"/>
              <a:t>ELE-DESK</a:t>
            </a:r>
            <a:endParaRPr lang="en-IN" sz="12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D5E1B78-B049-EE9D-589D-4DAC98FFF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605" y="3602038"/>
            <a:ext cx="4522123" cy="2558947"/>
          </a:xfrm>
        </p:spPr>
        <p:txBody>
          <a:bodyPr>
            <a:noAutofit/>
          </a:bodyPr>
          <a:lstStyle/>
          <a:p>
            <a:pPr algn="l"/>
            <a:r>
              <a:rPr lang="en-IN" sz="1800" b="1" dirty="0">
                <a:solidFill>
                  <a:schemeClr val="tx1"/>
                </a:solidFill>
              </a:rPr>
              <a:t>Group Member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Jimit .S. Dagli (</a:t>
            </a:r>
            <a:r>
              <a:rPr lang="en-US" sz="1800" b="1" i="1" dirty="0">
                <a:solidFill>
                  <a:schemeClr val="tx1"/>
                </a:solidFill>
              </a:rPr>
              <a:t>206090307002</a:t>
            </a:r>
            <a:r>
              <a:rPr lang="en-US" sz="1800" b="1" dirty="0">
                <a:solidFill>
                  <a:schemeClr val="tx1"/>
                </a:solidFill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Vishal .R. Parmar (</a:t>
            </a:r>
            <a:r>
              <a:rPr lang="en-US" sz="1800" b="1" i="1" dirty="0">
                <a:solidFill>
                  <a:schemeClr val="tx1"/>
                </a:solidFill>
              </a:rPr>
              <a:t>206090307031</a:t>
            </a:r>
            <a:r>
              <a:rPr lang="en-US" sz="1800" b="1" dirty="0">
                <a:solidFill>
                  <a:schemeClr val="tx1"/>
                </a:solidFill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Sumeet .Kapadia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chemeClr val="tx1"/>
                </a:solidFill>
              </a:rPr>
              <a:t>(</a:t>
            </a:r>
            <a:r>
              <a:rPr lang="en-US" sz="1800" b="1" i="1" dirty="0">
                <a:solidFill>
                  <a:schemeClr val="tx1"/>
                </a:solidFill>
              </a:rPr>
              <a:t>206090307059</a:t>
            </a:r>
            <a:r>
              <a:rPr lang="en-US" sz="1800" b="1" dirty="0">
                <a:solidFill>
                  <a:schemeClr val="tx1"/>
                </a:solidFill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Tirth .M. Doshi (</a:t>
            </a:r>
            <a:r>
              <a:rPr lang="en-US" sz="1800" b="1" i="1" dirty="0">
                <a:solidFill>
                  <a:schemeClr val="tx1"/>
                </a:solidFill>
              </a:rPr>
              <a:t>206090307063</a:t>
            </a:r>
            <a:r>
              <a:rPr lang="en-US" sz="1800" b="1" dirty="0">
                <a:solidFill>
                  <a:schemeClr val="tx1"/>
                </a:solidFill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0D3274BD-35EE-C95B-8284-B2A61792C144}"/>
              </a:ext>
            </a:extLst>
          </p:cNvPr>
          <p:cNvSpPr txBox="1">
            <a:spLocks/>
          </p:cNvSpPr>
          <p:nvPr/>
        </p:nvSpPr>
        <p:spPr>
          <a:xfrm>
            <a:off x="7962074" y="4250604"/>
            <a:ext cx="366848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Guide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Mr. B. D.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Limbasiya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8DF137BE-D06F-6E2B-29ED-4836DADEC418}"/>
              </a:ext>
            </a:extLst>
          </p:cNvPr>
          <p:cNvSpPr txBox="1">
            <a:spLocks/>
          </p:cNvSpPr>
          <p:nvPr/>
        </p:nvSpPr>
        <p:spPr>
          <a:xfrm>
            <a:off x="925286" y="5888037"/>
            <a:ext cx="10624456" cy="691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Computer Engineering Department</a:t>
            </a:r>
          </a:p>
          <a:p>
            <a:r>
              <a:rPr lang="en-IN" dirty="0"/>
              <a:t>C U Shah (Govt) Polytechnic - </a:t>
            </a:r>
            <a:r>
              <a:rPr lang="en-IN" dirty="0" err="1"/>
              <a:t>Surendranagar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699120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57077"/>
            <a:ext cx="8534400" cy="1507067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246910"/>
            <a:ext cx="8903546" cy="4253202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 smtClean="0"/>
              <a:t>Admin/Supplier</a:t>
            </a:r>
            <a:endParaRPr lang="en-US" sz="2400" b="1" dirty="0"/>
          </a:p>
          <a:p>
            <a:pPr lvl="0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/>
              <a:t>Dealers 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/>
              <a:t>Wholesalers </a:t>
            </a:r>
          </a:p>
        </p:txBody>
      </p:sp>
    </p:spTree>
    <p:extLst>
      <p:ext uri="{BB962C8B-B14F-4D97-AF65-F5344CB8AC3E}">
        <p14:creationId xmlns:p14="http://schemas.microsoft.com/office/powerpoint/2010/main" val="166612036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436" y="142813"/>
            <a:ext cx="8534400" cy="1507067"/>
          </a:xfrm>
        </p:spPr>
        <p:txBody>
          <a:bodyPr>
            <a:normAutofit/>
          </a:bodyPr>
          <a:lstStyle/>
          <a:p>
            <a:r>
              <a:rPr lang="en-US" sz="5400" b="1" u="sng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963" y="1579418"/>
            <a:ext cx="11714128" cy="2687781"/>
          </a:xfrm>
        </p:spPr>
        <p:txBody>
          <a:bodyPr>
            <a:no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en-US" sz="2400" b="1" dirty="0"/>
              <a:t>Using our project the Dealers and Wholesalers are able to easily place the order to the Supplier.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2400" b="1" dirty="0"/>
              <a:t>This will save a lot of time and money of Dealers and Wholesalers.</a:t>
            </a:r>
          </a:p>
        </p:txBody>
      </p:sp>
    </p:spTree>
    <p:extLst>
      <p:ext uri="{BB962C8B-B14F-4D97-AF65-F5344CB8AC3E}">
        <p14:creationId xmlns:p14="http://schemas.microsoft.com/office/powerpoint/2010/main" val="157708412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432" y="0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87" y="1958109"/>
            <a:ext cx="10089804" cy="3749964"/>
          </a:xfrm>
        </p:spPr>
        <p:txBody>
          <a:bodyPr>
            <a:normAutofit lnSpcReduction="10000"/>
          </a:bodyPr>
          <a:lstStyle/>
          <a:p>
            <a:pPr lvl="0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lvl="0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/>
              <a:t>Save time of Dealers and Wholesalers.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/>
              <a:t>Efficiency.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/>
              <a:t>Preventing the extra cost of travelling of Dealers and Wholesalers.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lvl="0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lvl="0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lvl="0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lvl="0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lvl="0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lvl="0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7483086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4" y="193040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101" y="1248755"/>
            <a:ext cx="11529444" cy="532753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Motivation for this project is that the Dealers and Wholesalers face a trouble in offline order.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The outcome for this project is that we are able to place the orders online.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The </a:t>
            </a:r>
            <a:r>
              <a:rPr lang="en-US" sz="2400" b="1" dirty="0" smtClean="0"/>
              <a:t>Admin, </a:t>
            </a:r>
            <a:r>
              <a:rPr lang="en-US" sz="2400" b="1" dirty="0"/>
              <a:t>Dealers and Wholesalers all of them will be benefitted. </a:t>
            </a:r>
          </a:p>
          <a:p>
            <a:pPr marL="0" indent="0" algn="just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2460646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58" y="258618"/>
            <a:ext cx="8596668" cy="1320800"/>
          </a:xfrm>
        </p:spPr>
        <p:txBody>
          <a:bodyPr/>
          <a:lstStyle/>
          <a:p>
            <a:r>
              <a:rPr lang="en-US" b="1" u="sng" dirty="0"/>
              <a:t>Software Development 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778" y="1398397"/>
            <a:ext cx="6437229" cy="4113888"/>
          </a:xfrm>
        </p:spPr>
      </p:pic>
      <p:sp>
        <p:nvSpPr>
          <p:cNvPr id="3" name="Rectangle 2"/>
          <p:cNvSpPr/>
          <p:nvPr/>
        </p:nvSpPr>
        <p:spPr>
          <a:xfrm>
            <a:off x="2052463" y="5654751"/>
            <a:ext cx="58464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(Iterative Waterfall Model) </a:t>
            </a:r>
          </a:p>
        </p:txBody>
      </p:sp>
    </p:spTree>
    <p:extLst>
      <p:ext uri="{BB962C8B-B14F-4D97-AF65-F5344CB8AC3E}">
        <p14:creationId xmlns:p14="http://schemas.microsoft.com/office/powerpoint/2010/main" val="25917970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586" y="0"/>
            <a:ext cx="8596668" cy="1320800"/>
          </a:xfrm>
        </p:spPr>
        <p:txBody>
          <a:bodyPr/>
          <a:lstStyle/>
          <a:p>
            <a:r>
              <a:rPr lang="en-US" b="1" u="sng" dirty="0"/>
              <a:t>Software Development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980" y="1069467"/>
            <a:ext cx="11306864" cy="5788533"/>
          </a:xfrm>
        </p:spPr>
        <p:txBody>
          <a:bodyPr>
            <a:normAutofit fontScale="92500" lnSpcReduction="20000"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We chose “</a:t>
            </a:r>
            <a:r>
              <a:rPr lang="en-US" sz="2400" b="1" u="sng" dirty="0"/>
              <a:t>Iterative Waterfall Model</a:t>
            </a:r>
            <a:r>
              <a:rPr lang="en-US" sz="2400" b="1" dirty="0"/>
              <a:t>” for this project.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Reasons:--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b="1" dirty="0"/>
              <a:t>It is very simple to understand and use.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b="1" dirty="0"/>
              <a:t>Testing during smaller iteration is easy.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b="1" dirty="0"/>
              <a:t>Less time is spent on documenting and more time is given for designing.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b="1" dirty="0"/>
              <a:t>Risks are identified and resolved easily.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b="1" dirty="0"/>
              <a:t>It is highly cost-effective to change the plan or requirements in the model.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b="1" dirty="0"/>
              <a:t>Unlike Waterfall Model, Iterative Waterfall Model allows to make changes by going to the previous phase.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b="1" dirty="0"/>
              <a:t>Parallel Development can be done.</a:t>
            </a:r>
          </a:p>
          <a:p>
            <a:pPr marL="457200" lvl="1" indent="0" algn="just">
              <a:buNone/>
            </a:pPr>
            <a:endParaRPr lang="en-US" sz="2000" dirty="0"/>
          </a:p>
          <a:p>
            <a:pPr lvl="1"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447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43" y="13854"/>
            <a:ext cx="8596668" cy="1320800"/>
          </a:xfrm>
        </p:spPr>
        <p:txBody>
          <a:bodyPr/>
          <a:lstStyle/>
          <a:p>
            <a:r>
              <a:rPr lang="en-US" b="1" u="sng" dirty="0"/>
              <a:t>Project Plan And Schedule</a:t>
            </a: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xmlns="" id="{B4967B07-D37F-3DE7-2F40-0FB36BCCD2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0303575"/>
              </p:ext>
            </p:extLst>
          </p:nvPr>
        </p:nvGraphicFramePr>
        <p:xfrm>
          <a:off x="800100" y="1190062"/>
          <a:ext cx="8183645" cy="443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25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52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906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672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21383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Project Title: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Ele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-Desk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13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Sr No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Milestone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Start Date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End Date /Milestone Date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Duration (Days)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5840055"/>
                  </a:ext>
                </a:extLst>
              </a:tr>
              <a:tr h="3454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Requirement Gathering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18-07-2022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31-07-2022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78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Analysis and Module Specification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01-08-2022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20-08-2022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7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Planning and Risk Identification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21-08-2022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25-08-2022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0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UML Diagram Designing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26-08-2022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14-10-2022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52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Database Design, Sample Page Design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15-10-2022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08-11-2022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90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Project-1 Documentation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09-11-2022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28-11-2022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90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GUI Design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01-01-2023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31-01-2023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90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Coding and Implementation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01-02-2023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12-03-2023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90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Deployment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13-03-2023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01-04-2023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90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Testing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02-04-2023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16-04-2023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90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Documentation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17-04-2023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01-05-2023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9037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Total Days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255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5810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3" y="-79562"/>
            <a:ext cx="8596668" cy="1320800"/>
          </a:xfrm>
        </p:spPr>
        <p:txBody>
          <a:bodyPr/>
          <a:lstStyle/>
          <a:p>
            <a:r>
              <a:rPr lang="en-US" b="1" u="sng" dirty="0"/>
              <a:t>SRS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879" y="825934"/>
            <a:ext cx="11884121" cy="591776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6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Admin</a:t>
            </a:r>
            <a:r>
              <a:rPr lang="en-US" sz="16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:--</a:t>
            </a:r>
            <a:endParaRPr lang="en-US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R1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:--  Login Account</a:t>
            </a:r>
          </a:p>
          <a:p>
            <a:pPr lvl="3"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Input:-- Enter username and password.</a:t>
            </a:r>
          </a:p>
          <a:p>
            <a:pPr lvl="3"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Output:-- Login Successful.</a:t>
            </a:r>
          </a:p>
          <a:p>
            <a:pPr lvl="2" algn="just">
              <a:buFont typeface="Wingdings" panose="05000000000000000000" pitchFamily="2" charset="2"/>
              <a:buChar char="Ø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R 1.1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:-- Create Account for Dealer of specific area</a:t>
            </a:r>
          </a:p>
          <a:p>
            <a:pPr lvl="3"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Input:-- Click on “Account”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menu,select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“Dealer Account” than enter username and password and click on “Create Account”. </a:t>
            </a:r>
          </a:p>
          <a:p>
            <a:pPr lvl="3"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Output:-- Account Created Successfully.</a:t>
            </a:r>
          </a:p>
          <a:p>
            <a:pPr lvl="3" algn="just"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R 1.1.1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:-- Enter details of Dealer</a:t>
            </a:r>
          </a:p>
          <a:p>
            <a:pPr lvl="3"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Input:--- Enter details.</a:t>
            </a:r>
          </a:p>
          <a:p>
            <a:pPr lvl="3"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Output:-- Details Saved.</a:t>
            </a:r>
          </a:p>
          <a:p>
            <a:pPr lvl="3" algn="just">
              <a:buFont typeface="Wingdings" panose="05000000000000000000" pitchFamily="2" charset="2"/>
              <a:buChar char="Ø"/>
            </a:pP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R 1.2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:-- Add Products </a:t>
            </a:r>
          </a:p>
          <a:p>
            <a:pPr lvl="3"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Input:-- Click on “Product” menu, Click on “Add Product” option then select the products and then Click on “Add Products”.</a:t>
            </a:r>
          </a:p>
          <a:p>
            <a:pPr lvl="3"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Output:-- Added Successfully.</a:t>
            </a:r>
          </a:p>
          <a:p>
            <a:pPr lvl="2" algn="just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93702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71" y="157018"/>
            <a:ext cx="8596668" cy="1320800"/>
          </a:xfrm>
        </p:spPr>
        <p:txBody>
          <a:bodyPr/>
          <a:lstStyle/>
          <a:p>
            <a:r>
              <a:rPr lang="en-US" b="1" u="sng" dirty="0"/>
              <a:t>SRS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486" y="838969"/>
            <a:ext cx="10618738" cy="5708792"/>
          </a:xfrm>
        </p:spPr>
        <p:txBody>
          <a:bodyPr>
            <a:normAutofit lnSpcReduction="10000"/>
          </a:bodyPr>
          <a:lstStyle/>
          <a:p>
            <a:pPr lvl="2" algn="just"/>
            <a:endParaRPr lang="en-US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/>
            <a:endParaRPr lang="en-US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R 1.2.1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:-- Check the Stock of Products</a:t>
            </a:r>
          </a:p>
          <a:p>
            <a:pPr lvl="3"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Input:-- Click on “Stock” menu.</a:t>
            </a:r>
          </a:p>
          <a:p>
            <a:pPr lvl="3"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Output:-- Stock of Products are displayed.</a:t>
            </a:r>
          </a:p>
          <a:p>
            <a:pPr lvl="3" algn="just">
              <a:buFont typeface="Wingdings" panose="05000000000000000000" pitchFamily="2" charset="2"/>
              <a:buChar char="Ø"/>
            </a:pP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R 1.3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:-- Check for Orders Received</a:t>
            </a:r>
          </a:p>
          <a:p>
            <a:pPr lvl="3"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Input:-- Click on “Order” menu and click on “Orders Received” submenu.</a:t>
            </a:r>
          </a:p>
          <a:p>
            <a:pPr lvl="3"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Output:-- Received Orders are displayed.</a:t>
            </a:r>
          </a:p>
          <a:p>
            <a:pPr lvl="3" algn="just">
              <a:buFont typeface="Wingdings" panose="05000000000000000000" pitchFamily="2" charset="2"/>
              <a:buChar char="Ø"/>
            </a:pPr>
            <a:endParaRPr 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R 1.3.1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:-- Add Discount to Products</a:t>
            </a:r>
          </a:p>
          <a:p>
            <a:pPr lvl="3"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Input:-- Click on “Order” menu, click on “Orders Received” submenu then select “Add Discount” option and enter discount.</a:t>
            </a:r>
          </a:p>
          <a:p>
            <a:pPr lvl="3"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Output:-- Discount added Successfully.</a:t>
            </a:r>
          </a:p>
          <a:p>
            <a:pPr lvl="3" algn="just"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R 1.4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:-- Dispatch Products</a:t>
            </a:r>
          </a:p>
          <a:p>
            <a:pPr lvl="3"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Input:-- Click on “Order” menu, select “Dispatch Details” submenu then enter details and then click on “Dispatch Product”.</a:t>
            </a:r>
          </a:p>
          <a:p>
            <a:pPr lvl="3"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Output:-- Dispatched Successfully  </a:t>
            </a:r>
          </a:p>
          <a:p>
            <a:pPr lvl="3"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87736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0500"/>
            <a:ext cx="8596668" cy="1320800"/>
          </a:xfrm>
        </p:spPr>
        <p:txBody>
          <a:bodyPr/>
          <a:lstStyle/>
          <a:p>
            <a:r>
              <a:rPr lang="en-US" b="1" u="sng" dirty="0"/>
              <a:t>SRS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825" y="1099128"/>
            <a:ext cx="10524066" cy="375025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R 1.5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:-- Faulty Piece are received from Dealers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Input:-- Click on “Customer Care” menu, select “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Falty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Product” submenu and then check for faulty products.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Output:-- Faulty Products are received.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R1.5.1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:-- Replace the Faulty Products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Input:-- Select the products to replace.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Output:-- Replaced Products sent Successfully.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02513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58" y="452581"/>
            <a:ext cx="8596668" cy="1320800"/>
          </a:xfrm>
        </p:spPr>
        <p:txBody>
          <a:bodyPr/>
          <a:lstStyle/>
          <a:p>
            <a:r>
              <a:rPr lang="en-US" u="sng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6" y="1514763"/>
            <a:ext cx="8839893" cy="438805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So what was the problem for choosing this project….???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our experience, many dealers and wholesalers suffer in the offline market when visiting the seller's location to purchase the product.</a:t>
            </a:r>
            <a:br>
              <a:rPr lang="en-US" dirty="0"/>
            </a:b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Due to offline market purchases, dealers and wholesalers lose valuable time, travel money, and tracking information.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34798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86" y="108816"/>
            <a:ext cx="8401723" cy="1085273"/>
          </a:xfrm>
        </p:spPr>
        <p:txBody>
          <a:bodyPr/>
          <a:lstStyle/>
          <a:p>
            <a:r>
              <a:rPr lang="en-US" b="1" u="sng" dirty="0"/>
              <a:t>SRS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767" y="1134053"/>
            <a:ext cx="10369069" cy="5723947"/>
          </a:xfrm>
        </p:spPr>
        <p:txBody>
          <a:bodyPr>
            <a:normAutofit fontScale="85000" lnSpcReduction="20000"/>
          </a:bodyPr>
          <a:lstStyle/>
          <a:p>
            <a:pPr algn="just"/>
            <a:endParaRPr lang="en-US" b="1" u="sng" dirty="0"/>
          </a:p>
          <a:p>
            <a:pPr marL="0" indent="0" algn="just">
              <a:buNone/>
            </a:pPr>
            <a:endParaRPr lang="en-US" b="1" u="sng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u="sng" dirty="0"/>
              <a:t>Dealers</a:t>
            </a:r>
            <a:r>
              <a:rPr lang="en-US" b="1" dirty="0"/>
              <a:t> :--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R 2.1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:--  Login Account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Input:-- Enter username and password.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Output:-- Login Successful.</a:t>
            </a:r>
          </a:p>
          <a:p>
            <a:pPr lvl="2" algn="just"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R 2.2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:-- Create Accounts for Wholesalers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Input:-- Click on “Account”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menu,select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“Wholesaler account” than enter username and password and click on “Create Account”.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Output:-- Wholesaler account created Successfully.</a:t>
            </a:r>
          </a:p>
          <a:p>
            <a:pPr lvl="2" algn="just"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R 2.3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:-- Add Products 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Input:-- Click on “Product” menu, Click on “Add Product” option then select the products and then Click on “Add Products”.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Output:-- Added Successfully.</a:t>
            </a:r>
          </a:p>
          <a:p>
            <a:pPr lvl="2" algn="just">
              <a:buFont typeface="Wingdings" panose="05000000000000000000" pitchFamily="2" charset="2"/>
              <a:buChar char="Ø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R 2.3.1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:-- Check the Stock of Products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Input:-- Click on “Stock” webpage.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Output:-- You can see the stock of products.</a:t>
            </a:r>
          </a:p>
          <a:p>
            <a:pPr lvl="3" algn="just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b="1" dirty="0"/>
          </a:p>
          <a:p>
            <a:pPr lvl="1" algn="just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252070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497" y="277091"/>
            <a:ext cx="8596668" cy="1320800"/>
          </a:xfrm>
        </p:spPr>
        <p:txBody>
          <a:bodyPr/>
          <a:lstStyle/>
          <a:p>
            <a:r>
              <a:rPr lang="en-US" b="1" u="sng" dirty="0"/>
              <a:t>SRS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91" y="1274618"/>
            <a:ext cx="10769601" cy="612832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R 2.4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:-- Send Order to Supplier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Input:-- Click on “Order” menu, select the Products and Quantity to order, Click on “Send Order”.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Output:-- Order Sent Successfully.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R 2.4.1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:-- Received Order from Supplier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Input:-- Click on “Order” menu, Click on “Order Received” section then click on “Received Order” submenu.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Output:-- Order Received Successfully.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R 2.5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:-- Received Orders from Wholesalers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Input:-- Click on “Order” menu, Click on “Order Received” section, then check for Received Orders and for the sender.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Output:-- Order Received Successfully.</a:t>
            </a:r>
          </a:p>
          <a:p>
            <a:pPr lvl="1" algn="just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buNone/>
            </a:pPr>
            <a:endParaRPr lang="en-US" sz="1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05806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830" y="166254"/>
            <a:ext cx="8596668" cy="1320800"/>
          </a:xfrm>
        </p:spPr>
        <p:txBody>
          <a:bodyPr/>
          <a:lstStyle/>
          <a:p>
            <a:r>
              <a:rPr lang="en-US" b="1" u="sng" dirty="0"/>
              <a:t>SRS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34473"/>
            <a:ext cx="8969202" cy="500689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R 2.6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:-- Dispatch Products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Input:-- Click on ”Order” menu, select “Dispatch Details” and enter details and then click on “Dispatch Product”.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Output:-- Dispatched Successfully.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R 2.7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:-- Faulty Products are received from Wholesalers and replace them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Input:-- Click on “Customer Care” menu, select “Faulty Product”, select products to replace and click on “Replace Products”.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Output:-- Replaced Products sent Successfully.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59450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0836"/>
            <a:ext cx="8596668" cy="1320800"/>
          </a:xfrm>
        </p:spPr>
        <p:txBody>
          <a:bodyPr/>
          <a:lstStyle/>
          <a:p>
            <a:r>
              <a:rPr lang="en-US" b="1" u="sng" dirty="0"/>
              <a:t>SRS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716" y="895206"/>
            <a:ext cx="10969721" cy="5962794"/>
          </a:xfrm>
        </p:spPr>
        <p:txBody>
          <a:bodyPr>
            <a:normAutofit fontScale="92500" lnSpcReduction="20000"/>
          </a:bodyPr>
          <a:lstStyle/>
          <a:p>
            <a:pPr algn="just"/>
            <a:endParaRPr lang="en-US" b="1" u="sng" dirty="0"/>
          </a:p>
          <a:p>
            <a:pPr algn="just"/>
            <a:endParaRPr lang="en-US" b="1" u="sng" dirty="0"/>
          </a:p>
          <a:p>
            <a:pPr algn="just"/>
            <a:endParaRPr lang="en-US" b="1" u="sng" dirty="0"/>
          </a:p>
          <a:p>
            <a:pPr marL="0" indent="0" algn="just">
              <a:buNone/>
            </a:pPr>
            <a:endParaRPr lang="en-US" b="1" u="sng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u="sng" dirty="0"/>
              <a:t>Wholesalers </a:t>
            </a:r>
            <a:r>
              <a:rPr lang="en-US" b="1" dirty="0"/>
              <a:t>:--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b="1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 3.1 :-- Login Account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Input:-- Enter username and password.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Output:-- Login Successful.</a:t>
            </a:r>
          </a:p>
          <a:p>
            <a:pPr lvl="2" algn="just"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R 3.2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:-- Check the Stock of Product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Input:-- Click on “Stock” webpage.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Output:-- You can see the stock of products.</a:t>
            </a:r>
          </a:p>
          <a:p>
            <a:pPr lvl="2" algn="just"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R 3.3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:-- Send Order to Dealer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Input:-- Click on “Order” menu, select the Products and Quantity to order, Click on “Send Order”.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Output:-- Order Sent Successfully.</a:t>
            </a:r>
          </a:p>
          <a:p>
            <a:pPr lvl="2"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/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841780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449" y="341745"/>
            <a:ext cx="8596668" cy="1320800"/>
          </a:xfrm>
        </p:spPr>
        <p:txBody>
          <a:bodyPr/>
          <a:lstStyle/>
          <a:p>
            <a:r>
              <a:rPr lang="en-US" b="1" u="sng" dirty="0"/>
              <a:t>SRS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82" y="1246909"/>
            <a:ext cx="9181638" cy="4683617"/>
          </a:xfrm>
        </p:spPr>
        <p:txBody>
          <a:bodyPr/>
          <a:lstStyle/>
          <a:p>
            <a:pPr lvl="1" algn="just">
              <a:buFont typeface="Wingdings" panose="05000000000000000000" pitchFamily="2" charset="2"/>
              <a:buChar char="Ø"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R 3.4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:-- Faulty Products are sent to Dealer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Input:-- Click on “Customer Care” menu, select “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Falty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Product” submenu then select product and Click on “Sent Faulty Products”.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Output:-- Faulty Products sent Successfully.</a:t>
            </a:r>
          </a:p>
          <a:p>
            <a:pPr lvl="2" algn="just"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R 3.5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:-- Replaced Products are Received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Input:-- Click on “Customer Care” menu, then click on “Replaced Product”.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Output:-- Replaced Product Received Successfully.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34777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534" y="0"/>
            <a:ext cx="8596668" cy="1320800"/>
          </a:xfrm>
        </p:spPr>
        <p:txBody>
          <a:bodyPr/>
          <a:lstStyle/>
          <a:p>
            <a:r>
              <a:rPr lang="en-US" b="1" u="sng" dirty="0"/>
              <a:t>Use Case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704" y="1816356"/>
            <a:ext cx="5342083" cy="474005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58102" y="994320"/>
            <a:ext cx="4423498" cy="11037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u="sng" dirty="0"/>
              <a:t>Supplier</a:t>
            </a:r>
          </a:p>
        </p:txBody>
      </p:sp>
    </p:spTree>
    <p:extLst>
      <p:ext uri="{BB962C8B-B14F-4D97-AF65-F5344CB8AC3E}">
        <p14:creationId xmlns:p14="http://schemas.microsoft.com/office/powerpoint/2010/main" val="2941759647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534" y="0"/>
            <a:ext cx="8596668" cy="1320800"/>
          </a:xfrm>
        </p:spPr>
        <p:txBody>
          <a:bodyPr/>
          <a:lstStyle/>
          <a:p>
            <a:r>
              <a:rPr lang="en-US" b="1" u="sng" dirty="0"/>
              <a:t>Use Case Diagram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58102" y="994320"/>
            <a:ext cx="4423498" cy="11037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u="sng" dirty="0"/>
              <a:t>Dealer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442" y="1136072"/>
            <a:ext cx="4789388" cy="554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46887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534" y="0"/>
            <a:ext cx="8596668" cy="1320800"/>
          </a:xfrm>
        </p:spPr>
        <p:txBody>
          <a:bodyPr/>
          <a:lstStyle/>
          <a:p>
            <a:r>
              <a:rPr lang="en-US" b="1" u="sng" dirty="0"/>
              <a:t>Use Case Diagram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58102" y="994320"/>
            <a:ext cx="4423498" cy="11037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u="sng" dirty="0"/>
              <a:t>Wholesalers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295" y="1730696"/>
            <a:ext cx="5281118" cy="49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58059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189" y="184727"/>
            <a:ext cx="8596668" cy="1320800"/>
          </a:xfrm>
        </p:spPr>
        <p:txBody>
          <a:bodyPr/>
          <a:lstStyle/>
          <a:p>
            <a:r>
              <a:rPr lang="en-US" b="1" u="sng" dirty="0"/>
              <a:t>Activity Diagram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26" y="997695"/>
            <a:ext cx="4488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u="sng" dirty="0"/>
          </a:p>
          <a:p>
            <a:endParaRPr lang="en-US" sz="2000" b="1" u="sng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/>
              <a:t>Supplier</a:t>
            </a:r>
            <a:r>
              <a:rPr lang="en-US" sz="2000" b="1" dirty="0"/>
              <a:t>:--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967" y="1274617"/>
            <a:ext cx="5492737" cy="5434844"/>
          </a:xfrm>
        </p:spPr>
      </p:pic>
    </p:spTree>
    <p:extLst>
      <p:ext uri="{BB962C8B-B14F-4D97-AF65-F5344CB8AC3E}">
        <p14:creationId xmlns:p14="http://schemas.microsoft.com/office/powerpoint/2010/main" val="1601639262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643" y="193965"/>
            <a:ext cx="8596668" cy="1320800"/>
          </a:xfrm>
        </p:spPr>
        <p:txBody>
          <a:bodyPr/>
          <a:lstStyle/>
          <a:p>
            <a:r>
              <a:rPr lang="en-US" b="1" u="sng" dirty="0"/>
              <a:t>Activity Diagram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636119" y="1330099"/>
            <a:ext cx="2116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/>
              <a:t>Dealer</a:t>
            </a:r>
            <a:r>
              <a:rPr lang="en-US" b="1" dirty="0"/>
              <a:t>:--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63" y="1228499"/>
            <a:ext cx="5548155" cy="5489678"/>
          </a:xfrm>
        </p:spPr>
      </p:pic>
    </p:spTree>
    <p:extLst>
      <p:ext uri="{BB962C8B-B14F-4D97-AF65-F5344CB8AC3E}">
        <p14:creationId xmlns:p14="http://schemas.microsoft.com/office/powerpoint/2010/main" val="379659212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078" y="146241"/>
            <a:ext cx="8534400" cy="1507067"/>
          </a:xfrm>
        </p:spPr>
        <p:txBody>
          <a:bodyPr/>
          <a:lstStyle/>
          <a:p>
            <a:r>
              <a:rPr lang="en-US" u="sng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078" y="1360092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Dealers and wholesalers will be able to order the products online through this project.</a:t>
            </a:r>
            <a:br>
              <a:rPr lang="en-US" dirty="0"/>
            </a:b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Save travelling money.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Save crucial time.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 crowds. </a:t>
            </a:r>
          </a:p>
        </p:txBody>
      </p:sp>
    </p:spTree>
    <p:extLst>
      <p:ext uri="{BB962C8B-B14F-4D97-AF65-F5344CB8AC3E}">
        <p14:creationId xmlns:p14="http://schemas.microsoft.com/office/powerpoint/2010/main" val="525548810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825" y="129309"/>
            <a:ext cx="8596668" cy="1320800"/>
          </a:xfrm>
        </p:spPr>
        <p:txBody>
          <a:bodyPr/>
          <a:lstStyle/>
          <a:p>
            <a:r>
              <a:rPr lang="en-US" b="1" u="sng" dirty="0"/>
              <a:t>Activity Diagram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572876" y="1265443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/>
              <a:t>Wholesaler</a:t>
            </a:r>
            <a:r>
              <a:rPr lang="en-US" b="1" dirty="0"/>
              <a:t>:--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573" y="1191552"/>
            <a:ext cx="5612810" cy="5553651"/>
          </a:xfrm>
        </p:spPr>
      </p:pic>
    </p:spTree>
    <p:extLst>
      <p:ext uri="{BB962C8B-B14F-4D97-AF65-F5344CB8AC3E}">
        <p14:creationId xmlns:p14="http://schemas.microsoft.com/office/powerpoint/2010/main" val="2725998231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43" y="267854"/>
            <a:ext cx="8596668" cy="1320800"/>
          </a:xfrm>
        </p:spPr>
        <p:txBody>
          <a:bodyPr/>
          <a:lstStyle/>
          <a:p>
            <a:r>
              <a:rPr lang="en-US" b="1" u="sng" dirty="0"/>
              <a:t>Level 0 DFD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24" y="1456361"/>
            <a:ext cx="8906893" cy="4988158"/>
          </a:xfrm>
        </p:spPr>
      </p:pic>
    </p:spTree>
    <p:extLst>
      <p:ext uri="{BB962C8B-B14F-4D97-AF65-F5344CB8AC3E}">
        <p14:creationId xmlns:p14="http://schemas.microsoft.com/office/powerpoint/2010/main" val="664513339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268" y="-301133"/>
            <a:ext cx="8596668" cy="1320800"/>
          </a:xfrm>
        </p:spPr>
        <p:txBody>
          <a:bodyPr/>
          <a:lstStyle/>
          <a:p>
            <a:r>
              <a:rPr lang="en-US" b="1" u="sng" dirty="0"/>
              <a:t>Level 1 DFD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287" y="949811"/>
            <a:ext cx="8660758" cy="56536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5268" y="949811"/>
            <a:ext cx="19396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/>
              <a:t>Supplier:--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4098379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61" y="0"/>
            <a:ext cx="8596668" cy="1320800"/>
          </a:xfrm>
        </p:spPr>
        <p:txBody>
          <a:bodyPr/>
          <a:lstStyle/>
          <a:p>
            <a:r>
              <a:rPr lang="en-US" b="1" u="sng" dirty="0"/>
              <a:t>Level 1 DFD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103" y="1073728"/>
            <a:ext cx="8684006" cy="560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67881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189" y="0"/>
            <a:ext cx="8596668" cy="1320800"/>
          </a:xfrm>
        </p:spPr>
        <p:txBody>
          <a:bodyPr/>
          <a:lstStyle/>
          <a:p>
            <a:r>
              <a:rPr lang="en-US" b="1" u="sng" dirty="0"/>
              <a:t>Level 1 DFD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114" y="1450108"/>
            <a:ext cx="10679504" cy="343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12353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698" y="-46183"/>
            <a:ext cx="8596668" cy="1320800"/>
          </a:xfrm>
        </p:spPr>
        <p:txBody>
          <a:bodyPr/>
          <a:lstStyle/>
          <a:p>
            <a:r>
              <a:rPr lang="en-US" b="1" u="sng" dirty="0"/>
              <a:t>Level 1 DFD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256" y="1048577"/>
            <a:ext cx="9068361" cy="56450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3689" y="1220055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Dealer:--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528004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43" y="0"/>
            <a:ext cx="8596668" cy="1320800"/>
          </a:xfrm>
        </p:spPr>
        <p:txBody>
          <a:bodyPr/>
          <a:lstStyle/>
          <a:p>
            <a:r>
              <a:rPr lang="en-US" b="1" u="sng" dirty="0"/>
              <a:t>Level 1 DFD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848" y="1088219"/>
            <a:ext cx="8367588" cy="562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9449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986" y="-295564"/>
            <a:ext cx="8534400" cy="1507067"/>
          </a:xfrm>
        </p:spPr>
        <p:txBody>
          <a:bodyPr/>
          <a:lstStyle/>
          <a:p>
            <a:r>
              <a:rPr lang="en-US" b="1" u="sng" dirty="0"/>
              <a:t>Level 1 DFD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236" y="997527"/>
            <a:ext cx="8973045" cy="56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67993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261" y="-239687"/>
            <a:ext cx="8534400" cy="1507067"/>
          </a:xfrm>
        </p:spPr>
        <p:txBody>
          <a:bodyPr/>
          <a:lstStyle/>
          <a:p>
            <a:r>
              <a:rPr lang="en-US" b="1" u="sng" dirty="0"/>
              <a:t>Level 1 DFD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730" y="1487342"/>
            <a:ext cx="8049980" cy="52321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5933" y="1009134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Wholesaler:--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52710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261" y="-239687"/>
            <a:ext cx="8534400" cy="1507067"/>
          </a:xfrm>
        </p:spPr>
        <p:txBody>
          <a:bodyPr/>
          <a:lstStyle/>
          <a:p>
            <a:r>
              <a:rPr lang="en-US" b="1" u="sng" dirty="0"/>
              <a:t>Level 1 DFD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5933" y="1009134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Wholesaler:--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741" y="1480126"/>
            <a:ext cx="9471005" cy="50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7864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4098F0-F0D1-FBD0-0844-E15124F9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4" y="91440"/>
            <a:ext cx="8596668" cy="1320800"/>
          </a:xfrm>
        </p:spPr>
        <p:txBody>
          <a:bodyPr>
            <a:normAutofit/>
          </a:bodyPr>
          <a:lstStyle/>
          <a:p>
            <a:r>
              <a:rPr lang="en-IN" b="1" u="sng" dirty="0"/>
              <a:t>Abstract</a:t>
            </a:r>
            <a:br>
              <a:rPr lang="en-IN" b="1" u="sng" dirty="0"/>
            </a:b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31E7A3-332C-BA52-0BE1-9B2FBE825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358" y="924169"/>
            <a:ext cx="11535508" cy="5933831"/>
          </a:xfrm>
        </p:spPr>
        <p:txBody>
          <a:bodyPr>
            <a:noAutofit/>
          </a:bodyPr>
          <a:lstStyle/>
          <a:p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The title of the project is "</a:t>
            </a:r>
            <a:r>
              <a:rPr lang="en-US" b="1" dirty="0" err="1"/>
              <a:t>Ele</a:t>
            </a:r>
            <a:r>
              <a:rPr lang="en-US" b="1" dirty="0"/>
              <a:t>-Desk".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"</a:t>
            </a:r>
            <a:r>
              <a:rPr lang="en-US" b="1" dirty="0" err="1"/>
              <a:t>Ele</a:t>
            </a:r>
            <a:r>
              <a:rPr lang="en-US" b="1" dirty="0"/>
              <a:t>-Desk" project involves the sharing of resources between a </a:t>
            </a:r>
            <a:r>
              <a:rPr lang="en-US" b="1" dirty="0" smtClean="0"/>
              <a:t>Admin, Dealers, and Wholesalers.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In this project, we are </a:t>
            </a:r>
            <a:r>
              <a:rPr lang="en-US" b="1" dirty="0" smtClean="0"/>
              <a:t>“Zell Electronics”. </a:t>
            </a:r>
            <a:r>
              <a:rPr lang="en-US" b="1" dirty="0"/>
              <a:t>The company which manufactures mobile phones, televisions, </a:t>
            </a:r>
            <a:r>
              <a:rPr lang="en-US" b="1" dirty="0" smtClean="0"/>
              <a:t>laptops </a:t>
            </a:r>
            <a:r>
              <a:rPr lang="en-US" b="1" dirty="0" err="1" smtClean="0"/>
              <a:t>etc</a:t>
            </a:r>
            <a:r>
              <a:rPr lang="en-US" b="1" dirty="0" smtClean="0"/>
              <a:t> products.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Admin will be the main supplier.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Orders will be placed by Dealers and Wholesalers. Once they purchase the products, they will get the discount as per their orders.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3948463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E8FBE5-DCC8-F92F-F300-8A4362778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10269" y="30810"/>
            <a:ext cx="7766936" cy="1150620"/>
          </a:xfrm>
        </p:spPr>
        <p:txBody>
          <a:bodyPr/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Dictionary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C258932-95C5-A20E-E041-C504B3771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781" y="891540"/>
            <a:ext cx="8367222" cy="5219699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1B509CFC-FC85-FEC0-7796-4BB967AB4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64658"/>
              </p:ext>
            </p:extLst>
          </p:nvPr>
        </p:nvGraphicFramePr>
        <p:xfrm>
          <a:off x="906781" y="1404284"/>
          <a:ext cx="4660419" cy="1935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773">
                  <a:extLst>
                    <a:ext uri="{9D8B030D-6E8A-4147-A177-3AD203B41FA5}">
                      <a16:colId xmlns:a16="http://schemas.microsoft.com/office/drawing/2014/main" xmlns="" val="400117622"/>
                    </a:ext>
                  </a:extLst>
                </a:gridCol>
                <a:gridCol w="898985">
                  <a:extLst>
                    <a:ext uri="{9D8B030D-6E8A-4147-A177-3AD203B41FA5}">
                      <a16:colId xmlns:a16="http://schemas.microsoft.com/office/drawing/2014/main" xmlns="" val="500031209"/>
                    </a:ext>
                  </a:extLst>
                </a:gridCol>
                <a:gridCol w="1063612">
                  <a:extLst>
                    <a:ext uri="{9D8B030D-6E8A-4147-A177-3AD203B41FA5}">
                      <a16:colId xmlns:a16="http://schemas.microsoft.com/office/drawing/2014/main" xmlns="" val="1951403358"/>
                    </a:ext>
                  </a:extLst>
                </a:gridCol>
                <a:gridCol w="777713">
                  <a:extLst>
                    <a:ext uri="{9D8B030D-6E8A-4147-A177-3AD203B41FA5}">
                      <a16:colId xmlns:a16="http://schemas.microsoft.com/office/drawing/2014/main" xmlns="" val="3997117189"/>
                    </a:ext>
                  </a:extLst>
                </a:gridCol>
                <a:gridCol w="1233336">
                  <a:extLst>
                    <a:ext uri="{9D8B030D-6E8A-4147-A177-3AD203B41FA5}">
                      <a16:colId xmlns:a16="http://schemas.microsoft.com/office/drawing/2014/main" xmlns="" val="718815076"/>
                    </a:ext>
                  </a:extLst>
                </a:gridCol>
              </a:tblGrid>
              <a:tr h="420198"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b="1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Area Master</a:t>
                      </a:r>
                    </a:p>
                  </a:txBody>
                  <a:tcPr marL="83127" marR="83127"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0901789"/>
                  </a:ext>
                </a:extLst>
              </a:tr>
              <a:tr h="304922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SR no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Data Type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Size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Constraint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2411884"/>
                  </a:ext>
                </a:extLst>
              </a:tr>
              <a:tr h="356982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/>
                        <a:t>Area ID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Primary Key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7107955"/>
                  </a:ext>
                </a:extLst>
              </a:tr>
              <a:tr h="35698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Area Name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Varchar2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Not Null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9785688"/>
                  </a:ext>
                </a:extLst>
              </a:tr>
              <a:tr h="42019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Pin Code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Unique</a:t>
                      </a:r>
                    </a:p>
                    <a:p>
                      <a:pPr algn="ctr"/>
                      <a:r>
                        <a:rPr lang="en-US" sz="1100" dirty="0"/>
                        <a:t>Not Null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513245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B65B6D05-161D-E057-4369-62D17BB3C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166811"/>
              </p:ext>
            </p:extLst>
          </p:nvPr>
        </p:nvGraphicFramePr>
        <p:xfrm>
          <a:off x="5972661" y="1409376"/>
          <a:ext cx="5192689" cy="33573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1757">
                  <a:extLst>
                    <a:ext uri="{9D8B030D-6E8A-4147-A177-3AD203B41FA5}">
                      <a16:colId xmlns:a16="http://schemas.microsoft.com/office/drawing/2014/main" xmlns="" val="2867650941"/>
                    </a:ext>
                  </a:extLst>
                </a:gridCol>
                <a:gridCol w="869454">
                  <a:extLst>
                    <a:ext uri="{9D8B030D-6E8A-4147-A177-3AD203B41FA5}">
                      <a16:colId xmlns:a16="http://schemas.microsoft.com/office/drawing/2014/main" xmlns="" val="374732671"/>
                    </a:ext>
                  </a:extLst>
                </a:gridCol>
                <a:gridCol w="853032">
                  <a:extLst>
                    <a:ext uri="{9D8B030D-6E8A-4147-A177-3AD203B41FA5}">
                      <a16:colId xmlns:a16="http://schemas.microsoft.com/office/drawing/2014/main" xmlns="" val="1746290610"/>
                    </a:ext>
                  </a:extLst>
                </a:gridCol>
                <a:gridCol w="413252">
                  <a:extLst>
                    <a:ext uri="{9D8B030D-6E8A-4147-A177-3AD203B41FA5}">
                      <a16:colId xmlns:a16="http://schemas.microsoft.com/office/drawing/2014/main" xmlns="" val="626927174"/>
                    </a:ext>
                  </a:extLst>
                </a:gridCol>
                <a:gridCol w="1066156">
                  <a:extLst>
                    <a:ext uri="{9D8B030D-6E8A-4147-A177-3AD203B41FA5}">
                      <a16:colId xmlns:a16="http://schemas.microsoft.com/office/drawing/2014/main" xmlns="" val="1079529878"/>
                    </a:ext>
                  </a:extLst>
                </a:gridCol>
                <a:gridCol w="1369038">
                  <a:extLst>
                    <a:ext uri="{9D8B030D-6E8A-4147-A177-3AD203B41FA5}">
                      <a16:colId xmlns:a16="http://schemas.microsoft.com/office/drawing/2014/main" xmlns="" val="1241714516"/>
                    </a:ext>
                  </a:extLst>
                </a:gridCol>
              </a:tblGrid>
              <a:tr h="300004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Users</a:t>
                      </a:r>
                      <a:endParaRPr lang="en-US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50292" marB="50292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5211734"/>
                  </a:ext>
                </a:extLst>
              </a:tr>
              <a:tr h="3514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SR no</a:t>
                      </a:r>
                      <a:endParaRPr lang="en-US" sz="1100" b="1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Name</a:t>
                      </a:r>
                      <a:endParaRPr lang="en-US" sz="1100" b="1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Data Type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Size</a:t>
                      </a:r>
                      <a:endParaRPr lang="en-US" sz="1100" b="1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Constraints</a:t>
                      </a:r>
                      <a:endParaRPr lang="en-US" sz="1100" b="1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 Reference TO</a:t>
                      </a:r>
                      <a:endParaRPr lang="en-US" sz="1100" b="1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1414516"/>
                  </a:ext>
                </a:extLst>
              </a:tr>
              <a:tr h="2651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1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u="sng" dirty="0">
                          <a:effectLst/>
                        </a:rPr>
                        <a:t>User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Primary Key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-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4395563"/>
                  </a:ext>
                </a:extLst>
              </a:tr>
              <a:tr h="2731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1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Varchar2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681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11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Email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Varchar2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Null, Unique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-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7288202"/>
                  </a:ext>
                </a:extLst>
              </a:tr>
              <a:tr h="2731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sz="11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Password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Varchar2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10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1131469"/>
                  </a:ext>
                </a:extLst>
              </a:tr>
              <a:tr h="2731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sz="11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Area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Number</a:t>
                      </a:r>
                      <a:endParaRPr lang="en-US" sz="1100" dirty="0"/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Null, Unique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Ref of Area Master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1323861"/>
                  </a:ext>
                </a:extLst>
              </a:tr>
              <a:tr h="3342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6</a:t>
                      </a:r>
                      <a:endParaRPr lang="en-US" sz="11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Address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Varchar2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200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-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9258274"/>
                  </a:ext>
                </a:extLst>
              </a:tr>
              <a:tr h="2731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sz="11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Contact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Null, Unique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-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4687774"/>
                  </a:ext>
                </a:extLst>
              </a:tr>
              <a:tr h="2882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11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User 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Varchar2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7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Ref of User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5850925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5FA0E676-FBA7-423D-8B30-3A3BD7447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128" y="3272789"/>
            <a:ext cx="1121937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EB10FD25-D37F-6886-3F2C-23808CFA975C}"/>
              </a:ext>
            </a:extLst>
          </p:cNvPr>
          <p:cNvSpPr txBox="1">
            <a:spLocks/>
          </p:cNvSpPr>
          <p:nvPr/>
        </p:nvSpPr>
        <p:spPr>
          <a:xfrm>
            <a:off x="-411632" y="-167655"/>
            <a:ext cx="7766936" cy="11506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6707021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AE028-C1BB-E5D1-BFFE-CA777440F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7004" y="290464"/>
            <a:ext cx="8596668" cy="868680"/>
          </a:xfrm>
        </p:spPr>
        <p:txBody>
          <a:bodyPr>
            <a:noAutofit/>
          </a:bodyPr>
          <a:lstStyle/>
          <a:p>
            <a:pPr algn="ctr"/>
            <a:r>
              <a:rPr lang="en-US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Dictionary</a:t>
            </a:r>
            <a:endParaRPr lang="en-US" sz="5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5AB25D56-F56F-A374-5570-54661B4F3A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616377"/>
              </p:ext>
            </p:extLst>
          </p:nvPr>
        </p:nvGraphicFramePr>
        <p:xfrm>
          <a:off x="3351938" y="1749814"/>
          <a:ext cx="4310734" cy="1747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709">
                  <a:extLst>
                    <a:ext uri="{9D8B030D-6E8A-4147-A177-3AD203B41FA5}">
                      <a16:colId xmlns:a16="http://schemas.microsoft.com/office/drawing/2014/main" xmlns="" val="4196650529"/>
                    </a:ext>
                  </a:extLst>
                </a:gridCol>
                <a:gridCol w="1098908">
                  <a:extLst>
                    <a:ext uri="{9D8B030D-6E8A-4147-A177-3AD203B41FA5}">
                      <a16:colId xmlns:a16="http://schemas.microsoft.com/office/drawing/2014/main" xmlns="" val="1975571426"/>
                    </a:ext>
                  </a:extLst>
                </a:gridCol>
                <a:gridCol w="847181">
                  <a:extLst>
                    <a:ext uri="{9D8B030D-6E8A-4147-A177-3AD203B41FA5}">
                      <a16:colId xmlns:a16="http://schemas.microsoft.com/office/drawing/2014/main" xmlns="" val="1147062396"/>
                    </a:ext>
                  </a:extLst>
                </a:gridCol>
                <a:gridCol w="579283">
                  <a:extLst>
                    <a:ext uri="{9D8B030D-6E8A-4147-A177-3AD203B41FA5}">
                      <a16:colId xmlns:a16="http://schemas.microsoft.com/office/drawing/2014/main" xmlns="" val="2827805951"/>
                    </a:ext>
                  </a:extLst>
                </a:gridCol>
                <a:gridCol w="1194653">
                  <a:extLst>
                    <a:ext uri="{9D8B030D-6E8A-4147-A177-3AD203B41FA5}">
                      <a16:colId xmlns:a16="http://schemas.microsoft.com/office/drawing/2014/main" xmlns="" val="2908632071"/>
                    </a:ext>
                  </a:extLst>
                </a:gridCol>
              </a:tblGrid>
              <a:tr h="413064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u="sng" dirty="0">
                          <a:effectLst/>
                        </a:rPr>
                        <a:t>Category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83185" marR="8318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5943401"/>
                  </a:ext>
                </a:extLst>
              </a:tr>
              <a:tr h="2995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SR no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Name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Data Type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Size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Constraint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26562935"/>
                  </a:ext>
                </a:extLst>
              </a:tr>
              <a:tr h="4335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u="sng" dirty="0">
                          <a:effectLst/>
                        </a:rPr>
                        <a:t>category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Primary Key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0527711"/>
                  </a:ext>
                </a:extLst>
              </a:tr>
              <a:tr h="4335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Category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Varchar2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50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6211773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EDC1A9A1-4007-9C51-B1BE-EB90505EB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74520" y="-18059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8E1ADDBD-73CB-28BB-D64D-B20B41151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558421"/>
              </p:ext>
            </p:extLst>
          </p:nvPr>
        </p:nvGraphicFramePr>
        <p:xfrm>
          <a:off x="2671933" y="3667027"/>
          <a:ext cx="5783263" cy="2406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943">
                  <a:extLst>
                    <a:ext uri="{9D8B030D-6E8A-4147-A177-3AD203B41FA5}">
                      <a16:colId xmlns:a16="http://schemas.microsoft.com/office/drawing/2014/main" xmlns="" val="1231421877"/>
                    </a:ext>
                  </a:extLst>
                </a:gridCol>
                <a:gridCol w="1226820">
                  <a:extLst>
                    <a:ext uri="{9D8B030D-6E8A-4147-A177-3AD203B41FA5}">
                      <a16:colId xmlns:a16="http://schemas.microsoft.com/office/drawing/2014/main" xmlns="" val="830350999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xmlns="" val="3468536378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xmlns="" val="224523965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xmlns="" val="2976724647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xmlns="" val="2616053060"/>
                    </a:ext>
                  </a:extLst>
                </a:gridCol>
              </a:tblGrid>
              <a:tr h="494812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u="sng" dirty="0">
                          <a:effectLst/>
                        </a:rPr>
                        <a:t>Product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83185" marR="8318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795489"/>
                  </a:ext>
                </a:extLst>
              </a:tr>
              <a:tr h="2818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SR no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Name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Data Type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Size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Constraint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 Reference TO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9525" marR="9525" marT="9525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549674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u="sng" dirty="0">
                          <a:effectLst/>
                        </a:rPr>
                        <a:t>Product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Primary Key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-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25060435"/>
                  </a:ext>
                </a:extLst>
              </a:tr>
              <a:tr h="3447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Product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Varchar2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Shruti" panose="02000500000000000000" pitchFamily="2"/>
                        </a:rPr>
                        <a:t>-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203231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Category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Ref of Category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030580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Product Price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320496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Varchar2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100 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6614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634542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C83E2E-2E45-C7C1-11A2-04C9BC017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08400" y="78261"/>
            <a:ext cx="8596668" cy="96012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Dictionary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CD866855-0FAE-59D0-2242-AD33B7E088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498252"/>
              </p:ext>
            </p:extLst>
          </p:nvPr>
        </p:nvGraphicFramePr>
        <p:xfrm>
          <a:off x="2427708" y="3871468"/>
          <a:ext cx="5216676" cy="2209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746">
                  <a:extLst>
                    <a:ext uri="{9D8B030D-6E8A-4147-A177-3AD203B41FA5}">
                      <a16:colId xmlns:a16="http://schemas.microsoft.com/office/drawing/2014/main" xmlns="" val="1437869057"/>
                    </a:ext>
                  </a:extLst>
                </a:gridCol>
                <a:gridCol w="1014346">
                  <a:extLst>
                    <a:ext uri="{9D8B030D-6E8A-4147-A177-3AD203B41FA5}">
                      <a16:colId xmlns:a16="http://schemas.microsoft.com/office/drawing/2014/main" xmlns="" val="2320394012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xmlns="" val="2832172000"/>
                    </a:ext>
                  </a:extLst>
                </a:gridCol>
                <a:gridCol w="539496">
                  <a:extLst>
                    <a:ext uri="{9D8B030D-6E8A-4147-A177-3AD203B41FA5}">
                      <a16:colId xmlns:a16="http://schemas.microsoft.com/office/drawing/2014/main" xmlns="" val="2220741129"/>
                    </a:ext>
                  </a:extLst>
                </a:gridCol>
                <a:gridCol w="1088136">
                  <a:extLst>
                    <a:ext uri="{9D8B030D-6E8A-4147-A177-3AD203B41FA5}">
                      <a16:colId xmlns:a16="http://schemas.microsoft.com/office/drawing/2014/main" xmlns="" val="1182775792"/>
                    </a:ext>
                  </a:extLst>
                </a:gridCol>
                <a:gridCol w="1161288">
                  <a:extLst>
                    <a:ext uri="{9D8B030D-6E8A-4147-A177-3AD203B41FA5}">
                      <a16:colId xmlns:a16="http://schemas.microsoft.com/office/drawing/2014/main" xmlns="" val="3940547355"/>
                    </a:ext>
                  </a:extLst>
                </a:gridCol>
              </a:tblGrid>
              <a:tr h="300642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u="sng" dirty="0">
                          <a:effectLst/>
                        </a:rPr>
                        <a:t>Stocks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83185" marR="8318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09934182"/>
                  </a:ext>
                </a:extLst>
              </a:tr>
              <a:tr h="3855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SR no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Name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Data Type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Size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Constraint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Reference TO 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0" marR="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46619308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Stock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Primary Key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-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5914528"/>
                  </a:ext>
                </a:extLst>
              </a:tr>
              <a:tr h="2637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Product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Ref of Product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7312295"/>
                  </a:ext>
                </a:extLst>
              </a:tr>
              <a:tr h="2611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User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Ref of User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1839485"/>
                  </a:ext>
                </a:extLst>
              </a:tr>
              <a:tr h="2611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Quantity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-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7673213"/>
                  </a:ext>
                </a:extLst>
              </a:tr>
              <a:tr h="2487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791330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1F58F86C-8077-B8AC-6642-62A57F750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55420" y="-1043940"/>
            <a:ext cx="1009070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FAF31563-5A3C-C823-CA2A-BE8F28C0C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603935"/>
              </p:ext>
            </p:extLst>
          </p:nvPr>
        </p:nvGraphicFramePr>
        <p:xfrm>
          <a:off x="2458144" y="1462088"/>
          <a:ext cx="5387408" cy="2189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106">
                  <a:extLst>
                    <a:ext uri="{9D8B030D-6E8A-4147-A177-3AD203B41FA5}">
                      <a16:colId xmlns:a16="http://schemas.microsoft.com/office/drawing/2014/main" xmlns="" val="2781122450"/>
                    </a:ext>
                  </a:extLst>
                </a:gridCol>
                <a:gridCol w="1059397">
                  <a:extLst>
                    <a:ext uri="{9D8B030D-6E8A-4147-A177-3AD203B41FA5}">
                      <a16:colId xmlns:a16="http://schemas.microsoft.com/office/drawing/2014/main" xmlns="" val="1581733747"/>
                    </a:ext>
                  </a:extLst>
                </a:gridCol>
                <a:gridCol w="975143">
                  <a:extLst>
                    <a:ext uri="{9D8B030D-6E8A-4147-A177-3AD203B41FA5}">
                      <a16:colId xmlns:a16="http://schemas.microsoft.com/office/drawing/2014/main" xmlns="" val="230586951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353695738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3059667787"/>
                    </a:ext>
                  </a:extLst>
                </a:gridCol>
                <a:gridCol w="1126982">
                  <a:extLst>
                    <a:ext uri="{9D8B030D-6E8A-4147-A177-3AD203B41FA5}">
                      <a16:colId xmlns:a16="http://schemas.microsoft.com/office/drawing/2014/main" xmlns="" val="1908411637"/>
                    </a:ext>
                  </a:extLst>
                </a:gridCol>
              </a:tblGrid>
              <a:tr h="420370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u="sng" dirty="0">
                          <a:effectLst/>
                        </a:rPr>
                        <a:t>Discount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83185" marR="8318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001113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SR no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Name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Data Type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Size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Constraint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 Reference TO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0" marR="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9566780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u="sng" dirty="0">
                          <a:effectLst/>
                        </a:rPr>
                        <a:t>Discount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Primary Key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-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7276961"/>
                  </a:ext>
                </a:extLst>
              </a:tr>
              <a:tr h="308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Product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Ref of Product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7879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Status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Varchar2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18550958"/>
                  </a:ext>
                </a:extLst>
              </a:tr>
              <a:tr h="1376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Discount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Percentage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6007058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6FDA3C32-67D5-26AA-7629-E4C431F34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28" y="1233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03436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D277C1-4641-DC7C-17F8-D0A233B0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9984" y="-9427"/>
            <a:ext cx="8596668" cy="92202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Dictionary</a:t>
            </a:r>
            <a:endParaRPr lang="en-US" sz="5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7387A207-8FED-E551-875C-877C2466B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673919"/>
              </p:ext>
            </p:extLst>
          </p:nvPr>
        </p:nvGraphicFramePr>
        <p:xfrm>
          <a:off x="2376720" y="992375"/>
          <a:ext cx="6383233" cy="2935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877">
                  <a:extLst>
                    <a:ext uri="{9D8B030D-6E8A-4147-A177-3AD203B41FA5}">
                      <a16:colId xmlns:a16="http://schemas.microsoft.com/office/drawing/2014/main" xmlns="" val="4018260378"/>
                    </a:ext>
                  </a:extLst>
                </a:gridCol>
                <a:gridCol w="1358717">
                  <a:extLst>
                    <a:ext uri="{9D8B030D-6E8A-4147-A177-3AD203B41FA5}">
                      <a16:colId xmlns:a16="http://schemas.microsoft.com/office/drawing/2014/main" xmlns="" val="2150684596"/>
                    </a:ext>
                  </a:extLst>
                </a:gridCol>
                <a:gridCol w="1077433">
                  <a:extLst>
                    <a:ext uri="{9D8B030D-6E8A-4147-A177-3AD203B41FA5}">
                      <a16:colId xmlns:a16="http://schemas.microsoft.com/office/drawing/2014/main" xmlns="" val="380997217"/>
                    </a:ext>
                  </a:extLst>
                </a:gridCol>
                <a:gridCol w="853670">
                  <a:extLst>
                    <a:ext uri="{9D8B030D-6E8A-4147-A177-3AD203B41FA5}">
                      <a16:colId xmlns:a16="http://schemas.microsoft.com/office/drawing/2014/main" xmlns="" val="603594448"/>
                    </a:ext>
                  </a:extLst>
                </a:gridCol>
                <a:gridCol w="1163011">
                  <a:extLst>
                    <a:ext uri="{9D8B030D-6E8A-4147-A177-3AD203B41FA5}">
                      <a16:colId xmlns:a16="http://schemas.microsoft.com/office/drawing/2014/main" xmlns="" val="571795587"/>
                    </a:ext>
                  </a:extLst>
                </a:gridCol>
                <a:gridCol w="1314525">
                  <a:extLst>
                    <a:ext uri="{9D8B030D-6E8A-4147-A177-3AD203B41FA5}">
                      <a16:colId xmlns:a16="http://schemas.microsoft.com/office/drawing/2014/main" xmlns="" val="2632722044"/>
                    </a:ext>
                  </a:extLst>
                </a:gridCol>
              </a:tblGrid>
              <a:tr h="353457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u="sng" dirty="0">
                          <a:effectLst/>
                        </a:rPr>
                        <a:t>Order Master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83185" marR="8318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2713118"/>
                  </a:ext>
                </a:extLst>
              </a:tr>
              <a:tr h="249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SR no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Name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Data Type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Size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Constraint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 Reference TO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9525" marR="9525" marT="9525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2624566"/>
                  </a:ext>
                </a:extLst>
              </a:tr>
              <a:tr h="249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u="sng" dirty="0">
                          <a:effectLst/>
                        </a:rPr>
                        <a:t>Order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Primary Key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9903204"/>
                  </a:ext>
                </a:extLst>
              </a:tr>
              <a:tr h="2919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Order 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Shruti" panose="02000500000000000000" pitchFamily="2"/>
                        </a:rPr>
                        <a:t>-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Shruti" panose="02000500000000000000" pitchFamily="2"/>
                        </a:rPr>
                        <a:t>-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5922166"/>
                  </a:ext>
                </a:extLst>
              </a:tr>
              <a:tr h="4212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Product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Null, Unique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Ref of Product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9773496"/>
                  </a:ext>
                </a:extLst>
              </a:tr>
              <a:tr h="4252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User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Null, Unique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Ref of User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4944471"/>
                  </a:ext>
                </a:extLst>
              </a:tr>
              <a:tr h="249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Quantity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5 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2289227"/>
                  </a:ext>
                </a:extLst>
              </a:tr>
              <a:tr h="2728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Payment 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Varchar2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3652190"/>
                  </a:ext>
                </a:extLst>
              </a:tr>
              <a:tr h="2728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Cost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Number</a:t>
                      </a:r>
                      <a:endParaRPr lang="en-US" sz="1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5458CDC7-F449-95A0-5371-EEEA99A9F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78280" y="-9296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C83C8E21-F22E-04C5-6AB6-6AE2A6C52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350936"/>
              </p:ext>
            </p:extLst>
          </p:nvPr>
        </p:nvGraphicFramePr>
        <p:xfrm>
          <a:off x="2376720" y="4104474"/>
          <a:ext cx="6419088" cy="26757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8733">
                  <a:extLst>
                    <a:ext uri="{9D8B030D-6E8A-4147-A177-3AD203B41FA5}">
                      <a16:colId xmlns:a16="http://schemas.microsoft.com/office/drawing/2014/main" xmlns="" val="39826699"/>
                    </a:ext>
                  </a:extLst>
                </a:gridCol>
                <a:gridCol w="1313278">
                  <a:extLst>
                    <a:ext uri="{9D8B030D-6E8A-4147-A177-3AD203B41FA5}">
                      <a16:colId xmlns:a16="http://schemas.microsoft.com/office/drawing/2014/main" xmlns="" val="1532486881"/>
                    </a:ext>
                  </a:extLst>
                </a:gridCol>
                <a:gridCol w="765626">
                  <a:extLst>
                    <a:ext uri="{9D8B030D-6E8A-4147-A177-3AD203B41FA5}">
                      <a16:colId xmlns:a16="http://schemas.microsoft.com/office/drawing/2014/main" xmlns="" val="3294539844"/>
                    </a:ext>
                  </a:extLst>
                </a:gridCol>
                <a:gridCol w="552899">
                  <a:extLst>
                    <a:ext uri="{9D8B030D-6E8A-4147-A177-3AD203B41FA5}">
                      <a16:colId xmlns:a16="http://schemas.microsoft.com/office/drawing/2014/main" xmlns="" val="3752081454"/>
                    </a:ext>
                  </a:extLst>
                </a:gridCol>
                <a:gridCol w="1507910">
                  <a:extLst>
                    <a:ext uri="{9D8B030D-6E8A-4147-A177-3AD203B41FA5}">
                      <a16:colId xmlns:a16="http://schemas.microsoft.com/office/drawing/2014/main" xmlns="" val="1665942404"/>
                    </a:ext>
                  </a:extLst>
                </a:gridCol>
                <a:gridCol w="1480642">
                  <a:extLst>
                    <a:ext uri="{9D8B030D-6E8A-4147-A177-3AD203B41FA5}">
                      <a16:colId xmlns:a16="http://schemas.microsoft.com/office/drawing/2014/main" xmlns="" val="243288963"/>
                    </a:ext>
                  </a:extLst>
                </a:gridCol>
              </a:tblGrid>
              <a:tr h="410801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u="sng" dirty="0" smtClean="0">
                          <a:effectLst/>
                        </a:rPr>
                        <a:t>Outward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50165" marB="5016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3456295"/>
                  </a:ext>
                </a:extLst>
              </a:tr>
              <a:tr h="2903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SR no</a:t>
                      </a:r>
                      <a:endParaRPr lang="en-US" sz="1100" b="1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Name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Data Type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Size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Constraints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 Reference TO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9149271"/>
                  </a:ext>
                </a:extLst>
              </a:tr>
              <a:tr h="2665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1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u="sng" dirty="0" smtClean="0">
                          <a:effectLst/>
                        </a:rPr>
                        <a:t>Outward </a:t>
                      </a:r>
                      <a:r>
                        <a:rPr lang="en-US" sz="1100" u="sng" dirty="0">
                          <a:effectLst/>
                        </a:rPr>
                        <a:t>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5</a:t>
                      </a: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Primary Key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9330906"/>
                  </a:ext>
                </a:extLst>
              </a:tr>
              <a:tr h="2686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1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Order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5</a:t>
                      </a: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Null, Unique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Ref of Order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172741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11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User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5</a:t>
                      </a: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Null, Unique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Ref of User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4240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sz="11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Shruti" panose="02000500000000000000" pitchFamily="2"/>
                        </a:rPr>
                        <a:t>-</a:t>
                      </a: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-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4960982"/>
                  </a:ext>
                </a:extLst>
              </a:tr>
              <a:tr h="2903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sz="11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Product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5</a:t>
                      </a: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Null, Unique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Ref of Product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1806550"/>
                  </a:ext>
                </a:extLst>
              </a:tr>
              <a:tr h="2626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6</a:t>
                      </a:r>
                      <a:endParaRPr lang="en-US" sz="11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Quantity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26293280"/>
                  </a:ext>
                </a:extLst>
              </a:tr>
              <a:tr h="2323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sz="11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Remarks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Varchar2</a:t>
                      </a: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Shruti" panose="02000500000000000000" pitchFamily="2"/>
                        </a:rPr>
                        <a:t>-</a:t>
                      </a: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3790616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1A2AE874-ECBF-FC1F-AE6A-0E5912578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813" y="2779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40214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1268C-A5F3-00DD-4111-E543E18B1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82012" y="152400"/>
            <a:ext cx="8596668" cy="93726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Dictionary</a:t>
            </a:r>
            <a:endParaRPr lang="en-US" sz="5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A9A49B1A-0D89-A96F-1B4A-C5E455A9B5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630458"/>
              </p:ext>
            </p:extLst>
          </p:nvPr>
        </p:nvGraphicFramePr>
        <p:xfrm>
          <a:off x="1558330" y="1600153"/>
          <a:ext cx="7200901" cy="2236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769">
                  <a:extLst>
                    <a:ext uri="{9D8B030D-6E8A-4147-A177-3AD203B41FA5}">
                      <a16:colId xmlns:a16="http://schemas.microsoft.com/office/drawing/2014/main" xmlns="" val="3625816831"/>
                    </a:ext>
                  </a:extLst>
                </a:gridCol>
                <a:gridCol w="1532763">
                  <a:extLst>
                    <a:ext uri="{9D8B030D-6E8A-4147-A177-3AD203B41FA5}">
                      <a16:colId xmlns:a16="http://schemas.microsoft.com/office/drawing/2014/main" xmlns="" val="2810636239"/>
                    </a:ext>
                  </a:extLst>
                </a:gridCol>
                <a:gridCol w="1215449">
                  <a:extLst>
                    <a:ext uri="{9D8B030D-6E8A-4147-A177-3AD203B41FA5}">
                      <a16:colId xmlns:a16="http://schemas.microsoft.com/office/drawing/2014/main" xmlns="" val="2019959949"/>
                    </a:ext>
                  </a:extLst>
                </a:gridCol>
                <a:gridCol w="963021">
                  <a:extLst>
                    <a:ext uri="{9D8B030D-6E8A-4147-A177-3AD203B41FA5}">
                      <a16:colId xmlns:a16="http://schemas.microsoft.com/office/drawing/2014/main" xmlns="" val="3801199472"/>
                    </a:ext>
                  </a:extLst>
                </a:gridCol>
                <a:gridCol w="1311989">
                  <a:extLst>
                    <a:ext uri="{9D8B030D-6E8A-4147-A177-3AD203B41FA5}">
                      <a16:colId xmlns:a16="http://schemas.microsoft.com/office/drawing/2014/main" xmlns="" val="1261821038"/>
                    </a:ext>
                  </a:extLst>
                </a:gridCol>
                <a:gridCol w="1482910">
                  <a:extLst>
                    <a:ext uri="{9D8B030D-6E8A-4147-A177-3AD203B41FA5}">
                      <a16:colId xmlns:a16="http://schemas.microsoft.com/office/drawing/2014/main" xmlns="" val="3597683665"/>
                    </a:ext>
                  </a:extLst>
                </a:gridCol>
              </a:tblGrid>
              <a:tr h="288290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u="sng" dirty="0">
                          <a:effectLst/>
                        </a:rPr>
                        <a:t>Returns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83185" marR="8318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0988319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SR no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Name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Data Type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Size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Constraint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 Reference TO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9525" marR="9525" marT="9525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37214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u="sng" dirty="0">
                          <a:effectLst/>
                        </a:rPr>
                        <a:t>Return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5491253"/>
                  </a:ext>
                </a:extLst>
              </a:tr>
              <a:tr h="2957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Return 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Shruti" panose="02000500000000000000" pitchFamily="2"/>
                        </a:rPr>
                        <a:t>-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Shruti" panose="02000500000000000000" pitchFamily="2"/>
                        </a:rPr>
                        <a:t>-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2245653"/>
                  </a:ext>
                </a:extLst>
              </a:tr>
              <a:tr h="3206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Product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Ref of Product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2041840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Quantity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7910695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User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Not Null, Unique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Ref of User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377204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BD0BC3C2-9712-D0C1-3AFF-188CB33F6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2406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24231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314" y="-66195"/>
            <a:ext cx="8534400" cy="1507067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cap="none" dirty="0" err="1" smtClean="0"/>
              <a:t>index.php</a:t>
            </a:r>
            <a:endParaRPr lang="en-US" cap="non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240" y="1339272"/>
            <a:ext cx="10393680" cy="489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06574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60" y="-140085"/>
            <a:ext cx="8534400" cy="1507067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cap="none" dirty="0" err="1" smtClean="0"/>
              <a:t>index.php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567" y="1264920"/>
            <a:ext cx="11030713" cy="501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16442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60" y="-140085"/>
            <a:ext cx="8534400" cy="1507067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cap="none" dirty="0" err="1" smtClean="0"/>
              <a:t>index.php</a:t>
            </a:r>
            <a:endParaRPr lang="en-US" cap="non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060" y="1275080"/>
            <a:ext cx="11232270" cy="508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57190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60" y="-140085"/>
            <a:ext cx="8534400" cy="1507067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cap="none" dirty="0" smtClean="0"/>
              <a:t>admin-</a:t>
            </a:r>
            <a:r>
              <a:rPr lang="en-US" cap="none" dirty="0" err="1" smtClean="0"/>
              <a:t>stock.php</a:t>
            </a:r>
            <a:endParaRPr lang="en-US" cap="none" dirty="0"/>
          </a:p>
        </p:txBody>
      </p:sp>
      <p:pic>
        <p:nvPicPr>
          <p:cNvPr id="2050" name="Picture 2" descr="https://cdn.discordapp.com/attachments/1020299506698420234/1105839957983117342/imag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89" y="1275541"/>
            <a:ext cx="10486611" cy="514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495053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60" y="-140085"/>
            <a:ext cx="8534400" cy="1507067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cap="none" dirty="0" smtClean="0"/>
              <a:t>admin-outward-</a:t>
            </a:r>
            <a:r>
              <a:rPr lang="en-US" cap="none" dirty="0" err="1" smtClean="0"/>
              <a:t>view.php</a:t>
            </a:r>
            <a:endParaRPr lang="en-US" cap="none" dirty="0"/>
          </a:p>
        </p:txBody>
      </p:sp>
      <p:pic>
        <p:nvPicPr>
          <p:cNvPr id="3074" name="Picture 2" descr="https://cdn.discordapp.com/attachments/1020299506698420234/1105840166616190996/imag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26" y="1173480"/>
            <a:ext cx="11040934" cy="540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1142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058" y="0"/>
            <a:ext cx="8596668" cy="1320800"/>
          </a:xfrm>
        </p:spPr>
        <p:txBody>
          <a:bodyPr/>
          <a:lstStyle/>
          <a:p>
            <a:r>
              <a:rPr lang="en-US" b="1" u="sng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64" y="1320800"/>
            <a:ext cx="11111345" cy="5634182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b="1" dirty="0"/>
              <a:t>“</a:t>
            </a:r>
            <a:r>
              <a:rPr lang="en-US" sz="2600" b="1" dirty="0" err="1"/>
              <a:t>Ele</a:t>
            </a:r>
            <a:r>
              <a:rPr lang="en-US" sz="2600" b="1" dirty="0"/>
              <a:t>-Desk Management System” contains 4 main modules. They are:--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600" b="1" dirty="0"/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2600" b="1" u="sng" dirty="0" smtClean="0"/>
              <a:t>Admin </a:t>
            </a:r>
            <a:r>
              <a:rPr lang="en-US" sz="2600" b="1" u="sng" dirty="0"/>
              <a:t>Module:---  </a:t>
            </a:r>
            <a:endParaRPr lang="en-US" sz="26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200" b="1" dirty="0" smtClean="0"/>
              <a:t>Admin can create the accounts of dealers. He can manage the stock, discount of products. He can receive orders from dealers and dispatch the products to them. 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2600" b="1" u="sng" dirty="0" smtClean="0"/>
              <a:t>Dealer Module:--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200" b="1" dirty="0" smtClean="0"/>
              <a:t>Dealer can create the accounts of wholesalers. He can view the products that admin is </a:t>
            </a:r>
            <a:r>
              <a:rPr lang="en-US" sz="2200" b="1" dirty="0" err="1" smtClean="0"/>
              <a:t>selling.He</a:t>
            </a:r>
            <a:r>
              <a:rPr lang="en-US" sz="2200" b="1" dirty="0" smtClean="0"/>
              <a:t> can manage the stock of products. He can send orders to admin and receive orders from wholesalers. He can dispatch the products to wholesalers.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2600" b="1" u="sng" dirty="0" smtClean="0"/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2600" b="1" u="sng" dirty="0" smtClean="0"/>
              <a:t>Wholesaler Module:--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200" b="1" dirty="0" smtClean="0"/>
              <a:t>Wholesalers can manage the stock of their products, view the products that dealer is selling and can send orders to dealers.</a:t>
            </a:r>
          </a:p>
          <a:p>
            <a:pPr marL="0" lvl="0" indent="0" algn="just">
              <a:buNone/>
            </a:pPr>
            <a:endParaRPr lang="en-US" sz="2600" b="1" u="sng" dirty="0"/>
          </a:p>
          <a:p>
            <a:pPr marL="457200" lvl="1" indent="0" algn="just">
              <a:buNone/>
            </a:pPr>
            <a:endParaRPr lang="en-US" b="1" dirty="0"/>
          </a:p>
          <a:p>
            <a:pPr lvl="1" algn="just"/>
            <a:endParaRPr lang="en-US" b="1" dirty="0"/>
          </a:p>
          <a:p>
            <a:pPr lvl="1" algn="just"/>
            <a:endParaRPr lang="en-US" b="1" dirty="0"/>
          </a:p>
          <a:p>
            <a:pPr marL="45720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372026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60" y="-140085"/>
            <a:ext cx="8534400" cy="1507067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cap="none" dirty="0" smtClean="0"/>
              <a:t>admin-order-</a:t>
            </a:r>
            <a:r>
              <a:rPr lang="en-US" cap="none" dirty="0" err="1" smtClean="0"/>
              <a:t>view.php</a:t>
            </a:r>
            <a:endParaRPr lang="en-US" cap="none" dirty="0"/>
          </a:p>
        </p:txBody>
      </p:sp>
      <p:pic>
        <p:nvPicPr>
          <p:cNvPr id="4098" name="Picture 2" descr="https://cdn.discordapp.com/attachments/1020299506698420234/1105840314209542224/imag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52" y="1061720"/>
            <a:ext cx="11242695" cy="553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5453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60" y="-140085"/>
            <a:ext cx="8534400" cy="1507067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cap="none" dirty="0" smtClean="0"/>
              <a:t>dealer-send-</a:t>
            </a:r>
            <a:r>
              <a:rPr lang="en-US" cap="none" dirty="0" err="1" smtClean="0"/>
              <a:t>order.php</a:t>
            </a:r>
            <a:endParaRPr lang="en-US" cap="none" dirty="0"/>
          </a:p>
        </p:txBody>
      </p:sp>
      <p:pic>
        <p:nvPicPr>
          <p:cNvPr id="5122" name="Picture 2" descr="https://cdn.discordapp.com/attachments/1020299506698420234/1105857013323407452/imag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86" y="1051559"/>
            <a:ext cx="11188754" cy="545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43288"/>
      </p:ext>
    </p:extLst>
  </p:cSld>
  <p:clrMapOvr>
    <a:masterClrMapping/>
  </p:clrMapOvr>
  <p:transition spd="slow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60" y="-140085"/>
            <a:ext cx="8534400" cy="1507067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cap="none" dirty="0" smtClean="0"/>
              <a:t>dealer-send-</a:t>
            </a:r>
            <a:r>
              <a:rPr lang="en-US" cap="none" dirty="0" err="1" smtClean="0"/>
              <a:t>order.php</a:t>
            </a:r>
            <a:endParaRPr lang="en-US" cap="none" dirty="0"/>
          </a:p>
        </p:txBody>
      </p:sp>
      <p:pic>
        <p:nvPicPr>
          <p:cNvPr id="6146" name="Picture 2" descr="https://cdn.discordapp.com/attachments/1020299506698420234/1105857405104951337/imag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10" y="1183958"/>
            <a:ext cx="10803509" cy="532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645192"/>
      </p:ext>
    </p:extLst>
  </p:cSld>
  <p:clrMapOvr>
    <a:masterClrMapping/>
  </p:clrMapOvr>
  <p:transition spd="slow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60" y="-140085"/>
            <a:ext cx="8534400" cy="1507067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cap="none" dirty="0"/>
              <a:t>d</a:t>
            </a:r>
            <a:r>
              <a:rPr lang="en-US" cap="none" dirty="0" smtClean="0"/>
              <a:t>ealer-</a:t>
            </a:r>
            <a:r>
              <a:rPr lang="en-US" cap="none" dirty="0" err="1" smtClean="0"/>
              <a:t>wholesaler.php</a:t>
            </a:r>
            <a:endParaRPr lang="en-US" cap="none" dirty="0"/>
          </a:p>
        </p:txBody>
      </p:sp>
      <p:pic>
        <p:nvPicPr>
          <p:cNvPr id="7170" name="Picture 2" descr="https://cdn.discordapp.com/attachments/1020299506698420234/1105858628390506506/imag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92" y="1254760"/>
            <a:ext cx="10928107" cy="514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233547"/>
      </p:ext>
    </p:extLst>
  </p:cSld>
  <p:clrMapOvr>
    <a:masterClrMapping/>
  </p:clrMapOvr>
  <p:transition spd="slow"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60" y="-140085"/>
            <a:ext cx="8534400" cy="1507067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cap="none" dirty="0"/>
              <a:t>d</a:t>
            </a:r>
            <a:r>
              <a:rPr lang="en-US" cap="none" dirty="0" smtClean="0"/>
              <a:t>ealer-</a:t>
            </a:r>
            <a:r>
              <a:rPr lang="en-US" cap="none" dirty="0" err="1" smtClean="0"/>
              <a:t>wholesaler.php</a:t>
            </a:r>
            <a:endParaRPr lang="en-US" cap="none" dirty="0"/>
          </a:p>
        </p:txBody>
      </p:sp>
      <p:pic>
        <p:nvPicPr>
          <p:cNvPr id="8194" name="Picture 2" descr="https://cdn.discordapp.com/attachments/1020299506698420234/1105858755314327552/imag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56" y="1102359"/>
            <a:ext cx="10555443" cy="516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951455"/>
      </p:ext>
    </p:extLst>
  </p:cSld>
  <p:clrMapOvr>
    <a:masterClrMapping/>
  </p:clrMapOvr>
  <p:transition spd="slow"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60" y="-140085"/>
            <a:ext cx="8534400" cy="1507067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cap="none" dirty="0"/>
              <a:t>d</a:t>
            </a:r>
            <a:r>
              <a:rPr lang="en-US" cap="none" dirty="0" smtClean="0"/>
              <a:t>ealer-inward-</a:t>
            </a:r>
            <a:r>
              <a:rPr lang="en-US" cap="none" dirty="0" err="1" smtClean="0"/>
              <a:t>view.php</a:t>
            </a:r>
            <a:endParaRPr lang="en-US" cap="none" dirty="0"/>
          </a:p>
        </p:txBody>
      </p:sp>
      <p:pic>
        <p:nvPicPr>
          <p:cNvPr id="9218" name="Picture 2" descr="https://cdn.discordapp.com/attachments/1020299506698420234/1105858867772006450/imag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54" y="1143000"/>
            <a:ext cx="10433909" cy="512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560240"/>
      </p:ext>
    </p:extLst>
  </p:cSld>
  <p:clrMapOvr>
    <a:masterClrMapping/>
  </p:clrMapOvr>
  <p:transition spd="slow"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60" y="-140085"/>
            <a:ext cx="8534400" cy="1507067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cap="none" dirty="0"/>
              <a:t>d</a:t>
            </a:r>
            <a:r>
              <a:rPr lang="en-US" cap="none" dirty="0" smtClean="0"/>
              <a:t>ealer-inward-</a:t>
            </a:r>
            <a:r>
              <a:rPr lang="en-US" cap="none" dirty="0" err="1" smtClean="0"/>
              <a:t>view.php</a:t>
            </a:r>
            <a:endParaRPr lang="en-US" cap="none" dirty="0"/>
          </a:p>
        </p:txBody>
      </p:sp>
      <p:pic>
        <p:nvPicPr>
          <p:cNvPr id="10242" name="Picture 2" descr="https://cdn.discordapp.com/attachments/1020299506698420234/1105858947589603459/imag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04" y="1295400"/>
            <a:ext cx="10398639" cy="513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949074"/>
      </p:ext>
    </p:extLst>
  </p:cSld>
  <p:clrMapOvr>
    <a:masterClrMapping/>
  </p:clrMapOvr>
  <p:transition spd="slow"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60" y="-140085"/>
            <a:ext cx="8534400" cy="1507067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cap="none" dirty="0"/>
              <a:t>w</a:t>
            </a:r>
            <a:r>
              <a:rPr lang="en-US" cap="none" dirty="0" smtClean="0"/>
              <a:t>holesaler-</a:t>
            </a:r>
            <a:r>
              <a:rPr lang="en-US" cap="none" dirty="0" err="1" smtClean="0"/>
              <a:t>stock.php</a:t>
            </a:r>
            <a:endParaRPr lang="en-US" cap="none" dirty="0"/>
          </a:p>
        </p:txBody>
      </p:sp>
      <p:pic>
        <p:nvPicPr>
          <p:cNvPr id="12290" name="Picture 2" descr="https://cdn.discordapp.com/attachments/1020299506698420234/1105858324378943539/imag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03" y="1143000"/>
            <a:ext cx="10728635" cy="524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354590"/>
      </p:ext>
    </p:extLst>
  </p:cSld>
  <p:clrMapOvr>
    <a:masterClrMapping/>
  </p:clrMapOvr>
  <p:transition spd="slow"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60" y="-140085"/>
            <a:ext cx="8534400" cy="1507067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cap="none" dirty="0"/>
              <a:t>w</a:t>
            </a:r>
            <a:r>
              <a:rPr lang="en-US" cap="none" dirty="0" smtClean="0"/>
              <a:t>holesaler-</a:t>
            </a:r>
            <a:r>
              <a:rPr lang="en-US" cap="none" dirty="0" err="1" smtClean="0"/>
              <a:t>stock.php</a:t>
            </a:r>
            <a:endParaRPr lang="en-US" cap="none" dirty="0"/>
          </a:p>
        </p:txBody>
      </p:sp>
      <p:pic>
        <p:nvPicPr>
          <p:cNvPr id="13314" name="Picture 2" descr="https://cdn.discordapp.com/attachments/1020299506698420234/1105858424924803103/imag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41" y="1214120"/>
            <a:ext cx="10617089" cy="52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187778"/>
      </p:ext>
    </p:extLst>
  </p:cSld>
  <p:clrMapOvr>
    <a:masterClrMapping/>
  </p:clrMapOvr>
  <p:transition spd="slow">
    <p:wip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60" y="-140085"/>
            <a:ext cx="8534400" cy="1507067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cap="none" dirty="0" smtClean="0"/>
              <a:t>wholesaler-send-</a:t>
            </a:r>
            <a:r>
              <a:rPr lang="en-US" cap="none" dirty="0" err="1" smtClean="0"/>
              <a:t>order.php</a:t>
            </a:r>
            <a:endParaRPr lang="en-US" cap="none" dirty="0"/>
          </a:p>
        </p:txBody>
      </p:sp>
      <p:pic>
        <p:nvPicPr>
          <p:cNvPr id="14338" name="Picture 2" descr="https://cdn.discordapp.com/attachments/1020299506698420234/1105857013323407452/imag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46" y="1132840"/>
            <a:ext cx="10853474" cy="529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89545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373" y="217267"/>
            <a:ext cx="10408203" cy="1320800"/>
          </a:xfrm>
        </p:spPr>
        <p:txBody>
          <a:bodyPr/>
          <a:lstStyle/>
          <a:p>
            <a:pPr algn="ctr"/>
            <a:r>
              <a:rPr lang="en-US" b="1" u="sng" dirty="0"/>
              <a:t>Literature Review /Study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373" y="1380392"/>
            <a:ext cx="11278641" cy="419595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We got some ideas from general business problems like to purchase the stock of products by travelling long distance to purchase their products.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We also got the idea from the website called delhivery.com. It is somewhat similar to this project.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Reference Link:--- </a:t>
            </a:r>
            <a:r>
              <a:rPr lang="en-US" sz="2400" b="1" dirty="0">
                <a:hlinkClick r:id="rId2"/>
              </a:rPr>
              <a:t>https://www.delhivery.com/setup-business/blogs/</a:t>
            </a:r>
            <a:endParaRPr lang="en-US" sz="2400" b="1" dirty="0"/>
          </a:p>
          <a:p>
            <a:pPr algn="just"/>
            <a:endParaRPr lang="en-US" sz="2400" b="1" dirty="0"/>
          </a:p>
          <a:p>
            <a:pPr lvl="1" algn="just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30724919"/>
      </p:ext>
    </p:extLst>
  </p:cSld>
  <p:clrMapOvr>
    <a:masterClrMapping/>
  </p:clrMapOvr>
  <p:transition spd="slow">
    <p:wip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60" y="-140085"/>
            <a:ext cx="8534400" cy="1507067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cap="none" dirty="0" smtClean="0"/>
              <a:t>wholesaler-send-</a:t>
            </a:r>
            <a:r>
              <a:rPr lang="en-US" cap="none" dirty="0" err="1" smtClean="0"/>
              <a:t>order.php</a:t>
            </a:r>
            <a:endParaRPr lang="en-US" cap="none" dirty="0"/>
          </a:p>
        </p:txBody>
      </p:sp>
      <p:pic>
        <p:nvPicPr>
          <p:cNvPr id="15362" name="Picture 2" descr="https://cdn.discordapp.com/attachments/1020299506698420234/1105857405104951337/imag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34" y="1224279"/>
            <a:ext cx="10682225" cy="526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191883"/>
      </p:ext>
    </p:extLst>
  </p:cSld>
  <p:clrMapOvr>
    <a:masterClrMapping/>
  </p:clrMapOvr>
  <p:transition spd="slow">
    <p:wip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836" y="461818"/>
            <a:ext cx="8867630" cy="1330036"/>
          </a:xfrm>
        </p:spPr>
        <p:txBody>
          <a:bodyPr/>
          <a:lstStyle/>
          <a:p>
            <a:r>
              <a:rPr lang="en-US" b="1" u="sng" dirty="0" smtClean="0"/>
              <a:t>6</a:t>
            </a:r>
            <a:r>
              <a:rPr lang="en-US" b="1" u="sng" baseline="30000" dirty="0" smtClean="0"/>
              <a:t>th</a:t>
            </a:r>
            <a:r>
              <a:rPr lang="en-US" b="1" u="sng" dirty="0" smtClean="0"/>
              <a:t> Semester Plan</a:t>
            </a:r>
            <a:r>
              <a:rPr lang="en-US" b="1" dirty="0" smtClean="0"/>
              <a:t>:--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9855039"/>
              </p:ext>
            </p:extLst>
          </p:nvPr>
        </p:nvGraphicFramePr>
        <p:xfrm>
          <a:off x="618836" y="1911927"/>
          <a:ext cx="10067640" cy="356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528"/>
                <a:gridCol w="2013528"/>
                <a:gridCol w="2013528"/>
                <a:gridCol w="2013528"/>
                <a:gridCol w="2013528"/>
              </a:tblGrid>
              <a:tr h="7130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GUI Design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01-01-2023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31-01-2023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31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/>
                </a:tc>
              </a:tr>
              <a:tr h="7130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Coding and Implementation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01-02-2023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12-03-2023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/>
                </a:tc>
              </a:tr>
              <a:tr h="7130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Deployment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13-03-2023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01-04-2023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/>
                </a:tc>
              </a:tr>
              <a:tr h="7130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Testing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02-04-2023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16-04-2023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/>
                </a:tc>
              </a:tr>
              <a:tr h="7130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hruti" panose="02000500000000000000" pitchFamily="2"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Documentation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17-04-2023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01-05-2023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00500000000000000" pitchFamily="2"/>
                        </a:rPr>
                        <a:t>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00500000000000000" pitchFamily="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6707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4774" y="2550160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b="1" i="1" u="sng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09123635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4" y="264160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4" y="1825309"/>
            <a:ext cx="8596668" cy="388077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b="1" u="sng" dirty="0"/>
              <a:t>Front End</a:t>
            </a:r>
            <a:r>
              <a:rPr lang="en-US" sz="2800" b="1" dirty="0"/>
              <a:t>:--	HTML, CSS, Java Script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800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b="1" u="sng" dirty="0"/>
              <a:t>BACK END</a:t>
            </a:r>
            <a:r>
              <a:rPr lang="en-US" sz="2800" b="1" dirty="0"/>
              <a:t>:--	PHP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800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b="1" u="sng" dirty="0"/>
              <a:t>DATABASE TOOL</a:t>
            </a:r>
            <a:r>
              <a:rPr lang="en-US" sz="2800" b="1" dirty="0"/>
              <a:t>:--	MY SQL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3788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54" y="321629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094" y="1540829"/>
            <a:ext cx="11423226" cy="5073331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/>
              <a:t>To manage the Stock of </a:t>
            </a:r>
            <a:r>
              <a:rPr lang="en-US" sz="2400" b="1" dirty="0" err="1" smtClean="0"/>
              <a:t>Admin,Dealers</a:t>
            </a:r>
            <a:r>
              <a:rPr lang="en-US" sz="2400" b="1" dirty="0" smtClean="0"/>
              <a:t> </a:t>
            </a:r>
            <a:r>
              <a:rPr lang="en-US" sz="2400" b="1" dirty="0"/>
              <a:t>and Wholesalers.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/>
              <a:t>To manage the Fault Products.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/>
              <a:t>To manage the Orders.</a:t>
            </a:r>
          </a:p>
          <a:p>
            <a:pPr lvl="0"/>
            <a:endParaRPr lang="en-US" sz="2400" b="1" dirty="0"/>
          </a:p>
          <a:p>
            <a:pPr lvl="0"/>
            <a:endParaRPr lang="en-US" sz="2400" b="1" dirty="0"/>
          </a:p>
          <a:p>
            <a:pPr lvl="0"/>
            <a:endParaRPr lang="en-US" sz="2400" b="1" dirty="0"/>
          </a:p>
          <a:p>
            <a:pPr marL="0" lv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9955683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814" y="99672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923" y="1138764"/>
            <a:ext cx="11377968" cy="5594546"/>
          </a:xfrm>
        </p:spPr>
        <p:txBody>
          <a:bodyPr>
            <a:noAutofit/>
          </a:bodyPr>
          <a:lstStyle/>
          <a:p>
            <a:pPr lvl="0" algn="just"/>
            <a:endParaRPr lang="en-US" sz="2400" b="1" dirty="0"/>
          </a:p>
          <a:p>
            <a:pPr lvl="0" algn="just"/>
            <a:endParaRPr lang="en-US" sz="2400" b="1" dirty="0"/>
          </a:p>
          <a:p>
            <a:pPr marL="0" lvl="0" indent="0" algn="just">
              <a:buNone/>
            </a:pPr>
            <a:endParaRPr lang="en-US" sz="2400" b="1" dirty="0"/>
          </a:p>
          <a:p>
            <a:pPr lvl="0"/>
            <a:r>
              <a:rPr lang="en-US" sz="2400" b="1" dirty="0"/>
              <a:t>The Dealers and Wholesalers are able to place orders easily.</a:t>
            </a:r>
          </a:p>
          <a:p>
            <a:pPr lvl="0"/>
            <a:endParaRPr lang="en-US" sz="2400" b="1" dirty="0"/>
          </a:p>
          <a:p>
            <a:pPr lvl="0"/>
            <a:r>
              <a:rPr lang="en-US" sz="2400" b="1" dirty="0"/>
              <a:t>The Dealer and Wholesalers both of them are able to get discount according to their purchases.</a:t>
            </a:r>
          </a:p>
          <a:p>
            <a:pPr lvl="0"/>
            <a:endParaRPr lang="en-US" sz="2400" b="1" dirty="0"/>
          </a:p>
          <a:p>
            <a:pPr lvl="0"/>
            <a:r>
              <a:rPr lang="en-US" sz="2400" b="1" dirty="0"/>
              <a:t>If the Dealers or Wholesalers receive the faulty or broken products they can claim their warranty.</a:t>
            </a:r>
          </a:p>
          <a:p>
            <a:pPr lvl="0"/>
            <a:endParaRPr lang="en-US" sz="2400" b="1" dirty="0"/>
          </a:p>
          <a:p>
            <a:pPr lvl="0"/>
            <a:r>
              <a:rPr lang="en-US" sz="2400" b="1" dirty="0"/>
              <a:t>Better collaboration and improves relationship.</a:t>
            </a:r>
          </a:p>
          <a:p>
            <a:pPr lvl="0"/>
            <a:endParaRPr lang="en-US" sz="2400" b="1" dirty="0"/>
          </a:p>
          <a:p>
            <a:pPr lvl="0"/>
            <a:r>
              <a:rPr lang="en-US" sz="2400" b="1" dirty="0"/>
              <a:t>Benefits of technologies.</a:t>
            </a:r>
          </a:p>
          <a:p>
            <a:pPr marL="0" lvl="0" indent="0" algn="just">
              <a:buNone/>
            </a:pPr>
            <a:endParaRPr lang="en-US" sz="2400" b="1" dirty="0"/>
          </a:p>
          <a:p>
            <a:pPr lvl="0" algn="just"/>
            <a:endParaRPr lang="en-US" sz="2400" b="1" dirty="0"/>
          </a:p>
          <a:p>
            <a:pPr marL="0" lvl="0" indent="0" algn="just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1981380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Slic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996</TotalTime>
  <Words>1879</Words>
  <Application>Microsoft Office PowerPoint</Application>
  <PresentationFormat>Widescreen</PresentationFormat>
  <Paragraphs>731</Paragraphs>
  <Slides>62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Arial</vt:lpstr>
      <vt:lpstr>Calibri</vt:lpstr>
      <vt:lpstr>Century Gothic</vt:lpstr>
      <vt:lpstr>Shruti</vt:lpstr>
      <vt:lpstr>Times New Roman</vt:lpstr>
      <vt:lpstr>Wingdings</vt:lpstr>
      <vt:lpstr>Wingdings 3</vt:lpstr>
      <vt:lpstr>Slice</vt:lpstr>
      <vt:lpstr>A Presentation on “Project”  ELE-DESK</vt:lpstr>
      <vt:lpstr>Problem</vt:lpstr>
      <vt:lpstr>Solution</vt:lpstr>
      <vt:lpstr>Abstract </vt:lpstr>
      <vt:lpstr>Introduction</vt:lpstr>
      <vt:lpstr>Literature Review /Study</vt:lpstr>
      <vt:lpstr>Platform</vt:lpstr>
      <vt:lpstr>Challenges</vt:lpstr>
      <vt:lpstr>Features</vt:lpstr>
      <vt:lpstr>End Users</vt:lpstr>
      <vt:lpstr>Scope</vt:lpstr>
      <vt:lpstr>Objectives</vt:lpstr>
      <vt:lpstr>Motivation</vt:lpstr>
      <vt:lpstr>Software Development Cycle</vt:lpstr>
      <vt:lpstr>Software Development Cycle</vt:lpstr>
      <vt:lpstr>Project Plan And Schedule</vt:lpstr>
      <vt:lpstr>SRS</vt:lpstr>
      <vt:lpstr>SRS</vt:lpstr>
      <vt:lpstr>SRS</vt:lpstr>
      <vt:lpstr>SRS</vt:lpstr>
      <vt:lpstr>SRS</vt:lpstr>
      <vt:lpstr>SRS</vt:lpstr>
      <vt:lpstr>SRS</vt:lpstr>
      <vt:lpstr>SRS</vt:lpstr>
      <vt:lpstr>Use Case Diagram</vt:lpstr>
      <vt:lpstr>Use Case Diagram</vt:lpstr>
      <vt:lpstr>Use Case Diagram</vt:lpstr>
      <vt:lpstr>Activity Diagram</vt:lpstr>
      <vt:lpstr>Activity Diagram</vt:lpstr>
      <vt:lpstr>Activity Diagram</vt:lpstr>
      <vt:lpstr>Level 0 DFD</vt:lpstr>
      <vt:lpstr>Level 1 DFD</vt:lpstr>
      <vt:lpstr>Level 1 DFD</vt:lpstr>
      <vt:lpstr>Level 1 DFD</vt:lpstr>
      <vt:lpstr>Level 1 DFD</vt:lpstr>
      <vt:lpstr>Level 1 DFD</vt:lpstr>
      <vt:lpstr>Level 1 DFD</vt:lpstr>
      <vt:lpstr>Level 1 DFD</vt:lpstr>
      <vt:lpstr>Level 1 DFD</vt:lpstr>
      <vt:lpstr>Data Dictionary</vt:lpstr>
      <vt:lpstr>Data Dictionary</vt:lpstr>
      <vt:lpstr>Data Dictionary</vt:lpstr>
      <vt:lpstr>Data Dictionary</vt:lpstr>
      <vt:lpstr>Data Dictionary</vt:lpstr>
      <vt:lpstr>index.php</vt:lpstr>
      <vt:lpstr>index.php</vt:lpstr>
      <vt:lpstr>index.php</vt:lpstr>
      <vt:lpstr>admin-stock.php</vt:lpstr>
      <vt:lpstr>admin-outward-view.php</vt:lpstr>
      <vt:lpstr>admin-order-view.php</vt:lpstr>
      <vt:lpstr>dealer-send-order.php</vt:lpstr>
      <vt:lpstr>dealer-send-order.php</vt:lpstr>
      <vt:lpstr>dealer-wholesaler.php</vt:lpstr>
      <vt:lpstr>dealer-wholesaler.php</vt:lpstr>
      <vt:lpstr>dealer-inward-view.php</vt:lpstr>
      <vt:lpstr>dealer-inward-view.php</vt:lpstr>
      <vt:lpstr>wholesaler-stock.php</vt:lpstr>
      <vt:lpstr>wholesaler-stock.php</vt:lpstr>
      <vt:lpstr>wholesaler-send-order.php</vt:lpstr>
      <vt:lpstr>wholesaler-send-order.php</vt:lpstr>
      <vt:lpstr>6th Semester Plan:--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“Project Proposal”   PROJECT TITLE </dc:title>
  <dc:creator>SANJAY BHALGAMA</dc:creator>
  <cp:lastModifiedBy>SUMEET KAPADIYA</cp:lastModifiedBy>
  <cp:revision>417</cp:revision>
  <dcterms:created xsi:type="dcterms:W3CDTF">2022-08-01T11:25:55Z</dcterms:created>
  <dcterms:modified xsi:type="dcterms:W3CDTF">2023-07-03T04:37:37Z</dcterms:modified>
</cp:coreProperties>
</file>