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3" r:id="rId4"/>
  </p:sldMasterIdLst>
  <p:notesMasterIdLst>
    <p:notesMasterId r:id="rId26"/>
  </p:notesMasterIdLst>
  <p:handoutMasterIdLst>
    <p:handoutMasterId r:id="rId27"/>
  </p:handoutMasterIdLst>
  <p:sldIdLst>
    <p:sldId id="452" r:id="rId5"/>
    <p:sldId id="453" r:id="rId6"/>
    <p:sldId id="454" r:id="rId7"/>
    <p:sldId id="455" r:id="rId8"/>
    <p:sldId id="466" r:id="rId9"/>
    <p:sldId id="457" r:id="rId10"/>
    <p:sldId id="458" r:id="rId11"/>
    <p:sldId id="461" r:id="rId12"/>
    <p:sldId id="460" r:id="rId13"/>
    <p:sldId id="462" r:id="rId14"/>
    <p:sldId id="464" r:id="rId15"/>
    <p:sldId id="465" r:id="rId16"/>
    <p:sldId id="467" r:id="rId17"/>
    <p:sldId id="468" r:id="rId18"/>
    <p:sldId id="469" r:id="rId19"/>
    <p:sldId id="470" r:id="rId20"/>
    <p:sldId id="471" r:id="rId21"/>
    <p:sldId id="472" r:id="rId22"/>
    <p:sldId id="473" r:id="rId23"/>
    <p:sldId id="474" r:id="rId24"/>
    <p:sldId id="475" r:id="rId25"/>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k Strauss" initials="F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BF9455"/>
    <a:srgbClr val="558F47"/>
    <a:srgbClr val="000A1E"/>
    <a:srgbClr val="002060"/>
    <a:srgbClr val="52919C"/>
    <a:srgbClr val="005483"/>
    <a:srgbClr val="315083"/>
    <a:srgbClr val="005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44" autoAdjust="0"/>
    <p:restoredTop sz="86751" autoAdjust="0"/>
  </p:normalViewPr>
  <p:slideViewPr>
    <p:cSldViewPr>
      <p:cViewPr varScale="1">
        <p:scale>
          <a:sx n="88" d="100"/>
          <a:sy n="88" d="100"/>
        </p:scale>
        <p:origin x="461" y="67"/>
      </p:cViewPr>
      <p:guideLst>
        <p:guide orient="horz" pos="2160"/>
        <p:guide pos="3840"/>
      </p:guideLst>
    </p:cSldViewPr>
  </p:slideViewPr>
  <p:outlineViewPr>
    <p:cViewPr>
      <p:scale>
        <a:sx n="33" d="100"/>
        <a:sy n="33" d="100"/>
      </p:scale>
      <p:origin x="0" y="20358"/>
    </p:cViewPr>
  </p:outlineViewPr>
  <p:notesTextViewPr>
    <p:cViewPr>
      <p:scale>
        <a:sx n="100" d="100"/>
        <a:sy n="100" d="100"/>
      </p:scale>
      <p:origin x="0" y="0"/>
    </p:cViewPr>
  </p:notesTextViewPr>
  <p:sorterViewPr>
    <p:cViewPr>
      <p:scale>
        <a:sx n="170" d="100"/>
        <a:sy n="170" d="100"/>
      </p:scale>
      <p:origin x="0" y="-144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4" y="0"/>
            <a:ext cx="3170583" cy="480388"/>
          </a:xfrm>
          <a:prstGeom prst="rect">
            <a:avLst/>
          </a:prstGeom>
        </p:spPr>
        <p:txBody>
          <a:bodyPr vert="horz" lIns="81949" tIns="40974" rIns="81949" bIns="40974" rtlCol="0"/>
          <a:lstStyle>
            <a:lvl1pPr algn="l">
              <a:defRPr sz="1000" dirty="0"/>
            </a:lvl1pPr>
          </a:lstStyle>
          <a:p>
            <a:pPr>
              <a:defRPr/>
            </a:pPr>
            <a:endParaRPr lang="en-US" dirty="0"/>
          </a:p>
        </p:txBody>
      </p:sp>
      <p:sp>
        <p:nvSpPr>
          <p:cNvPr id="3" name="Date Placeholder 2"/>
          <p:cNvSpPr>
            <a:spLocks noGrp="1"/>
          </p:cNvSpPr>
          <p:nvPr>
            <p:ph type="dt" sz="quarter" idx="1"/>
          </p:nvPr>
        </p:nvSpPr>
        <p:spPr>
          <a:xfrm>
            <a:off x="4142976" y="0"/>
            <a:ext cx="3170583" cy="480388"/>
          </a:xfrm>
          <a:prstGeom prst="rect">
            <a:avLst/>
          </a:prstGeom>
        </p:spPr>
        <p:txBody>
          <a:bodyPr vert="horz" lIns="81949" tIns="40974" rIns="81949" bIns="40974" rtlCol="0"/>
          <a:lstStyle>
            <a:lvl1pPr algn="r">
              <a:defRPr sz="1000" smtClean="0"/>
            </a:lvl1pPr>
          </a:lstStyle>
          <a:p>
            <a:pPr>
              <a:defRPr/>
            </a:pPr>
            <a:fld id="{7BA8808E-4DEA-4670-979B-BFBB11E0697C}" type="datetimeFigureOut">
              <a:rPr lang="en-US"/>
              <a:pPr>
                <a:defRPr/>
              </a:pPr>
              <a:t>4/25/2019</a:t>
            </a:fld>
            <a:endParaRPr lang="en-US" dirty="0"/>
          </a:p>
        </p:txBody>
      </p:sp>
      <p:sp>
        <p:nvSpPr>
          <p:cNvPr id="4" name="Footer Placeholder 3"/>
          <p:cNvSpPr>
            <a:spLocks noGrp="1"/>
          </p:cNvSpPr>
          <p:nvPr>
            <p:ph type="ftr" sz="quarter" idx="2"/>
          </p:nvPr>
        </p:nvSpPr>
        <p:spPr>
          <a:xfrm>
            <a:off x="14" y="9119173"/>
            <a:ext cx="3170583" cy="480388"/>
          </a:xfrm>
          <a:prstGeom prst="rect">
            <a:avLst/>
          </a:prstGeom>
        </p:spPr>
        <p:txBody>
          <a:bodyPr vert="horz" lIns="81949" tIns="40974" rIns="81949" bIns="40974" rtlCol="0" anchor="b"/>
          <a:lstStyle>
            <a:lvl1pPr algn="l">
              <a:defRPr sz="1000" dirty="0"/>
            </a:lvl1pPr>
          </a:lstStyle>
          <a:p>
            <a:pPr>
              <a:defRPr/>
            </a:pPr>
            <a:endParaRPr lang="en-US" dirty="0"/>
          </a:p>
        </p:txBody>
      </p:sp>
      <p:sp>
        <p:nvSpPr>
          <p:cNvPr id="5" name="Slide Number Placeholder 4"/>
          <p:cNvSpPr>
            <a:spLocks noGrp="1"/>
          </p:cNvSpPr>
          <p:nvPr>
            <p:ph type="sldNum" sz="quarter" idx="3"/>
          </p:nvPr>
        </p:nvSpPr>
        <p:spPr>
          <a:xfrm>
            <a:off x="4142976" y="9119173"/>
            <a:ext cx="3170583" cy="480388"/>
          </a:xfrm>
          <a:prstGeom prst="rect">
            <a:avLst/>
          </a:prstGeom>
        </p:spPr>
        <p:txBody>
          <a:bodyPr vert="horz" lIns="81949" tIns="40974" rIns="81949" bIns="40974" rtlCol="0" anchor="b"/>
          <a:lstStyle>
            <a:lvl1pPr algn="r">
              <a:defRPr sz="1000" smtClean="0"/>
            </a:lvl1pPr>
          </a:lstStyle>
          <a:p>
            <a:pPr>
              <a:defRPr/>
            </a:pPr>
            <a:fld id="{18159B03-8861-4C8A-BF11-BE83DD7B3E82}" type="slidenum">
              <a:rPr lang="en-US"/>
              <a:pPr>
                <a:defRPr/>
              </a:pPr>
              <a:t>‹#›</a:t>
            </a:fld>
            <a:endParaRPr lang="en-US" dirty="0"/>
          </a:p>
        </p:txBody>
      </p:sp>
    </p:spTree>
    <p:extLst>
      <p:ext uri="{BB962C8B-B14F-4D97-AF65-F5344CB8AC3E}">
        <p14:creationId xmlns:p14="http://schemas.microsoft.com/office/powerpoint/2010/main" val="34551552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4" y="0"/>
            <a:ext cx="3170583" cy="480388"/>
          </a:xfrm>
          <a:prstGeom prst="rect">
            <a:avLst/>
          </a:prstGeom>
        </p:spPr>
        <p:txBody>
          <a:bodyPr vert="horz" lIns="81949" tIns="40974" rIns="81949" bIns="40974" rtlCol="0"/>
          <a:lstStyle>
            <a:lvl1pPr algn="l">
              <a:defRPr sz="1000" dirty="0"/>
            </a:lvl1pPr>
          </a:lstStyle>
          <a:p>
            <a:pPr>
              <a:defRPr/>
            </a:pPr>
            <a:endParaRPr lang="en-US" dirty="0"/>
          </a:p>
        </p:txBody>
      </p:sp>
      <p:sp>
        <p:nvSpPr>
          <p:cNvPr id="3" name="Date Placeholder 2"/>
          <p:cNvSpPr>
            <a:spLocks noGrp="1"/>
          </p:cNvSpPr>
          <p:nvPr>
            <p:ph type="dt" idx="1"/>
          </p:nvPr>
        </p:nvSpPr>
        <p:spPr>
          <a:xfrm>
            <a:off x="4142976" y="0"/>
            <a:ext cx="3170583" cy="480388"/>
          </a:xfrm>
          <a:prstGeom prst="rect">
            <a:avLst/>
          </a:prstGeom>
        </p:spPr>
        <p:txBody>
          <a:bodyPr vert="horz" lIns="81949" tIns="40974" rIns="81949" bIns="40974" rtlCol="0"/>
          <a:lstStyle>
            <a:lvl1pPr algn="r">
              <a:defRPr sz="1000"/>
            </a:lvl1pPr>
          </a:lstStyle>
          <a:p>
            <a:pPr>
              <a:defRPr/>
            </a:pPr>
            <a:fld id="{68447D75-0BDC-4C89-85A6-2F0F6268F170}" type="datetimeFigureOut">
              <a:rPr lang="en-US"/>
              <a:pPr>
                <a:defRPr/>
              </a:pPr>
              <a:t>4/25/2019</a:t>
            </a:fld>
            <a:endParaRPr lang="en-US" dirty="0"/>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81949" tIns="40974" rIns="81949" bIns="40974" rtlCol="0" anchor="ctr"/>
          <a:lstStyle/>
          <a:p>
            <a:pPr lvl="0"/>
            <a:endParaRPr lang="en-US" noProof="0" dirty="0"/>
          </a:p>
        </p:txBody>
      </p:sp>
      <p:sp>
        <p:nvSpPr>
          <p:cNvPr id="5" name="Notes Placeholder 4"/>
          <p:cNvSpPr>
            <a:spLocks noGrp="1"/>
          </p:cNvSpPr>
          <p:nvPr>
            <p:ph type="body" sz="quarter" idx="3"/>
          </p:nvPr>
        </p:nvSpPr>
        <p:spPr>
          <a:xfrm>
            <a:off x="732183" y="4561239"/>
            <a:ext cx="5850835" cy="4320213"/>
          </a:xfrm>
          <a:prstGeom prst="rect">
            <a:avLst/>
          </a:prstGeom>
        </p:spPr>
        <p:txBody>
          <a:bodyPr vert="horz" lIns="81949" tIns="40974" rIns="81949" bIns="4097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4" y="9119173"/>
            <a:ext cx="3170583" cy="480388"/>
          </a:xfrm>
          <a:prstGeom prst="rect">
            <a:avLst/>
          </a:prstGeom>
        </p:spPr>
        <p:txBody>
          <a:bodyPr vert="horz" lIns="81949" tIns="40974" rIns="81949" bIns="40974" rtlCol="0" anchor="b"/>
          <a:lstStyle>
            <a:lvl1pPr algn="l">
              <a:defRPr sz="1000" dirty="0"/>
            </a:lvl1pPr>
          </a:lstStyle>
          <a:p>
            <a:pPr>
              <a:defRPr/>
            </a:pPr>
            <a:endParaRPr lang="en-US" dirty="0"/>
          </a:p>
        </p:txBody>
      </p:sp>
      <p:sp>
        <p:nvSpPr>
          <p:cNvPr id="7" name="Slide Number Placeholder 6"/>
          <p:cNvSpPr>
            <a:spLocks noGrp="1"/>
          </p:cNvSpPr>
          <p:nvPr>
            <p:ph type="sldNum" sz="quarter" idx="5"/>
          </p:nvPr>
        </p:nvSpPr>
        <p:spPr>
          <a:xfrm>
            <a:off x="4142976" y="9119173"/>
            <a:ext cx="3170583" cy="480388"/>
          </a:xfrm>
          <a:prstGeom prst="rect">
            <a:avLst/>
          </a:prstGeom>
        </p:spPr>
        <p:txBody>
          <a:bodyPr vert="horz" lIns="81949" tIns="40974" rIns="81949" bIns="40974" rtlCol="0" anchor="b"/>
          <a:lstStyle>
            <a:lvl1pPr algn="r">
              <a:defRPr sz="1000"/>
            </a:lvl1pPr>
          </a:lstStyle>
          <a:p>
            <a:pPr>
              <a:defRPr/>
            </a:pPr>
            <a:fld id="{03AC0817-D1D7-4999-971A-39BBBAD687E7}" type="slidenum">
              <a:rPr lang="en-US"/>
              <a:pPr>
                <a:defRPr/>
              </a:pPr>
              <a:t>‹#›</a:t>
            </a:fld>
            <a:endParaRPr lang="en-US" dirty="0"/>
          </a:p>
        </p:txBody>
      </p:sp>
    </p:spTree>
    <p:extLst>
      <p:ext uri="{BB962C8B-B14F-4D97-AF65-F5344CB8AC3E}">
        <p14:creationId xmlns:p14="http://schemas.microsoft.com/office/powerpoint/2010/main" val="3235830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19138"/>
            <a:ext cx="6400800" cy="3600450"/>
          </a:xfrm>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143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48507">
              <a:defRPr/>
            </a:pPr>
            <a:fld id="{292D55F3-C5C4-4A22-998B-A54F7B613804}" type="slidenum">
              <a:rPr lang="en-US">
                <a:solidFill>
                  <a:prstClr val="black"/>
                </a:solidFill>
              </a:rPr>
              <a:pPr defTabSz="948507">
                <a:defRPr/>
              </a:pPr>
              <a:t>1</a:t>
            </a:fld>
            <a:endParaRPr lang="en-US" dirty="0">
              <a:solidFill>
                <a:prstClr val="black"/>
              </a:solidFill>
            </a:endParaRPr>
          </a:p>
        </p:txBody>
      </p:sp>
    </p:spTree>
    <p:extLst>
      <p:ext uri="{BB962C8B-B14F-4D97-AF65-F5344CB8AC3E}">
        <p14:creationId xmlns:p14="http://schemas.microsoft.com/office/powerpoint/2010/main" val="495570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flickr.com/photos/masstravel/6961145730"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12"/>
          <p:cNvSpPr>
            <a:spLocks noChangeArrowheads="1"/>
          </p:cNvSpPr>
          <p:nvPr userDrawn="1"/>
        </p:nvSpPr>
        <p:spPr bwMode="auto">
          <a:xfrm>
            <a:off x="304800" y="1219200"/>
            <a:ext cx="11480800" cy="2362200"/>
          </a:xfrm>
          <a:prstGeom prst="rect">
            <a:avLst/>
          </a:prstGeom>
          <a:solidFill>
            <a:srgbClr val="C00000"/>
          </a:solidFill>
          <a:ln w="9525">
            <a:solidFill>
              <a:schemeClr val="tx1"/>
            </a:solidFill>
            <a:miter lim="800000"/>
            <a:headEnd/>
            <a:tailEnd/>
          </a:ln>
          <a:effectLst/>
        </p:spPr>
        <p:txBody>
          <a:bodyPr wrap="none" anchor="ctr"/>
          <a:lstStyle/>
          <a:p>
            <a:pPr>
              <a:defRPr/>
            </a:pPr>
            <a:endParaRPr lang="en-US" dirty="0"/>
          </a:p>
        </p:txBody>
      </p:sp>
      <p:sp>
        <p:nvSpPr>
          <p:cNvPr id="4" name="Rectangle 10"/>
          <p:cNvSpPr/>
          <p:nvPr userDrawn="1"/>
        </p:nvSpPr>
        <p:spPr>
          <a:xfrm>
            <a:off x="304800" y="9906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11"/>
          <p:cNvSpPr/>
          <p:nvPr userDrawn="1"/>
        </p:nvSpPr>
        <p:spPr>
          <a:xfrm>
            <a:off x="304800" y="36576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322" name="Rectangle 2"/>
          <p:cNvSpPr>
            <a:spLocks noGrp="1" noChangeArrowheads="1"/>
          </p:cNvSpPr>
          <p:nvPr>
            <p:ph type="ctrTitle"/>
          </p:nvPr>
        </p:nvSpPr>
        <p:spPr>
          <a:xfrm>
            <a:off x="711200" y="1447800"/>
            <a:ext cx="10363200" cy="1981200"/>
          </a:xfrm>
        </p:spPr>
        <p:txBody>
          <a:bodyPr/>
          <a:lstStyle>
            <a:lvl1pPr>
              <a:defRPr sz="2800">
                <a:solidFill>
                  <a:schemeClr val="bg1"/>
                </a:solidFill>
                <a:latin typeface="Britannic Bold" panose="020B0903060703020204" pitchFamily="34" charset="0"/>
              </a:defRPr>
            </a:lvl1pPr>
          </a:lstStyle>
          <a:p>
            <a:r>
              <a:rPr lang="en-US" dirty="0"/>
              <a:t>Click to edit Master title style</a:t>
            </a:r>
          </a:p>
        </p:txBody>
      </p:sp>
      <p:sp>
        <p:nvSpPr>
          <p:cNvPr id="8" name="Rectangle 4"/>
          <p:cNvSpPr>
            <a:spLocks noGrp="1" noChangeArrowheads="1"/>
          </p:cNvSpPr>
          <p:nvPr>
            <p:ph type="dt" sz="half" idx="10"/>
          </p:nvPr>
        </p:nvSpPr>
        <p:spPr/>
        <p:txBody>
          <a:bodyPr/>
          <a:lstStyle>
            <a:lvl1pPr>
              <a:defRPr dirty="0"/>
            </a:lvl1pPr>
          </a:lstStyle>
          <a:p>
            <a:pPr>
              <a:defRPr/>
            </a:pPr>
            <a:r>
              <a:rPr lang="en-US"/>
              <a:t>January 19</a:t>
            </a:r>
            <a:endParaRPr lang="en-US" dirty="0"/>
          </a:p>
        </p:txBody>
      </p:sp>
      <p:sp>
        <p:nvSpPr>
          <p:cNvPr id="9" name="Rectangle 5"/>
          <p:cNvSpPr>
            <a:spLocks noGrp="1" noChangeArrowheads="1"/>
          </p:cNvSpPr>
          <p:nvPr>
            <p:ph type="ftr" sz="quarter" idx="11"/>
          </p:nvPr>
        </p:nvSpPr>
        <p:spPr/>
        <p:txBody>
          <a:bodyPr/>
          <a:lstStyle>
            <a:lvl1pPr>
              <a:defRPr dirty="0"/>
            </a:lvl1pPr>
          </a:lstStyle>
          <a:p>
            <a:pPr>
              <a:defRPr/>
            </a:pPr>
            <a:r>
              <a:rPr lang="en-US"/>
              <a:t>Big Data Architecture &amp; Governance</a:t>
            </a:r>
            <a:endParaRPr lang="en-US" dirty="0"/>
          </a:p>
        </p:txBody>
      </p:sp>
    </p:spTree>
    <p:extLst>
      <p:ext uri="{BB962C8B-B14F-4D97-AF65-F5344CB8AC3E}">
        <p14:creationId xmlns:p14="http://schemas.microsoft.com/office/powerpoint/2010/main" val="209838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AAA8E167-F972-4F1D-A80E-F93D2A15381E}"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7" name="Straight Connector 7"/>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2389717" y="4800600"/>
            <a:ext cx="7315200" cy="566738"/>
          </a:xfrm>
        </p:spPr>
        <p:txBody>
          <a:bodyPr anchor="b"/>
          <a:lstStyle>
            <a:lvl1pPr algn="l">
              <a:defRPr sz="2000" b="0"/>
            </a:lvl1pPr>
          </a:lstStyle>
          <a:p>
            <a:r>
              <a:rPr lang="en-US" dirty="0"/>
              <a:t>Click to edit Master title style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pic>
        <p:nvPicPr>
          <p:cNvPr id="11" name="Picture 10" descr="A large white building&#10;&#10;Description automatically generated">
            <a:extLst>
              <a:ext uri="{FF2B5EF4-FFF2-40B4-BE49-F238E27FC236}">
                <a16:creationId xmlns:a16="http://schemas.microsoft.com/office/drawing/2014/main" id="{ABDFE807-E820-4E2A-993B-B5899DCD0091}"/>
              </a:ext>
            </a:extLst>
          </p:cNvPr>
          <p:cNvPicPr>
            <a:picLocks noChangeAspect="1"/>
          </p:cNvPicPr>
          <p:nvPr userDrawn="1"/>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81400" y="228600"/>
            <a:ext cx="4800600" cy="3429000"/>
          </a:xfrm>
          <a:prstGeom prst="rect">
            <a:avLst/>
          </a:prstGeom>
        </p:spPr>
      </p:pic>
    </p:spTree>
    <p:extLst>
      <p:ext uri="{BB962C8B-B14F-4D97-AF65-F5344CB8AC3E}">
        <p14:creationId xmlns:p14="http://schemas.microsoft.com/office/powerpoint/2010/main" val="125985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January 19</a:t>
            </a:r>
            <a:endParaRPr lang="en-US" dirty="0"/>
          </a:p>
        </p:txBody>
      </p:sp>
      <p:sp>
        <p:nvSpPr>
          <p:cNvPr id="4" name="Footer Placeholder 3"/>
          <p:cNvSpPr>
            <a:spLocks noGrp="1"/>
          </p:cNvSpPr>
          <p:nvPr>
            <p:ph type="ftr" sz="quarter" idx="11"/>
          </p:nvPr>
        </p:nvSpPr>
        <p:spPr/>
        <p:txBody>
          <a:bodyPr/>
          <a:lstStyle/>
          <a:p>
            <a:pPr>
              <a:defRPr/>
            </a:pPr>
            <a:r>
              <a:rPr lang="en-US"/>
              <a:t>Big Data Architecture &amp; Governance</a:t>
            </a:r>
            <a:endParaRPr lang="en-US" dirty="0"/>
          </a:p>
        </p:txBody>
      </p:sp>
    </p:spTree>
    <p:extLst>
      <p:ext uri="{BB962C8B-B14F-4D97-AF65-F5344CB8AC3E}">
        <p14:creationId xmlns:p14="http://schemas.microsoft.com/office/powerpoint/2010/main" val="245082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EA000755-9599-4746-87C7-91A40B0BD4EA}"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6" name="Straight Connector 9"/>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sz="2000" b="0">
                <a:solidFill>
                  <a:srgbClr val="FF0000"/>
                </a:solidFill>
                <a:latin typeface="Britannic Bold" panose="020B0903060703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5483"/>
              </a:buClr>
              <a:defRPr sz="1800">
                <a:latin typeface="Calibri" pitchFamily="34" charset="0"/>
              </a:defRPr>
            </a:lvl1pPr>
            <a:lvl2pPr>
              <a:buClr>
                <a:srgbClr val="005483"/>
              </a:buClr>
              <a:defRPr sz="1600">
                <a:latin typeface="Calibri" pitchFamily="34" charset="0"/>
              </a:defRPr>
            </a:lvl2pPr>
            <a:lvl3pPr>
              <a:buClr>
                <a:srgbClr val="005483"/>
              </a:buClr>
              <a:defRPr sz="1600">
                <a:latin typeface="Calibri" pitchFamily="34" charset="0"/>
              </a:defRPr>
            </a:lvl3pPr>
            <a:lvl4pPr>
              <a:buClr>
                <a:srgbClr val="005483"/>
              </a:buClr>
              <a:defRPr sz="1600">
                <a:latin typeface="Calibri" pitchFamily="34" charset="0"/>
              </a:defRPr>
            </a:lvl4pPr>
            <a:lvl5pPr>
              <a:buClr>
                <a:srgbClr val="005483"/>
              </a:buClr>
              <a:defRPr sz="16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58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51BB932B-5716-4940-92D6-E60B757A5065}"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5" name="Straight Connector 4"/>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11" name="Title 1"/>
          <p:cNvSpPr>
            <a:spLocks noGrp="1"/>
          </p:cNvSpPr>
          <p:nvPr>
            <p:ph type="title"/>
          </p:nvPr>
        </p:nvSpPr>
        <p:spPr>
          <a:xfrm>
            <a:off x="304800" y="2667000"/>
            <a:ext cx="11506200" cy="533400"/>
          </a:xfrm>
          <a:solidFill>
            <a:srgbClr val="FF0000"/>
          </a:solidFill>
          <a:ln>
            <a:noFill/>
          </a:ln>
        </p:spPr>
        <p:style>
          <a:lnRef idx="0">
            <a:scrgbClr r="0" g="0" b="0"/>
          </a:lnRef>
          <a:fillRef idx="0">
            <a:scrgbClr r="0" g="0" b="0"/>
          </a:fillRef>
          <a:effectRef idx="0">
            <a:scrgbClr r="0" g="0" b="0"/>
          </a:effectRef>
          <a:fontRef idx="minor">
            <a:schemeClr val="lt1"/>
          </a:fontRef>
        </p:style>
        <p:txBody>
          <a:bodyPr/>
          <a:lstStyle>
            <a:lvl1pPr>
              <a:defRPr sz="2000">
                <a:solidFill>
                  <a:schemeClr val="bg1"/>
                </a:solidFill>
                <a:latin typeface="Britannic Bold" panose="020B0903060703020204" pitchFamily="34" charset="0"/>
              </a:defRPr>
            </a:lvl1pPr>
          </a:lstStyle>
          <a:p>
            <a:r>
              <a:rPr lang="en-US" dirty="0"/>
              <a:t>Click to edit Master title style</a:t>
            </a:r>
          </a:p>
        </p:txBody>
      </p:sp>
      <p:sp>
        <p:nvSpPr>
          <p:cNvPr id="6" name="Rectangle 10">
            <a:extLst>
              <a:ext uri="{FF2B5EF4-FFF2-40B4-BE49-F238E27FC236}">
                <a16:creationId xmlns:a16="http://schemas.microsoft.com/office/drawing/2014/main" id="{B4707C9F-49E8-43FA-9CDB-AB4D02F67082}"/>
              </a:ext>
            </a:extLst>
          </p:cNvPr>
          <p:cNvSpPr/>
          <p:nvPr userDrawn="1"/>
        </p:nvSpPr>
        <p:spPr>
          <a:xfrm>
            <a:off x="304800" y="24384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10">
            <a:extLst>
              <a:ext uri="{FF2B5EF4-FFF2-40B4-BE49-F238E27FC236}">
                <a16:creationId xmlns:a16="http://schemas.microsoft.com/office/drawing/2014/main" id="{75924729-B795-41C3-A194-F752BB66A982}"/>
              </a:ext>
            </a:extLst>
          </p:cNvPr>
          <p:cNvSpPr/>
          <p:nvPr userDrawn="1"/>
        </p:nvSpPr>
        <p:spPr>
          <a:xfrm>
            <a:off x="304800" y="32766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Date Placeholder 1">
            <a:extLst>
              <a:ext uri="{FF2B5EF4-FFF2-40B4-BE49-F238E27FC236}">
                <a16:creationId xmlns:a16="http://schemas.microsoft.com/office/drawing/2014/main" id="{331DACAB-449D-41E7-8755-95FB78A8792C}"/>
              </a:ext>
            </a:extLst>
          </p:cNvPr>
          <p:cNvSpPr>
            <a:spLocks noGrp="1"/>
          </p:cNvSpPr>
          <p:nvPr>
            <p:ph type="dt" sz="half" idx="10"/>
          </p:nvPr>
        </p:nvSpPr>
        <p:spPr/>
        <p:txBody>
          <a:bodyPr/>
          <a:lstStyle/>
          <a:p>
            <a:pPr>
              <a:defRPr/>
            </a:pPr>
            <a:r>
              <a:rPr lang="en-US"/>
              <a:t>January 19</a:t>
            </a:r>
            <a:endParaRPr lang="en-US" dirty="0"/>
          </a:p>
        </p:txBody>
      </p:sp>
      <p:sp>
        <p:nvSpPr>
          <p:cNvPr id="4" name="Footer Placeholder 3">
            <a:extLst>
              <a:ext uri="{FF2B5EF4-FFF2-40B4-BE49-F238E27FC236}">
                <a16:creationId xmlns:a16="http://schemas.microsoft.com/office/drawing/2014/main" id="{CE22E345-60EB-4D82-88DB-8F8322B1EF44}"/>
              </a:ext>
            </a:extLst>
          </p:cNvPr>
          <p:cNvSpPr>
            <a:spLocks noGrp="1"/>
          </p:cNvSpPr>
          <p:nvPr>
            <p:ph type="ftr" sz="quarter" idx="11"/>
          </p:nvPr>
        </p:nvSpPr>
        <p:spPr/>
        <p:txBody>
          <a:bodyPr/>
          <a:lstStyle/>
          <a:p>
            <a:pPr>
              <a:defRPr/>
            </a:pPr>
            <a:r>
              <a:rPr lang="en-US"/>
              <a:t>Big Data Architecture &amp; Governance</a:t>
            </a:r>
            <a:endParaRPr lang="en-US" dirty="0"/>
          </a:p>
        </p:txBody>
      </p:sp>
    </p:spTree>
    <p:extLst>
      <p:ext uri="{BB962C8B-B14F-4D97-AF65-F5344CB8AC3E}">
        <p14:creationId xmlns:p14="http://schemas.microsoft.com/office/powerpoint/2010/main" val="341564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3D7C39F8-C1BF-4EE4-8043-BEE291923568}"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7" name="Straight Connector 7"/>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solidFill>
                  <a:srgbClr val="FF0000"/>
                </a:solidFill>
              </a:defRPr>
            </a:lvl1pPr>
          </a:lstStyle>
          <a:p>
            <a:r>
              <a:rPr lang="en-US" dirty="0"/>
              <a:t>Click to edit Master title style</a:t>
            </a:r>
          </a:p>
        </p:txBody>
      </p:sp>
      <p:sp>
        <p:nvSpPr>
          <p:cNvPr id="3" name="Content Placeholder 2"/>
          <p:cNvSpPr>
            <a:spLocks noGrp="1"/>
          </p:cNvSpPr>
          <p:nvPr>
            <p:ph sz="half" idx="1"/>
          </p:nvPr>
        </p:nvSpPr>
        <p:spPr>
          <a:xfrm>
            <a:off x="609600" y="990600"/>
            <a:ext cx="5384800" cy="5135563"/>
          </a:xfrm>
        </p:spPr>
        <p:txBody>
          <a:bodyPr/>
          <a:lstStyle>
            <a:lvl1pPr>
              <a:defRPr sz="1400"/>
            </a:lvl1pPr>
            <a:lvl2pPr>
              <a:defRPr sz="1200"/>
            </a:lvl2pPr>
            <a:lvl3pPr>
              <a:defRPr sz="1200"/>
            </a:lvl3pPr>
            <a:lvl4pPr>
              <a:defRPr sz="1200"/>
            </a:lvl4pPr>
            <a:lvl5pPr>
              <a:buClr>
                <a:srgbClr val="005483"/>
              </a:buCl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90600"/>
            <a:ext cx="5384800" cy="5135563"/>
          </a:xfrm>
        </p:spPr>
        <p:txBody>
          <a:bodyPr/>
          <a:lstStyle>
            <a:lvl1pPr>
              <a:defRPr sz="1400"/>
            </a:lvl1pPr>
            <a:lvl2pPr>
              <a:defRPr sz="1200"/>
            </a:lvl2pPr>
            <a:lvl3pPr>
              <a:defRPr sz="1200"/>
            </a:lvl3pPr>
            <a:lvl4pPr>
              <a:defRPr sz="1200"/>
            </a:lvl4pPr>
            <a:lvl5pPr>
              <a:buClr>
                <a:srgbClr val="005483"/>
              </a:buCl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087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CA9B05B1-A48E-4D69-A117-E7CC81340D89}"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9" name="Straight Connector 9"/>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609600" y="274638"/>
            <a:ext cx="10972800" cy="1143000"/>
          </a:xfrm>
        </p:spPr>
        <p:txBody>
          <a:bodyPr/>
          <a:lstStyle>
            <a:lvl1pPr>
              <a:defRPr>
                <a:solidFill>
                  <a:srgbClr val="FF0000"/>
                </a:solidFil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400"/>
            </a:lvl1pPr>
            <a:lvl2pPr>
              <a:defRPr sz="1200"/>
            </a:lvl2pPr>
            <a:lvl3pPr>
              <a:defRPr sz="1200"/>
            </a:lvl3pPr>
            <a:lvl4pPr>
              <a:defRPr sz="1200"/>
            </a:lvl4pPr>
            <a:lvl5pPr>
              <a:buClr>
                <a:srgbClr val="005483"/>
              </a:buCl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1400"/>
            </a:lvl1pPr>
            <a:lvl2pPr>
              <a:defRPr sz="1200"/>
            </a:lvl2pPr>
            <a:lvl3pPr>
              <a:defRPr sz="1200"/>
            </a:lvl3pPr>
            <a:lvl4pPr>
              <a:defRPr sz="1200"/>
            </a:lvl4pPr>
            <a:lvl5pPr>
              <a:buClr>
                <a:srgbClr val="005483"/>
              </a:buCl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883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38A78591-7F5C-4C02-880F-AEA48AC39C41}"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5" name="Straight Connector 5"/>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sz="2000">
                <a:solidFill>
                  <a:srgbClr val="FF0000"/>
                </a:solidFill>
              </a:defRPr>
            </a:lvl1pPr>
          </a:lstStyle>
          <a:p>
            <a:r>
              <a:rPr lang="en-US" dirty="0"/>
              <a:t>Click to edit Master title style</a:t>
            </a:r>
          </a:p>
        </p:txBody>
      </p:sp>
    </p:spTree>
    <p:extLst>
      <p:ext uri="{BB962C8B-B14F-4D97-AF65-F5344CB8AC3E}">
        <p14:creationId xmlns:p14="http://schemas.microsoft.com/office/powerpoint/2010/main" val="323267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D7D9DF00-AA16-4B64-848A-226D8AD4756F}"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4" name="Straight Connector 4"/>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8024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7" name="Straight Connector 7"/>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609601" y="273050"/>
            <a:ext cx="4011084" cy="1162050"/>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1400"/>
            </a:lvl1pPr>
            <a:lvl2pPr>
              <a:defRPr sz="1200"/>
            </a:lvl2pPr>
            <a:lvl3pPr>
              <a:defRPr sz="1200"/>
            </a:lvl3pPr>
            <a:lvl4pPr>
              <a:defRPr sz="1200"/>
            </a:lvl4pPr>
            <a:lvl5pPr>
              <a:buClr>
                <a:srgbClr val="005483"/>
              </a:buClr>
              <a:defRPr sz="12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72907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January 19</a:t>
            </a:r>
            <a:endParaRPr lang="en-US" dirty="0"/>
          </a:p>
        </p:txBody>
      </p:sp>
      <p:sp>
        <p:nvSpPr>
          <p:cNvPr id="4" name="Footer Placeholder 3"/>
          <p:cNvSpPr>
            <a:spLocks noGrp="1"/>
          </p:cNvSpPr>
          <p:nvPr>
            <p:ph type="ftr" sz="quarter" idx="11"/>
          </p:nvPr>
        </p:nvSpPr>
        <p:spPr/>
        <p:txBody>
          <a:bodyPr/>
          <a:lstStyle/>
          <a:p>
            <a:pPr>
              <a:defRPr/>
            </a:pPr>
            <a:r>
              <a:rPr lang="en-US"/>
              <a:t>Big Data Architecture &amp; Governance</a:t>
            </a:r>
            <a:endParaRPr lang="en-US" dirty="0"/>
          </a:p>
        </p:txBody>
      </p:sp>
    </p:spTree>
    <p:extLst>
      <p:ext uri="{BB962C8B-B14F-4D97-AF65-F5344CB8AC3E}">
        <p14:creationId xmlns:p14="http://schemas.microsoft.com/office/powerpoint/2010/main" val="320393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1"/>
            <a:ext cx="10972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09600" y="990600"/>
            <a:ext cx="10972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09600" y="6553200"/>
            <a:ext cx="2844800" cy="2743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dirty="0"/>
            </a:lvl1pPr>
          </a:lstStyle>
          <a:p>
            <a:pPr>
              <a:defRPr/>
            </a:pPr>
            <a:r>
              <a:rPr lang="en-US"/>
              <a:t>January 19</a:t>
            </a:r>
          </a:p>
        </p:txBody>
      </p:sp>
      <p:sp>
        <p:nvSpPr>
          <p:cNvPr id="1029" name="Rectangle 5"/>
          <p:cNvSpPr>
            <a:spLocks noGrp="1" noChangeArrowheads="1"/>
          </p:cNvSpPr>
          <p:nvPr>
            <p:ph type="ftr" sz="quarter" idx="3"/>
          </p:nvPr>
        </p:nvSpPr>
        <p:spPr bwMode="auto">
          <a:xfrm>
            <a:off x="4191000" y="6553199"/>
            <a:ext cx="3860800" cy="2743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dirty="0"/>
            </a:lvl1pPr>
          </a:lstStyle>
          <a:p>
            <a:pPr>
              <a:defRPr/>
            </a:pPr>
            <a:r>
              <a:rPr lang="en-US"/>
              <a:t>Big Data Architecture &amp; Governance</a:t>
            </a:r>
          </a:p>
        </p:txBody>
      </p:sp>
      <p:pic>
        <p:nvPicPr>
          <p:cNvPr id="6" name="Picture 5">
            <a:extLst>
              <a:ext uri="{FF2B5EF4-FFF2-40B4-BE49-F238E27FC236}">
                <a16:creationId xmlns:a16="http://schemas.microsoft.com/office/drawing/2014/main" id="{C045C862-6649-4F0E-999C-B04AB4BCAC89}"/>
              </a:ext>
            </a:extLst>
          </p:cNvPr>
          <p:cNvPicPr>
            <a:picLocks noChangeAspect="1"/>
          </p:cNvPicPr>
          <p:nvPr userDrawn="1"/>
        </p:nvPicPr>
        <p:blipFill>
          <a:blip r:embed="rId13">
            <a:alphaModFix/>
          </a:blip>
          <a:stretch>
            <a:fillRect/>
          </a:stretch>
        </p:blipFill>
        <p:spPr>
          <a:xfrm rot="16200000">
            <a:off x="10993208" y="4944322"/>
            <a:ext cx="1969470" cy="333885"/>
          </a:xfrm>
          <a:prstGeom prst="rect">
            <a:avLst/>
          </a:prstGeom>
        </p:spPr>
      </p:pic>
    </p:spTree>
    <p:extLst>
      <p:ext uri="{BB962C8B-B14F-4D97-AF65-F5344CB8AC3E}">
        <p14:creationId xmlns:p14="http://schemas.microsoft.com/office/powerpoint/2010/main" val="5864158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dt="0"/>
  <p:txStyles>
    <p:titleStyle>
      <a:lvl1pPr algn="l" rtl="0" eaLnBrk="0" fontAlgn="base" hangingPunct="0">
        <a:spcBef>
          <a:spcPct val="0"/>
        </a:spcBef>
        <a:spcAft>
          <a:spcPct val="0"/>
        </a:spcAft>
        <a:defRPr sz="2000">
          <a:solidFill>
            <a:srgbClr val="FF0000"/>
          </a:solidFill>
          <a:latin typeface="Britannic Bold" panose="020B0903060703020204" pitchFamily="34" charset="0"/>
          <a:ea typeface="+mj-ea"/>
          <a:cs typeface="+mj-cs"/>
        </a:defRPr>
      </a:lvl1pPr>
      <a:lvl2pPr algn="l" rtl="0" eaLnBrk="0" fontAlgn="base" hangingPunct="0">
        <a:spcBef>
          <a:spcPct val="0"/>
        </a:spcBef>
        <a:spcAft>
          <a:spcPct val="0"/>
        </a:spcAft>
        <a:defRPr sz="2000">
          <a:solidFill>
            <a:srgbClr val="005483"/>
          </a:solidFill>
          <a:latin typeface="Cambria" pitchFamily="18" charset="0"/>
        </a:defRPr>
      </a:lvl2pPr>
      <a:lvl3pPr algn="l" rtl="0" eaLnBrk="0" fontAlgn="base" hangingPunct="0">
        <a:spcBef>
          <a:spcPct val="0"/>
        </a:spcBef>
        <a:spcAft>
          <a:spcPct val="0"/>
        </a:spcAft>
        <a:defRPr sz="2000">
          <a:solidFill>
            <a:srgbClr val="005483"/>
          </a:solidFill>
          <a:latin typeface="Cambria" pitchFamily="18" charset="0"/>
        </a:defRPr>
      </a:lvl3pPr>
      <a:lvl4pPr algn="l" rtl="0" eaLnBrk="0" fontAlgn="base" hangingPunct="0">
        <a:spcBef>
          <a:spcPct val="0"/>
        </a:spcBef>
        <a:spcAft>
          <a:spcPct val="0"/>
        </a:spcAft>
        <a:defRPr sz="2000">
          <a:solidFill>
            <a:srgbClr val="005483"/>
          </a:solidFill>
          <a:latin typeface="Cambria" pitchFamily="18" charset="0"/>
        </a:defRPr>
      </a:lvl4pPr>
      <a:lvl5pPr algn="l" rtl="0" eaLnBrk="0" fontAlgn="base" hangingPunct="0">
        <a:spcBef>
          <a:spcPct val="0"/>
        </a:spcBef>
        <a:spcAft>
          <a:spcPct val="0"/>
        </a:spcAft>
        <a:defRPr sz="2000">
          <a:solidFill>
            <a:srgbClr val="005483"/>
          </a:solidFill>
          <a:latin typeface="Cambria" pitchFamily="18" charset="0"/>
        </a:defRPr>
      </a:lvl5pPr>
      <a:lvl6pPr marL="457200" algn="l" rtl="0" fontAlgn="base">
        <a:spcBef>
          <a:spcPct val="0"/>
        </a:spcBef>
        <a:spcAft>
          <a:spcPct val="0"/>
        </a:spcAft>
        <a:defRPr sz="2000">
          <a:solidFill>
            <a:schemeClr val="tx2"/>
          </a:solidFill>
          <a:latin typeface="Verdana" pitchFamily="34" charset="0"/>
        </a:defRPr>
      </a:lvl6pPr>
      <a:lvl7pPr marL="914400" algn="l" rtl="0" fontAlgn="base">
        <a:spcBef>
          <a:spcPct val="0"/>
        </a:spcBef>
        <a:spcAft>
          <a:spcPct val="0"/>
        </a:spcAft>
        <a:defRPr sz="2000">
          <a:solidFill>
            <a:schemeClr val="tx2"/>
          </a:solidFill>
          <a:latin typeface="Verdana" pitchFamily="34" charset="0"/>
        </a:defRPr>
      </a:lvl7pPr>
      <a:lvl8pPr marL="1371600" algn="l" rtl="0" fontAlgn="base">
        <a:spcBef>
          <a:spcPct val="0"/>
        </a:spcBef>
        <a:spcAft>
          <a:spcPct val="0"/>
        </a:spcAft>
        <a:defRPr sz="2000">
          <a:solidFill>
            <a:schemeClr val="tx2"/>
          </a:solidFill>
          <a:latin typeface="Verdana" pitchFamily="34" charset="0"/>
        </a:defRPr>
      </a:lvl8pPr>
      <a:lvl9pPr marL="1828800" algn="l" rtl="0" fontAlgn="base">
        <a:spcBef>
          <a:spcPct val="0"/>
        </a:spcBef>
        <a:spcAft>
          <a:spcPct val="0"/>
        </a:spcAft>
        <a:defRPr sz="20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rgbClr val="005483"/>
        </a:buClr>
        <a:buFont typeface="Wingdings" pitchFamily="2" charset="2"/>
        <a:buChar char="§"/>
        <a:defRPr sz="14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5483"/>
        </a:buClr>
        <a:buChar char="–"/>
        <a:defRPr sz="1200">
          <a:solidFill>
            <a:schemeClr val="tx1"/>
          </a:solidFill>
          <a:latin typeface="Calibri" pitchFamily="34" charset="0"/>
        </a:defRPr>
      </a:lvl2pPr>
      <a:lvl3pPr marL="1143000" indent="-228600" algn="l" rtl="0" eaLnBrk="0" fontAlgn="base" hangingPunct="0">
        <a:spcBef>
          <a:spcPct val="20000"/>
        </a:spcBef>
        <a:spcAft>
          <a:spcPct val="0"/>
        </a:spcAft>
        <a:buClr>
          <a:srgbClr val="005483"/>
        </a:buClr>
        <a:buChar char="•"/>
        <a:defRPr sz="1200">
          <a:solidFill>
            <a:schemeClr val="tx1"/>
          </a:solidFill>
          <a:latin typeface="Calibri" pitchFamily="34" charset="0"/>
        </a:defRPr>
      </a:lvl3pPr>
      <a:lvl4pPr marL="1600200" indent="-228600" algn="l" rtl="0" eaLnBrk="0" fontAlgn="base" hangingPunct="0">
        <a:spcBef>
          <a:spcPct val="20000"/>
        </a:spcBef>
        <a:spcAft>
          <a:spcPct val="0"/>
        </a:spcAft>
        <a:buClr>
          <a:srgbClr val="005483"/>
        </a:buClr>
        <a:buChar char="–"/>
        <a:defRPr sz="1200">
          <a:solidFill>
            <a:schemeClr val="tx1"/>
          </a:solidFill>
          <a:latin typeface="Calibri" pitchFamily="34" charset="0"/>
        </a:defRPr>
      </a:lvl4pPr>
      <a:lvl5pPr marL="2057400" indent="-228600" algn="l" rtl="0" eaLnBrk="0" fontAlgn="base" hangingPunct="0">
        <a:spcBef>
          <a:spcPct val="20000"/>
        </a:spcBef>
        <a:spcAft>
          <a:spcPct val="0"/>
        </a:spcAft>
        <a:buClr>
          <a:srgbClr val="771F28"/>
        </a:buClr>
        <a:buChar char="»"/>
        <a:defRPr sz="1200">
          <a:solidFill>
            <a:schemeClr val="tx1"/>
          </a:solidFill>
          <a:latin typeface="Calibri" pitchFamily="34" charset="0"/>
        </a:defRPr>
      </a:lvl5pPr>
      <a:lvl6pPr marL="2514600" indent="-228600" algn="l" rtl="0" fontAlgn="base">
        <a:spcBef>
          <a:spcPct val="20000"/>
        </a:spcBef>
        <a:spcAft>
          <a:spcPct val="0"/>
        </a:spcAft>
        <a:buClr>
          <a:schemeClr val="bg2"/>
        </a:buClr>
        <a:buChar char="»"/>
        <a:defRPr sz="800">
          <a:solidFill>
            <a:schemeClr val="tx1"/>
          </a:solidFill>
          <a:latin typeface="+mn-lt"/>
        </a:defRPr>
      </a:lvl6pPr>
      <a:lvl7pPr marL="2971800" indent="-228600" algn="l" rtl="0" fontAlgn="base">
        <a:spcBef>
          <a:spcPct val="20000"/>
        </a:spcBef>
        <a:spcAft>
          <a:spcPct val="0"/>
        </a:spcAft>
        <a:buClr>
          <a:schemeClr val="bg2"/>
        </a:buClr>
        <a:buChar char="»"/>
        <a:defRPr sz="800">
          <a:solidFill>
            <a:schemeClr val="tx1"/>
          </a:solidFill>
          <a:latin typeface="+mn-lt"/>
        </a:defRPr>
      </a:lvl7pPr>
      <a:lvl8pPr marL="3429000" indent="-228600" algn="l" rtl="0" fontAlgn="base">
        <a:spcBef>
          <a:spcPct val="20000"/>
        </a:spcBef>
        <a:spcAft>
          <a:spcPct val="0"/>
        </a:spcAft>
        <a:buClr>
          <a:schemeClr val="bg2"/>
        </a:buClr>
        <a:buChar char="»"/>
        <a:defRPr sz="800">
          <a:solidFill>
            <a:schemeClr val="tx1"/>
          </a:solidFill>
          <a:latin typeface="+mn-lt"/>
        </a:defRPr>
      </a:lvl8pPr>
      <a:lvl9pPr marL="3886200" indent="-228600" algn="l" rtl="0" fontAlgn="base">
        <a:spcBef>
          <a:spcPct val="20000"/>
        </a:spcBef>
        <a:spcAft>
          <a:spcPct val="0"/>
        </a:spcAft>
        <a:buClr>
          <a:schemeClr val="bg2"/>
        </a:buClr>
        <a:buChar char="»"/>
        <a:defRPr sz="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4"/>
          <p:cNvSpPr>
            <a:spLocks noGrp="1"/>
          </p:cNvSpPr>
          <p:nvPr>
            <p:ph type="title"/>
          </p:nvPr>
        </p:nvSpPr>
        <p:spPr/>
        <p:txBody>
          <a:bodyPr/>
          <a:lstStyle/>
          <a:p>
            <a:r>
              <a:rPr lang="en-US" b="1" dirty="0"/>
              <a:t>Big Data Architecture and Governance</a:t>
            </a:r>
            <a:br>
              <a:rPr lang="en-US" sz="2400" dirty="0"/>
            </a:br>
            <a:br>
              <a:rPr lang="en-US" sz="2400" dirty="0"/>
            </a:br>
            <a:r>
              <a:rPr lang="en-US" sz="1800" dirty="0"/>
              <a:t> </a:t>
            </a:r>
            <a:br>
              <a:rPr lang="en-US" sz="1800" dirty="0"/>
            </a:br>
            <a:r>
              <a:rPr lang="en-US" sz="1800" dirty="0"/>
              <a:t>Individual Project – Coca Cola</a:t>
            </a:r>
            <a:br>
              <a:rPr lang="en-US" sz="1800" dirty="0"/>
            </a:br>
            <a:r>
              <a:rPr lang="en-US" sz="1800" dirty="0"/>
              <a:t> </a:t>
            </a:r>
          </a:p>
        </p:txBody>
      </p:sp>
      <p:sp>
        <p:nvSpPr>
          <p:cNvPr id="7" name="Text Placeholder 6">
            <a:extLst>
              <a:ext uri="{FF2B5EF4-FFF2-40B4-BE49-F238E27FC236}">
                <a16:creationId xmlns:a16="http://schemas.microsoft.com/office/drawing/2014/main" id="{67EB1B95-50C0-4E0B-80C6-CD707E2EE4E4}"/>
              </a:ext>
            </a:extLst>
          </p:cNvPr>
          <p:cNvSpPr>
            <a:spLocks noGrp="1"/>
          </p:cNvSpPr>
          <p:nvPr>
            <p:ph type="body" sz="half" idx="2"/>
          </p:nvPr>
        </p:nvSpPr>
        <p:spPr/>
        <p:txBody>
          <a:bodyPr/>
          <a:lstStyle/>
          <a:p>
            <a:r>
              <a:rPr lang="en-US" dirty="0"/>
              <a:t>Sumeet </a:t>
            </a:r>
            <a:r>
              <a:rPr lang="en-US" dirty="0" err="1"/>
              <a:t>Gaglani</a:t>
            </a:r>
            <a:endParaRPr lang="en-US" dirty="0"/>
          </a:p>
        </p:txBody>
      </p:sp>
    </p:spTree>
    <p:extLst>
      <p:ext uri="{BB962C8B-B14F-4D97-AF65-F5344CB8AC3E}">
        <p14:creationId xmlns:p14="http://schemas.microsoft.com/office/powerpoint/2010/main" val="1557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6117-475A-4441-A173-7CB317F524EF}"/>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876ECAC5-B428-4E70-9138-899853BE622F}"/>
              </a:ext>
            </a:extLst>
          </p:cNvPr>
          <p:cNvSpPr>
            <a:spLocks noGrp="1"/>
          </p:cNvSpPr>
          <p:nvPr>
            <p:ph idx="1"/>
          </p:nvPr>
        </p:nvSpPr>
        <p:spPr>
          <a:xfrm>
            <a:off x="609600" y="990600"/>
            <a:ext cx="10972800" cy="5867400"/>
          </a:xfrm>
        </p:spPr>
        <p:txBody>
          <a:bodyPr/>
          <a:lstStyle/>
          <a:p>
            <a:r>
              <a:rPr lang="en-US" b="1" u="sng" dirty="0"/>
              <a:t>Data</a:t>
            </a:r>
            <a:r>
              <a:rPr lang="en-US" b="1" dirty="0"/>
              <a:t> </a:t>
            </a:r>
            <a:r>
              <a:rPr lang="en-US" b="1" u="sng" dirty="0"/>
              <a:t>Visualization</a:t>
            </a:r>
            <a:r>
              <a:rPr lang="en-US" b="1" dirty="0"/>
              <a:t>: </a:t>
            </a:r>
            <a:r>
              <a:rPr lang="en-US" dirty="0"/>
              <a:t>Processed and cleaned data will be available for researchers and developers. Data needs to be presented in dashboard that is easily understandable across all beneficiaries and stakeholders. Considering a baseline functionality, statistical and integrated information requires further analysis from data scientists. However, for the project,</a:t>
            </a:r>
            <a:r>
              <a:rPr lang="en-US" u="sng" dirty="0"/>
              <a:t> </a:t>
            </a:r>
            <a:r>
              <a:rPr lang="en-US" dirty="0"/>
              <a:t>as a best practice functionality, we will need high quality Business Intelligence tool with company since wide visibility is a must.</a:t>
            </a:r>
          </a:p>
          <a:p>
            <a:r>
              <a:rPr lang="en-US" b="1" u="sng" dirty="0"/>
              <a:t>Batch</a:t>
            </a:r>
            <a:r>
              <a:rPr lang="en-US" b="1" dirty="0"/>
              <a:t> </a:t>
            </a:r>
            <a:r>
              <a:rPr lang="en-US" b="1" u="sng" dirty="0"/>
              <a:t>Processing</a:t>
            </a:r>
            <a:r>
              <a:rPr lang="en-US" b="1" dirty="0"/>
              <a:t>: </a:t>
            </a:r>
            <a:r>
              <a:rPr lang="en-US" dirty="0"/>
              <a:t>As the data sets are large since it is from different part of the world, often a big data solution must process data files using running batch jobs to filter, aggregate, and prepare the data for analysis. Usually these jobs involve reading source files, processing them, and writing the output to new files. As for the project, as a best practice functionality, it is important to process large volumes of data to get more detailed insights as well as to get fast analytics results.</a:t>
            </a:r>
          </a:p>
          <a:p>
            <a:r>
              <a:rPr lang="en-US" b="1" u="sng" dirty="0"/>
              <a:t>Enterprise</a:t>
            </a:r>
            <a:r>
              <a:rPr lang="en-US" b="1" dirty="0"/>
              <a:t> </a:t>
            </a:r>
            <a:r>
              <a:rPr lang="en-US" b="1" u="sng" dirty="0" err="1"/>
              <a:t>Datawarhouse</a:t>
            </a:r>
            <a:r>
              <a:rPr lang="en-US" b="1" dirty="0"/>
              <a:t> : </a:t>
            </a:r>
            <a:r>
              <a:rPr lang="en-US" dirty="0"/>
              <a:t>Data for batch processing operations is typically stored in a distributed location that can hold data in various formats. This kind of store is often called a data marts. For the project,</a:t>
            </a:r>
            <a:r>
              <a:rPr lang="en-US" u="sng" dirty="0"/>
              <a:t> </a:t>
            </a:r>
            <a:r>
              <a:rPr lang="en-US" dirty="0"/>
              <a:t>as a best practice functionality, we will integrate the system that would allow storage of a virtually unlimited amount of data, efficiently dealing with a range of different data models, support both structured and unstructured data</a:t>
            </a:r>
          </a:p>
          <a:p>
            <a:r>
              <a:rPr lang="en-US" b="1" dirty="0"/>
              <a:t>Robust Framework &amp; Orchestration:  </a:t>
            </a:r>
            <a:r>
              <a:rPr lang="en-US" dirty="0"/>
              <a:t>Any kind of</a:t>
            </a:r>
            <a:r>
              <a:rPr lang="en-US" b="1" dirty="0"/>
              <a:t> </a:t>
            </a:r>
            <a:r>
              <a:rPr lang="en-US" dirty="0"/>
              <a:t>Big Data frameworks is designed to cope with the problems of Variety, Volume and Velocity. Key features allow for iterative processing, storage and data ingestion. For the project, as a best practice functionality, the framework should allow repeated data processing operations, encapsulated in workflows, that transform source data, move data between multiple sources and load the processed data into an analytical data store to a report or dashboard generating tool.</a:t>
            </a:r>
          </a:p>
          <a:p>
            <a:endParaRPr lang="en-US" dirty="0"/>
          </a:p>
          <a:p>
            <a:endParaRPr lang="en-US" dirty="0"/>
          </a:p>
        </p:txBody>
      </p:sp>
    </p:spTree>
    <p:extLst>
      <p:ext uri="{BB962C8B-B14F-4D97-AF65-F5344CB8AC3E}">
        <p14:creationId xmlns:p14="http://schemas.microsoft.com/office/powerpoint/2010/main" val="177163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1698-5861-4F19-995A-DB2450D54B39}"/>
              </a:ext>
            </a:extLst>
          </p:cNvPr>
          <p:cNvSpPr>
            <a:spLocks noGrp="1"/>
          </p:cNvSpPr>
          <p:nvPr>
            <p:ph type="title"/>
          </p:nvPr>
        </p:nvSpPr>
        <p:spPr/>
        <p:txBody>
          <a:bodyPr/>
          <a:lstStyle/>
          <a:p>
            <a:r>
              <a:rPr lang="en-US" dirty="0"/>
              <a:t>Non Functional Requirements</a:t>
            </a:r>
          </a:p>
        </p:txBody>
      </p:sp>
      <p:sp>
        <p:nvSpPr>
          <p:cNvPr id="3" name="Content Placeholder 2">
            <a:extLst>
              <a:ext uri="{FF2B5EF4-FFF2-40B4-BE49-F238E27FC236}">
                <a16:creationId xmlns:a16="http://schemas.microsoft.com/office/drawing/2014/main" id="{8F2CA8BA-5A0B-4F03-9612-69171385503A}"/>
              </a:ext>
            </a:extLst>
          </p:cNvPr>
          <p:cNvSpPr>
            <a:spLocks noGrp="1"/>
          </p:cNvSpPr>
          <p:nvPr>
            <p:ph idx="1"/>
          </p:nvPr>
        </p:nvSpPr>
        <p:spPr>
          <a:xfrm>
            <a:off x="609600" y="990600"/>
            <a:ext cx="10972800" cy="5410200"/>
          </a:xfrm>
        </p:spPr>
        <p:txBody>
          <a:bodyPr/>
          <a:lstStyle/>
          <a:p>
            <a:pPr lvl="0"/>
            <a:r>
              <a:rPr lang="en-US" b="1" dirty="0"/>
              <a:t>Performance</a:t>
            </a:r>
            <a:r>
              <a:rPr lang="en-US" dirty="0"/>
              <a:t> – This requirement ensures optimal performance for the Big data solution, by considering the following:</a:t>
            </a:r>
          </a:p>
          <a:p>
            <a:pPr lvl="1"/>
            <a:r>
              <a:rPr lang="en-US" i="1" dirty="0"/>
              <a:t>Data Acquisition</a:t>
            </a:r>
          </a:p>
          <a:p>
            <a:pPr lvl="1"/>
            <a:r>
              <a:rPr lang="en-US" i="1" dirty="0"/>
              <a:t>Storage</a:t>
            </a:r>
          </a:p>
          <a:p>
            <a:pPr lvl="1"/>
            <a:r>
              <a:rPr lang="en-US" i="1" dirty="0"/>
              <a:t>Data Processing</a:t>
            </a:r>
          </a:p>
          <a:p>
            <a:pPr lvl="0"/>
            <a:r>
              <a:rPr lang="en-US" b="1" dirty="0"/>
              <a:t>Reliability – </a:t>
            </a:r>
            <a:r>
              <a:rPr lang="en-US" dirty="0"/>
              <a:t>The solution should ensure that the system should continue to work </a:t>
            </a:r>
            <a:r>
              <a:rPr lang="en-US" i="1" dirty="0"/>
              <a:t>correctly</a:t>
            </a:r>
            <a:r>
              <a:rPr lang="en-US" dirty="0"/>
              <a:t> (performing the correct function at the desired level of performance) even in the face of adversity </a:t>
            </a:r>
            <a:r>
              <a:rPr lang="en-US" b="1" dirty="0"/>
              <a:t>Maintainability - </a:t>
            </a:r>
            <a:r>
              <a:rPr lang="en-US" dirty="0"/>
              <a:t>Over time, many different people will work on the system and they should all be able to work on it </a:t>
            </a:r>
            <a:r>
              <a:rPr lang="en-US" i="1" dirty="0"/>
              <a:t>productively</a:t>
            </a:r>
            <a:r>
              <a:rPr lang="en-US" dirty="0"/>
              <a:t> by ensuring that:</a:t>
            </a:r>
          </a:p>
          <a:p>
            <a:pPr lvl="1"/>
            <a:r>
              <a:rPr lang="en-US" dirty="0"/>
              <a:t>Monitoring the health of the system periodically</a:t>
            </a:r>
          </a:p>
          <a:p>
            <a:pPr lvl="1"/>
            <a:r>
              <a:rPr lang="en-US" dirty="0"/>
              <a:t>Keeping software and platforms up to date, including security patches</a:t>
            </a:r>
          </a:p>
          <a:p>
            <a:pPr lvl="1"/>
            <a:r>
              <a:rPr lang="en-US" dirty="0"/>
              <a:t>Establishing good practices and tools for deployment, and configuration management</a:t>
            </a:r>
          </a:p>
          <a:p>
            <a:r>
              <a:rPr lang="en-US" b="1" dirty="0"/>
              <a:t>Cloud Support &amp; Elasticity – </a:t>
            </a:r>
            <a:r>
              <a:rPr lang="en-US" dirty="0"/>
              <a:t>This requirement ensures that the solution should be capable to move the architecture into the cloud to take advantage of the many benefits associated with its economies of scale. Elasticity is a cloud property which enables a framework to scale here and there as per request..</a:t>
            </a:r>
          </a:p>
          <a:p>
            <a:pPr lvl="0"/>
            <a:r>
              <a:rPr lang="en-US" b="1" dirty="0"/>
              <a:t>Flow Control – </a:t>
            </a:r>
            <a:r>
              <a:rPr lang="en-US" dirty="0"/>
              <a:t>This requirement ensure that the solution is capable of handling scenarios where the data source is emitting records faster than system can consume by providing strategies like dropping records and sampling.</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415043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0BF5-A4CB-4332-AC03-C3BCC71A80DC}"/>
              </a:ext>
            </a:extLst>
          </p:cNvPr>
          <p:cNvSpPr>
            <a:spLocks noGrp="1"/>
          </p:cNvSpPr>
          <p:nvPr>
            <p:ph type="title"/>
          </p:nvPr>
        </p:nvSpPr>
        <p:spPr/>
        <p:txBody>
          <a:bodyPr/>
          <a:lstStyle/>
          <a:p>
            <a:r>
              <a:rPr lang="en-US" dirty="0"/>
              <a:t>Non Functional Requirements</a:t>
            </a:r>
          </a:p>
        </p:txBody>
      </p:sp>
      <p:sp>
        <p:nvSpPr>
          <p:cNvPr id="3" name="Content Placeholder 2">
            <a:extLst>
              <a:ext uri="{FF2B5EF4-FFF2-40B4-BE49-F238E27FC236}">
                <a16:creationId xmlns:a16="http://schemas.microsoft.com/office/drawing/2014/main" id="{CF9FB3C2-1C31-425C-A19B-1F594FD1A70F}"/>
              </a:ext>
            </a:extLst>
          </p:cNvPr>
          <p:cNvSpPr>
            <a:spLocks noGrp="1"/>
          </p:cNvSpPr>
          <p:nvPr>
            <p:ph idx="1"/>
          </p:nvPr>
        </p:nvSpPr>
        <p:spPr/>
        <p:txBody>
          <a:bodyPr/>
          <a:lstStyle/>
          <a:p>
            <a:r>
              <a:rPr lang="en-US" b="1" u="sng" dirty="0"/>
              <a:t>Interoperability</a:t>
            </a:r>
            <a:r>
              <a:rPr lang="en-US" b="1" dirty="0"/>
              <a:t>: </a:t>
            </a:r>
            <a:r>
              <a:rPr lang="en-US" dirty="0"/>
              <a:t>The key thought for any big data solution will be whether the solution would work with numerous platforms or not. Considering a baseline functionality, the requirement would be to build a closed analytics application, that is built for one infrastructure platform. However, for the business opportunity as a best practice usefulness, an investigation arrangement that would interface with any of the significant stages is suggested thinking about a future verification execution.</a:t>
            </a:r>
          </a:p>
          <a:p>
            <a:endParaRPr lang="en-US" dirty="0"/>
          </a:p>
        </p:txBody>
      </p:sp>
    </p:spTree>
    <p:extLst>
      <p:ext uri="{BB962C8B-B14F-4D97-AF65-F5344CB8AC3E}">
        <p14:creationId xmlns:p14="http://schemas.microsoft.com/office/powerpoint/2010/main" val="2719426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4713-870E-4041-854E-36E9E5FCC3CD}"/>
              </a:ext>
            </a:extLst>
          </p:cNvPr>
          <p:cNvSpPr>
            <a:spLocks noGrp="1"/>
          </p:cNvSpPr>
          <p:nvPr>
            <p:ph type="title"/>
          </p:nvPr>
        </p:nvSpPr>
        <p:spPr/>
        <p:txBody>
          <a:bodyPr/>
          <a:lstStyle/>
          <a:p>
            <a:r>
              <a:rPr lang="en-US" dirty="0"/>
              <a:t>Architecture</a:t>
            </a:r>
          </a:p>
        </p:txBody>
      </p:sp>
      <p:pic>
        <p:nvPicPr>
          <p:cNvPr id="5" name="Content Placeholder 4" descr="A screenshot of a cell phone&#10;&#10;Description generated with very high confidence">
            <a:extLst>
              <a:ext uri="{FF2B5EF4-FFF2-40B4-BE49-F238E27FC236}">
                <a16:creationId xmlns:a16="http://schemas.microsoft.com/office/drawing/2014/main" id="{479B0239-9A97-4566-8803-4311B238DF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6478" y="990600"/>
            <a:ext cx="7539044" cy="5135563"/>
          </a:xfrm>
        </p:spPr>
      </p:pic>
    </p:spTree>
    <p:extLst>
      <p:ext uri="{BB962C8B-B14F-4D97-AF65-F5344CB8AC3E}">
        <p14:creationId xmlns:p14="http://schemas.microsoft.com/office/powerpoint/2010/main" val="910003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5B85-4991-4FCE-BB84-D15ED3D3884C}"/>
              </a:ext>
            </a:extLst>
          </p:cNvPr>
          <p:cNvSpPr>
            <a:spLocks noGrp="1"/>
          </p:cNvSpPr>
          <p:nvPr>
            <p:ph type="ctrTitle"/>
          </p:nvPr>
        </p:nvSpPr>
        <p:spPr/>
        <p:txBody>
          <a:bodyPr/>
          <a:lstStyle/>
          <a:p>
            <a:r>
              <a:rPr lang="en-US" dirty="0"/>
              <a:t>Reason for Selecting tools in Architecture</a:t>
            </a:r>
          </a:p>
        </p:txBody>
      </p:sp>
    </p:spTree>
    <p:extLst>
      <p:ext uri="{BB962C8B-B14F-4D97-AF65-F5344CB8AC3E}">
        <p14:creationId xmlns:p14="http://schemas.microsoft.com/office/powerpoint/2010/main" val="314777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5A6C-59D3-423E-A5F5-C75C82199A83}"/>
              </a:ext>
            </a:extLst>
          </p:cNvPr>
          <p:cNvSpPr>
            <a:spLocks noGrp="1"/>
          </p:cNvSpPr>
          <p:nvPr>
            <p:ph type="title"/>
          </p:nvPr>
        </p:nvSpPr>
        <p:spPr/>
        <p:txBody>
          <a:bodyPr/>
          <a:lstStyle/>
          <a:p>
            <a:r>
              <a:rPr lang="en-US" dirty="0"/>
              <a:t>Reasons</a:t>
            </a:r>
          </a:p>
        </p:txBody>
      </p:sp>
      <p:sp>
        <p:nvSpPr>
          <p:cNvPr id="3" name="Content Placeholder 2">
            <a:extLst>
              <a:ext uri="{FF2B5EF4-FFF2-40B4-BE49-F238E27FC236}">
                <a16:creationId xmlns:a16="http://schemas.microsoft.com/office/drawing/2014/main" id="{78903811-8DD2-42EB-A920-C7A71A3BBF72}"/>
              </a:ext>
            </a:extLst>
          </p:cNvPr>
          <p:cNvSpPr>
            <a:spLocks noGrp="1"/>
          </p:cNvSpPr>
          <p:nvPr>
            <p:ph idx="1"/>
          </p:nvPr>
        </p:nvSpPr>
        <p:spPr/>
        <p:txBody>
          <a:bodyPr/>
          <a:lstStyle/>
          <a:p>
            <a:pPr marL="0" indent="0">
              <a:buNone/>
            </a:pPr>
            <a:r>
              <a:rPr lang="en-US" b="1" dirty="0">
                <a:solidFill>
                  <a:schemeClr val="accent2"/>
                </a:solidFill>
              </a:rPr>
              <a:t>Data Integration: PENTAHO</a:t>
            </a:r>
          </a:p>
          <a:p>
            <a:pPr lvl="0"/>
            <a:r>
              <a:rPr lang="en-US" dirty="0"/>
              <a:t>The data which is collected from various data source, spreadsheets, customer feedback/survey must be integrated and stored in single database so that the process carries on according to the project flow.</a:t>
            </a:r>
          </a:p>
          <a:p>
            <a:r>
              <a:rPr lang="en-US" dirty="0"/>
              <a:t>Pentaho has about 35 optimized data connectors such as SAP HANA connector, Microsoft Excel, SQL Lite, SQL Server, and Salesforce.com etc. which helps us to connect to our data easily without any addon or third-party connectors.</a:t>
            </a:r>
          </a:p>
          <a:p>
            <a:pPr lvl="0"/>
            <a:r>
              <a:rPr lang="en-US" dirty="0"/>
              <a:t>The data integration to handle the large flux of the data would be “Pentaho Data Integration”</a:t>
            </a:r>
          </a:p>
          <a:p>
            <a:pPr lvl="0"/>
            <a:r>
              <a:rPr lang="en-US" dirty="0"/>
              <a:t>Pentaho Kettle does not require the data to be stored in single data base or single source, it can work the same way even if the data is spread across.</a:t>
            </a:r>
          </a:p>
          <a:p>
            <a:pPr lvl="0"/>
            <a:r>
              <a:rPr lang="en-US" dirty="0"/>
              <a:t>The installation is fast and easy.</a:t>
            </a:r>
          </a:p>
          <a:p>
            <a:pPr lvl="0"/>
            <a:r>
              <a:rPr lang="en-US" dirty="0"/>
              <a:t>When attempting to process the vast amounts of data collected on a daily basis for reporting, it is critical to have a Data Integration solution that is not only easy to use but easily extendable. </a:t>
            </a:r>
          </a:p>
          <a:p>
            <a:pPr marL="0" lvl="0" indent="0">
              <a:buNone/>
            </a:pPr>
            <a:r>
              <a:rPr lang="en-US" b="1" dirty="0">
                <a:solidFill>
                  <a:schemeClr val="accent2"/>
                </a:solidFill>
              </a:rPr>
              <a:t>Language And Tool: MACHINE LEARNING</a:t>
            </a:r>
          </a:p>
          <a:p>
            <a:r>
              <a:rPr lang="en-US" dirty="0"/>
              <a:t>In order to make predictions and decisions of launching the products we can use algorithms like tensor flow and random forest. The research for products for its taste, logistics, price according to demographics enables an advanced level for reaching out for customer satisfaction. The goal is to understand the impact of the launching multiple products for revenue across continents.</a:t>
            </a:r>
          </a:p>
          <a:p>
            <a:endParaRPr lang="en-US" b="1" dirty="0">
              <a:solidFill>
                <a:schemeClr val="accent2"/>
              </a:solidFill>
            </a:endParaRPr>
          </a:p>
          <a:p>
            <a:pPr marL="0" indent="0">
              <a:buNone/>
            </a:pPr>
            <a:endParaRPr lang="en-US" b="1" dirty="0">
              <a:solidFill>
                <a:schemeClr val="accent2"/>
              </a:solidFill>
            </a:endParaRPr>
          </a:p>
          <a:p>
            <a:pPr marL="0" indent="0">
              <a:buNone/>
            </a:pPr>
            <a:endParaRPr lang="en-US" dirty="0"/>
          </a:p>
        </p:txBody>
      </p:sp>
    </p:spTree>
    <p:extLst>
      <p:ext uri="{BB962C8B-B14F-4D97-AF65-F5344CB8AC3E}">
        <p14:creationId xmlns:p14="http://schemas.microsoft.com/office/powerpoint/2010/main" val="244827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0030-492E-4E95-AC0D-ABE86EA3C5E4}"/>
              </a:ext>
            </a:extLst>
          </p:cNvPr>
          <p:cNvSpPr>
            <a:spLocks noGrp="1"/>
          </p:cNvSpPr>
          <p:nvPr>
            <p:ph type="title"/>
          </p:nvPr>
        </p:nvSpPr>
        <p:spPr/>
        <p:txBody>
          <a:bodyPr/>
          <a:lstStyle/>
          <a:p>
            <a:r>
              <a:rPr lang="en-US" dirty="0"/>
              <a:t>Reasons</a:t>
            </a:r>
          </a:p>
        </p:txBody>
      </p:sp>
      <p:sp>
        <p:nvSpPr>
          <p:cNvPr id="3" name="Content Placeholder 2">
            <a:extLst>
              <a:ext uri="{FF2B5EF4-FFF2-40B4-BE49-F238E27FC236}">
                <a16:creationId xmlns:a16="http://schemas.microsoft.com/office/drawing/2014/main" id="{9E0EC2DF-7C6F-4401-AF03-BB701E379ACB}"/>
              </a:ext>
            </a:extLst>
          </p:cNvPr>
          <p:cNvSpPr>
            <a:spLocks noGrp="1"/>
          </p:cNvSpPr>
          <p:nvPr>
            <p:ph idx="1"/>
          </p:nvPr>
        </p:nvSpPr>
        <p:spPr/>
        <p:txBody>
          <a:bodyPr/>
          <a:lstStyle/>
          <a:p>
            <a:pPr marL="0" indent="0">
              <a:buNone/>
            </a:pPr>
            <a:r>
              <a:rPr lang="en-US" b="1" dirty="0">
                <a:solidFill>
                  <a:schemeClr val="accent2"/>
                </a:solidFill>
              </a:rPr>
              <a:t>Database: CASSANDRA</a:t>
            </a:r>
          </a:p>
          <a:p>
            <a:r>
              <a:rPr lang="en-US" dirty="0"/>
              <a:t>Apache Cassandra is a free and open-source, distributed, wide column store, NoSQL database management system designed to handle large amounts of data across many commodity servers.</a:t>
            </a:r>
          </a:p>
          <a:p>
            <a:r>
              <a:rPr lang="en-US" dirty="0"/>
              <a:t>Provides high availability with no single point of failure. </a:t>
            </a:r>
          </a:p>
          <a:p>
            <a:r>
              <a:rPr lang="en-US" dirty="0"/>
              <a:t>Cassandra offers robust support for clusters spanning multiple datacenters across different location, with asynchronous master less replication allowing low latency operations everyone who uses it. </a:t>
            </a:r>
            <a:endParaRPr lang="en-US" b="1" dirty="0">
              <a:solidFill>
                <a:schemeClr val="accent2"/>
              </a:solidFill>
            </a:endParaRPr>
          </a:p>
          <a:p>
            <a:pPr marL="0" indent="0">
              <a:buNone/>
            </a:pPr>
            <a:r>
              <a:rPr lang="en-US" b="1" dirty="0">
                <a:solidFill>
                  <a:schemeClr val="accent2"/>
                </a:solidFill>
              </a:rPr>
              <a:t>Visualization: ANTIVIA</a:t>
            </a:r>
          </a:p>
          <a:p>
            <a:r>
              <a:rPr lang="en-US" dirty="0"/>
              <a:t>In </a:t>
            </a:r>
            <a:r>
              <a:rPr lang="en-US" dirty="0" err="1"/>
              <a:t>Antivia</a:t>
            </a:r>
            <a:r>
              <a:rPr lang="en-US" dirty="0"/>
              <a:t> no coding skills are required when you utilize </a:t>
            </a:r>
            <a:r>
              <a:rPr lang="en-US" dirty="0" err="1"/>
              <a:t>DecisionPoint</a:t>
            </a:r>
            <a:r>
              <a:rPr lang="en-US" dirty="0"/>
              <a:t> Enterprise, an </a:t>
            </a:r>
            <a:r>
              <a:rPr lang="en-US" dirty="0" err="1"/>
              <a:t>Antivia</a:t>
            </a:r>
            <a:r>
              <a:rPr lang="en-US" dirty="0"/>
              <a:t> that lets us design interactive dashboards for different analysis like sales analysis, inventory analysis and rejects analysis. </a:t>
            </a:r>
          </a:p>
          <a:p>
            <a:r>
              <a:rPr lang="en-US" dirty="0"/>
              <a:t>We can also work directly with your existing data without changing or altering underlying data structures. Reuse existing queries to get up and running right away.</a:t>
            </a:r>
          </a:p>
          <a:p>
            <a:r>
              <a:rPr lang="en-US" dirty="0"/>
              <a:t>Other features of </a:t>
            </a:r>
            <a:r>
              <a:rPr lang="en-US" dirty="0" err="1"/>
              <a:t>Antivia</a:t>
            </a:r>
            <a:r>
              <a:rPr lang="en-US" dirty="0"/>
              <a:t> include the ability to share data sets for consistency, merge multiple data sources from different geographical location, refresh data in real-time, balance large volumes of data with fast response times and work in conjunction with Big Data databases.</a:t>
            </a:r>
          </a:p>
          <a:p>
            <a:pPr marL="0" indent="0">
              <a:buNone/>
            </a:pPr>
            <a:endParaRPr lang="en-US" b="1" dirty="0">
              <a:solidFill>
                <a:schemeClr val="accent2"/>
              </a:solidFill>
            </a:endParaRPr>
          </a:p>
          <a:p>
            <a:pPr marL="0" indent="0">
              <a:buNone/>
            </a:pPr>
            <a:endParaRPr lang="en-US" b="1" dirty="0">
              <a:solidFill>
                <a:schemeClr val="accent2"/>
              </a:solidFill>
            </a:endParaRPr>
          </a:p>
        </p:txBody>
      </p:sp>
    </p:spTree>
    <p:extLst>
      <p:ext uri="{BB962C8B-B14F-4D97-AF65-F5344CB8AC3E}">
        <p14:creationId xmlns:p14="http://schemas.microsoft.com/office/powerpoint/2010/main" val="1460136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6B0B-0C8C-4A8F-B3CA-4C2ED6B40475}"/>
              </a:ext>
            </a:extLst>
          </p:cNvPr>
          <p:cNvSpPr>
            <a:spLocks noGrp="1"/>
          </p:cNvSpPr>
          <p:nvPr>
            <p:ph type="title"/>
          </p:nvPr>
        </p:nvSpPr>
        <p:spPr/>
        <p:txBody>
          <a:bodyPr/>
          <a:lstStyle/>
          <a:p>
            <a:r>
              <a:rPr lang="en-US" dirty="0"/>
              <a:t>Reasons</a:t>
            </a:r>
          </a:p>
        </p:txBody>
      </p:sp>
      <p:sp>
        <p:nvSpPr>
          <p:cNvPr id="3" name="Content Placeholder 2">
            <a:extLst>
              <a:ext uri="{FF2B5EF4-FFF2-40B4-BE49-F238E27FC236}">
                <a16:creationId xmlns:a16="http://schemas.microsoft.com/office/drawing/2014/main" id="{BA5BC8AC-ED7D-43FA-AB07-FA1EC7035815}"/>
              </a:ext>
            </a:extLst>
          </p:cNvPr>
          <p:cNvSpPr>
            <a:spLocks noGrp="1"/>
          </p:cNvSpPr>
          <p:nvPr>
            <p:ph idx="1"/>
          </p:nvPr>
        </p:nvSpPr>
        <p:spPr/>
        <p:txBody>
          <a:bodyPr/>
          <a:lstStyle/>
          <a:p>
            <a:pPr marL="0" indent="0">
              <a:buNone/>
            </a:pPr>
            <a:r>
              <a:rPr lang="en-US" b="1" dirty="0">
                <a:solidFill>
                  <a:schemeClr val="accent2"/>
                </a:solidFill>
              </a:rPr>
              <a:t>Framework and Orchestration: HADOOP</a:t>
            </a:r>
          </a:p>
          <a:p>
            <a:pPr lvl="0"/>
            <a:r>
              <a:rPr lang="en-US" dirty="0"/>
              <a:t>Orchestration is the automated arrangement, coordination and management of the computer systems. Middleware and services, this will help us to automate things so that it will reduce the burden on the project team members who can decide the strategy on the output dashboard or invest their time on the planning.</a:t>
            </a:r>
          </a:p>
          <a:p>
            <a:pPr lvl="0"/>
            <a:r>
              <a:rPr lang="en-US" dirty="0"/>
              <a:t>The framework is secured and scalable and has the various data encryption as a add on.</a:t>
            </a:r>
          </a:p>
          <a:p>
            <a:pPr lvl="0"/>
            <a:r>
              <a:rPr lang="en-US" dirty="0"/>
              <a:t>Its fast, scalable, flexible and resilient to failure.</a:t>
            </a:r>
          </a:p>
          <a:p>
            <a:pPr marL="0" lvl="0" indent="0">
              <a:buNone/>
            </a:pPr>
            <a:endParaRPr lang="en-US" b="1" dirty="0">
              <a:solidFill>
                <a:schemeClr val="accent2"/>
              </a:solidFill>
            </a:endParaRPr>
          </a:p>
          <a:p>
            <a:pPr marL="0" indent="0">
              <a:buNone/>
            </a:pPr>
            <a:endParaRPr lang="en-US" b="1" dirty="0">
              <a:solidFill>
                <a:schemeClr val="accent2"/>
              </a:solidFill>
            </a:endParaRPr>
          </a:p>
        </p:txBody>
      </p:sp>
    </p:spTree>
    <p:extLst>
      <p:ext uri="{BB962C8B-B14F-4D97-AF65-F5344CB8AC3E}">
        <p14:creationId xmlns:p14="http://schemas.microsoft.com/office/powerpoint/2010/main" val="2278743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747D-8CDC-456A-B5D3-8CE581ADF52B}"/>
              </a:ext>
            </a:extLst>
          </p:cNvPr>
          <p:cNvSpPr>
            <a:spLocks noGrp="1"/>
          </p:cNvSpPr>
          <p:nvPr>
            <p:ph type="title"/>
          </p:nvPr>
        </p:nvSpPr>
        <p:spPr/>
        <p:txBody>
          <a:bodyPr/>
          <a:lstStyle/>
          <a:p>
            <a:r>
              <a:rPr lang="en-US" dirty="0"/>
              <a:t>PROJECT PLAN</a:t>
            </a:r>
          </a:p>
        </p:txBody>
      </p:sp>
      <p:sp>
        <p:nvSpPr>
          <p:cNvPr id="3" name="Content Placeholder 2">
            <a:extLst>
              <a:ext uri="{FF2B5EF4-FFF2-40B4-BE49-F238E27FC236}">
                <a16:creationId xmlns:a16="http://schemas.microsoft.com/office/drawing/2014/main" id="{E873BB7B-073F-4BE2-9FDE-5A09530FD97A}"/>
              </a:ext>
            </a:extLst>
          </p:cNvPr>
          <p:cNvSpPr>
            <a:spLocks noGrp="1"/>
          </p:cNvSpPr>
          <p:nvPr>
            <p:ph idx="1"/>
          </p:nvPr>
        </p:nvSpPr>
        <p:spPr/>
        <p:txBody>
          <a:bodyPr/>
          <a:lstStyle/>
          <a:p>
            <a:pPr marL="0" indent="0">
              <a:buNone/>
            </a:pPr>
            <a:endParaRPr lang="en-US" dirty="0"/>
          </a:p>
        </p:txBody>
      </p:sp>
      <p:pic>
        <p:nvPicPr>
          <p:cNvPr id="4" name="Picture 3">
            <a:extLst>
              <a:ext uri="{FF2B5EF4-FFF2-40B4-BE49-F238E27FC236}">
                <a16:creationId xmlns:a16="http://schemas.microsoft.com/office/drawing/2014/main" id="{C3680D97-71FE-46DD-A1B1-309B2C821D90}"/>
              </a:ext>
            </a:extLst>
          </p:cNvPr>
          <p:cNvPicPr>
            <a:picLocks noChangeAspect="1"/>
          </p:cNvPicPr>
          <p:nvPr/>
        </p:nvPicPr>
        <p:blipFill>
          <a:blip r:embed="rId2"/>
          <a:stretch>
            <a:fillRect/>
          </a:stretch>
        </p:blipFill>
        <p:spPr>
          <a:xfrm>
            <a:off x="1143000" y="1409366"/>
            <a:ext cx="9906000" cy="4716797"/>
          </a:xfrm>
          <a:prstGeom prst="rect">
            <a:avLst/>
          </a:prstGeom>
        </p:spPr>
      </p:pic>
    </p:spTree>
    <p:extLst>
      <p:ext uri="{BB962C8B-B14F-4D97-AF65-F5344CB8AC3E}">
        <p14:creationId xmlns:p14="http://schemas.microsoft.com/office/powerpoint/2010/main" val="1104025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9CAD-312C-4AF9-8AA7-138FF2D2434A}"/>
              </a:ext>
            </a:extLst>
          </p:cNvPr>
          <p:cNvSpPr>
            <a:spLocks noGrp="1"/>
          </p:cNvSpPr>
          <p:nvPr>
            <p:ph type="title"/>
          </p:nvPr>
        </p:nvSpPr>
        <p:spPr/>
        <p:txBody>
          <a:bodyPr/>
          <a:lstStyle/>
          <a:p>
            <a:r>
              <a:rPr lang="en-US" dirty="0"/>
              <a:t>OTHER FACTORS</a:t>
            </a:r>
          </a:p>
        </p:txBody>
      </p:sp>
      <p:sp>
        <p:nvSpPr>
          <p:cNvPr id="3" name="Content Placeholder 2">
            <a:extLst>
              <a:ext uri="{FF2B5EF4-FFF2-40B4-BE49-F238E27FC236}">
                <a16:creationId xmlns:a16="http://schemas.microsoft.com/office/drawing/2014/main" id="{A4F50409-4DE4-40CB-B7ED-A7CAA96908DF}"/>
              </a:ext>
            </a:extLst>
          </p:cNvPr>
          <p:cNvSpPr>
            <a:spLocks noGrp="1"/>
          </p:cNvSpPr>
          <p:nvPr>
            <p:ph idx="1"/>
          </p:nvPr>
        </p:nvSpPr>
        <p:spPr/>
        <p:txBody>
          <a:bodyPr/>
          <a:lstStyle/>
          <a:p>
            <a:pPr marL="0" indent="0">
              <a:buNone/>
            </a:pPr>
            <a:r>
              <a:rPr lang="en-US" b="1" dirty="0">
                <a:solidFill>
                  <a:schemeClr val="accent2"/>
                </a:solidFill>
              </a:rPr>
              <a:t>RISK</a:t>
            </a:r>
          </a:p>
          <a:p>
            <a:pPr marL="0" indent="0">
              <a:buNone/>
            </a:pPr>
            <a:r>
              <a:rPr lang="en-US" dirty="0"/>
              <a:t>Setting up logistics and effectively supplying products according to city: This task would be heavy on the pockets of project sponsor. If the products which are supplied do not meet the customer expectation it will be a great loss for the company. </a:t>
            </a:r>
          </a:p>
          <a:p>
            <a:pPr marL="0" indent="0">
              <a:buNone/>
            </a:pPr>
            <a:r>
              <a:rPr lang="en-US" b="1" dirty="0">
                <a:solidFill>
                  <a:schemeClr val="accent2"/>
                </a:solidFill>
              </a:rPr>
              <a:t>ISSUES</a:t>
            </a:r>
          </a:p>
          <a:p>
            <a:pPr marL="0" indent="0">
              <a:buNone/>
            </a:pPr>
            <a:r>
              <a:rPr lang="en-US" dirty="0"/>
              <a:t>Collecting data across the continents: There would be a lot of data inconsistency since data would be gathered by different teams in different location. </a:t>
            </a:r>
          </a:p>
          <a:p>
            <a:pPr marL="0" indent="0">
              <a:buNone/>
            </a:pPr>
            <a:r>
              <a:rPr lang="en-US" b="1" dirty="0">
                <a:solidFill>
                  <a:schemeClr val="accent2"/>
                </a:solidFill>
              </a:rPr>
              <a:t>DATA COLLECTION</a:t>
            </a:r>
          </a:p>
          <a:p>
            <a:r>
              <a:rPr lang="en-US" dirty="0"/>
              <a:t>The source for collecting data is from the Internet or devices used by the users to get trending food items they are searching for. </a:t>
            </a:r>
          </a:p>
          <a:p>
            <a:r>
              <a:rPr lang="en-US" dirty="0"/>
              <a:t>Customer feedback would be a vital data source for meeting up their expectation</a:t>
            </a:r>
          </a:p>
          <a:p>
            <a:pPr marL="0" indent="0">
              <a:buNone/>
            </a:pPr>
            <a:endParaRPr lang="en-US" dirty="0">
              <a:solidFill>
                <a:schemeClr val="accent2"/>
              </a:solidFill>
            </a:endParaRPr>
          </a:p>
        </p:txBody>
      </p:sp>
    </p:spTree>
    <p:extLst>
      <p:ext uri="{BB962C8B-B14F-4D97-AF65-F5344CB8AC3E}">
        <p14:creationId xmlns:p14="http://schemas.microsoft.com/office/powerpoint/2010/main" val="413692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341231-91DF-4244-B87E-8FF499260C0F}"/>
              </a:ext>
            </a:extLst>
          </p:cNvPr>
          <p:cNvSpPr>
            <a:spLocks noGrp="1"/>
          </p:cNvSpPr>
          <p:nvPr>
            <p:ph type="title"/>
          </p:nvPr>
        </p:nvSpPr>
        <p:spPr/>
        <p:txBody>
          <a:bodyPr/>
          <a:lstStyle/>
          <a:p>
            <a:r>
              <a:rPr lang="en-US" dirty="0">
                <a:solidFill>
                  <a:srgbClr val="FF0000"/>
                </a:solidFill>
              </a:rPr>
              <a:t>Company Name: Coca Cola</a:t>
            </a:r>
          </a:p>
        </p:txBody>
      </p:sp>
      <p:sp>
        <p:nvSpPr>
          <p:cNvPr id="6" name="Content Placeholder 5">
            <a:extLst>
              <a:ext uri="{FF2B5EF4-FFF2-40B4-BE49-F238E27FC236}">
                <a16:creationId xmlns:a16="http://schemas.microsoft.com/office/drawing/2014/main" id="{7D812208-A3F3-4681-80EB-188D7BF74A35}"/>
              </a:ext>
            </a:extLst>
          </p:cNvPr>
          <p:cNvSpPr>
            <a:spLocks noGrp="1"/>
          </p:cNvSpPr>
          <p:nvPr>
            <p:ph idx="1"/>
          </p:nvPr>
        </p:nvSpPr>
        <p:spPr/>
        <p:txBody>
          <a:bodyPr/>
          <a:lstStyle/>
          <a:p>
            <a:r>
              <a:rPr lang="en-US" b="1" dirty="0"/>
              <a:t>Industry: </a:t>
            </a:r>
            <a:r>
              <a:rPr lang="en-US" dirty="0">
                <a:solidFill>
                  <a:srgbClr val="222222"/>
                </a:solidFill>
                <a:latin typeface="Roboto" panose="02000000000000000000" pitchFamily="2" charset="0"/>
              </a:rPr>
              <a:t>Beverage</a:t>
            </a:r>
            <a:endParaRPr lang="en-US" b="1" dirty="0"/>
          </a:p>
          <a:p>
            <a:r>
              <a:rPr lang="en-US" b="1" dirty="0"/>
              <a:t>History/Background:</a:t>
            </a:r>
          </a:p>
          <a:p>
            <a:pPr marL="0" indent="0">
              <a:buNone/>
            </a:pPr>
            <a:r>
              <a:rPr lang="en-US" dirty="0"/>
              <a:t>Coca-Cola history began in 1886 when the curiosity of an Atlanta pharmacist, Dr. John , led him to create a distinctive tasting soft drink that could be sold at soda fountains. He created a flavored syrup, took it to his neighborhood pharmacy, where it was mixed with carbonated water and deemed “excellent” by those who sampled it. Dr. John partner and bookkeeper, Frank M. Robinson, is credited with naming the beverage “Coca‑Cola” as well as designing the trademarked, distinct script, still used today.</a:t>
            </a:r>
          </a:p>
          <a:p>
            <a:pPr marL="0" indent="0">
              <a:buNone/>
            </a:pPr>
            <a:r>
              <a:rPr lang="en-US" dirty="0"/>
              <a:t>Prior to his death in 1888, just two years after creating what was to become the world’s #1-selling sparkling beverage, Dr. Pemberton sold portions of his business to various parties, with the majority of the interest sold to Atlanta businessman, Asa G. Candler. Under Mr. Candler’s leadership, distribution of Coca‑Cola expanded to soda fountains beyond Atlanta. In 1894, impressed by the growing demand for Coca‑Cola and the desire to make the beverage portable, Joseph </a:t>
            </a:r>
            <a:r>
              <a:rPr lang="en-US" dirty="0" err="1"/>
              <a:t>Biedenharn</a:t>
            </a:r>
            <a:r>
              <a:rPr lang="en-US" dirty="0"/>
              <a:t> installed bottling machinery in the rear of his Mississippi soda fountain, becoming the first to put Coca‑Cola in bottles. Large scale bottling was made possible just five years later, when in 1899, three enterprising businessmen in Chattanooga, Tennessee secured exclusive rights to bottle and sell Coca‑Cola.</a:t>
            </a:r>
          </a:p>
          <a:p>
            <a:pPr marL="0" indent="0">
              <a:buNone/>
            </a:pPr>
            <a:endParaRPr lang="en-US" b="1" dirty="0"/>
          </a:p>
        </p:txBody>
      </p:sp>
    </p:spTree>
    <p:extLst>
      <p:ext uri="{BB962C8B-B14F-4D97-AF65-F5344CB8AC3E}">
        <p14:creationId xmlns:p14="http://schemas.microsoft.com/office/powerpoint/2010/main" val="2390354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82E8-E98D-42D7-BF73-E3EFE496ADBF}"/>
              </a:ext>
            </a:extLst>
          </p:cNvPr>
          <p:cNvSpPr>
            <a:spLocks noGrp="1"/>
          </p:cNvSpPr>
          <p:nvPr>
            <p:ph type="title"/>
          </p:nvPr>
        </p:nvSpPr>
        <p:spPr/>
        <p:txBody>
          <a:bodyPr/>
          <a:lstStyle/>
          <a:p>
            <a:r>
              <a:rPr lang="en-US" dirty="0"/>
              <a:t>OTHER FACTORS</a:t>
            </a:r>
          </a:p>
        </p:txBody>
      </p:sp>
      <p:sp>
        <p:nvSpPr>
          <p:cNvPr id="3" name="Content Placeholder 2">
            <a:extLst>
              <a:ext uri="{FF2B5EF4-FFF2-40B4-BE49-F238E27FC236}">
                <a16:creationId xmlns:a16="http://schemas.microsoft.com/office/drawing/2014/main" id="{4F304379-F834-4C10-970A-FF6C9FC7454D}"/>
              </a:ext>
            </a:extLst>
          </p:cNvPr>
          <p:cNvSpPr>
            <a:spLocks noGrp="1"/>
          </p:cNvSpPr>
          <p:nvPr>
            <p:ph idx="1"/>
          </p:nvPr>
        </p:nvSpPr>
        <p:spPr>
          <a:xfrm>
            <a:off x="609600" y="990600"/>
            <a:ext cx="10972800" cy="5410200"/>
          </a:xfrm>
        </p:spPr>
        <p:txBody>
          <a:bodyPr/>
          <a:lstStyle/>
          <a:p>
            <a:pPr marL="0" indent="0">
              <a:buNone/>
            </a:pPr>
            <a:r>
              <a:rPr lang="en-US" b="1" dirty="0">
                <a:solidFill>
                  <a:schemeClr val="accent2"/>
                </a:solidFill>
              </a:rPr>
              <a:t>SECURITY</a:t>
            </a:r>
          </a:p>
          <a:p>
            <a:r>
              <a:rPr lang="en-US" dirty="0"/>
              <a:t>In core Hadoop technology the HFDS has directories called </a:t>
            </a:r>
            <a:r>
              <a:rPr lang="en-US" b="1" dirty="0"/>
              <a:t>encryption zones</a:t>
            </a:r>
            <a:r>
              <a:rPr lang="en-US" dirty="0"/>
              <a:t>. When data is written to Hadoop it is automatically encrypted (with a user-selected algorithm) and assigned to an encryption zone. Encryption is file specific, not zone specific. That means each file within the zone is encrypted with its own unique </a:t>
            </a:r>
            <a:r>
              <a:rPr lang="en-US" b="1" dirty="0"/>
              <a:t>data encryption key (DEK)</a:t>
            </a:r>
            <a:r>
              <a:rPr lang="en-US" dirty="0"/>
              <a:t>. Clients decrypt data from HFDS uses an </a:t>
            </a:r>
            <a:r>
              <a:rPr lang="en-US" b="1" dirty="0"/>
              <a:t>encrypted data</a:t>
            </a:r>
            <a:r>
              <a:rPr lang="en-US" dirty="0"/>
              <a:t> </a:t>
            </a:r>
            <a:r>
              <a:rPr lang="en-US" b="1" dirty="0"/>
              <a:t>encryption key (EDEK)</a:t>
            </a:r>
            <a:r>
              <a:rPr lang="en-US" dirty="0"/>
              <a:t>, then use the DEK to read and write data. Encryption zones and DEK encryption occurs between the file system and database levels of the architecture.</a:t>
            </a:r>
          </a:p>
          <a:p>
            <a:r>
              <a:rPr lang="en-US" dirty="0"/>
              <a:t>Encryption keys need to be managed, which is the job of the Hadoop </a:t>
            </a:r>
            <a:r>
              <a:rPr lang="en-US" b="1" dirty="0"/>
              <a:t>Key Management Server</a:t>
            </a:r>
            <a:r>
              <a:rPr lang="en-US" dirty="0"/>
              <a:t>, or </a:t>
            </a:r>
            <a:r>
              <a:rPr lang="en-US" b="1" dirty="0"/>
              <a:t>KMS</a:t>
            </a:r>
            <a:r>
              <a:rPr lang="en-US" dirty="0"/>
              <a:t>. The KMS generates encryption keys, manages access to stored keys and manages encryption and decryption on HDFS clients. KMS is a Java web application with both client and server components that communicate with each other using HTTP and REST API. Security in KMS includes HTTPS secure transport and support for HTTP SPNEGO </a:t>
            </a:r>
            <a:r>
              <a:rPr lang="en-US" dirty="0" err="1"/>
              <a:t>Kerboros</a:t>
            </a:r>
            <a:r>
              <a:rPr lang="en-US" dirty="0"/>
              <a:t> authentication.</a:t>
            </a:r>
          </a:p>
          <a:p>
            <a:pPr marL="0" indent="0">
              <a:buNone/>
            </a:pPr>
            <a:r>
              <a:rPr lang="en-US" b="1" dirty="0">
                <a:solidFill>
                  <a:schemeClr val="accent2"/>
                </a:solidFill>
              </a:rPr>
              <a:t>SCALABILITY</a:t>
            </a:r>
          </a:p>
          <a:p>
            <a:r>
              <a:rPr lang="en-US" dirty="0"/>
              <a:t>A system is said to be scalable if it can increase its workload and throughput when additional resources are added. Developing a comprehensive scalable data platform is key to continuing the projects development.. </a:t>
            </a:r>
            <a:r>
              <a:rPr lang="en-US" b="1" dirty="0"/>
              <a:t>Scaling up or Vertical scaling</a:t>
            </a:r>
            <a:r>
              <a:rPr lang="en-US" dirty="0"/>
              <a:t> is process in which you add new resources like memory or CPU to improve system performance. </a:t>
            </a:r>
            <a:r>
              <a:rPr lang="en-US" b="1" dirty="0"/>
              <a:t>Scaling out or Horizontal scaling</a:t>
            </a:r>
            <a:r>
              <a:rPr lang="en-US" dirty="0"/>
              <a:t> is the process of adding more hardware to a system.</a:t>
            </a:r>
          </a:p>
          <a:p>
            <a:pPr marL="0" indent="0">
              <a:buNone/>
            </a:pPr>
            <a:r>
              <a:rPr lang="en-US" dirty="0">
                <a:solidFill>
                  <a:schemeClr val="accent2"/>
                </a:solidFill>
              </a:rPr>
              <a:t> </a:t>
            </a:r>
          </a:p>
        </p:txBody>
      </p:sp>
    </p:spTree>
    <p:extLst>
      <p:ext uri="{BB962C8B-B14F-4D97-AF65-F5344CB8AC3E}">
        <p14:creationId xmlns:p14="http://schemas.microsoft.com/office/powerpoint/2010/main" val="2411156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1FA1-28C4-463A-B0F2-BE5F019F2682}"/>
              </a:ext>
            </a:extLst>
          </p:cNvPr>
          <p:cNvSpPr>
            <a:spLocks noGrp="1"/>
          </p:cNvSpPr>
          <p:nvPr>
            <p:ph type="title"/>
          </p:nvPr>
        </p:nvSpPr>
        <p:spPr/>
        <p:txBody>
          <a:bodyPr/>
          <a:lstStyle/>
          <a:p>
            <a:r>
              <a:rPr lang="en-US" dirty="0"/>
              <a:t>OTHER FACTORS</a:t>
            </a:r>
          </a:p>
        </p:txBody>
      </p:sp>
      <p:sp>
        <p:nvSpPr>
          <p:cNvPr id="3" name="Content Placeholder 2">
            <a:extLst>
              <a:ext uri="{FF2B5EF4-FFF2-40B4-BE49-F238E27FC236}">
                <a16:creationId xmlns:a16="http://schemas.microsoft.com/office/drawing/2014/main" id="{D8081090-D9CE-4715-9B5D-1979A51D23BA}"/>
              </a:ext>
            </a:extLst>
          </p:cNvPr>
          <p:cNvSpPr>
            <a:spLocks noGrp="1"/>
          </p:cNvSpPr>
          <p:nvPr>
            <p:ph idx="1"/>
          </p:nvPr>
        </p:nvSpPr>
        <p:spPr/>
        <p:txBody>
          <a:bodyPr/>
          <a:lstStyle/>
          <a:p>
            <a:pPr marL="0" indent="0">
              <a:buNone/>
            </a:pPr>
            <a:r>
              <a:rPr lang="en-US" b="1" dirty="0">
                <a:solidFill>
                  <a:schemeClr val="accent2"/>
                </a:solidFill>
              </a:rPr>
              <a:t>MANAGEMENT</a:t>
            </a:r>
          </a:p>
          <a:p>
            <a:r>
              <a:rPr lang="en-US" dirty="0"/>
              <a:t>Manageability is brought about by using </a:t>
            </a:r>
            <a:r>
              <a:rPr lang="en-US" b="1" dirty="0"/>
              <a:t>Apache </a:t>
            </a:r>
            <a:r>
              <a:rPr lang="en-US" b="1" dirty="0" err="1"/>
              <a:t>ZooKeeper</a:t>
            </a:r>
            <a:r>
              <a:rPr lang="en-US" dirty="0"/>
              <a:t>. </a:t>
            </a:r>
            <a:r>
              <a:rPr lang="en-US" dirty="0" err="1"/>
              <a:t>ZooKeeper</a:t>
            </a:r>
            <a:r>
              <a:rPr lang="en-US" dirty="0"/>
              <a:t> is a distributed application providing services for managing a distributed application. In the project, </a:t>
            </a:r>
            <a:r>
              <a:rPr lang="en-US" dirty="0" err="1"/>
              <a:t>ZooKeeper</a:t>
            </a:r>
            <a:r>
              <a:rPr lang="en-US" dirty="0"/>
              <a:t> helps to coordinate and manage shared data with robust synchronization techniques. Some common services provided by the </a:t>
            </a:r>
            <a:r>
              <a:rPr lang="en-US" dirty="0" err="1"/>
              <a:t>ZooKeeper</a:t>
            </a:r>
            <a:r>
              <a:rPr lang="en-US" dirty="0"/>
              <a:t> are Naming service, Configuration management, Cluster management, Locking and synchronization service and reliable data registry. </a:t>
            </a:r>
            <a:r>
              <a:rPr lang="en-US" dirty="0" err="1"/>
              <a:t>ZooKeeper</a:t>
            </a:r>
            <a:r>
              <a:rPr lang="en-US" dirty="0"/>
              <a:t> uses a custom messaging protocol, which ensures that the local replicas never diverge. It also provides high performance by its reads outnumber writes, which is a typical showcase for a coordination service. It is also able to sustain a high throughput even when a server node which performs automatic recovery fails. One main highlight of this is that, no transaction is left partial, rather, it succeeds completely or fails completely which avoids any data corruption in the process.</a:t>
            </a:r>
          </a:p>
          <a:p>
            <a:pPr marL="0" indent="0">
              <a:buNone/>
            </a:pPr>
            <a:endParaRPr lang="en-US" dirty="0">
              <a:solidFill>
                <a:schemeClr val="accent2"/>
              </a:solidFill>
            </a:endParaRPr>
          </a:p>
        </p:txBody>
      </p:sp>
    </p:spTree>
    <p:extLst>
      <p:ext uri="{BB962C8B-B14F-4D97-AF65-F5344CB8AC3E}">
        <p14:creationId xmlns:p14="http://schemas.microsoft.com/office/powerpoint/2010/main" val="360474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35FE8A-FDEB-477C-BE1D-9B14B44F13F0}"/>
              </a:ext>
            </a:extLst>
          </p:cNvPr>
          <p:cNvSpPr>
            <a:spLocks noGrp="1"/>
          </p:cNvSpPr>
          <p:nvPr>
            <p:ph type="title"/>
          </p:nvPr>
        </p:nvSpPr>
        <p:spPr>
          <a:xfrm>
            <a:off x="609600" y="257221"/>
            <a:ext cx="10972800" cy="885779"/>
          </a:xfrm>
        </p:spPr>
        <p:txBody>
          <a:bodyPr/>
          <a:lstStyle/>
          <a:p>
            <a:r>
              <a:rPr lang="en-US" dirty="0"/>
              <a:t>Organization Issues</a:t>
            </a:r>
          </a:p>
        </p:txBody>
      </p:sp>
      <p:sp>
        <p:nvSpPr>
          <p:cNvPr id="5" name="Text Placeholder 4">
            <a:extLst>
              <a:ext uri="{FF2B5EF4-FFF2-40B4-BE49-F238E27FC236}">
                <a16:creationId xmlns:a16="http://schemas.microsoft.com/office/drawing/2014/main" id="{0648679E-94A8-404D-A967-FED5463DE00B}"/>
              </a:ext>
            </a:extLst>
          </p:cNvPr>
          <p:cNvSpPr>
            <a:spLocks noGrp="1"/>
          </p:cNvSpPr>
          <p:nvPr>
            <p:ph type="body" idx="1"/>
          </p:nvPr>
        </p:nvSpPr>
        <p:spPr/>
        <p:txBody>
          <a:bodyPr/>
          <a:lstStyle/>
          <a:p>
            <a:r>
              <a:rPr lang="en-US" dirty="0"/>
              <a:t> </a:t>
            </a:r>
          </a:p>
        </p:txBody>
      </p:sp>
      <p:sp>
        <p:nvSpPr>
          <p:cNvPr id="6" name="Content Placeholder 5">
            <a:extLst>
              <a:ext uri="{FF2B5EF4-FFF2-40B4-BE49-F238E27FC236}">
                <a16:creationId xmlns:a16="http://schemas.microsoft.com/office/drawing/2014/main" id="{319E9F46-2182-4FB9-A180-79B34BCA0DC9}"/>
              </a:ext>
            </a:extLst>
          </p:cNvPr>
          <p:cNvSpPr>
            <a:spLocks noGrp="1"/>
          </p:cNvSpPr>
          <p:nvPr>
            <p:ph sz="half" idx="2"/>
          </p:nvPr>
        </p:nvSpPr>
        <p:spPr>
          <a:xfrm>
            <a:off x="609600" y="2174875"/>
            <a:ext cx="5386917" cy="3951288"/>
          </a:xfrm>
        </p:spPr>
        <p:txBody>
          <a:bodyPr/>
          <a:lstStyle/>
          <a:p>
            <a:pPr marL="0" indent="0">
              <a:buNone/>
            </a:pPr>
            <a:r>
              <a:rPr lang="en-US" dirty="0"/>
              <a:t>Project: </a:t>
            </a:r>
            <a:r>
              <a:rPr lang="en-US" b="1" dirty="0"/>
              <a:t>Analytics for</a:t>
            </a:r>
            <a:r>
              <a:rPr lang="en-US" dirty="0"/>
              <a:t> </a:t>
            </a:r>
            <a:r>
              <a:rPr lang="en-US" b="1" dirty="0"/>
              <a:t>Revenue diversification</a:t>
            </a:r>
            <a:r>
              <a:rPr lang="en-US" dirty="0"/>
              <a:t> </a:t>
            </a:r>
            <a:endParaRPr lang="en-US" b="1" dirty="0"/>
          </a:p>
          <a:p>
            <a:pPr marL="0" indent="0">
              <a:buNone/>
            </a:pPr>
            <a:r>
              <a:rPr lang="en-US" dirty="0"/>
              <a:t>Coca-Cola and Pepsi have diversified their beverage product lineups in response to these trends. They've invested heavily in tea, juice, and bottled water, which has helped offset declines in their core soda businesses. </a:t>
            </a:r>
          </a:p>
          <a:p>
            <a:pPr marL="0" indent="0">
              <a:buNone/>
            </a:pPr>
            <a:r>
              <a:rPr lang="en-US" dirty="0"/>
              <a:t>But Pepsi went a step further. The company has become a powerful force in the snack foods business, with popular brands such as Lays, Doritos, Tostitos, Cheetos, and Quaker Oats, among others.</a:t>
            </a:r>
          </a:p>
          <a:p>
            <a:pPr marL="0" indent="0">
              <a:buNone/>
            </a:pPr>
            <a:r>
              <a:rPr lang="en-US" dirty="0"/>
              <a:t>Pepsi is the larger business in terms of revenue($64.42 billion), with nearly twice as much as Coca-Cola($33.92 billion)</a:t>
            </a:r>
          </a:p>
          <a:p>
            <a:pPr marL="0" indent="0">
              <a:buNone/>
            </a:pPr>
            <a:r>
              <a:rPr lang="en-US" dirty="0"/>
              <a:t>Big data can be used to analyze Coca Cola historical revenue streams and cost structures to identify weaknesses and make improvement on their current products. Big data can also be used for  Market analysis to identify emerging trends in products and services that the association will include in the market to increase their revenue from multiple products.</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endParaRPr lang="en-US" dirty="0"/>
          </a:p>
          <a:p>
            <a:pPr marL="0" indent="0">
              <a:buNone/>
            </a:pPr>
            <a:endParaRPr lang="en-US" dirty="0"/>
          </a:p>
        </p:txBody>
      </p:sp>
      <p:sp>
        <p:nvSpPr>
          <p:cNvPr id="7" name="Text Placeholder 6">
            <a:extLst>
              <a:ext uri="{FF2B5EF4-FFF2-40B4-BE49-F238E27FC236}">
                <a16:creationId xmlns:a16="http://schemas.microsoft.com/office/drawing/2014/main" id="{B1DA1004-46AA-41C7-A99E-8C57273AC4C5}"/>
              </a:ext>
            </a:extLst>
          </p:cNvPr>
          <p:cNvSpPr>
            <a:spLocks noGrp="1"/>
          </p:cNvSpPr>
          <p:nvPr>
            <p:ph type="body" sz="quarter" idx="3"/>
          </p:nvPr>
        </p:nvSpPr>
        <p:spPr/>
        <p:txBody>
          <a:bodyPr/>
          <a:lstStyle/>
          <a:p>
            <a:endParaRPr lang="en-US" dirty="0"/>
          </a:p>
        </p:txBody>
      </p:sp>
      <p:sp>
        <p:nvSpPr>
          <p:cNvPr id="8" name="Content Placeholder 7">
            <a:extLst>
              <a:ext uri="{FF2B5EF4-FFF2-40B4-BE49-F238E27FC236}">
                <a16:creationId xmlns:a16="http://schemas.microsoft.com/office/drawing/2014/main" id="{7ECCEF94-DB1D-4742-A89C-3A101D5994DA}"/>
              </a:ext>
            </a:extLst>
          </p:cNvPr>
          <p:cNvSpPr>
            <a:spLocks noGrp="1"/>
          </p:cNvSpPr>
          <p:nvPr>
            <p:ph sz="quarter" idx="4"/>
          </p:nvPr>
        </p:nvSpPr>
        <p:spPr/>
        <p:txBody>
          <a:bodyPr/>
          <a:lstStyle/>
          <a:p>
            <a:pPr marL="0" indent="0">
              <a:buNone/>
            </a:pPr>
            <a:r>
              <a:rPr lang="en-US" dirty="0"/>
              <a:t>Project:</a:t>
            </a:r>
            <a:r>
              <a:rPr lang="en-US" b="1" dirty="0"/>
              <a:t> Big Data Analytics to Drive Customer Loyalty</a:t>
            </a:r>
          </a:p>
          <a:p>
            <a:pPr marL="0" indent="0">
              <a:buNone/>
            </a:pPr>
            <a:r>
              <a:rPr lang="en-US" dirty="0"/>
              <a:t>Michelle Obama, is on a campaign against obesity, urging Americans to drink more water. Former Mayor Michael R. Bloomberg tried to ban sales of giant-size high-sugar soft drinks in New York City. And this week, the Food and Drug Administration proposed new foo labels that would more prominently display grams of added sugar, including the high-fructose corn syrup used in Coca-Cola. The company reported declining sales of soda in the critical North American market along with disappointing sales growth globally, alarming investors. Shares fell over 4 percent on the news, the most in seven months. So far this year, Coke shares have dropped nearly 7 percent.</a:t>
            </a:r>
          </a:p>
          <a:p>
            <a:pPr marL="0" indent="0">
              <a:buNone/>
            </a:pPr>
            <a:r>
              <a:rPr lang="en-US" dirty="0"/>
              <a:t>Coca cola should emphasize on quality rather than the quantity of beverage served using. Using big data and social media like </a:t>
            </a:r>
            <a:r>
              <a:rPr lang="en-US" dirty="0" err="1"/>
              <a:t>facebook</a:t>
            </a:r>
            <a:r>
              <a:rPr lang="en-US" dirty="0"/>
              <a:t>, twitter, </a:t>
            </a:r>
            <a:r>
              <a:rPr lang="en-US" dirty="0" err="1"/>
              <a:t>instagram</a:t>
            </a:r>
            <a:r>
              <a:rPr lang="en-US" dirty="0"/>
              <a:t> they can advertise their upgraded products containing low sugar content. Big Data can access information like the sex, location and social data of every customer and allow marketers to send different offers to each individual based on his or her interests.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3448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9887B3-5CA0-4E66-8EDA-0497276FA2A7}"/>
              </a:ext>
            </a:extLst>
          </p:cNvPr>
          <p:cNvSpPr/>
          <p:nvPr/>
        </p:nvSpPr>
        <p:spPr>
          <a:xfrm>
            <a:off x="3190204" y="240268"/>
            <a:ext cx="5147563" cy="369332"/>
          </a:xfrm>
          <a:prstGeom prst="rect">
            <a:avLst/>
          </a:prstGeom>
        </p:spPr>
        <p:txBody>
          <a:bodyPr wrap="none">
            <a:spAutoFit/>
          </a:bodyPr>
          <a:lstStyle/>
          <a:p>
            <a:pPr marL="0" indent="0" algn="ctr">
              <a:buNone/>
            </a:pPr>
            <a:r>
              <a:rPr lang="en-US" dirty="0"/>
              <a:t>Project: </a:t>
            </a:r>
            <a:r>
              <a:rPr lang="en-US" b="1" dirty="0"/>
              <a:t>Analytics for</a:t>
            </a:r>
            <a:r>
              <a:rPr lang="en-US" dirty="0"/>
              <a:t> </a:t>
            </a:r>
            <a:r>
              <a:rPr lang="en-US" b="1" dirty="0"/>
              <a:t>Revenue diversification</a:t>
            </a:r>
            <a:r>
              <a:rPr lang="en-US" dirty="0"/>
              <a:t> </a:t>
            </a:r>
            <a:endParaRPr lang="en-US" b="1" dirty="0"/>
          </a:p>
        </p:txBody>
      </p:sp>
      <p:pic>
        <p:nvPicPr>
          <p:cNvPr id="4" name="Picture 3" descr="A screenshot of a cell phone&#10;&#10;Description generated with high confidence">
            <a:extLst>
              <a:ext uri="{FF2B5EF4-FFF2-40B4-BE49-F238E27FC236}">
                <a16:creationId xmlns:a16="http://schemas.microsoft.com/office/drawing/2014/main" id="{F347E299-1AA6-40A9-9076-790CFA75C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295400"/>
            <a:ext cx="8632372" cy="4953000"/>
          </a:xfrm>
          <a:prstGeom prst="rect">
            <a:avLst/>
          </a:prstGeom>
        </p:spPr>
      </p:pic>
    </p:spTree>
    <p:extLst>
      <p:ext uri="{BB962C8B-B14F-4D97-AF65-F5344CB8AC3E}">
        <p14:creationId xmlns:p14="http://schemas.microsoft.com/office/powerpoint/2010/main" val="89817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81B9AB5E-C8D6-4839-A567-33F141A5D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43902"/>
            <a:ext cx="9372600" cy="5928298"/>
          </a:xfrm>
          <a:prstGeom prst="rect">
            <a:avLst/>
          </a:prstGeom>
        </p:spPr>
      </p:pic>
    </p:spTree>
    <p:extLst>
      <p:ext uri="{BB962C8B-B14F-4D97-AF65-F5344CB8AC3E}">
        <p14:creationId xmlns:p14="http://schemas.microsoft.com/office/powerpoint/2010/main" val="264397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F2D02-233B-47E4-A37B-5F98445E4939}"/>
              </a:ext>
            </a:extLst>
          </p:cNvPr>
          <p:cNvSpPr/>
          <p:nvPr/>
        </p:nvSpPr>
        <p:spPr>
          <a:xfrm>
            <a:off x="3103322" y="228600"/>
            <a:ext cx="5985356" cy="369332"/>
          </a:xfrm>
          <a:prstGeom prst="rect">
            <a:avLst/>
          </a:prstGeom>
        </p:spPr>
        <p:txBody>
          <a:bodyPr wrap="none">
            <a:spAutoFit/>
          </a:bodyPr>
          <a:lstStyle/>
          <a:p>
            <a:pPr marL="0" indent="0">
              <a:buNone/>
            </a:pPr>
            <a:r>
              <a:rPr lang="en-US" dirty="0"/>
              <a:t>Project:</a:t>
            </a:r>
            <a:r>
              <a:rPr lang="en-US" b="1" dirty="0"/>
              <a:t> Big Data Analytics to Drive Customer Loyalty</a:t>
            </a:r>
          </a:p>
        </p:txBody>
      </p:sp>
      <p:pic>
        <p:nvPicPr>
          <p:cNvPr id="4" name="Picture 3" descr="A screenshot of a cell phone&#10;&#10;Description generated with high confidence">
            <a:extLst>
              <a:ext uri="{FF2B5EF4-FFF2-40B4-BE49-F238E27FC236}">
                <a16:creationId xmlns:a16="http://schemas.microsoft.com/office/drawing/2014/main" id="{861FBAE3-CCE9-42D0-8505-1BFC9DF39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94" y="838201"/>
            <a:ext cx="9793205" cy="4876800"/>
          </a:xfrm>
          <a:prstGeom prst="rect">
            <a:avLst/>
          </a:prstGeom>
        </p:spPr>
      </p:pic>
      <p:sp>
        <p:nvSpPr>
          <p:cNvPr id="6" name="Rectangle 5">
            <a:extLst>
              <a:ext uri="{FF2B5EF4-FFF2-40B4-BE49-F238E27FC236}">
                <a16:creationId xmlns:a16="http://schemas.microsoft.com/office/drawing/2014/main" id="{4E3CC7EA-91C6-4F2F-852B-7EA88F8707A1}"/>
              </a:ext>
            </a:extLst>
          </p:cNvPr>
          <p:cNvSpPr/>
          <p:nvPr/>
        </p:nvSpPr>
        <p:spPr>
          <a:xfrm>
            <a:off x="4950157" y="5835133"/>
            <a:ext cx="2099677" cy="369332"/>
          </a:xfrm>
          <a:prstGeom prst="rect">
            <a:avLst/>
          </a:prstGeom>
        </p:spPr>
        <p:txBody>
          <a:bodyPr wrap="none">
            <a:spAutoFit/>
          </a:bodyPr>
          <a:lstStyle/>
          <a:p>
            <a:pPr marL="0" indent="0">
              <a:buNone/>
            </a:pPr>
            <a:r>
              <a:rPr lang="en-US" b="1" dirty="0"/>
              <a:t>CURRENT STATE</a:t>
            </a:r>
          </a:p>
        </p:txBody>
      </p:sp>
    </p:spTree>
    <p:extLst>
      <p:ext uri="{BB962C8B-B14F-4D97-AF65-F5344CB8AC3E}">
        <p14:creationId xmlns:p14="http://schemas.microsoft.com/office/powerpoint/2010/main" val="191714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619AD2BD-E530-4BC8-BD9E-913E78505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66730"/>
            <a:ext cx="8762999" cy="5705457"/>
          </a:xfrm>
          <a:prstGeom prst="rect">
            <a:avLst/>
          </a:prstGeom>
        </p:spPr>
      </p:pic>
    </p:spTree>
    <p:extLst>
      <p:ext uri="{BB962C8B-B14F-4D97-AF65-F5344CB8AC3E}">
        <p14:creationId xmlns:p14="http://schemas.microsoft.com/office/powerpoint/2010/main" val="231550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0EA8-2D01-425C-BC72-205E8F1890A0}"/>
              </a:ext>
            </a:extLst>
          </p:cNvPr>
          <p:cNvSpPr>
            <a:spLocks noGrp="1"/>
          </p:cNvSpPr>
          <p:nvPr>
            <p:ph type="title"/>
          </p:nvPr>
        </p:nvSpPr>
        <p:spPr/>
        <p:txBody>
          <a:bodyPr/>
          <a:lstStyle/>
          <a:p>
            <a:r>
              <a:rPr lang="en-US" dirty="0" err="1"/>
              <a:t>Comparision</a:t>
            </a:r>
            <a:endParaRPr lang="en-US" dirty="0"/>
          </a:p>
        </p:txBody>
      </p:sp>
      <p:graphicFrame>
        <p:nvGraphicFramePr>
          <p:cNvPr id="7" name="Content Placeholder 6">
            <a:extLst>
              <a:ext uri="{FF2B5EF4-FFF2-40B4-BE49-F238E27FC236}">
                <a16:creationId xmlns:a16="http://schemas.microsoft.com/office/drawing/2014/main" id="{AB135A2E-7450-4389-87DC-B1C3BAD1DDA9}"/>
              </a:ext>
            </a:extLst>
          </p:cNvPr>
          <p:cNvGraphicFramePr>
            <a:graphicFrameLocks noGrp="1"/>
          </p:cNvGraphicFramePr>
          <p:nvPr>
            <p:ph idx="1"/>
            <p:extLst>
              <p:ext uri="{D42A27DB-BD31-4B8C-83A1-F6EECF244321}">
                <p14:modId xmlns:p14="http://schemas.microsoft.com/office/powerpoint/2010/main" val="2651986332"/>
              </p:ext>
            </p:extLst>
          </p:nvPr>
        </p:nvGraphicFramePr>
        <p:xfrm>
          <a:off x="609600" y="990600"/>
          <a:ext cx="11154093" cy="6004560"/>
        </p:xfrm>
        <a:graphic>
          <a:graphicData uri="http://schemas.openxmlformats.org/drawingml/2006/table">
            <a:tbl>
              <a:tblPr firstRow="1" bandRow="1">
                <a:tableStyleId>{00A15C55-8517-42AA-B614-E9B94910E393}</a:tableStyleId>
              </a:tblPr>
              <a:tblGrid>
                <a:gridCol w="1752600">
                  <a:extLst>
                    <a:ext uri="{9D8B030D-6E8A-4147-A177-3AD203B41FA5}">
                      <a16:colId xmlns:a16="http://schemas.microsoft.com/office/drawing/2014/main" val="3241286785"/>
                    </a:ext>
                  </a:extLst>
                </a:gridCol>
                <a:gridCol w="4645343">
                  <a:extLst>
                    <a:ext uri="{9D8B030D-6E8A-4147-A177-3AD203B41FA5}">
                      <a16:colId xmlns:a16="http://schemas.microsoft.com/office/drawing/2014/main" val="4072379374"/>
                    </a:ext>
                  </a:extLst>
                </a:gridCol>
                <a:gridCol w="4756150">
                  <a:extLst>
                    <a:ext uri="{9D8B030D-6E8A-4147-A177-3AD203B41FA5}">
                      <a16:colId xmlns:a16="http://schemas.microsoft.com/office/drawing/2014/main" val="707703493"/>
                    </a:ext>
                  </a:extLst>
                </a:gridCol>
              </a:tblGrid>
              <a:tr h="473691">
                <a:tc>
                  <a:txBody>
                    <a:bodyPr/>
                    <a:lstStyle/>
                    <a:p>
                      <a:pPr algn="ctr"/>
                      <a:r>
                        <a:rPr lang="en-US" sz="1400" b="0" dirty="0">
                          <a:latin typeface="Calibri" panose="020F0502020204030204" pitchFamily="34" charset="0"/>
                          <a:cs typeface="Calibri" panose="020F0502020204030204" pitchFamily="34" charset="0"/>
                        </a:rPr>
                        <a:t>FACTORS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Calibri" panose="020F0502020204030204" pitchFamily="34" charset="0"/>
                          <a:cs typeface="Calibri" panose="020F0502020204030204" pitchFamily="34" charset="0"/>
                        </a:rPr>
                        <a:t>Analytics for Revenue diversification </a:t>
                      </a:r>
                    </a:p>
                    <a:p>
                      <a:pPr algn="ctr"/>
                      <a:endParaRPr lang="en-US" sz="1400" b="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Calibri" panose="020F0502020204030204" pitchFamily="34" charset="0"/>
                          <a:cs typeface="Calibri" panose="020F0502020204030204" pitchFamily="34" charset="0"/>
                        </a:rPr>
                        <a:t>Big Data Analytics to Drive Customer Loyalty</a:t>
                      </a:r>
                    </a:p>
                    <a:p>
                      <a:pPr algn="ctr"/>
                      <a:endParaRPr lang="en-US" sz="14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50451832"/>
                  </a:ext>
                </a:extLst>
              </a:tr>
              <a:tr h="334370">
                <a:tc>
                  <a:txBody>
                    <a:bodyPr/>
                    <a:lstStyle/>
                    <a:p>
                      <a:pPr algn="ctr"/>
                      <a:r>
                        <a:rPr lang="en-US" dirty="0"/>
                        <a:t>Budget</a:t>
                      </a:r>
                    </a:p>
                  </a:txBody>
                  <a:tcPr/>
                </a:tc>
                <a:tc>
                  <a:txBody>
                    <a:bodyPr/>
                    <a:lstStyle/>
                    <a:p>
                      <a:pPr algn="ctr"/>
                      <a:r>
                        <a:rPr lang="en-US" dirty="0"/>
                        <a:t>More cost is required to implement</a:t>
                      </a:r>
                    </a:p>
                  </a:txBody>
                  <a:tcPr/>
                </a:tc>
                <a:tc>
                  <a:txBody>
                    <a:bodyPr/>
                    <a:lstStyle/>
                    <a:p>
                      <a:pPr algn="ctr"/>
                      <a:r>
                        <a:rPr lang="en-US" dirty="0"/>
                        <a:t>Less cost is required for implementation</a:t>
                      </a:r>
                    </a:p>
                  </a:txBody>
                  <a:tcPr/>
                </a:tc>
                <a:extLst>
                  <a:ext uri="{0D108BD9-81ED-4DB2-BD59-A6C34878D82A}">
                    <a16:rowId xmlns:a16="http://schemas.microsoft.com/office/drawing/2014/main" val="975634193"/>
                  </a:ext>
                </a:extLst>
              </a:tr>
              <a:tr h="334370">
                <a:tc>
                  <a:txBody>
                    <a:bodyPr/>
                    <a:lstStyle/>
                    <a:p>
                      <a:pPr algn="ctr"/>
                      <a:r>
                        <a:rPr lang="en-US" dirty="0"/>
                        <a:t>Products</a:t>
                      </a:r>
                    </a:p>
                  </a:txBody>
                  <a:tcPr/>
                </a:tc>
                <a:tc>
                  <a:txBody>
                    <a:bodyPr/>
                    <a:lstStyle/>
                    <a:p>
                      <a:pPr algn="ctr"/>
                      <a:r>
                        <a:rPr lang="en-US" dirty="0"/>
                        <a:t>Multiple new and Healthier Project</a:t>
                      </a:r>
                    </a:p>
                  </a:txBody>
                  <a:tcPr/>
                </a:tc>
                <a:tc>
                  <a:txBody>
                    <a:bodyPr/>
                    <a:lstStyle/>
                    <a:p>
                      <a:pPr algn="ctr"/>
                      <a:r>
                        <a:rPr lang="en-US" dirty="0"/>
                        <a:t>Only Healthy Products</a:t>
                      </a:r>
                    </a:p>
                  </a:txBody>
                  <a:tcPr/>
                </a:tc>
                <a:extLst>
                  <a:ext uri="{0D108BD9-81ED-4DB2-BD59-A6C34878D82A}">
                    <a16:rowId xmlns:a16="http://schemas.microsoft.com/office/drawing/2014/main" val="3915934483"/>
                  </a:ext>
                </a:extLst>
              </a:tr>
              <a:tr h="334370">
                <a:tc>
                  <a:txBody>
                    <a:bodyPr/>
                    <a:lstStyle/>
                    <a:p>
                      <a:pPr algn="ctr"/>
                      <a:r>
                        <a:rPr lang="en-US" dirty="0"/>
                        <a:t>Time</a:t>
                      </a:r>
                    </a:p>
                  </a:txBody>
                  <a:tcPr/>
                </a:tc>
                <a:tc>
                  <a:txBody>
                    <a:bodyPr/>
                    <a:lstStyle/>
                    <a:p>
                      <a:pPr algn="ctr"/>
                      <a:r>
                        <a:rPr lang="en-US" dirty="0"/>
                        <a:t>More time completion</a:t>
                      </a:r>
                    </a:p>
                  </a:txBody>
                  <a:tcPr/>
                </a:tc>
                <a:tc>
                  <a:txBody>
                    <a:bodyPr/>
                    <a:lstStyle/>
                    <a:p>
                      <a:pPr algn="ctr"/>
                      <a:r>
                        <a:rPr lang="en-US" dirty="0"/>
                        <a:t>Less time for completion</a:t>
                      </a:r>
                    </a:p>
                  </a:txBody>
                  <a:tcPr/>
                </a:tc>
                <a:extLst>
                  <a:ext uri="{0D108BD9-81ED-4DB2-BD59-A6C34878D82A}">
                    <a16:rowId xmlns:a16="http://schemas.microsoft.com/office/drawing/2014/main" val="662770854"/>
                  </a:ext>
                </a:extLst>
              </a:tr>
              <a:tr h="365760">
                <a:tc>
                  <a:txBody>
                    <a:bodyPr/>
                    <a:lstStyle/>
                    <a:p>
                      <a:pPr algn="ctr"/>
                      <a:r>
                        <a:rPr lang="en-US" dirty="0"/>
                        <a:t>Risk &amp; Issues</a:t>
                      </a:r>
                    </a:p>
                  </a:txBody>
                  <a:tcPr/>
                </a:tc>
                <a:tc>
                  <a:txBody>
                    <a:bodyPr/>
                    <a:lstStyle/>
                    <a:p>
                      <a:pPr algn="ctr"/>
                      <a:r>
                        <a:rPr lang="en-US" dirty="0"/>
                        <a:t>If customers are not satisfied with new products it will be a great loss for company.</a:t>
                      </a:r>
                    </a:p>
                  </a:txBody>
                  <a:tcPr/>
                </a:tc>
                <a:tc>
                  <a:txBody>
                    <a:bodyPr/>
                    <a:lstStyle/>
                    <a:p>
                      <a:pPr algn="ctr"/>
                      <a:r>
                        <a:rPr lang="en-US" dirty="0"/>
                        <a:t>Since the target is to produce new healthy beverage the risk on implementing would be less</a:t>
                      </a:r>
                    </a:p>
                  </a:txBody>
                  <a:tcPr/>
                </a:tc>
                <a:extLst>
                  <a:ext uri="{0D108BD9-81ED-4DB2-BD59-A6C34878D82A}">
                    <a16:rowId xmlns:a16="http://schemas.microsoft.com/office/drawing/2014/main" val="241544948"/>
                  </a:ext>
                </a:extLst>
              </a:tr>
              <a:tr h="334370">
                <a:tc>
                  <a:txBody>
                    <a:bodyPr/>
                    <a:lstStyle/>
                    <a:p>
                      <a:pPr algn="ctr"/>
                      <a:r>
                        <a:rPr lang="en-US" dirty="0"/>
                        <a:t>Strength</a:t>
                      </a:r>
                    </a:p>
                  </a:txBody>
                  <a:tcPr/>
                </a:tc>
                <a:tc>
                  <a:txBody>
                    <a:bodyPr/>
                    <a:lstStyle/>
                    <a:p>
                      <a:pPr algn="ctr"/>
                      <a:r>
                        <a:rPr lang="en-US" dirty="0"/>
                        <a:t>Brand Name, More new Products</a:t>
                      </a:r>
                    </a:p>
                  </a:txBody>
                  <a:tcPr/>
                </a:tc>
                <a:tc>
                  <a:txBody>
                    <a:bodyPr/>
                    <a:lstStyle/>
                    <a:p>
                      <a:pPr algn="ctr"/>
                      <a:r>
                        <a:rPr lang="en-US" dirty="0"/>
                        <a:t>Brand name</a:t>
                      </a:r>
                    </a:p>
                  </a:txBody>
                  <a:tcPr/>
                </a:tc>
                <a:extLst>
                  <a:ext uri="{0D108BD9-81ED-4DB2-BD59-A6C34878D82A}">
                    <a16:rowId xmlns:a16="http://schemas.microsoft.com/office/drawing/2014/main" val="2931665437"/>
                  </a:ext>
                </a:extLst>
              </a:tr>
              <a:tr h="334370">
                <a:tc>
                  <a:txBody>
                    <a:bodyPr/>
                    <a:lstStyle/>
                    <a:p>
                      <a:pPr algn="ctr"/>
                      <a:r>
                        <a:rPr lang="en-US" dirty="0"/>
                        <a:t>Weakness</a:t>
                      </a:r>
                    </a:p>
                  </a:txBody>
                  <a:tcPr/>
                </a:tc>
                <a:tc>
                  <a:txBody>
                    <a:bodyPr/>
                    <a:lstStyle/>
                    <a:p>
                      <a:pPr algn="ctr"/>
                      <a:r>
                        <a:rPr lang="en-US" dirty="0"/>
                        <a:t>Data collected across continents should be accurate</a:t>
                      </a:r>
                    </a:p>
                  </a:txBody>
                  <a:tcPr/>
                </a:tc>
                <a:tc>
                  <a:txBody>
                    <a:bodyPr/>
                    <a:lstStyle/>
                    <a:p>
                      <a:pPr algn="ctr"/>
                      <a:r>
                        <a:rPr lang="en-US" dirty="0"/>
                        <a:t>Need to reformulate the existing product which would be time consuming</a:t>
                      </a:r>
                    </a:p>
                  </a:txBody>
                  <a:tcPr/>
                </a:tc>
                <a:extLst>
                  <a:ext uri="{0D108BD9-81ED-4DB2-BD59-A6C34878D82A}">
                    <a16:rowId xmlns:a16="http://schemas.microsoft.com/office/drawing/2014/main" val="4014433023"/>
                  </a:ext>
                </a:extLst>
              </a:tr>
              <a:tr h="334370">
                <a:tc>
                  <a:txBody>
                    <a:bodyPr/>
                    <a:lstStyle/>
                    <a:p>
                      <a:pPr algn="ctr"/>
                      <a:r>
                        <a:rPr lang="en-US" dirty="0"/>
                        <a:t>Stakeholders</a:t>
                      </a:r>
                    </a:p>
                  </a:txBody>
                  <a:tcPr/>
                </a:tc>
                <a:tc>
                  <a:txBody>
                    <a:bodyPr/>
                    <a:lstStyle/>
                    <a:p>
                      <a:pPr algn="ctr"/>
                      <a:r>
                        <a:rPr lang="en-US" dirty="0" err="1"/>
                        <a:t>KFC,McDonald</a:t>
                      </a:r>
                      <a:r>
                        <a:rPr lang="en-US" dirty="0"/>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KFC,McDonald</a:t>
                      </a:r>
                      <a:r>
                        <a:rPr lang="en-US" dirty="0"/>
                        <a:t> </a:t>
                      </a:r>
                    </a:p>
                    <a:p>
                      <a:pPr algn="ctr"/>
                      <a:endParaRPr lang="en-US" dirty="0"/>
                    </a:p>
                  </a:txBody>
                  <a:tcPr/>
                </a:tc>
                <a:extLst>
                  <a:ext uri="{0D108BD9-81ED-4DB2-BD59-A6C34878D82A}">
                    <a16:rowId xmlns:a16="http://schemas.microsoft.com/office/drawing/2014/main" val="1559244669"/>
                  </a:ext>
                </a:extLst>
              </a:tr>
              <a:tr h="334370">
                <a:tc>
                  <a:txBody>
                    <a:bodyPr/>
                    <a:lstStyle/>
                    <a:p>
                      <a:pPr algn="ctr"/>
                      <a:r>
                        <a:rPr lang="en-US" dirty="0"/>
                        <a:t>ROI</a:t>
                      </a:r>
                    </a:p>
                  </a:txBody>
                  <a:tcPr/>
                </a:tc>
                <a:tc>
                  <a:txBody>
                    <a:bodyPr/>
                    <a:lstStyle/>
                    <a:p>
                      <a:pPr algn="ctr"/>
                      <a:r>
                        <a:rPr lang="en-US" dirty="0"/>
                        <a:t>The ROI would be great once the products are able to generate revenue from multiple source </a:t>
                      </a:r>
                    </a:p>
                  </a:txBody>
                  <a:tcPr/>
                </a:tc>
                <a:tc>
                  <a:txBody>
                    <a:bodyPr/>
                    <a:lstStyle/>
                    <a:p>
                      <a:pPr algn="ctr"/>
                      <a:r>
                        <a:rPr lang="en-US" dirty="0"/>
                        <a:t>ROI would be less since it has only one new healthy beverage to sell</a:t>
                      </a:r>
                    </a:p>
                  </a:txBody>
                  <a:tcPr/>
                </a:tc>
                <a:extLst>
                  <a:ext uri="{0D108BD9-81ED-4DB2-BD59-A6C34878D82A}">
                    <a16:rowId xmlns:a16="http://schemas.microsoft.com/office/drawing/2014/main" val="2153236356"/>
                  </a:ext>
                </a:extLst>
              </a:tr>
              <a:tr h="33437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289193050"/>
                  </a:ext>
                </a:extLst>
              </a:tr>
            </a:tbl>
          </a:graphicData>
        </a:graphic>
      </p:graphicFrame>
    </p:spTree>
    <p:extLst>
      <p:ext uri="{BB962C8B-B14F-4D97-AF65-F5344CB8AC3E}">
        <p14:creationId xmlns:p14="http://schemas.microsoft.com/office/powerpoint/2010/main" val="126757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D4083B-C12F-47D3-891D-8A18E4F6CA7B}"/>
              </a:ext>
            </a:extLst>
          </p:cNvPr>
          <p:cNvSpPr>
            <a:spLocks noGrp="1"/>
          </p:cNvSpPr>
          <p:nvPr>
            <p:ph type="title"/>
          </p:nvPr>
        </p:nvSpPr>
        <p:spPr/>
        <p:txBody>
          <a:bodyPr/>
          <a:lstStyle/>
          <a:p>
            <a:r>
              <a:rPr lang="en-US" dirty="0"/>
              <a:t>Select Project</a:t>
            </a:r>
          </a:p>
        </p:txBody>
      </p:sp>
      <p:sp>
        <p:nvSpPr>
          <p:cNvPr id="7" name="Content Placeholder 6">
            <a:extLst>
              <a:ext uri="{FF2B5EF4-FFF2-40B4-BE49-F238E27FC236}">
                <a16:creationId xmlns:a16="http://schemas.microsoft.com/office/drawing/2014/main" id="{1513DBEC-CDFB-44EA-BAB8-4DDB680B410E}"/>
              </a:ext>
            </a:extLst>
          </p:cNvPr>
          <p:cNvSpPr>
            <a:spLocks noGrp="1"/>
          </p:cNvSpPr>
          <p:nvPr>
            <p:ph idx="1"/>
          </p:nvPr>
        </p:nvSpPr>
        <p:spPr/>
        <p:txBody>
          <a:bodyPr/>
          <a:lstStyle/>
          <a:p>
            <a:r>
              <a:rPr lang="en-US" b="1" dirty="0"/>
              <a:t>Analytics for</a:t>
            </a:r>
            <a:r>
              <a:rPr lang="en-US" dirty="0"/>
              <a:t> </a:t>
            </a:r>
            <a:r>
              <a:rPr lang="en-US" b="1" dirty="0"/>
              <a:t>Revenue diversification</a:t>
            </a:r>
            <a:r>
              <a:rPr lang="en-US" dirty="0"/>
              <a:t> </a:t>
            </a:r>
            <a:endParaRPr lang="en-US" b="1" dirty="0"/>
          </a:p>
          <a:p>
            <a:pPr marL="0" indent="0">
              <a:buNone/>
            </a:pPr>
            <a:r>
              <a:rPr lang="en-US" dirty="0"/>
              <a:t>      </a:t>
            </a:r>
            <a:r>
              <a:rPr lang="en-US" b="1" u="sng" dirty="0"/>
              <a:t>Reasons</a:t>
            </a:r>
          </a:p>
          <a:p>
            <a:pPr marL="0" indent="0">
              <a:buNone/>
            </a:pPr>
            <a:r>
              <a:rPr lang="en-US" dirty="0"/>
              <a:t>1. Healthier products can be produced too not in just beverage but also food products.</a:t>
            </a:r>
          </a:p>
          <a:p>
            <a:pPr marL="0" indent="0">
              <a:buNone/>
            </a:pPr>
            <a:r>
              <a:rPr lang="en-US" dirty="0"/>
              <a:t>2. Larger scope in ROI and more profitable</a:t>
            </a:r>
          </a:p>
          <a:p>
            <a:pPr marL="0" indent="0">
              <a:buNone/>
            </a:pPr>
            <a:r>
              <a:rPr lang="en-US" dirty="0"/>
              <a:t>3. It just not replaces the old products but also improves the process work flow starting from collecting the data to delivering multiple products.</a:t>
            </a:r>
          </a:p>
          <a:p>
            <a:pPr marL="0" indent="0">
              <a:buNone/>
            </a:pPr>
            <a:r>
              <a:rPr lang="en-US" dirty="0"/>
              <a:t>4. More skilled employees would be added in the team.</a:t>
            </a:r>
          </a:p>
          <a:p>
            <a:pPr marL="0" indent="0">
              <a:buNone/>
            </a:pPr>
            <a:r>
              <a:rPr lang="en-US" dirty="0"/>
              <a:t>5. Will increase the number of stakeholders.</a:t>
            </a:r>
          </a:p>
          <a:p>
            <a:pPr marL="0" indent="0">
              <a:buNone/>
            </a:pPr>
            <a:endParaRPr lang="en-US" dirty="0"/>
          </a:p>
        </p:txBody>
      </p:sp>
    </p:spTree>
    <p:extLst>
      <p:ext uri="{BB962C8B-B14F-4D97-AF65-F5344CB8AC3E}">
        <p14:creationId xmlns:p14="http://schemas.microsoft.com/office/powerpoint/2010/main" val="881893056"/>
      </p:ext>
    </p:extLst>
  </p:cSld>
  <p:clrMapOvr>
    <a:masterClrMapping/>
  </p:clrMapOvr>
</p:sld>
</file>

<file path=ppt/theme/theme1.xml><?xml version="1.0" encoding="utf-8"?>
<a:theme xmlns:a="http://schemas.openxmlformats.org/drawingml/2006/main" name="1_Default Desig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E57039D-F559-488B-AD5D-1EC91F5F7076}">
  <we:reference id="wa104178141" version="3.10.0.19" store="en-US" storeType="OMEX"/>
  <we:alternateReferences>
    <we:reference id="WA104178141" version="3.10.0.19"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lient Deliverables" ma:contentTypeID="0x01010077F2BACD3CA53444BAC1EF7ACF4A81D9060100FC41DBE19EF1794591A3A3C23D240C6B" ma:contentTypeVersion="41" ma:contentTypeDescription="" ma:contentTypeScope="" ma:versionID="763b9680df3370ca8763eb01488b1d0a">
  <xsd:schema xmlns:xsd="http://www.w3.org/2001/XMLSchema" xmlns:xs="http://www.w3.org/2001/XMLSchema" xmlns:p="http://schemas.microsoft.com/office/2006/metadata/properties" xmlns:ns2="e009d29e-9388-47a6-bcda-f776a4d1ee29" xmlns:ns3="c606a8f1-3455-45e5-9fe8-ed5cc3424d41" xmlns:ns4="29f95e28-b772-4f8f-bf52-e152770296b5" targetNamespace="http://schemas.microsoft.com/office/2006/metadata/properties" ma:root="true" ma:fieldsID="deddb532b82e6c0abbd0e52b5703d210" ns2:_="" ns3:_="" ns4:_="">
    <xsd:import namespace="e009d29e-9388-47a6-bcda-f776a4d1ee29"/>
    <xsd:import namespace="c606a8f1-3455-45e5-9fe8-ed5cc3424d41"/>
    <xsd:import namespace="29f95e28-b772-4f8f-bf52-e152770296b5"/>
    <xsd:element name="properties">
      <xsd:complexType>
        <xsd:sequence>
          <xsd:element name="documentManagement">
            <xsd:complexType>
              <xsd:all>
                <xsd:element ref="ns2:TaxCatchAll" minOccurs="0"/>
                <xsd:element ref="ns2:TaxCatchAllLabel" minOccurs="0"/>
                <xsd:element ref="ns2:g7ab542c9bcb463fa05256d048a89aac" minOccurs="0"/>
                <xsd:element ref="ns3:TaxKeywordTaxHTField" minOccurs="0"/>
                <xsd:element ref="ns4:Phase" minOccurs="0"/>
                <xsd:element ref="ns4:Workstream" minOccurs="0"/>
                <xsd:element ref="ns4:nb8da97dc277439592c01b4505d53246"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09d29e-9388-47a6-bcda-f776a4d1ee29"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395ccc83-95ec-4c7d-920a-f57c99be01f1}" ma:internalName="TaxCatchAll" ma:showField="CatchAllData" ma:web="c606a8f1-3455-45e5-9fe8-ed5cc3424d41">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395ccc83-95ec-4c7d-920a-f57c99be01f1}" ma:internalName="TaxCatchAllLabel" ma:readOnly="true" ma:showField="CatchAllDataLabel" ma:web="c606a8f1-3455-45e5-9fe8-ed5cc3424d41">
      <xsd:complexType>
        <xsd:complexContent>
          <xsd:extension base="dms:MultiChoiceLookup">
            <xsd:sequence>
              <xsd:element name="Value" type="dms:Lookup" maxOccurs="unbounded" minOccurs="0" nillable="true"/>
            </xsd:sequence>
          </xsd:extension>
        </xsd:complexContent>
      </xsd:complexType>
    </xsd:element>
    <xsd:element name="g7ab542c9bcb463fa05256d048a89aac" ma:index="10" nillable="true" ma:taxonomy="true" ma:internalName="g7ab542c9bcb463fa05256d048a89aac" ma:taxonomyFieldName="Client" ma:displayName="Client" ma:default="213;#Franklin Templeton|e7347623-4b64-44e2-b036-3fc7f5da65f8" ma:fieldId="{07ab542c-9bcb-463f-a052-56d048a89aac}" ma:sspId="b11f5292-717d-4761-98e7-7aaf6906ce0d" ma:termSetId="1e2404c2-4fda-4381-8264-9b35ef49969b"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06a8f1-3455-45e5-9fe8-ed5cc3424d41"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Project tag" ma:fieldId="{23f27201-bee3-471e-b2e7-b64fd8b7ca38}" ma:taxonomyMulti="true" ma:sspId="b11f5292-717d-4761-98e7-7aaf6906ce0d"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9f95e28-b772-4f8f-bf52-e152770296b5" elementFormDefault="qualified">
    <xsd:import namespace="http://schemas.microsoft.com/office/2006/documentManagement/types"/>
    <xsd:import namespace="http://schemas.microsoft.com/office/infopath/2007/PartnerControls"/>
    <xsd:element name="Phase" ma:index="14" nillable="true" ma:displayName="Phase" ma:default="Pre-work" ma:format="Dropdown" ma:internalName="Phase">
      <xsd:simpleType>
        <xsd:restriction base="dms:Choice">
          <xsd:enumeration value="Pre-work"/>
          <xsd:enumeration value="Current State"/>
          <xsd:enumeration value="Target State"/>
          <xsd:enumeration value="Implementation"/>
        </xsd:restriction>
      </xsd:simpleType>
    </xsd:element>
    <xsd:element name="Workstream" ma:index="15" nillable="true" ma:displayName="Workstream" ma:default="Operations" ma:format="Dropdown" ma:internalName="Workstream">
      <xsd:simpleType>
        <xsd:restriction base="dms:Choice">
          <xsd:enumeration value="Operations"/>
          <xsd:enumeration value="Technology"/>
        </xsd:restriction>
      </xsd:simpleType>
    </xsd:element>
    <xsd:element name="nb8da97dc277439592c01b4505d53246" ma:index="16" ma:taxonomy="true" ma:internalName="nb8da97dc277439592c01b4505d53246" ma:taxonomyFieldName="Project_x0020_Document_x0020_Type" ma:displayName="Project Document Type" ma:indexed="true" ma:default="" ma:fieldId="{7b8da97d-c277-4395-92c0-1b4505d53246}" ma:sspId="b11f5292-717d-4761-98e7-7aaf6906ce0d" ma:termSetId="38d56e41-0a2a-4fb5-b887-3e36364f81e1"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009d29e-9388-47a6-bcda-f776a4d1ee29">
      <Value>213</Value>
      <Value>16</Value>
      <Value>86</Value>
    </TaxCatchAll>
    <TaxKeywordTaxHTField xmlns="c606a8f1-3455-45e5-9fe8-ed5cc3424d41">
      <Terms xmlns="http://schemas.microsoft.com/office/infopath/2007/PartnerControls"/>
    </TaxKeywordTaxHTField>
    <Phase xmlns="29f95e28-b772-4f8f-bf52-e152770296b5">Target State</Phase>
    <Workstream xmlns="29f95e28-b772-4f8f-bf52-e152770296b5">Technology</Workstream>
    <nb8da97dc277439592c01b4505d53246 xmlns="29f95e28-b772-4f8f-bf52-e152770296b5">
      <Terms xmlns="http://schemas.microsoft.com/office/infopath/2007/PartnerControls">
        <TermInfo xmlns="http://schemas.microsoft.com/office/infopath/2007/PartnerControls">
          <TermName xmlns="http://schemas.microsoft.com/office/infopath/2007/PartnerControls">Presentation</TermName>
          <TermId xmlns="http://schemas.microsoft.com/office/infopath/2007/PartnerControls">f66b09af-d206-41a2-acf6-2787b24af016</TermId>
        </TermInfo>
      </Terms>
    </nb8da97dc277439592c01b4505d53246>
    <g7ab542c9bcb463fa05256d048a89aac xmlns="e009d29e-9388-47a6-bcda-f776a4d1ee29">
      <Terms xmlns="http://schemas.microsoft.com/office/infopath/2007/PartnerControls">
        <TermInfo xmlns="http://schemas.microsoft.com/office/infopath/2007/PartnerControls">
          <TermName xmlns="http://schemas.microsoft.com/office/infopath/2007/PartnerControls">Franklin Templeton</TermName>
          <TermId xmlns="http://schemas.microsoft.com/office/infopath/2007/PartnerControls">e7347623-4b64-44e2-b036-3fc7f5da65f8</TermId>
        </TermInfo>
      </Terms>
    </g7ab542c9bcb463fa05256d048a89aac>
  </documentManagement>
</p:properties>
</file>

<file path=customXml/itemProps1.xml><?xml version="1.0" encoding="utf-8"?>
<ds:datastoreItem xmlns:ds="http://schemas.openxmlformats.org/officeDocument/2006/customXml" ds:itemID="{BF4C203C-3695-47FF-AFDA-CFE91D4DF2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09d29e-9388-47a6-bcda-f776a4d1ee29"/>
    <ds:schemaRef ds:uri="c606a8f1-3455-45e5-9fe8-ed5cc3424d41"/>
    <ds:schemaRef ds:uri="29f95e28-b772-4f8f-bf52-e15277029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A0AB02-FB27-4A4C-B23B-5B0647C051FD}">
  <ds:schemaRefs>
    <ds:schemaRef ds:uri="http://schemas.microsoft.com/sharepoint/v3/contenttype/forms"/>
  </ds:schemaRefs>
</ds:datastoreItem>
</file>

<file path=customXml/itemProps3.xml><?xml version="1.0" encoding="utf-8"?>
<ds:datastoreItem xmlns:ds="http://schemas.openxmlformats.org/officeDocument/2006/customXml" ds:itemID="{E4F47C2F-2A7E-46D4-9CD3-EF6F86A30D2C}">
  <ds:schemaRefs>
    <ds:schemaRef ds:uri="c606a8f1-3455-45e5-9fe8-ed5cc3424d41"/>
    <ds:schemaRef ds:uri="http://purl.org/dc/terms/"/>
    <ds:schemaRef ds:uri="29f95e28-b772-4f8f-bf52-e152770296b5"/>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e009d29e-9388-47a6-bcda-f776a4d1ee2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8108</TotalTime>
  <Words>1940</Words>
  <Application>Microsoft Office PowerPoint</Application>
  <PresentationFormat>Widescreen</PresentationFormat>
  <Paragraphs>125</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Britannic Bold</vt:lpstr>
      <vt:lpstr>Calibri</vt:lpstr>
      <vt:lpstr>Cambria</vt:lpstr>
      <vt:lpstr>Roboto</vt:lpstr>
      <vt:lpstr>Verdana</vt:lpstr>
      <vt:lpstr>Wingdings</vt:lpstr>
      <vt:lpstr>1_Default Design</vt:lpstr>
      <vt:lpstr>Big Data Architecture and Governance    Individual Project – Coca Cola  </vt:lpstr>
      <vt:lpstr>Company Name: Coca Cola</vt:lpstr>
      <vt:lpstr>Organization Issues</vt:lpstr>
      <vt:lpstr>PowerPoint Presentation</vt:lpstr>
      <vt:lpstr>PowerPoint Presentation</vt:lpstr>
      <vt:lpstr>PowerPoint Presentation</vt:lpstr>
      <vt:lpstr>PowerPoint Presentation</vt:lpstr>
      <vt:lpstr>Comparision</vt:lpstr>
      <vt:lpstr>Select Project</vt:lpstr>
      <vt:lpstr>Functional Requirements</vt:lpstr>
      <vt:lpstr>Non Functional Requirements</vt:lpstr>
      <vt:lpstr>Non Functional Requirements</vt:lpstr>
      <vt:lpstr>Architecture</vt:lpstr>
      <vt:lpstr>Reason for Selecting tools in Architecture</vt:lpstr>
      <vt:lpstr>Reasons</vt:lpstr>
      <vt:lpstr>Reasons</vt:lpstr>
      <vt:lpstr>Reasons</vt:lpstr>
      <vt:lpstr>PROJECT PLAN</vt:lpstr>
      <vt:lpstr>OTHER FACTORS</vt:lpstr>
      <vt:lpstr>OTHER FACTORS</vt:lpstr>
      <vt:lpstr>OTHER FACTORS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Architecture and Governance – FALL 2018   </dc:title>
  <dc:creator>KHeydari</dc:creator>
  <cp:lastModifiedBy>sumeet942@gmail.com</cp:lastModifiedBy>
  <cp:revision>114</cp:revision>
  <cp:lastPrinted>2019-01-15T21:29:28Z</cp:lastPrinted>
  <dcterms:created xsi:type="dcterms:W3CDTF">2018-09-06T13:40:38Z</dcterms:created>
  <dcterms:modified xsi:type="dcterms:W3CDTF">2019-04-25T21:50:27Z</dcterms:modified>
</cp:coreProperties>
</file>