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1" d="100"/>
          <a:sy n="81" d="100"/>
        </p:scale>
        <p:origin x="6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eet Dutta" userId="687e76c24a61dc50" providerId="LiveId" clId="{93DB4C4B-8C09-4237-A26A-32904B28DB77}"/>
    <pc:docChg chg="custSel modSld">
      <pc:chgData name="Sumeet Dutta" userId="687e76c24a61dc50" providerId="LiveId" clId="{93DB4C4B-8C09-4237-A26A-32904B28DB77}" dt="2024-09-12T13:30:13.934" v="11" actId="27636"/>
      <pc:docMkLst>
        <pc:docMk/>
      </pc:docMkLst>
      <pc:sldChg chg="modSp mod">
        <pc:chgData name="Sumeet Dutta" userId="687e76c24a61dc50" providerId="LiveId" clId="{93DB4C4B-8C09-4237-A26A-32904B28DB77}" dt="2024-09-12T13:30:13.934" v="11" actId="27636"/>
        <pc:sldMkLst>
          <pc:docMk/>
          <pc:sldMk cId="2019901533" sldId="256"/>
        </pc:sldMkLst>
        <pc:spChg chg="mod">
          <ac:chgData name="Sumeet Dutta" userId="687e76c24a61dc50" providerId="LiveId" clId="{93DB4C4B-8C09-4237-A26A-32904B28DB77}" dt="2024-09-12T13:30:13.934" v="11" actId="27636"/>
          <ac:spMkLst>
            <pc:docMk/>
            <pc:sldMk cId="2019901533" sldId="256"/>
            <ac:spMk id="3" creationId="{8CCBF253-8879-AD3B-9890-AE41BA4611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CED85-541D-42C3-B61D-A4F99D331003}"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9B269-9F2F-4BF1-9F6C-0E0287AA8F69}" type="slidenum">
              <a:rPr lang="en-IN" smtClean="0"/>
              <a:t>‹#›</a:t>
            </a:fld>
            <a:endParaRPr lang="en-IN"/>
          </a:p>
        </p:txBody>
      </p:sp>
    </p:spTree>
    <p:extLst>
      <p:ext uri="{BB962C8B-B14F-4D97-AF65-F5344CB8AC3E}">
        <p14:creationId xmlns:p14="http://schemas.microsoft.com/office/powerpoint/2010/main" val="2342511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09B269-9F2F-4BF1-9F6C-0E0287AA8F69}" type="slidenum">
              <a:rPr lang="en-IN" smtClean="0"/>
              <a:t>3</a:t>
            </a:fld>
            <a:endParaRPr lang="en-IN"/>
          </a:p>
        </p:txBody>
      </p:sp>
    </p:spTree>
    <p:extLst>
      <p:ext uri="{BB962C8B-B14F-4D97-AF65-F5344CB8AC3E}">
        <p14:creationId xmlns:p14="http://schemas.microsoft.com/office/powerpoint/2010/main" val="35824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09B269-9F2F-4BF1-9F6C-0E0287AA8F69}" type="slidenum">
              <a:rPr lang="en-IN" smtClean="0"/>
              <a:t>6</a:t>
            </a:fld>
            <a:endParaRPr lang="en-IN"/>
          </a:p>
        </p:txBody>
      </p:sp>
    </p:spTree>
    <p:extLst>
      <p:ext uri="{BB962C8B-B14F-4D97-AF65-F5344CB8AC3E}">
        <p14:creationId xmlns:p14="http://schemas.microsoft.com/office/powerpoint/2010/main" val="279939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09C14D2-AC05-421F-98F3-C7D5437347D1}"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422070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296289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3817058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5028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582586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9C14D2-AC05-421F-98F3-C7D5437347D1}"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336102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9C14D2-AC05-421F-98F3-C7D5437347D1}"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415804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C14D2-AC05-421F-98F3-C7D5437347D1}"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3741796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C14D2-AC05-421F-98F3-C7D5437347D1}"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169355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C14D2-AC05-421F-98F3-C7D5437347D1}"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207184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C14D2-AC05-421F-98F3-C7D5437347D1}"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167082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230538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C14D2-AC05-421F-98F3-C7D5437347D1}"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61136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C14D2-AC05-421F-98F3-C7D5437347D1}"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308561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C14D2-AC05-421F-98F3-C7D5437347D1}"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379506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45386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9C14D2-AC05-421F-98F3-C7D5437347D1}"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10672-315A-4B5A-9F8C-441BAF2F092F}" type="slidenum">
              <a:rPr lang="en-IN" smtClean="0"/>
              <a:t>‹#›</a:t>
            </a:fld>
            <a:endParaRPr lang="en-IN"/>
          </a:p>
        </p:txBody>
      </p:sp>
    </p:spTree>
    <p:extLst>
      <p:ext uri="{BB962C8B-B14F-4D97-AF65-F5344CB8AC3E}">
        <p14:creationId xmlns:p14="http://schemas.microsoft.com/office/powerpoint/2010/main" val="315714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09C14D2-AC05-421F-98F3-C7D5437347D1}" type="datetimeFigureOut">
              <a:rPr lang="en-IN" smtClean="0"/>
              <a:t>12-09-2024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3F10672-315A-4B5A-9F8C-441BAF2F092F}" type="slidenum">
              <a:rPr lang="en-IN" smtClean="0"/>
              <a:t>‹#›</a:t>
            </a:fld>
            <a:endParaRPr lang="en-IN"/>
          </a:p>
        </p:txBody>
      </p:sp>
    </p:spTree>
    <p:extLst>
      <p:ext uri="{BB962C8B-B14F-4D97-AF65-F5344CB8AC3E}">
        <p14:creationId xmlns:p14="http://schemas.microsoft.com/office/powerpoint/2010/main" val="340376775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4be.cochrane.org/blog/2015/07/24/nominal-ordinal-numerical-variable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2019.igem.org/Team:TUDelft/Descrip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sacybersecurity.com/preparing-an-incident-response-plan/" TargetMode="External"/><Relationship Id="rId7" Type="http://schemas.openxmlformats.org/officeDocument/2006/relationships/hyperlink" Target="https://www.dreamstime.com/photos-images/execute-word.html"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s://www.studytienganh.vn/news/823/andquotunderstandandquot-dinh-nghia-cau-truc-va-cach-dung-trong-tieng-anh"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inspiredpencil.com/pictures-2023/mysql-log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2D86-36E3-D5A6-FCDA-09F90E014B52}"/>
              </a:ext>
            </a:extLst>
          </p:cNvPr>
          <p:cNvSpPr>
            <a:spLocks noGrp="1"/>
          </p:cNvSpPr>
          <p:nvPr>
            <p:ph type="ctrTitle"/>
          </p:nvPr>
        </p:nvSpPr>
        <p:spPr>
          <a:xfrm>
            <a:off x="2" y="1431254"/>
            <a:ext cx="7390014" cy="1205252"/>
          </a:xfrm>
        </p:spPr>
        <p:txBody>
          <a:bodyPr>
            <a:normAutofit/>
            <a:scene3d>
              <a:camera prst="orthographicFront">
                <a:rot lat="20592881" lon="20479260" rev="376786"/>
              </a:camera>
              <a:lightRig rig="threePt" dir="t"/>
            </a:scene3d>
            <a:sp3d extrusionH="57150">
              <a:bevelT w="82550" h="82550" prst="hardEdge"/>
            </a:sp3d>
          </a:bodyPr>
          <a:lstStyle/>
          <a:p>
            <a:pPr algn="ctr">
              <a:lnSpc>
                <a:spcPct val="200000"/>
              </a:lnSpc>
            </a:pPr>
            <a:r>
              <a:rPr lang="en-IN" sz="3400" b="1" dirty="0">
                <a:effectLst>
                  <a:glow rad="38100">
                    <a:schemeClr val="accent1">
                      <a:alpha val="40000"/>
                    </a:schemeClr>
                  </a:glow>
                  <a:outerShdw blurRad="63500" dist="38100" dir="2700000" algn="tl">
                    <a:srgbClr val="000000">
                      <a:alpha val="48000"/>
                    </a:srgbClr>
                  </a:outerShdw>
                  <a:reflection blurRad="127000" stA="68000" endPos="40000" dist="63500" dir="5400000" sy="-100000" algn="bl" rotWithShape="0"/>
                </a:effectLst>
              </a:rPr>
              <a:t>Operation Analytics and Investigating Metric Spike</a:t>
            </a:r>
            <a:endParaRPr lang="en-IN" sz="3400" dirty="0">
              <a:effectLst>
                <a:glow rad="38100">
                  <a:schemeClr val="accent1">
                    <a:alpha val="40000"/>
                  </a:schemeClr>
                </a:glow>
                <a:outerShdw blurRad="63500" dist="38100" dir="2700000" algn="tl">
                  <a:srgbClr val="000000">
                    <a:alpha val="48000"/>
                  </a:srgbClr>
                </a:outerShdw>
                <a:reflection blurRad="127000" stA="68000" endPos="40000" dist="63500" dir="5400000" sy="-100000" algn="bl" rotWithShape="0"/>
              </a:effectLst>
            </a:endParaRPr>
          </a:p>
        </p:txBody>
      </p:sp>
      <p:sp>
        <p:nvSpPr>
          <p:cNvPr id="3" name="Subtitle 2">
            <a:extLst>
              <a:ext uri="{FF2B5EF4-FFF2-40B4-BE49-F238E27FC236}">
                <a16:creationId xmlns:a16="http://schemas.microsoft.com/office/drawing/2014/main" id="{8CCBF253-8879-AD3B-9890-AE41BA46116F}"/>
              </a:ext>
            </a:extLst>
          </p:cNvPr>
          <p:cNvSpPr>
            <a:spLocks noGrp="1"/>
          </p:cNvSpPr>
          <p:nvPr>
            <p:ph type="subTitle" idx="1"/>
          </p:nvPr>
        </p:nvSpPr>
        <p:spPr>
          <a:xfrm>
            <a:off x="590203" y="3429000"/>
            <a:ext cx="5622061" cy="1205252"/>
          </a:xfrm>
        </p:spPr>
        <p:txBody>
          <a:bodyPr>
            <a:normAutofit lnSpcReduction="10000"/>
          </a:bodyPr>
          <a:lstStyle/>
          <a:p>
            <a:pPr algn="ctr">
              <a:lnSpc>
                <a:spcPct val="200000"/>
              </a:lnSpc>
            </a:pPr>
            <a:r>
              <a:rPr lang="en-IN" sz="4400" dirty="0"/>
              <a:t>Sumeet Dutta</a:t>
            </a:r>
          </a:p>
        </p:txBody>
      </p:sp>
      <p:pic>
        <p:nvPicPr>
          <p:cNvPr id="7" name="Picture 6">
            <a:extLst>
              <a:ext uri="{FF2B5EF4-FFF2-40B4-BE49-F238E27FC236}">
                <a16:creationId xmlns:a16="http://schemas.microsoft.com/office/drawing/2014/main" id="{D2BE1E37-E450-26B1-EB5C-9304E0D019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12564" y="780744"/>
            <a:ext cx="4450052" cy="3711523"/>
          </a:xfrm>
          <a:prstGeom prst="rect">
            <a:avLst/>
          </a:prstGeom>
        </p:spPr>
      </p:pic>
    </p:spTree>
    <p:extLst>
      <p:ext uri="{BB962C8B-B14F-4D97-AF65-F5344CB8AC3E}">
        <p14:creationId xmlns:p14="http://schemas.microsoft.com/office/powerpoint/2010/main" val="201990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8DEB-6532-9B2D-40C0-F62EECE05376}"/>
              </a:ext>
            </a:extLst>
          </p:cNvPr>
          <p:cNvSpPr>
            <a:spLocks noGrp="1"/>
          </p:cNvSpPr>
          <p:nvPr>
            <p:ph type="title"/>
          </p:nvPr>
        </p:nvSpPr>
        <p:spPr>
          <a:xfrm>
            <a:off x="6758233" y="365125"/>
            <a:ext cx="5084975" cy="945201"/>
          </a:xfrm>
        </p:spPr>
        <p:txBody>
          <a:bodyPr>
            <a:normAutofit/>
          </a:bodyPr>
          <a:lstStyle/>
          <a:p>
            <a:r>
              <a:rPr lang="en-IN" sz="3600" dirty="0"/>
              <a:t>Insights (Case Study 1)</a:t>
            </a:r>
          </a:p>
        </p:txBody>
      </p:sp>
      <p:sp>
        <p:nvSpPr>
          <p:cNvPr id="3" name="Content Placeholder 2">
            <a:extLst>
              <a:ext uri="{FF2B5EF4-FFF2-40B4-BE49-F238E27FC236}">
                <a16:creationId xmlns:a16="http://schemas.microsoft.com/office/drawing/2014/main" id="{D6D51BF9-7CF0-D48A-5B91-D85A05B7DDD7}"/>
              </a:ext>
            </a:extLst>
          </p:cNvPr>
          <p:cNvSpPr>
            <a:spLocks noGrp="1"/>
          </p:cNvSpPr>
          <p:nvPr>
            <p:ph idx="1"/>
          </p:nvPr>
        </p:nvSpPr>
        <p:spPr>
          <a:xfrm>
            <a:off x="6627043" y="1348033"/>
            <a:ext cx="5216165" cy="5335571"/>
          </a:xfrm>
        </p:spPr>
        <p:txBody>
          <a:bodyPr>
            <a:normAutofit/>
          </a:bodyPr>
          <a:lstStyle/>
          <a:p>
            <a:pPr marL="0" indent="0" algn="just">
              <a:lnSpc>
                <a:spcPct val="150000"/>
              </a:lnSpc>
              <a:buNone/>
            </a:pPr>
            <a:endParaRPr lang="en-IN" sz="2400" dirty="0"/>
          </a:p>
          <a:p>
            <a:pPr marL="0" indent="0" algn="just">
              <a:lnSpc>
                <a:spcPct val="150000"/>
              </a:lnSpc>
              <a:buNone/>
            </a:pPr>
            <a:r>
              <a:rPr lang="en-IN" sz="2400" dirty="0"/>
              <a:t>Objectives :</a:t>
            </a:r>
            <a:r>
              <a:rPr lang="en-IN" sz="2600" dirty="0"/>
              <a:t> </a:t>
            </a:r>
            <a:r>
              <a:rPr lang="en-IN" sz="2000" dirty="0"/>
              <a:t>Identify duplicate rows in the data.</a:t>
            </a:r>
            <a:endParaRPr lang="en-IN" sz="2200" dirty="0"/>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r>
              <a:rPr lang="en-IN" sz="2400" dirty="0"/>
              <a:t>Findings : </a:t>
            </a:r>
            <a:r>
              <a:rPr lang="en-IN" sz="2000" dirty="0"/>
              <a:t>There are two duplicate rows in the entire table which are present in 28</a:t>
            </a:r>
            <a:r>
              <a:rPr lang="en-IN" sz="2000" baseline="30000" dirty="0"/>
              <a:t>th</a:t>
            </a:r>
            <a:r>
              <a:rPr lang="en-IN" sz="2000" dirty="0"/>
              <a:t> and 30</a:t>
            </a:r>
            <a:r>
              <a:rPr lang="en-IN" sz="2000" baseline="30000" dirty="0"/>
              <a:t>th</a:t>
            </a:r>
            <a:r>
              <a:rPr lang="en-IN" sz="2000" dirty="0"/>
              <a:t> November, 2020</a:t>
            </a:r>
            <a:endParaRPr lang="en-IN" sz="2400" dirty="0"/>
          </a:p>
        </p:txBody>
      </p:sp>
      <p:pic>
        <p:nvPicPr>
          <p:cNvPr id="5" name="Picture 4">
            <a:extLst>
              <a:ext uri="{FF2B5EF4-FFF2-40B4-BE49-F238E27FC236}">
                <a16:creationId xmlns:a16="http://schemas.microsoft.com/office/drawing/2014/main" id="{EED38248-718B-E6C2-E858-537810F2B298}"/>
              </a:ext>
            </a:extLst>
          </p:cNvPr>
          <p:cNvPicPr>
            <a:picLocks noChangeAspect="1"/>
          </p:cNvPicPr>
          <p:nvPr/>
        </p:nvPicPr>
        <p:blipFill>
          <a:blip r:embed="rId2"/>
          <a:stretch>
            <a:fillRect/>
          </a:stretch>
        </p:blipFill>
        <p:spPr>
          <a:xfrm>
            <a:off x="348792" y="414582"/>
            <a:ext cx="5084975" cy="3014417"/>
          </a:xfrm>
          <a:prstGeom prst="rect">
            <a:avLst/>
          </a:prstGeom>
        </p:spPr>
      </p:pic>
      <p:pic>
        <p:nvPicPr>
          <p:cNvPr id="7" name="Picture 6">
            <a:extLst>
              <a:ext uri="{FF2B5EF4-FFF2-40B4-BE49-F238E27FC236}">
                <a16:creationId xmlns:a16="http://schemas.microsoft.com/office/drawing/2014/main" id="{C6965B32-6437-7365-D194-AAF7EAFC802D}"/>
              </a:ext>
            </a:extLst>
          </p:cNvPr>
          <p:cNvPicPr>
            <a:picLocks noChangeAspect="1"/>
          </p:cNvPicPr>
          <p:nvPr/>
        </p:nvPicPr>
        <p:blipFill>
          <a:blip r:embed="rId3"/>
          <a:stretch>
            <a:fillRect/>
          </a:stretch>
        </p:blipFill>
        <p:spPr>
          <a:xfrm>
            <a:off x="855090" y="4015818"/>
            <a:ext cx="4072378" cy="1925278"/>
          </a:xfrm>
          <a:prstGeom prst="rect">
            <a:avLst/>
          </a:prstGeom>
        </p:spPr>
      </p:pic>
    </p:spTree>
    <p:extLst>
      <p:ext uri="{BB962C8B-B14F-4D97-AF65-F5344CB8AC3E}">
        <p14:creationId xmlns:p14="http://schemas.microsoft.com/office/powerpoint/2010/main" val="421863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619C-7987-4227-60F4-A09BC87D6E49}"/>
              </a:ext>
            </a:extLst>
          </p:cNvPr>
          <p:cNvSpPr>
            <a:spLocks noGrp="1"/>
          </p:cNvSpPr>
          <p:nvPr>
            <p:ph type="title"/>
          </p:nvPr>
        </p:nvSpPr>
        <p:spPr>
          <a:xfrm>
            <a:off x="338579" y="255570"/>
            <a:ext cx="7052035" cy="850933"/>
          </a:xfrm>
        </p:spPr>
        <p:txBody>
          <a:bodyPr>
            <a:normAutofit/>
          </a:bodyPr>
          <a:lstStyle/>
          <a:p>
            <a:r>
              <a:rPr lang="en-IN" sz="3600" dirty="0"/>
              <a:t>Insights (Case Study 2)</a:t>
            </a:r>
          </a:p>
        </p:txBody>
      </p:sp>
      <p:sp>
        <p:nvSpPr>
          <p:cNvPr id="3" name="Content Placeholder 2">
            <a:extLst>
              <a:ext uri="{FF2B5EF4-FFF2-40B4-BE49-F238E27FC236}">
                <a16:creationId xmlns:a16="http://schemas.microsoft.com/office/drawing/2014/main" id="{FA48BC0E-B404-A09F-D3AE-1C659442ED7F}"/>
              </a:ext>
            </a:extLst>
          </p:cNvPr>
          <p:cNvSpPr>
            <a:spLocks noGrp="1"/>
          </p:cNvSpPr>
          <p:nvPr>
            <p:ph idx="1"/>
          </p:nvPr>
        </p:nvSpPr>
        <p:spPr>
          <a:xfrm>
            <a:off x="338578" y="1106502"/>
            <a:ext cx="5757422" cy="5495927"/>
          </a:xfrm>
        </p:spPr>
        <p:txBody>
          <a:bodyPr>
            <a:normAutofit/>
          </a:bodyPr>
          <a:lstStyle/>
          <a:p>
            <a:pPr marL="0" indent="0" algn="just">
              <a:lnSpc>
                <a:spcPct val="150000"/>
              </a:lnSpc>
              <a:buNone/>
            </a:pPr>
            <a:r>
              <a:rPr lang="en-IN" sz="2400" dirty="0"/>
              <a:t>Objectives : </a:t>
            </a:r>
            <a:r>
              <a:rPr lang="en-IN" sz="2000" dirty="0"/>
              <a:t>Measure the activeness of users on a weekly basis.</a:t>
            </a:r>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r>
              <a:rPr lang="en-IN" sz="2400" dirty="0"/>
              <a:t>Findings : </a:t>
            </a:r>
            <a:r>
              <a:rPr lang="en-IN" sz="2000" dirty="0"/>
              <a:t>35</a:t>
            </a:r>
            <a:r>
              <a:rPr lang="en-IN" sz="2000" baseline="30000" dirty="0"/>
              <a:t>th</a:t>
            </a:r>
            <a:r>
              <a:rPr lang="en-IN" sz="2000" dirty="0"/>
              <a:t> week holds the lowest user engagement whereas the 30</a:t>
            </a:r>
            <a:r>
              <a:rPr lang="en-IN" sz="2000" baseline="30000" dirty="0"/>
              <a:t>th</a:t>
            </a:r>
            <a:r>
              <a:rPr lang="en-IN" sz="2000" dirty="0"/>
              <a:t> week holds the highest user engagement.</a:t>
            </a:r>
            <a:endParaRPr lang="en-IN" sz="2400" dirty="0"/>
          </a:p>
        </p:txBody>
      </p:sp>
      <p:pic>
        <p:nvPicPr>
          <p:cNvPr id="5" name="Picture 4">
            <a:extLst>
              <a:ext uri="{FF2B5EF4-FFF2-40B4-BE49-F238E27FC236}">
                <a16:creationId xmlns:a16="http://schemas.microsoft.com/office/drawing/2014/main" id="{F62C06CE-D21C-015B-2B1F-CF0C7F246E52}"/>
              </a:ext>
            </a:extLst>
          </p:cNvPr>
          <p:cNvPicPr>
            <a:picLocks noChangeAspect="1"/>
          </p:cNvPicPr>
          <p:nvPr/>
        </p:nvPicPr>
        <p:blipFill>
          <a:blip r:embed="rId2"/>
          <a:stretch>
            <a:fillRect/>
          </a:stretch>
        </p:blipFill>
        <p:spPr>
          <a:xfrm>
            <a:off x="6221692" y="255570"/>
            <a:ext cx="5631730" cy="1573230"/>
          </a:xfrm>
          <a:prstGeom prst="rect">
            <a:avLst/>
          </a:prstGeom>
        </p:spPr>
      </p:pic>
      <p:pic>
        <p:nvPicPr>
          <p:cNvPr id="7" name="Picture 6">
            <a:extLst>
              <a:ext uri="{FF2B5EF4-FFF2-40B4-BE49-F238E27FC236}">
                <a16:creationId xmlns:a16="http://schemas.microsoft.com/office/drawing/2014/main" id="{20BA92E6-4619-F25E-89C9-04E12BB93CD4}"/>
              </a:ext>
            </a:extLst>
          </p:cNvPr>
          <p:cNvPicPr>
            <a:picLocks noChangeAspect="1"/>
          </p:cNvPicPr>
          <p:nvPr/>
        </p:nvPicPr>
        <p:blipFill>
          <a:blip r:embed="rId3"/>
          <a:stretch>
            <a:fillRect/>
          </a:stretch>
        </p:blipFill>
        <p:spPr>
          <a:xfrm>
            <a:off x="7249212" y="2102177"/>
            <a:ext cx="3978112" cy="4500252"/>
          </a:xfrm>
          <a:prstGeom prst="rect">
            <a:avLst/>
          </a:prstGeom>
        </p:spPr>
      </p:pic>
    </p:spTree>
    <p:extLst>
      <p:ext uri="{BB962C8B-B14F-4D97-AF65-F5344CB8AC3E}">
        <p14:creationId xmlns:p14="http://schemas.microsoft.com/office/powerpoint/2010/main" val="155460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503-FE39-B8C2-BC9D-376568BC075D}"/>
              </a:ext>
            </a:extLst>
          </p:cNvPr>
          <p:cNvSpPr>
            <a:spLocks noGrp="1"/>
          </p:cNvSpPr>
          <p:nvPr>
            <p:ph type="title"/>
          </p:nvPr>
        </p:nvSpPr>
        <p:spPr>
          <a:xfrm>
            <a:off x="6149418" y="255570"/>
            <a:ext cx="5813196" cy="850933"/>
          </a:xfrm>
        </p:spPr>
        <p:txBody>
          <a:bodyPr>
            <a:normAutofit/>
          </a:bodyPr>
          <a:lstStyle/>
          <a:p>
            <a:r>
              <a:rPr lang="en-IN" sz="3600" dirty="0"/>
              <a:t>Insights (Case Study 2 Part 1)</a:t>
            </a:r>
          </a:p>
        </p:txBody>
      </p:sp>
      <p:sp>
        <p:nvSpPr>
          <p:cNvPr id="3" name="Content Placeholder 2">
            <a:extLst>
              <a:ext uri="{FF2B5EF4-FFF2-40B4-BE49-F238E27FC236}">
                <a16:creationId xmlns:a16="http://schemas.microsoft.com/office/drawing/2014/main" id="{C9E67D14-A7CB-7C03-F5EB-569F8A92D6EE}"/>
              </a:ext>
            </a:extLst>
          </p:cNvPr>
          <p:cNvSpPr>
            <a:spLocks noGrp="1"/>
          </p:cNvSpPr>
          <p:nvPr>
            <p:ph idx="1"/>
          </p:nvPr>
        </p:nvSpPr>
        <p:spPr>
          <a:xfrm>
            <a:off x="6149418" y="1106502"/>
            <a:ext cx="5813196" cy="5495927"/>
          </a:xfrm>
        </p:spPr>
        <p:txBody>
          <a:bodyPr>
            <a:normAutofit/>
          </a:bodyPr>
          <a:lstStyle/>
          <a:p>
            <a:pPr marL="0" indent="0" algn="just">
              <a:lnSpc>
                <a:spcPct val="150000"/>
              </a:lnSpc>
              <a:buNone/>
            </a:pPr>
            <a:r>
              <a:rPr lang="en-IN" sz="2400" dirty="0"/>
              <a:t>Objectives : </a:t>
            </a:r>
            <a:r>
              <a:rPr lang="en-IN" sz="2000" dirty="0"/>
              <a:t>Analyse the growth of users over time(yearly) for a product.</a:t>
            </a:r>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r>
              <a:rPr lang="en-IN" sz="2400" dirty="0"/>
              <a:t>Findings : </a:t>
            </a:r>
            <a:r>
              <a:rPr lang="en-IN" sz="2000" dirty="0"/>
              <a:t>In 2014, the total number of users increased to 6098, which was 3283 in 2013. It means that 2815 new users were added in 2014.</a:t>
            </a:r>
            <a:endParaRPr lang="en-IN" sz="2400" dirty="0"/>
          </a:p>
          <a:p>
            <a:pPr marL="0" indent="0" algn="just">
              <a:lnSpc>
                <a:spcPct val="150000"/>
              </a:lnSpc>
              <a:buNone/>
            </a:pPr>
            <a:endParaRPr lang="en-IN" sz="2400" dirty="0"/>
          </a:p>
        </p:txBody>
      </p:sp>
      <p:pic>
        <p:nvPicPr>
          <p:cNvPr id="5" name="Picture 4">
            <a:extLst>
              <a:ext uri="{FF2B5EF4-FFF2-40B4-BE49-F238E27FC236}">
                <a16:creationId xmlns:a16="http://schemas.microsoft.com/office/drawing/2014/main" id="{BDBD5EFD-C13C-D0A2-C155-F419F557961B}"/>
              </a:ext>
            </a:extLst>
          </p:cNvPr>
          <p:cNvPicPr>
            <a:picLocks noChangeAspect="1"/>
          </p:cNvPicPr>
          <p:nvPr/>
        </p:nvPicPr>
        <p:blipFill>
          <a:blip r:embed="rId2"/>
          <a:stretch>
            <a:fillRect/>
          </a:stretch>
        </p:blipFill>
        <p:spPr>
          <a:xfrm>
            <a:off x="116265" y="510094"/>
            <a:ext cx="5813196" cy="2506484"/>
          </a:xfrm>
          <a:prstGeom prst="rect">
            <a:avLst/>
          </a:prstGeom>
        </p:spPr>
      </p:pic>
      <p:pic>
        <p:nvPicPr>
          <p:cNvPr id="7" name="Picture 6">
            <a:extLst>
              <a:ext uri="{FF2B5EF4-FFF2-40B4-BE49-F238E27FC236}">
                <a16:creationId xmlns:a16="http://schemas.microsoft.com/office/drawing/2014/main" id="{BA1D03CC-8CC9-6573-5E0D-3F1893DB3419}"/>
              </a:ext>
            </a:extLst>
          </p:cNvPr>
          <p:cNvPicPr>
            <a:picLocks noChangeAspect="1"/>
          </p:cNvPicPr>
          <p:nvPr/>
        </p:nvPicPr>
        <p:blipFill>
          <a:blip r:embed="rId3"/>
          <a:stretch>
            <a:fillRect/>
          </a:stretch>
        </p:blipFill>
        <p:spPr>
          <a:xfrm>
            <a:off x="1274191" y="4143081"/>
            <a:ext cx="3497344" cy="1480008"/>
          </a:xfrm>
          <a:prstGeom prst="rect">
            <a:avLst/>
          </a:prstGeom>
        </p:spPr>
      </p:pic>
    </p:spTree>
    <p:extLst>
      <p:ext uri="{BB962C8B-B14F-4D97-AF65-F5344CB8AC3E}">
        <p14:creationId xmlns:p14="http://schemas.microsoft.com/office/powerpoint/2010/main" val="40825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8CF6-FF76-C797-5A93-2B5FA0A639D4}"/>
              </a:ext>
            </a:extLst>
          </p:cNvPr>
          <p:cNvSpPr>
            <a:spLocks noGrp="1"/>
          </p:cNvSpPr>
          <p:nvPr>
            <p:ph type="title"/>
          </p:nvPr>
        </p:nvSpPr>
        <p:spPr>
          <a:xfrm>
            <a:off x="141401" y="279137"/>
            <a:ext cx="5838333" cy="803799"/>
          </a:xfrm>
        </p:spPr>
        <p:txBody>
          <a:bodyPr>
            <a:normAutofit/>
          </a:bodyPr>
          <a:lstStyle/>
          <a:p>
            <a:r>
              <a:rPr lang="en-IN" sz="3600" dirty="0"/>
              <a:t>Insights (Case Study 2 Part 2)</a:t>
            </a:r>
          </a:p>
        </p:txBody>
      </p:sp>
      <p:sp>
        <p:nvSpPr>
          <p:cNvPr id="3" name="Content Placeholder 2">
            <a:extLst>
              <a:ext uri="{FF2B5EF4-FFF2-40B4-BE49-F238E27FC236}">
                <a16:creationId xmlns:a16="http://schemas.microsoft.com/office/drawing/2014/main" id="{FD93E187-C0C7-2A63-ED43-D936F7C33F57}"/>
              </a:ext>
            </a:extLst>
          </p:cNvPr>
          <p:cNvSpPr>
            <a:spLocks noGrp="1"/>
          </p:cNvSpPr>
          <p:nvPr>
            <p:ph idx="1"/>
          </p:nvPr>
        </p:nvSpPr>
        <p:spPr>
          <a:xfrm>
            <a:off x="141402" y="1253331"/>
            <a:ext cx="5954599" cy="5325532"/>
          </a:xfrm>
        </p:spPr>
        <p:txBody>
          <a:bodyPr>
            <a:normAutofit/>
          </a:bodyPr>
          <a:lstStyle/>
          <a:p>
            <a:pPr marL="0" indent="0" algn="just">
              <a:lnSpc>
                <a:spcPct val="150000"/>
              </a:lnSpc>
              <a:buNone/>
            </a:pPr>
            <a:r>
              <a:rPr lang="en-IN" sz="2400" dirty="0"/>
              <a:t>Objectives : </a:t>
            </a:r>
            <a:r>
              <a:rPr lang="en-IN" sz="2000" dirty="0"/>
              <a:t>Analyse the growth of users over time(weekly) for a product.</a:t>
            </a:r>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r>
              <a:rPr lang="en-IN" sz="2400" dirty="0"/>
              <a:t>Findings : </a:t>
            </a:r>
            <a:r>
              <a:rPr lang="en-IN" sz="2000" dirty="0"/>
              <a:t>The highest user growth in 2013 was in 42</a:t>
            </a:r>
            <a:r>
              <a:rPr lang="en-IN" sz="2000" baseline="30000" dirty="0"/>
              <a:t>nd</a:t>
            </a:r>
            <a:r>
              <a:rPr lang="en-IN" sz="2000" dirty="0"/>
              <a:t> week and 32</a:t>
            </a:r>
            <a:r>
              <a:rPr lang="en-IN" sz="2000" baseline="30000" dirty="0"/>
              <a:t>nd</a:t>
            </a:r>
            <a:r>
              <a:rPr lang="en-IN" sz="2000" dirty="0"/>
              <a:t> week in 2014. There is a sharp drop in user growth on 52</a:t>
            </a:r>
            <a:r>
              <a:rPr lang="en-IN" sz="2000" baseline="30000" dirty="0"/>
              <a:t>nd</a:t>
            </a:r>
            <a:r>
              <a:rPr lang="en-IN" sz="2000" dirty="0"/>
              <a:t> week of 2013 and 35</a:t>
            </a:r>
            <a:r>
              <a:rPr lang="en-IN" sz="2000" baseline="30000" dirty="0"/>
              <a:t>th</a:t>
            </a:r>
            <a:r>
              <a:rPr lang="en-IN" sz="2000" dirty="0"/>
              <a:t> week of 2014.</a:t>
            </a:r>
            <a:endParaRPr lang="en-IN" sz="2400" dirty="0"/>
          </a:p>
        </p:txBody>
      </p:sp>
      <p:pic>
        <p:nvPicPr>
          <p:cNvPr id="5" name="Picture 4">
            <a:extLst>
              <a:ext uri="{FF2B5EF4-FFF2-40B4-BE49-F238E27FC236}">
                <a16:creationId xmlns:a16="http://schemas.microsoft.com/office/drawing/2014/main" id="{A352CEE5-0F55-2D0F-A4BF-99091881E702}"/>
              </a:ext>
            </a:extLst>
          </p:cNvPr>
          <p:cNvPicPr>
            <a:picLocks noChangeAspect="1"/>
          </p:cNvPicPr>
          <p:nvPr/>
        </p:nvPicPr>
        <p:blipFill>
          <a:blip r:embed="rId2"/>
          <a:stretch>
            <a:fillRect/>
          </a:stretch>
        </p:blipFill>
        <p:spPr>
          <a:xfrm>
            <a:off x="6212264" y="153193"/>
            <a:ext cx="5838334" cy="2175228"/>
          </a:xfrm>
          <a:prstGeom prst="rect">
            <a:avLst/>
          </a:prstGeom>
        </p:spPr>
      </p:pic>
      <p:pic>
        <p:nvPicPr>
          <p:cNvPr id="7" name="Picture 6">
            <a:extLst>
              <a:ext uri="{FF2B5EF4-FFF2-40B4-BE49-F238E27FC236}">
                <a16:creationId xmlns:a16="http://schemas.microsoft.com/office/drawing/2014/main" id="{5560ED2D-E8AC-A7E4-271E-2DE7ED9B7734}"/>
              </a:ext>
            </a:extLst>
          </p:cNvPr>
          <p:cNvPicPr>
            <a:picLocks noChangeAspect="1"/>
          </p:cNvPicPr>
          <p:nvPr/>
        </p:nvPicPr>
        <p:blipFill>
          <a:blip r:embed="rId3"/>
          <a:stretch>
            <a:fillRect/>
          </a:stretch>
        </p:blipFill>
        <p:spPr>
          <a:xfrm>
            <a:off x="6966408" y="2442547"/>
            <a:ext cx="4402318" cy="4174065"/>
          </a:xfrm>
          <a:prstGeom prst="rect">
            <a:avLst/>
          </a:prstGeom>
        </p:spPr>
      </p:pic>
    </p:spTree>
    <p:extLst>
      <p:ext uri="{BB962C8B-B14F-4D97-AF65-F5344CB8AC3E}">
        <p14:creationId xmlns:p14="http://schemas.microsoft.com/office/powerpoint/2010/main" val="424395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56FC82-803B-CB95-287D-A4D5E65B4105}"/>
              </a:ext>
            </a:extLst>
          </p:cNvPr>
          <p:cNvPicPr>
            <a:picLocks noChangeAspect="1"/>
          </p:cNvPicPr>
          <p:nvPr/>
        </p:nvPicPr>
        <p:blipFill>
          <a:blip r:embed="rId2"/>
          <a:stretch>
            <a:fillRect/>
          </a:stretch>
        </p:blipFill>
        <p:spPr>
          <a:xfrm>
            <a:off x="131975" y="781050"/>
            <a:ext cx="3827283" cy="5295900"/>
          </a:xfrm>
          <a:prstGeom prst="rect">
            <a:avLst/>
          </a:prstGeom>
        </p:spPr>
      </p:pic>
      <p:pic>
        <p:nvPicPr>
          <p:cNvPr id="5" name="Picture 4">
            <a:extLst>
              <a:ext uri="{FF2B5EF4-FFF2-40B4-BE49-F238E27FC236}">
                <a16:creationId xmlns:a16="http://schemas.microsoft.com/office/drawing/2014/main" id="{145B4C43-7AE1-77B8-1B77-56071E16A899}"/>
              </a:ext>
            </a:extLst>
          </p:cNvPr>
          <p:cNvPicPr>
            <a:picLocks noChangeAspect="1"/>
          </p:cNvPicPr>
          <p:nvPr/>
        </p:nvPicPr>
        <p:blipFill>
          <a:blip r:embed="rId3"/>
          <a:stretch>
            <a:fillRect/>
          </a:stretch>
        </p:blipFill>
        <p:spPr>
          <a:xfrm>
            <a:off x="4014787" y="762000"/>
            <a:ext cx="4162425" cy="5334000"/>
          </a:xfrm>
          <a:prstGeom prst="rect">
            <a:avLst/>
          </a:prstGeom>
        </p:spPr>
      </p:pic>
      <p:pic>
        <p:nvPicPr>
          <p:cNvPr id="7" name="Picture 6">
            <a:extLst>
              <a:ext uri="{FF2B5EF4-FFF2-40B4-BE49-F238E27FC236}">
                <a16:creationId xmlns:a16="http://schemas.microsoft.com/office/drawing/2014/main" id="{C63742ED-C905-7286-1DB0-6FA09668525F}"/>
              </a:ext>
            </a:extLst>
          </p:cNvPr>
          <p:cNvPicPr>
            <a:picLocks noChangeAspect="1"/>
          </p:cNvPicPr>
          <p:nvPr/>
        </p:nvPicPr>
        <p:blipFill>
          <a:blip r:embed="rId4"/>
          <a:stretch>
            <a:fillRect/>
          </a:stretch>
        </p:blipFill>
        <p:spPr>
          <a:xfrm>
            <a:off x="8232741" y="1530137"/>
            <a:ext cx="3898868" cy="3533775"/>
          </a:xfrm>
          <a:prstGeom prst="rect">
            <a:avLst/>
          </a:prstGeom>
        </p:spPr>
      </p:pic>
    </p:spTree>
    <p:extLst>
      <p:ext uri="{BB962C8B-B14F-4D97-AF65-F5344CB8AC3E}">
        <p14:creationId xmlns:p14="http://schemas.microsoft.com/office/powerpoint/2010/main" val="158736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46C2-C30A-A529-0503-5F689AEE1929}"/>
              </a:ext>
            </a:extLst>
          </p:cNvPr>
          <p:cNvSpPr>
            <a:spLocks noGrp="1"/>
          </p:cNvSpPr>
          <p:nvPr>
            <p:ph type="title"/>
          </p:nvPr>
        </p:nvSpPr>
        <p:spPr>
          <a:xfrm>
            <a:off x="7371761" y="176211"/>
            <a:ext cx="4623062" cy="1009651"/>
          </a:xfrm>
        </p:spPr>
        <p:txBody>
          <a:bodyPr>
            <a:normAutofit/>
          </a:bodyPr>
          <a:lstStyle/>
          <a:p>
            <a:r>
              <a:rPr lang="en-IN" sz="3600" dirty="0"/>
              <a:t>Insights (Case Study 2)</a:t>
            </a:r>
          </a:p>
        </p:txBody>
      </p:sp>
      <p:sp>
        <p:nvSpPr>
          <p:cNvPr id="3" name="Content Placeholder 2">
            <a:extLst>
              <a:ext uri="{FF2B5EF4-FFF2-40B4-BE49-F238E27FC236}">
                <a16:creationId xmlns:a16="http://schemas.microsoft.com/office/drawing/2014/main" id="{B0BC09BB-0FC0-C929-83AA-20343B5A4D16}"/>
              </a:ext>
            </a:extLst>
          </p:cNvPr>
          <p:cNvSpPr>
            <a:spLocks noGrp="1"/>
          </p:cNvSpPr>
          <p:nvPr>
            <p:ph idx="1"/>
          </p:nvPr>
        </p:nvSpPr>
        <p:spPr>
          <a:xfrm>
            <a:off x="6275649" y="1185861"/>
            <a:ext cx="5898824" cy="5495927"/>
          </a:xfrm>
        </p:spPr>
        <p:txBody>
          <a:bodyPr>
            <a:normAutofit/>
          </a:bodyPr>
          <a:lstStyle/>
          <a:p>
            <a:pPr marL="0" indent="0" algn="just">
              <a:lnSpc>
                <a:spcPct val="150000"/>
              </a:lnSpc>
              <a:buNone/>
            </a:pPr>
            <a:endParaRPr lang="en-IN" sz="2400" dirty="0"/>
          </a:p>
          <a:p>
            <a:pPr marL="0" indent="0" algn="just">
              <a:lnSpc>
                <a:spcPct val="150000"/>
              </a:lnSpc>
              <a:buNone/>
            </a:pPr>
            <a:r>
              <a:rPr lang="en-IN" sz="2400" dirty="0"/>
              <a:t>Objectives : </a:t>
            </a:r>
            <a:r>
              <a:rPr lang="en-IN" sz="2000" dirty="0"/>
              <a:t>Analyse the retention of users on a weekly basis after signing up for a product.</a:t>
            </a:r>
          </a:p>
          <a:p>
            <a:pPr marL="0" indent="0">
              <a:buNone/>
            </a:pPr>
            <a:endParaRPr lang="en-IN" sz="2400" dirty="0"/>
          </a:p>
          <a:p>
            <a:pPr marL="0" indent="0">
              <a:buNone/>
            </a:pPr>
            <a:endParaRPr lang="en-IN" sz="2400" dirty="0"/>
          </a:p>
          <a:p>
            <a:pPr marL="0" indent="0">
              <a:buNone/>
            </a:pPr>
            <a:endParaRPr lang="en-IN" sz="2400" dirty="0"/>
          </a:p>
          <a:p>
            <a:pPr marL="0" indent="0" algn="just">
              <a:lnSpc>
                <a:spcPct val="150000"/>
              </a:lnSpc>
              <a:buNone/>
            </a:pPr>
            <a:r>
              <a:rPr lang="en-IN" sz="2400" dirty="0"/>
              <a:t>Findings : </a:t>
            </a:r>
            <a:r>
              <a:rPr lang="en-IN" sz="2000" dirty="0"/>
              <a:t>30</a:t>
            </a:r>
            <a:r>
              <a:rPr lang="en-IN" sz="2000" baseline="30000" dirty="0"/>
              <a:t>th</a:t>
            </a:r>
            <a:r>
              <a:rPr lang="en-IN" sz="2000" dirty="0"/>
              <a:t> week has the highest number of retained users and 35</a:t>
            </a:r>
            <a:r>
              <a:rPr lang="en-IN" sz="2000" baseline="30000" dirty="0"/>
              <a:t>th</a:t>
            </a:r>
            <a:r>
              <a:rPr lang="en-IN" sz="2000" dirty="0"/>
              <a:t> week has the lowest number of retained users.</a:t>
            </a:r>
            <a:endParaRPr lang="en-IN" sz="2400" dirty="0"/>
          </a:p>
        </p:txBody>
      </p:sp>
      <p:pic>
        <p:nvPicPr>
          <p:cNvPr id="5" name="Picture 4">
            <a:extLst>
              <a:ext uri="{FF2B5EF4-FFF2-40B4-BE49-F238E27FC236}">
                <a16:creationId xmlns:a16="http://schemas.microsoft.com/office/drawing/2014/main" id="{4C11EDF9-520E-1789-B96A-BAC6E0C6F41E}"/>
              </a:ext>
            </a:extLst>
          </p:cNvPr>
          <p:cNvPicPr>
            <a:picLocks noChangeAspect="1"/>
          </p:cNvPicPr>
          <p:nvPr/>
        </p:nvPicPr>
        <p:blipFill>
          <a:blip r:embed="rId2"/>
          <a:stretch>
            <a:fillRect/>
          </a:stretch>
        </p:blipFill>
        <p:spPr>
          <a:xfrm>
            <a:off x="197178" y="176211"/>
            <a:ext cx="5898822" cy="3467100"/>
          </a:xfrm>
          <a:prstGeom prst="rect">
            <a:avLst/>
          </a:prstGeom>
        </p:spPr>
      </p:pic>
      <p:pic>
        <p:nvPicPr>
          <p:cNvPr id="7" name="Picture 6">
            <a:extLst>
              <a:ext uri="{FF2B5EF4-FFF2-40B4-BE49-F238E27FC236}">
                <a16:creationId xmlns:a16="http://schemas.microsoft.com/office/drawing/2014/main" id="{CBF84954-9AA0-4C3F-7347-0558B61BE1BC}"/>
              </a:ext>
            </a:extLst>
          </p:cNvPr>
          <p:cNvPicPr>
            <a:picLocks noChangeAspect="1"/>
          </p:cNvPicPr>
          <p:nvPr/>
        </p:nvPicPr>
        <p:blipFill>
          <a:blip r:embed="rId3"/>
          <a:stretch>
            <a:fillRect/>
          </a:stretch>
        </p:blipFill>
        <p:spPr>
          <a:xfrm>
            <a:off x="197177" y="3800474"/>
            <a:ext cx="2951375" cy="2881314"/>
          </a:xfrm>
          <a:prstGeom prst="rect">
            <a:avLst/>
          </a:prstGeom>
        </p:spPr>
      </p:pic>
      <p:pic>
        <p:nvPicPr>
          <p:cNvPr id="9" name="Picture 8">
            <a:extLst>
              <a:ext uri="{FF2B5EF4-FFF2-40B4-BE49-F238E27FC236}">
                <a16:creationId xmlns:a16="http://schemas.microsoft.com/office/drawing/2014/main" id="{A825C67A-32CD-E3CA-5E54-079D25DFE4A2}"/>
              </a:ext>
            </a:extLst>
          </p:cNvPr>
          <p:cNvPicPr>
            <a:picLocks noChangeAspect="1"/>
          </p:cNvPicPr>
          <p:nvPr/>
        </p:nvPicPr>
        <p:blipFill>
          <a:blip r:embed="rId4"/>
          <a:stretch>
            <a:fillRect/>
          </a:stretch>
        </p:blipFill>
        <p:spPr>
          <a:xfrm>
            <a:off x="3328201" y="4256766"/>
            <a:ext cx="2588148" cy="1968730"/>
          </a:xfrm>
          <a:prstGeom prst="rect">
            <a:avLst/>
          </a:prstGeom>
        </p:spPr>
      </p:pic>
    </p:spTree>
    <p:extLst>
      <p:ext uri="{BB962C8B-B14F-4D97-AF65-F5344CB8AC3E}">
        <p14:creationId xmlns:p14="http://schemas.microsoft.com/office/powerpoint/2010/main" val="107516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AF3B-9DBF-DF04-83B2-13F88E9253E4}"/>
              </a:ext>
            </a:extLst>
          </p:cNvPr>
          <p:cNvSpPr>
            <a:spLocks noGrp="1"/>
          </p:cNvSpPr>
          <p:nvPr>
            <p:ph type="title"/>
          </p:nvPr>
        </p:nvSpPr>
        <p:spPr>
          <a:xfrm>
            <a:off x="225457" y="279137"/>
            <a:ext cx="4553932" cy="803799"/>
          </a:xfrm>
        </p:spPr>
        <p:txBody>
          <a:bodyPr>
            <a:normAutofit/>
          </a:bodyPr>
          <a:lstStyle/>
          <a:p>
            <a:r>
              <a:rPr lang="en-IN" sz="3600" dirty="0"/>
              <a:t>Insights (Case Study 2)</a:t>
            </a:r>
          </a:p>
        </p:txBody>
      </p:sp>
      <p:sp>
        <p:nvSpPr>
          <p:cNvPr id="3" name="Content Placeholder 2">
            <a:extLst>
              <a:ext uri="{FF2B5EF4-FFF2-40B4-BE49-F238E27FC236}">
                <a16:creationId xmlns:a16="http://schemas.microsoft.com/office/drawing/2014/main" id="{B41C08EC-7B9F-409E-96F9-381DEB1B1C8F}"/>
              </a:ext>
            </a:extLst>
          </p:cNvPr>
          <p:cNvSpPr>
            <a:spLocks noGrp="1"/>
          </p:cNvSpPr>
          <p:nvPr>
            <p:ph idx="1"/>
          </p:nvPr>
        </p:nvSpPr>
        <p:spPr>
          <a:xfrm>
            <a:off x="225457" y="1206631"/>
            <a:ext cx="5870543" cy="5372232"/>
          </a:xfrm>
        </p:spPr>
        <p:txBody>
          <a:bodyPr>
            <a:normAutofit/>
          </a:bodyPr>
          <a:lstStyle/>
          <a:p>
            <a:pPr marL="0" indent="0" algn="just">
              <a:lnSpc>
                <a:spcPct val="150000"/>
              </a:lnSpc>
              <a:buNone/>
            </a:pPr>
            <a:r>
              <a:rPr lang="en-IN" sz="2400" dirty="0"/>
              <a:t>Objective : </a:t>
            </a:r>
            <a:r>
              <a:rPr lang="en-IN" sz="2000" dirty="0"/>
              <a:t>Measure the activeness of users on a weekly basis per device.</a:t>
            </a:r>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r>
              <a:rPr lang="en-IN" sz="2400" dirty="0"/>
              <a:t>Findings : </a:t>
            </a:r>
            <a:r>
              <a:rPr lang="en-IN" sz="2000" dirty="0"/>
              <a:t>MacBook pro has the highest number of active users.</a:t>
            </a:r>
            <a:endParaRPr lang="en-IN" dirty="0"/>
          </a:p>
        </p:txBody>
      </p:sp>
      <p:pic>
        <p:nvPicPr>
          <p:cNvPr id="11" name="Picture 10">
            <a:extLst>
              <a:ext uri="{FF2B5EF4-FFF2-40B4-BE49-F238E27FC236}">
                <a16:creationId xmlns:a16="http://schemas.microsoft.com/office/drawing/2014/main" id="{6FEEC905-AFE0-851F-CBDC-9F967342EFFD}"/>
              </a:ext>
            </a:extLst>
          </p:cNvPr>
          <p:cNvPicPr>
            <a:picLocks noChangeAspect="1"/>
          </p:cNvPicPr>
          <p:nvPr/>
        </p:nvPicPr>
        <p:blipFill>
          <a:blip r:embed="rId2"/>
          <a:stretch>
            <a:fillRect/>
          </a:stretch>
        </p:blipFill>
        <p:spPr>
          <a:xfrm>
            <a:off x="6391373" y="448819"/>
            <a:ext cx="5575170" cy="1889028"/>
          </a:xfrm>
          <a:prstGeom prst="rect">
            <a:avLst/>
          </a:prstGeom>
        </p:spPr>
      </p:pic>
      <p:pic>
        <p:nvPicPr>
          <p:cNvPr id="13" name="Picture 12">
            <a:extLst>
              <a:ext uri="{FF2B5EF4-FFF2-40B4-BE49-F238E27FC236}">
                <a16:creationId xmlns:a16="http://schemas.microsoft.com/office/drawing/2014/main" id="{2082F5EA-E565-9F95-B62B-96C823A80081}"/>
              </a:ext>
            </a:extLst>
          </p:cNvPr>
          <p:cNvPicPr>
            <a:picLocks noChangeAspect="1"/>
          </p:cNvPicPr>
          <p:nvPr/>
        </p:nvPicPr>
        <p:blipFill>
          <a:blip r:embed="rId3"/>
          <a:stretch>
            <a:fillRect/>
          </a:stretch>
        </p:blipFill>
        <p:spPr>
          <a:xfrm>
            <a:off x="7258639" y="2725934"/>
            <a:ext cx="3799002" cy="3683247"/>
          </a:xfrm>
          <a:prstGeom prst="rect">
            <a:avLst/>
          </a:prstGeom>
        </p:spPr>
      </p:pic>
    </p:spTree>
    <p:extLst>
      <p:ext uri="{BB962C8B-B14F-4D97-AF65-F5344CB8AC3E}">
        <p14:creationId xmlns:p14="http://schemas.microsoft.com/office/powerpoint/2010/main" val="231806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A339-F750-45FA-BA62-12AA9AF19347}"/>
              </a:ext>
            </a:extLst>
          </p:cNvPr>
          <p:cNvSpPr>
            <a:spLocks noGrp="1"/>
          </p:cNvSpPr>
          <p:nvPr>
            <p:ph type="title"/>
          </p:nvPr>
        </p:nvSpPr>
        <p:spPr>
          <a:xfrm>
            <a:off x="263165" y="212765"/>
            <a:ext cx="4497371" cy="936544"/>
          </a:xfrm>
        </p:spPr>
        <p:txBody>
          <a:bodyPr>
            <a:normAutofit/>
          </a:bodyPr>
          <a:lstStyle/>
          <a:p>
            <a:r>
              <a:rPr lang="en-IN" sz="3600" dirty="0"/>
              <a:t>Insights (Case Study 2)</a:t>
            </a:r>
          </a:p>
        </p:txBody>
      </p:sp>
      <p:sp>
        <p:nvSpPr>
          <p:cNvPr id="3" name="Content Placeholder 2">
            <a:extLst>
              <a:ext uri="{FF2B5EF4-FFF2-40B4-BE49-F238E27FC236}">
                <a16:creationId xmlns:a16="http://schemas.microsoft.com/office/drawing/2014/main" id="{4D13E258-6579-37F8-3D37-7A8B755363DE}"/>
              </a:ext>
            </a:extLst>
          </p:cNvPr>
          <p:cNvSpPr>
            <a:spLocks noGrp="1"/>
          </p:cNvSpPr>
          <p:nvPr>
            <p:ph idx="1"/>
          </p:nvPr>
        </p:nvSpPr>
        <p:spPr>
          <a:xfrm>
            <a:off x="263165" y="1149309"/>
            <a:ext cx="5832835" cy="5495926"/>
          </a:xfrm>
        </p:spPr>
        <p:txBody>
          <a:bodyPr>
            <a:normAutofit/>
          </a:bodyPr>
          <a:lstStyle/>
          <a:p>
            <a:pPr marL="0" indent="0" algn="just">
              <a:lnSpc>
                <a:spcPct val="150000"/>
              </a:lnSpc>
              <a:buNone/>
            </a:pPr>
            <a:endParaRPr lang="en-IN" sz="2400" dirty="0"/>
          </a:p>
          <a:p>
            <a:pPr marL="0" indent="0" algn="just">
              <a:lnSpc>
                <a:spcPct val="150000"/>
              </a:lnSpc>
              <a:buNone/>
            </a:pPr>
            <a:r>
              <a:rPr lang="en-IN" sz="2400" dirty="0"/>
              <a:t>Objective : </a:t>
            </a:r>
            <a:r>
              <a:rPr lang="en-IN" sz="2000" dirty="0"/>
              <a:t>Analyse how users are engaging with the email service.</a:t>
            </a:r>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r>
              <a:rPr lang="en-IN" sz="2400" dirty="0"/>
              <a:t>Finding : </a:t>
            </a:r>
            <a:r>
              <a:rPr lang="en-IN" sz="2000" dirty="0"/>
              <a:t>Weekly digest has the highest percentage of engagement with over 60% of user engaging in the weekly digest.</a:t>
            </a:r>
            <a:endParaRPr lang="en-IN" sz="2400" dirty="0"/>
          </a:p>
        </p:txBody>
      </p:sp>
      <p:pic>
        <p:nvPicPr>
          <p:cNvPr id="5" name="Picture 4">
            <a:extLst>
              <a:ext uri="{FF2B5EF4-FFF2-40B4-BE49-F238E27FC236}">
                <a16:creationId xmlns:a16="http://schemas.microsoft.com/office/drawing/2014/main" id="{D592A519-D93C-4A99-8ACF-A883504B0E47}"/>
              </a:ext>
            </a:extLst>
          </p:cNvPr>
          <p:cNvPicPr>
            <a:picLocks noChangeAspect="1"/>
          </p:cNvPicPr>
          <p:nvPr/>
        </p:nvPicPr>
        <p:blipFill>
          <a:blip r:embed="rId2"/>
          <a:stretch>
            <a:fillRect/>
          </a:stretch>
        </p:blipFill>
        <p:spPr>
          <a:xfrm>
            <a:off x="6909847" y="3624607"/>
            <a:ext cx="4798244" cy="2700779"/>
          </a:xfrm>
          <a:prstGeom prst="rect">
            <a:avLst/>
          </a:prstGeom>
        </p:spPr>
      </p:pic>
      <p:pic>
        <p:nvPicPr>
          <p:cNvPr id="7" name="Picture 6">
            <a:extLst>
              <a:ext uri="{FF2B5EF4-FFF2-40B4-BE49-F238E27FC236}">
                <a16:creationId xmlns:a16="http://schemas.microsoft.com/office/drawing/2014/main" id="{DBAA3640-FFFF-7DDE-F283-6B5EF1776E0E}"/>
              </a:ext>
            </a:extLst>
          </p:cNvPr>
          <p:cNvPicPr>
            <a:picLocks noChangeAspect="1"/>
          </p:cNvPicPr>
          <p:nvPr/>
        </p:nvPicPr>
        <p:blipFill>
          <a:blip r:embed="rId3"/>
          <a:stretch>
            <a:fillRect/>
          </a:stretch>
        </p:blipFill>
        <p:spPr>
          <a:xfrm>
            <a:off x="6485641" y="212765"/>
            <a:ext cx="5449479" cy="3020629"/>
          </a:xfrm>
          <a:prstGeom prst="rect">
            <a:avLst/>
          </a:prstGeom>
        </p:spPr>
      </p:pic>
    </p:spTree>
    <p:extLst>
      <p:ext uri="{BB962C8B-B14F-4D97-AF65-F5344CB8AC3E}">
        <p14:creationId xmlns:p14="http://schemas.microsoft.com/office/powerpoint/2010/main" val="68878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Snipped 5">
            <a:extLst>
              <a:ext uri="{FF2B5EF4-FFF2-40B4-BE49-F238E27FC236}">
                <a16:creationId xmlns:a16="http://schemas.microsoft.com/office/drawing/2014/main" id="{7FA5BFCD-137A-F4EE-FBA3-807BED00CA50}"/>
              </a:ext>
            </a:extLst>
          </p:cNvPr>
          <p:cNvSpPr/>
          <p:nvPr/>
        </p:nvSpPr>
        <p:spPr>
          <a:xfrm>
            <a:off x="6900427" y="4171357"/>
            <a:ext cx="2573518" cy="1348033"/>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Diagonal Corners Snipped 1">
            <a:extLst>
              <a:ext uri="{FF2B5EF4-FFF2-40B4-BE49-F238E27FC236}">
                <a16:creationId xmlns:a16="http://schemas.microsoft.com/office/drawing/2014/main" id="{FCDABA86-E181-EF14-1B6D-3FDBA6FA59A2}"/>
              </a:ext>
            </a:extLst>
          </p:cNvPr>
          <p:cNvSpPr/>
          <p:nvPr/>
        </p:nvSpPr>
        <p:spPr>
          <a:xfrm>
            <a:off x="1753391" y="1480008"/>
            <a:ext cx="2573518" cy="1348033"/>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D095DC8E-BD10-2297-6186-5E345043BD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19129" y="2580978"/>
            <a:ext cx="4289196" cy="4066876"/>
          </a:xfrm>
          <a:prstGeom prst="rect">
            <a:avLst/>
          </a:prstGeom>
        </p:spPr>
      </p:pic>
      <p:pic>
        <p:nvPicPr>
          <p:cNvPr id="11" name="Picture 10">
            <a:extLst>
              <a:ext uri="{FF2B5EF4-FFF2-40B4-BE49-F238E27FC236}">
                <a16:creationId xmlns:a16="http://schemas.microsoft.com/office/drawing/2014/main" id="{3DBF6182-8059-419D-ABA3-282BE1AD6B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47662" y="104480"/>
            <a:ext cx="4884405" cy="4066877"/>
          </a:xfrm>
          <a:prstGeom prst="rect">
            <a:avLst/>
          </a:prstGeom>
        </p:spPr>
      </p:pic>
      <p:sp>
        <p:nvSpPr>
          <p:cNvPr id="8" name="Rectangle: Diagonal Corners Snipped 7">
            <a:extLst>
              <a:ext uri="{FF2B5EF4-FFF2-40B4-BE49-F238E27FC236}">
                <a16:creationId xmlns:a16="http://schemas.microsoft.com/office/drawing/2014/main" id="{62D794BB-0335-A76F-CB4C-8126E48BDC1B}"/>
              </a:ext>
            </a:extLst>
          </p:cNvPr>
          <p:cNvSpPr/>
          <p:nvPr/>
        </p:nvSpPr>
        <p:spPr>
          <a:xfrm>
            <a:off x="1979635" y="3940400"/>
            <a:ext cx="2573518" cy="1348033"/>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Diagonal Corners Snipped 8">
            <a:extLst>
              <a:ext uri="{FF2B5EF4-FFF2-40B4-BE49-F238E27FC236}">
                <a16:creationId xmlns:a16="http://schemas.microsoft.com/office/drawing/2014/main" id="{8AF7666F-396D-8CB4-8880-E49516C68782}"/>
              </a:ext>
            </a:extLst>
          </p:cNvPr>
          <p:cNvSpPr/>
          <p:nvPr/>
        </p:nvSpPr>
        <p:spPr>
          <a:xfrm>
            <a:off x="6674183" y="1692104"/>
            <a:ext cx="2573518" cy="1348033"/>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Diagonal Corners Snipped 2">
            <a:extLst>
              <a:ext uri="{FF2B5EF4-FFF2-40B4-BE49-F238E27FC236}">
                <a16:creationId xmlns:a16="http://schemas.microsoft.com/office/drawing/2014/main" id="{09213EA7-37E9-C46E-EEE1-9C4ED6514878}"/>
              </a:ext>
            </a:extLst>
          </p:cNvPr>
          <p:cNvSpPr/>
          <p:nvPr/>
        </p:nvSpPr>
        <p:spPr>
          <a:xfrm>
            <a:off x="3040150" y="2149309"/>
            <a:ext cx="2573518" cy="1348033"/>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Diagonal Corners Snipped 4">
            <a:extLst>
              <a:ext uri="{FF2B5EF4-FFF2-40B4-BE49-F238E27FC236}">
                <a16:creationId xmlns:a16="http://schemas.microsoft.com/office/drawing/2014/main" id="{47697392-7BEC-B897-B288-1E3FD8D505D6}"/>
              </a:ext>
            </a:extLst>
          </p:cNvPr>
          <p:cNvSpPr/>
          <p:nvPr/>
        </p:nvSpPr>
        <p:spPr>
          <a:xfrm>
            <a:off x="5613668" y="3487911"/>
            <a:ext cx="2573518" cy="1348033"/>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Diagonal Corners Snipped 3">
            <a:extLst>
              <a:ext uri="{FF2B5EF4-FFF2-40B4-BE49-F238E27FC236}">
                <a16:creationId xmlns:a16="http://schemas.microsoft.com/office/drawing/2014/main" id="{0D37EC4B-A190-F579-D30E-CA133E5D3A68}"/>
              </a:ext>
            </a:extLst>
          </p:cNvPr>
          <p:cNvSpPr/>
          <p:nvPr/>
        </p:nvSpPr>
        <p:spPr>
          <a:xfrm>
            <a:off x="4326909" y="2818610"/>
            <a:ext cx="2573518" cy="1348033"/>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006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C115-E0D7-AE15-DFA4-3CEFB1E50249}"/>
              </a:ext>
            </a:extLst>
          </p:cNvPr>
          <p:cNvSpPr>
            <a:spLocks noGrp="1"/>
          </p:cNvSpPr>
          <p:nvPr>
            <p:ph type="title"/>
          </p:nvPr>
        </p:nvSpPr>
        <p:spPr>
          <a:xfrm>
            <a:off x="1343319" y="419329"/>
            <a:ext cx="5779416" cy="1162017"/>
          </a:xfrm>
        </p:spPr>
        <p:txBody>
          <a:bodyPr>
            <a:noAutofit/>
          </a:bodyPr>
          <a:lstStyle/>
          <a:p>
            <a:pPr algn="ctr"/>
            <a:r>
              <a:rPr lang="en-IN" sz="4400" dirty="0"/>
              <a:t>Table Of Content</a:t>
            </a:r>
          </a:p>
        </p:txBody>
      </p:sp>
      <p:sp>
        <p:nvSpPr>
          <p:cNvPr id="3" name="Rectangle: Diagonal Corners Snipped 2">
            <a:extLst>
              <a:ext uri="{FF2B5EF4-FFF2-40B4-BE49-F238E27FC236}">
                <a16:creationId xmlns:a16="http://schemas.microsoft.com/office/drawing/2014/main" id="{FC176DE5-FAFA-7C90-CCBD-17525262C614}"/>
              </a:ext>
            </a:extLst>
          </p:cNvPr>
          <p:cNvSpPr/>
          <p:nvPr/>
        </p:nvSpPr>
        <p:spPr>
          <a:xfrm>
            <a:off x="1694470" y="2113962"/>
            <a:ext cx="2686639" cy="158134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Project Description</a:t>
            </a:r>
          </a:p>
        </p:txBody>
      </p:sp>
      <p:sp>
        <p:nvSpPr>
          <p:cNvPr id="5" name="Rectangle: Diagonal Corners Snipped 4">
            <a:extLst>
              <a:ext uri="{FF2B5EF4-FFF2-40B4-BE49-F238E27FC236}">
                <a16:creationId xmlns:a16="http://schemas.microsoft.com/office/drawing/2014/main" id="{0FEF3610-7855-C5F6-2D20-11B124AF3D87}"/>
              </a:ext>
            </a:extLst>
          </p:cNvPr>
          <p:cNvSpPr/>
          <p:nvPr/>
        </p:nvSpPr>
        <p:spPr>
          <a:xfrm>
            <a:off x="4386609" y="3695308"/>
            <a:ext cx="2686639" cy="158134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Objectives</a:t>
            </a:r>
          </a:p>
        </p:txBody>
      </p:sp>
      <p:sp>
        <p:nvSpPr>
          <p:cNvPr id="7" name="Rectangle: Diagonal Corners Snipped 6">
            <a:extLst>
              <a:ext uri="{FF2B5EF4-FFF2-40B4-BE49-F238E27FC236}">
                <a16:creationId xmlns:a16="http://schemas.microsoft.com/office/drawing/2014/main" id="{CFEEC7B2-A001-1158-EBDC-BD31927CA951}"/>
              </a:ext>
            </a:extLst>
          </p:cNvPr>
          <p:cNvSpPr/>
          <p:nvPr/>
        </p:nvSpPr>
        <p:spPr>
          <a:xfrm>
            <a:off x="7069319" y="5276654"/>
            <a:ext cx="2686639" cy="158134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Approach</a:t>
            </a:r>
          </a:p>
        </p:txBody>
      </p:sp>
      <p:sp>
        <p:nvSpPr>
          <p:cNvPr id="8" name="Rectangle: Diagonal Corners Snipped 7">
            <a:extLst>
              <a:ext uri="{FF2B5EF4-FFF2-40B4-BE49-F238E27FC236}">
                <a16:creationId xmlns:a16="http://schemas.microsoft.com/office/drawing/2014/main" id="{635556FC-38F2-1138-EB12-681B593DBB16}"/>
              </a:ext>
            </a:extLst>
          </p:cNvPr>
          <p:cNvSpPr/>
          <p:nvPr/>
        </p:nvSpPr>
        <p:spPr>
          <a:xfrm>
            <a:off x="1950565" y="5018597"/>
            <a:ext cx="2686639" cy="158134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Tech-Stack Used</a:t>
            </a:r>
          </a:p>
        </p:txBody>
      </p:sp>
      <p:sp>
        <p:nvSpPr>
          <p:cNvPr id="9" name="Rectangle: Diagonal Corners Snipped 8">
            <a:extLst>
              <a:ext uri="{FF2B5EF4-FFF2-40B4-BE49-F238E27FC236}">
                <a16:creationId xmlns:a16="http://schemas.microsoft.com/office/drawing/2014/main" id="{647A4AE0-5DB3-6F38-8406-5A0BA7FFADC4}"/>
              </a:ext>
            </a:extLst>
          </p:cNvPr>
          <p:cNvSpPr/>
          <p:nvPr/>
        </p:nvSpPr>
        <p:spPr>
          <a:xfrm>
            <a:off x="6818724" y="2372019"/>
            <a:ext cx="2686639" cy="158134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Insights</a:t>
            </a:r>
          </a:p>
        </p:txBody>
      </p:sp>
    </p:spTree>
    <p:extLst>
      <p:ext uri="{BB962C8B-B14F-4D97-AF65-F5344CB8AC3E}">
        <p14:creationId xmlns:p14="http://schemas.microsoft.com/office/powerpoint/2010/main" val="312333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Diagonal Corners Snipped 7">
            <a:extLst>
              <a:ext uri="{FF2B5EF4-FFF2-40B4-BE49-F238E27FC236}">
                <a16:creationId xmlns:a16="http://schemas.microsoft.com/office/drawing/2014/main" id="{7A0711E4-952C-8F6C-C243-082EFA23DF00}"/>
              </a:ext>
            </a:extLst>
          </p:cNvPr>
          <p:cNvSpPr/>
          <p:nvPr/>
        </p:nvSpPr>
        <p:spPr>
          <a:xfrm>
            <a:off x="6377035" y="1310321"/>
            <a:ext cx="1875935" cy="1508289"/>
          </a:xfrm>
          <a:prstGeom prst="snip2DiagRect">
            <a:avLst/>
          </a:prstGeom>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Diagonal Corners Snipped 6">
            <a:extLst>
              <a:ext uri="{FF2B5EF4-FFF2-40B4-BE49-F238E27FC236}">
                <a16:creationId xmlns:a16="http://schemas.microsoft.com/office/drawing/2014/main" id="{898BA7D6-1F15-254C-C18E-5DA28BFED48F}"/>
              </a:ext>
            </a:extLst>
          </p:cNvPr>
          <p:cNvSpPr/>
          <p:nvPr/>
        </p:nvSpPr>
        <p:spPr>
          <a:xfrm>
            <a:off x="6871747" y="1815838"/>
            <a:ext cx="4638381" cy="3226323"/>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C00BBBD-DD38-3EB7-970D-DDC8338BD314}"/>
              </a:ext>
            </a:extLst>
          </p:cNvPr>
          <p:cNvSpPr>
            <a:spLocks noGrp="1"/>
          </p:cNvSpPr>
          <p:nvPr>
            <p:ph type="title"/>
          </p:nvPr>
        </p:nvSpPr>
        <p:spPr>
          <a:xfrm>
            <a:off x="5193383" y="122337"/>
            <a:ext cx="6825792" cy="832078"/>
          </a:xfrm>
        </p:spPr>
        <p:txBody>
          <a:bodyPr>
            <a:normAutofit fontScale="90000"/>
          </a:bodyPr>
          <a:lstStyle/>
          <a:p>
            <a:pPr algn="ctr"/>
            <a:r>
              <a:rPr lang="en-IN" dirty="0"/>
              <a:t>PROJECT DESCRIPTION</a:t>
            </a:r>
          </a:p>
        </p:txBody>
      </p:sp>
      <p:pic>
        <p:nvPicPr>
          <p:cNvPr id="5" name="Picture 4">
            <a:extLst>
              <a:ext uri="{FF2B5EF4-FFF2-40B4-BE49-F238E27FC236}">
                <a16:creationId xmlns:a16="http://schemas.microsoft.com/office/drawing/2014/main" id="{51063A97-44F9-DFEC-0960-641F4E3E12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32199" y="2214971"/>
            <a:ext cx="4317475" cy="2428055"/>
          </a:xfrm>
          <a:prstGeom prst="rect">
            <a:avLst/>
          </a:prstGeom>
        </p:spPr>
      </p:pic>
      <p:sp>
        <p:nvSpPr>
          <p:cNvPr id="3" name="Content Placeholder 2">
            <a:extLst>
              <a:ext uri="{FF2B5EF4-FFF2-40B4-BE49-F238E27FC236}">
                <a16:creationId xmlns:a16="http://schemas.microsoft.com/office/drawing/2014/main" id="{B7DEDD8C-841A-79AD-B638-C968B397BAFF}"/>
              </a:ext>
            </a:extLst>
          </p:cNvPr>
          <p:cNvSpPr>
            <a:spLocks noGrp="1"/>
          </p:cNvSpPr>
          <p:nvPr>
            <p:ph idx="1"/>
          </p:nvPr>
        </p:nvSpPr>
        <p:spPr>
          <a:xfrm>
            <a:off x="216816" y="1630181"/>
            <a:ext cx="5879184" cy="4351338"/>
          </a:xfrm>
        </p:spPr>
        <p:txBody>
          <a:bodyPr>
            <a:normAutofit fontScale="92500"/>
          </a:bodyPr>
          <a:lstStyle/>
          <a:p>
            <a:pPr marL="0" indent="0" algn="just">
              <a:lnSpc>
                <a:spcPct val="150000"/>
              </a:lnSpc>
              <a:buNone/>
            </a:pPr>
            <a:r>
              <a:rPr lang="en-IN" dirty="0"/>
              <a:t>In this project, as the lead Data Analyst, I have derived various insights from the dataset provided to me by different departments within the company.</a:t>
            </a:r>
          </a:p>
          <a:p>
            <a:pPr marL="0" indent="0" algn="just">
              <a:lnSpc>
                <a:spcPct val="150000"/>
              </a:lnSpc>
              <a:buNone/>
            </a:pPr>
            <a:r>
              <a:rPr lang="en-IN" dirty="0"/>
              <a:t>To derive those insights I have used advance SQL skills and basic mathematics.</a:t>
            </a:r>
          </a:p>
        </p:txBody>
      </p:sp>
      <p:sp>
        <p:nvSpPr>
          <p:cNvPr id="10" name="Rectangle: Diagonal Corners Snipped 9">
            <a:extLst>
              <a:ext uri="{FF2B5EF4-FFF2-40B4-BE49-F238E27FC236}">
                <a16:creationId xmlns:a16="http://schemas.microsoft.com/office/drawing/2014/main" id="{3DD7E873-48EB-CBF5-3A83-33A31AB641AC}"/>
              </a:ext>
            </a:extLst>
          </p:cNvPr>
          <p:cNvSpPr/>
          <p:nvPr/>
        </p:nvSpPr>
        <p:spPr>
          <a:xfrm>
            <a:off x="10600929" y="4159570"/>
            <a:ext cx="1497490" cy="1508289"/>
          </a:xfrm>
          <a:prstGeom prst="snip2DiagRect">
            <a:avLst/>
          </a:prstGeom>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440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34DE-9C1B-3EA8-0CA0-F6A39B25F056}"/>
              </a:ext>
            </a:extLst>
          </p:cNvPr>
          <p:cNvSpPr>
            <a:spLocks noGrp="1"/>
          </p:cNvSpPr>
          <p:nvPr>
            <p:ph type="title"/>
          </p:nvPr>
        </p:nvSpPr>
        <p:spPr>
          <a:xfrm>
            <a:off x="838200" y="365126"/>
            <a:ext cx="8503763" cy="860360"/>
          </a:xfrm>
        </p:spPr>
        <p:txBody>
          <a:bodyPr>
            <a:normAutofit/>
          </a:bodyPr>
          <a:lstStyle/>
          <a:p>
            <a:r>
              <a:rPr lang="en-IN" sz="4000" dirty="0"/>
              <a:t>Objectives</a:t>
            </a:r>
          </a:p>
        </p:txBody>
      </p:sp>
      <p:sp>
        <p:nvSpPr>
          <p:cNvPr id="3" name="Content Placeholder 2">
            <a:extLst>
              <a:ext uri="{FF2B5EF4-FFF2-40B4-BE49-F238E27FC236}">
                <a16:creationId xmlns:a16="http://schemas.microsoft.com/office/drawing/2014/main" id="{7B4A094E-9979-A233-EB5D-CB537C1A4618}"/>
              </a:ext>
            </a:extLst>
          </p:cNvPr>
          <p:cNvSpPr>
            <a:spLocks noGrp="1"/>
          </p:cNvSpPr>
          <p:nvPr>
            <p:ph idx="1"/>
          </p:nvPr>
        </p:nvSpPr>
        <p:spPr>
          <a:xfrm>
            <a:off x="563819" y="1429698"/>
            <a:ext cx="10233800" cy="5063175"/>
          </a:xfrm>
        </p:spPr>
        <p:txBody>
          <a:bodyPr>
            <a:normAutofit/>
          </a:bodyPr>
          <a:lstStyle/>
          <a:p>
            <a:r>
              <a:rPr lang="en-IN" sz="2400" dirty="0"/>
              <a:t>Calculate the number of jobs reviewed per hour for each day in November 2020.</a:t>
            </a:r>
          </a:p>
          <a:p>
            <a:r>
              <a:rPr lang="en-IN" sz="2400" dirty="0"/>
              <a:t>Calculate the 7-day rolling average of throughput (number of events per second).</a:t>
            </a:r>
          </a:p>
          <a:p>
            <a:r>
              <a:rPr lang="en-IN" sz="2400" dirty="0"/>
              <a:t>Calculate the percentage share of each language in the last 30 days.</a:t>
            </a:r>
          </a:p>
          <a:p>
            <a:r>
              <a:rPr lang="en-IN" sz="2400" dirty="0"/>
              <a:t>Identify duplicate rows in the data.</a:t>
            </a:r>
          </a:p>
          <a:p>
            <a:r>
              <a:rPr lang="en-IN" sz="2400" dirty="0"/>
              <a:t>Measure the activeness of users on a weekly basis.</a:t>
            </a:r>
          </a:p>
          <a:p>
            <a:r>
              <a:rPr lang="en-IN" sz="2400" dirty="0"/>
              <a:t>Analyse the growth of users over time for a product.</a:t>
            </a:r>
          </a:p>
          <a:p>
            <a:r>
              <a:rPr lang="en-IN" sz="2400" dirty="0"/>
              <a:t>Analyse the retention of users on a weekly basis after signing up for a product.</a:t>
            </a:r>
          </a:p>
          <a:p>
            <a:r>
              <a:rPr lang="en-IN" sz="2400" dirty="0"/>
              <a:t>Measure the activeness of users on a weekly basis per device.</a:t>
            </a:r>
          </a:p>
          <a:p>
            <a:r>
              <a:rPr lang="en-IN" sz="2400" dirty="0"/>
              <a:t>Analyse how users are engaging with the email service.</a:t>
            </a:r>
            <a:endParaRPr lang="en-IN" sz="3600" dirty="0"/>
          </a:p>
          <a:p>
            <a:endParaRPr lang="en-IN" sz="3600" dirty="0"/>
          </a:p>
        </p:txBody>
      </p:sp>
    </p:spTree>
    <p:extLst>
      <p:ext uri="{BB962C8B-B14F-4D97-AF65-F5344CB8AC3E}">
        <p14:creationId xmlns:p14="http://schemas.microsoft.com/office/powerpoint/2010/main" val="29979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393E-3645-D184-0586-04C45A918025}"/>
              </a:ext>
            </a:extLst>
          </p:cNvPr>
          <p:cNvSpPr>
            <a:spLocks noGrp="1"/>
          </p:cNvSpPr>
          <p:nvPr>
            <p:ph type="title"/>
          </p:nvPr>
        </p:nvSpPr>
        <p:spPr>
          <a:xfrm>
            <a:off x="2780121" y="500667"/>
            <a:ext cx="4450237" cy="907494"/>
          </a:xfrm>
        </p:spPr>
        <p:txBody>
          <a:bodyPr>
            <a:normAutofit/>
          </a:bodyPr>
          <a:lstStyle/>
          <a:p>
            <a:r>
              <a:rPr lang="en-IN" sz="4400" dirty="0"/>
              <a:t>Approach</a:t>
            </a:r>
          </a:p>
        </p:txBody>
      </p:sp>
      <p:sp>
        <p:nvSpPr>
          <p:cNvPr id="3" name="Content Placeholder 2">
            <a:extLst>
              <a:ext uri="{FF2B5EF4-FFF2-40B4-BE49-F238E27FC236}">
                <a16:creationId xmlns:a16="http://schemas.microsoft.com/office/drawing/2014/main" id="{42296AF5-655A-0130-1306-41432B380981}"/>
              </a:ext>
            </a:extLst>
          </p:cNvPr>
          <p:cNvSpPr>
            <a:spLocks noGrp="1"/>
          </p:cNvSpPr>
          <p:nvPr>
            <p:ph idx="1"/>
          </p:nvPr>
        </p:nvSpPr>
        <p:spPr>
          <a:xfrm>
            <a:off x="337576" y="1775807"/>
            <a:ext cx="5893542" cy="2617086"/>
          </a:xfrm>
        </p:spPr>
        <p:txBody>
          <a:bodyPr>
            <a:normAutofit/>
          </a:bodyPr>
          <a:lstStyle/>
          <a:p>
            <a:pPr marL="0" indent="0" algn="just">
              <a:lnSpc>
                <a:spcPct val="150000"/>
              </a:lnSpc>
              <a:buNone/>
            </a:pPr>
            <a:r>
              <a:rPr lang="en-IN" sz="2400" dirty="0"/>
              <a:t>I have used relational database software to derive insights to answer the question that various departments imposed to the best of my abilities</a:t>
            </a:r>
          </a:p>
        </p:txBody>
      </p:sp>
      <p:sp>
        <p:nvSpPr>
          <p:cNvPr id="6" name="Rectangle: Diagonal Corners Snipped 5">
            <a:extLst>
              <a:ext uri="{FF2B5EF4-FFF2-40B4-BE49-F238E27FC236}">
                <a16:creationId xmlns:a16="http://schemas.microsoft.com/office/drawing/2014/main" id="{21B04A30-11D0-52F3-49D8-EAC5E52E509F}"/>
              </a:ext>
            </a:extLst>
          </p:cNvPr>
          <p:cNvSpPr/>
          <p:nvPr/>
        </p:nvSpPr>
        <p:spPr>
          <a:xfrm>
            <a:off x="7230358" y="3872060"/>
            <a:ext cx="3516198" cy="201733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D3222A7-1703-C54C-EEFD-D3C4E38E023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37747" y="4070444"/>
            <a:ext cx="3101419" cy="1620568"/>
          </a:xfrm>
          <a:prstGeom prst="rect">
            <a:avLst/>
          </a:prstGeom>
        </p:spPr>
      </p:pic>
      <p:sp>
        <p:nvSpPr>
          <p:cNvPr id="8" name="Rectangle: Diagonal Corners Snipped 7">
            <a:extLst>
              <a:ext uri="{FF2B5EF4-FFF2-40B4-BE49-F238E27FC236}">
                <a16:creationId xmlns:a16="http://schemas.microsoft.com/office/drawing/2014/main" id="{DF753EB7-868D-1A02-A37F-F62FEE2AFC3B}"/>
              </a:ext>
            </a:extLst>
          </p:cNvPr>
          <p:cNvSpPr/>
          <p:nvPr/>
        </p:nvSpPr>
        <p:spPr>
          <a:xfrm>
            <a:off x="7022968" y="1166988"/>
            <a:ext cx="3516198" cy="201733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CA199A97-59BC-CAA1-88DB-69ED5F7B114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259507" y="1319778"/>
            <a:ext cx="3043120" cy="1711755"/>
          </a:xfrm>
          <a:prstGeom prst="rect">
            <a:avLst/>
          </a:prstGeom>
        </p:spPr>
      </p:pic>
      <p:sp>
        <p:nvSpPr>
          <p:cNvPr id="11" name="Rectangle: Diagonal Corners Snipped 10">
            <a:extLst>
              <a:ext uri="{FF2B5EF4-FFF2-40B4-BE49-F238E27FC236}">
                <a16:creationId xmlns:a16="http://schemas.microsoft.com/office/drawing/2014/main" id="{790B7911-8FCB-9B2F-0BD3-6A2B6FBF7A55}"/>
              </a:ext>
            </a:extLst>
          </p:cNvPr>
          <p:cNvSpPr/>
          <p:nvPr/>
        </p:nvSpPr>
        <p:spPr>
          <a:xfrm>
            <a:off x="2579802" y="4339997"/>
            <a:ext cx="3516198" cy="2017336"/>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75121E77-A5E7-361E-04D2-8CE7EFAF0E8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829612" y="4506012"/>
            <a:ext cx="3052714" cy="1659117"/>
          </a:xfrm>
          <a:prstGeom prst="rect">
            <a:avLst/>
          </a:prstGeom>
        </p:spPr>
      </p:pic>
      <p:sp>
        <p:nvSpPr>
          <p:cNvPr id="14" name="Arrow: Down 13">
            <a:extLst>
              <a:ext uri="{FF2B5EF4-FFF2-40B4-BE49-F238E27FC236}">
                <a16:creationId xmlns:a16="http://schemas.microsoft.com/office/drawing/2014/main" id="{A8C4EA56-D9D6-58B4-80FA-24129A77E737}"/>
              </a:ext>
            </a:extLst>
          </p:cNvPr>
          <p:cNvSpPr/>
          <p:nvPr/>
        </p:nvSpPr>
        <p:spPr>
          <a:xfrm>
            <a:off x="8493551" y="3110845"/>
            <a:ext cx="631595" cy="867266"/>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1C9DD5B6-F28D-D3ED-8D87-555022AF51BE}"/>
              </a:ext>
            </a:extLst>
          </p:cNvPr>
          <p:cNvSpPr/>
          <p:nvPr/>
        </p:nvSpPr>
        <p:spPr>
          <a:xfrm>
            <a:off x="5995448" y="4665847"/>
            <a:ext cx="1353180" cy="782846"/>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692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8D5-5454-E38E-8EB8-24E17EA58EF6}"/>
              </a:ext>
            </a:extLst>
          </p:cNvPr>
          <p:cNvSpPr>
            <a:spLocks noGrp="1"/>
          </p:cNvSpPr>
          <p:nvPr>
            <p:ph type="title"/>
          </p:nvPr>
        </p:nvSpPr>
        <p:spPr>
          <a:xfrm>
            <a:off x="762786" y="212103"/>
            <a:ext cx="3413289" cy="850933"/>
          </a:xfrm>
        </p:spPr>
        <p:txBody>
          <a:bodyPr>
            <a:normAutofit/>
          </a:bodyPr>
          <a:lstStyle/>
          <a:p>
            <a:r>
              <a:rPr lang="en-IN" sz="4000" dirty="0"/>
              <a:t>Tech-Stack</a:t>
            </a:r>
          </a:p>
        </p:txBody>
      </p:sp>
      <p:sp>
        <p:nvSpPr>
          <p:cNvPr id="3" name="Content Placeholder 2">
            <a:extLst>
              <a:ext uri="{FF2B5EF4-FFF2-40B4-BE49-F238E27FC236}">
                <a16:creationId xmlns:a16="http://schemas.microsoft.com/office/drawing/2014/main" id="{CA5439F2-7A8D-34B5-ED4B-FD059FCD5FA0}"/>
              </a:ext>
            </a:extLst>
          </p:cNvPr>
          <p:cNvSpPr>
            <a:spLocks noGrp="1"/>
          </p:cNvSpPr>
          <p:nvPr>
            <p:ph idx="1"/>
          </p:nvPr>
        </p:nvSpPr>
        <p:spPr>
          <a:xfrm>
            <a:off x="301659" y="1216058"/>
            <a:ext cx="6711884" cy="5429839"/>
          </a:xfrm>
        </p:spPr>
        <p:txBody>
          <a:bodyPr/>
          <a:lstStyle/>
          <a:p>
            <a:pPr marL="0" indent="0" algn="just">
              <a:lnSpc>
                <a:spcPct val="150000"/>
              </a:lnSpc>
              <a:buNone/>
            </a:pPr>
            <a:r>
              <a:rPr lang="en-IN" dirty="0"/>
              <a:t>For this project the tech stack used includes MySQL Workbench version 8.0.38, which is the latest version of MySQL Workbench and although it is an open source software, which sometimes contains bugs but thanks to MySQL large community that problem is non-existent, it is an outstanding tool for executing queries related to database.</a:t>
            </a:r>
          </a:p>
        </p:txBody>
      </p:sp>
      <p:sp>
        <p:nvSpPr>
          <p:cNvPr id="6" name="Rectangle: Diagonal Corners Snipped 5">
            <a:extLst>
              <a:ext uri="{FF2B5EF4-FFF2-40B4-BE49-F238E27FC236}">
                <a16:creationId xmlns:a16="http://schemas.microsoft.com/office/drawing/2014/main" id="{2C31BEBB-F0C1-2FDF-916B-6C0EE589128A}"/>
              </a:ext>
            </a:extLst>
          </p:cNvPr>
          <p:cNvSpPr/>
          <p:nvPr/>
        </p:nvSpPr>
        <p:spPr>
          <a:xfrm>
            <a:off x="7418895" y="1063035"/>
            <a:ext cx="4471446" cy="4102853"/>
          </a:xfrm>
          <a:prstGeom prst="snip2Diag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523F344-B0A3-E281-7C01-9543EBCB6AC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761113" y="1464769"/>
            <a:ext cx="3787010" cy="3299383"/>
          </a:xfrm>
          <a:prstGeom prst="rect">
            <a:avLst/>
          </a:prstGeom>
        </p:spPr>
      </p:pic>
    </p:spTree>
    <p:extLst>
      <p:ext uri="{BB962C8B-B14F-4D97-AF65-F5344CB8AC3E}">
        <p14:creationId xmlns:p14="http://schemas.microsoft.com/office/powerpoint/2010/main" val="344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E041-3E79-F4EA-0CE3-A817916820F5}"/>
              </a:ext>
            </a:extLst>
          </p:cNvPr>
          <p:cNvSpPr>
            <a:spLocks noGrp="1"/>
          </p:cNvSpPr>
          <p:nvPr>
            <p:ph type="title"/>
          </p:nvPr>
        </p:nvSpPr>
        <p:spPr>
          <a:xfrm>
            <a:off x="282019" y="299138"/>
            <a:ext cx="7551656" cy="926347"/>
          </a:xfrm>
        </p:spPr>
        <p:txBody>
          <a:bodyPr>
            <a:normAutofit/>
          </a:bodyPr>
          <a:lstStyle/>
          <a:p>
            <a:r>
              <a:rPr lang="en-IN" sz="3600" dirty="0"/>
              <a:t>Insights (Case Study 1)</a:t>
            </a:r>
          </a:p>
        </p:txBody>
      </p:sp>
      <p:sp>
        <p:nvSpPr>
          <p:cNvPr id="3" name="Content Placeholder 2">
            <a:extLst>
              <a:ext uri="{FF2B5EF4-FFF2-40B4-BE49-F238E27FC236}">
                <a16:creationId xmlns:a16="http://schemas.microsoft.com/office/drawing/2014/main" id="{C4262CDF-2681-DE97-30A1-B01DD386CB82}"/>
              </a:ext>
            </a:extLst>
          </p:cNvPr>
          <p:cNvSpPr>
            <a:spLocks noGrp="1"/>
          </p:cNvSpPr>
          <p:nvPr>
            <p:ph idx="1"/>
          </p:nvPr>
        </p:nvSpPr>
        <p:spPr>
          <a:xfrm>
            <a:off x="282019" y="1645091"/>
            <a:ext cx="5656868" cy="4807669"/>
          </a:xfrm>
        </p:spPr>
        <p:txBody>
          <a:bodyPr>
            <a:normAutofit/>
          </a:bodyPr>
          <a:lstStyle/>
          <a:p>
            <a:pPr marL="0" indent="0" algn="just">
              <a:lnSpc>
                <a:spcPct val="200000"/>
              </a:lnSpc>
              <a:buNone/>
            </a:pPr>
            <a:r>
              <a:rPr lang="en-IN" sz="2400" dirty="0"/>
              <a:t>Query :</a:t>
            </a:r>
            <a:r>
              <a:rPr lang="en-IN" sz="1800" dirty="0"/>
              <a:t> </a:t>
            </a:r>
            <a:r>
              <a:rPr lang="en-IN" sz="2000" dirty="0"/>
              <a:t>Calculate the number of jobs reviewed per hour for each day in November 2020.</a:t>
            </a:r>
          </a:p>
          <a:p>
            <a:pPr marL="0" indent="0" algn="just">
              <a:lnSpc>
                <a:spcPct val="200000"/>
              </a:lnSpc>
              <a:buNone/>
            </a:pPr>
            <a:endParaRPr lang="en-IN" sz="1800" dirty="0"/>
          </a:p>
          <a:p>
            <a:pPr marL="0" indent="0" algn="just">
              <a:lnSpc>
                <a:spcPct val="200000"/>
              </a:lnSpc>
              <a:buNone/>
            </a:pPr>
            <a:r>
              <a:rPr lang="en-IN" sz="2400" dirty="0"/>
              <a:t>Finding :</a:t>
            </a:r>
            <a:r>
              <a:rPr lang="en-IN" sz="1800" dirty="0"/>
              <a:t> </a:t>
            </a:r>
            <a:r>
              <a:rPr lang="en-IN" sz="2000" dirty="0"/>
              <a:t>In the given dataset, the highest number of jobs reviewed is in the 28</a:t>
            </a:r>
            <a:r>
              <a:rPr lang="en-IN" sz="2000" baseline="30000" dirty="0"/>
              <a:t>th</a:t>
            </a:r>
            <a:r>
              <a:rPr lang="en-IN" sz="2000" dirty="0"/>
              <a:t> November, 2020 which is 218.</a:t>
            </a:r>
            <a:endParaRPr lang="en-IN" sz="1400" dirty="0"/>
          </a:p>
        </p:txBody>
      </p:sp>
      <p:pic>
        <p:nvPicPr>
          <p:cNvPr id="5" name="Picture 4">
            <a:extLst>
              <a:ext uri="{FF2B5EF4-FFF2-40B4-BE49-F238E27FC236}">
                <a16:creationId xmlns:a16="http://schemas.microsoft.com/office/drawing/2014/main" id="{92BC0B64-2F3E-DDBA-04CB-EDAE231B2C16}"/>
              </a:ext>
            </a:extLst>
          </p:cNvPr>
          <p:cNvPicPr>
            <a:picLocks noChangeAspect="1"/>
          </p:cNvPicPr>
          <p:nvPr/>
        </p:nvPicPr>
        <p:blipFill>
          <a:blip r:embed="rId2"/>
          <a:stretch>
            <a:fillRect/>
          </a:stretch>
        </p:blipFill>
        <p:spPr>
          <a:xfrm>
            <a:off x="6510484" y="299138"/>
            <a:ext cx="5065631" cy="3076575"/>
          </a:xfrm>
          <a:prstGeom prst="rect">
            <a:avLst/>
          </a:prstGeom>
        </p:spPr>
      </p:pic>
      <p:pic>
        <p:nvPicPr>
          <p:cNvPr id="7" name="Picture 6">
            <a:extLst>
              <a:ext uri="{FF2B5EF4-FFF2-40B4-BE49-F238E27FC236}">
                <a16:creationId xmlns:a16="http://schemas.microsoft.com/office/drawing/2014/main" id="{AFC8BB29-6FF9-4DF0-51D0-C180FC7F8BDE}"/>
              </a:ext>
            </a:extLst>
          </p:cNvPr>
          <p:cNvPicPr>
            <a:picLocks noChangeAspect="1"/>
          </p:cNvPicPr>
          <p:nvPr/>
        </p:nvPicPr>
        <p:blipFill>
          <a:blip r:embed="rId3"/>
          <a:stretch>
            <a:fillRect/>
          </a:stretch>
        </p:blipFill>
        <p:spPr>
          <a:xfrm>
            <a:off x="6510484" y="4048926"/>
            <a:ext cx="5065631" cy="2509936"/>
          </a:xfrm>
          <a:prstGeom prst="rect">
            <a:avLst/>
          </a:prstGeom>
        </p:spPr>
      </p:pic>
    </p:spTree>
    <p:extLst>
      <p:ext uri="{BB962C8B-B14F-4D97-AF65-F5344CB8AC3E}">
        <p14:creationId xmlns:p14="http://schemas.microsoft.com/office/powerpoint/2010/main" val="161288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A8C15C-69F7-2597-26E3-91634E48D173}"/>
              </a:ext>
            </a:extLst>
          </p:cNvPr>
          <p:cNvPicPr>
            <a:picLocks noChangeAspect="1"/>
          </p:cNvPicPr>
          <p:nvPr/>
        </p:nvPicPr>
        <p:blipFill>
          <a:blip r:embed="rId2"/>
          <a:stretch>
            <a:fillRect/>
          </a:stretch>
        </p:blipFill>
        <p:spPr>
          <a:xfrm>
            <a:off x="257668" y="240040"/>
            <a:ext cx="5255443" cy="2901295"/>
          </a:xfrm>
          <a:prstGeom prst="rect">
            <a:avLst/>
          </a:prstGeom>
        </p:spPr>
      </p:pic>
      <p:pic>
        <p:nvPicPr>
          <p:cNvPr id="7" name="Picture 6">
            <a:extLst>
              <a:ext uri="{FF2B5EF4-FFF2-40B4-BE49-F238E27FC236}">
                <a16:creationId xmlns:a16="http://schemas.microsoft.com/office/drawing/2014/main" id="{7F1BEBC4-B08E-72B9-AF9F-641BAF5F404C}"/>
              </a:ext>
            </a:extLst>
          </p:cNvPr>
          <p:cNvPicPr>
            <a:picLocks noChangeAspect="1"/>
          </p:cNvPicPr>
          <p:nvPr/>
        </p:nvPicPr>
        <p:blipFill>
          <a:blip r:embed="rId3"/>
          <a:stretch>
            <a:fillRect/>
          </a:stretch>
        </p:blipFill>
        <p:spPr>
          <a:xfrm>
            <a:off x="257667" y="3716666"/>
            <a:ext cx="5255443" cy="2901295"/>
          </a:xfrm>
          <a:prstGeom prst="rect">
            <a:avLst/>
          </a:prstGeom>
        </p:spPr>
      </p:pic>
      <p:sp>
        <p:nvSpPr>
          <p:cNvPr id="12" name="Title 1">
            <a:extLst>
              <a:ext uri="{FF2B5EF4-FFF2-40B4-BE49-F238E27FC236}">
                <a16:creationId xmlns:a16="http://schemas.microsoft.com/office/drawing/2014/main" id="{DF318841-D139-9384-A555-45FBB1EA9686}"/>
              </a:ext>
            </a:extLst>
          </p:cNvPr>
          <p:cNvSpPr txBox="1">
            <a:spLocks/>
          </p:cNvSpPr>
          <p:nvPr/>
        </p:nvSpPr>
        <p:spPr>
          <a:xfrm>
            <a:off x="6352880" y="335699"/>
            <a:ext cx="4808456" cy="7472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IN" sz="3600" dirty="0"/>
              <a:t>Insights (Case Study 1)</a:t>
            </a:r>
          </a:p>
        </p:txBody>
      </p:sp>
      <p:sp>
        <p:nvSpPr>
          <p:cNvPr id="13" name="Content Placeholder 2">
            <a:extLst>
              <a:ext uri="{FF2B5EF4-FFF2-40B4-BE49-F238E27FC236}">
                <a16:creationId xmlns:a16="http://schemas.microsoft.com/office/drawing/2014/main" id="{5C1FE9B7-E35F-6357-ED59-08F8DF441073}"/>
              </a:ext>
            </a:extLst>
          </p:cNvPr>
          <p:cNvSpPr txBox="1">
            <a:spLocks/>
          </p:cNvSpPr>
          <p:nvPr/>
        </p:nvSpPr>
        <p:spPr>
          <a:xfrm>
            <a:off x="5994663" y="1082937"/>
            <a:ext cx="5694574" cy="5637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IN" sz="2400" dirty="0"/>
              <a:t>Query : </a:t>
            </a:r>
            <a:r>
              <a:rPr lang="en-IN" sz="2000" dirty="0"/>
              <a:t>Calculate the 7-day rolling average of throughput </a:t>
            </a:r>
          </a:p>
          <a:p>
            <a:pPr marL="0" indent="0" algn="just">
              <a:lnSpc>
                <a:spcPct val="150000"/>
              </a:lnSpc>
              <a:buFont typeface="Arial" panose="020B0604020202020204" pitchFamily="34" charset="0"/>
              <a:buNone/>
            </a:pPr>
            <a:endParaRPr lang="en-IN" sz="2000" dirty="0"/>
          </a:p>
          <a:p>
            <a:pPr marL="0" indent="0" algn="just">
              <a:lnSpc>
                <a:spcPct val="150000"/>
              </a:lnSpc>
              <a:buFont typeface="Arial" panose="020B0604020202020204" pitchFamily="34" charset="0"/>
              <a:buNone/>
            </a:pPr>
            <a:endParaRPr lang="en-IN" sz="2000" dirty="0"/>
          </a:p>
          <a:p>
            <a:pPr marL="0" indent="0" algn="just">
              <a:lnSpc>
                <a:spcPct val="150000"/>
              </a:lnSpc>
              <a:buFont typeface="Arial" panose="020B0604020202020204" pitchFamily="34" charset="0"/>
              <a:buNone/>
            </a:pPr>
            <a:r>
              <a:rPr lang="en-IN" sz="2400" dirty="0"/>
              <a:t>Finding : </a:t>
            </a:r>
            <a:r>
              <a:rPr lang="en-IN" sz="2000" dirty="0"/>
              <a:t>Since the difference between events happening per day and the throughput is not big so I prefer the </a:t>
            </a:r>
            <a:r>
              <a:rPr lang="en-IN" sz="2000" b="1" dirty="0"/>
              <a:t>7-day rolling average</a:t>
            </a:r>
            <a:r>
              <a:rPr lang="en-IN" sz="2000" dirty="0"/>
              <a:t> for throughput because it provides a clearer picture of overall performance trend, making it more useful for long-term monitoring and decision-making.</a:t>
            </a:r>
            <a:endParaRPr lang="en-IN" sz="2400" dirty="0"/>
          </a:p>
        </p:txBody>
      </p:sp>
    </p:spTree>
    <p:extLst>
      <p:ext uri="{BB962C8B-B14F-4D97-AF65-F5344CB8AC3E}">
        <p14:creationId xmlns:p14="http://schemas.microsoft.com/office/powerpoint/2010/main" val="45756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C1EE-60E4-B06C-15BC-C988E7E5CB73}"/>
              </a:ext>
            </a:extLst>
          </p:cNvPr>
          <p:cNvSpPr>
            <a:spLocks noGrp="1"/>
          </p:cNvSpPr>
          <p:nvPr>
            <p:ph type="title"/>
          </p:nvPr>
        </p:nvSpPr>
        <p:spPr>
          <a:xfrm>
            <a:off x="838200" y="365125"/>
            <a:ext cx="10515600" cy="766091"/>
          </a:xfrm>
        </p:spPr>
        <p:txBody>
          <a:bodyPr>
            <a:normAutofit/>
          </a:bodyPr>
          <a:lstStyle/>
          <a:p>
            <a:r>
              <a:rPr lang="en-IN" sz="3600" dirty="0"/>
              <a:t>Insights (Case Study 1)</a:t>
            </a:r>
          </a:p>
        </p:txBody>
      </p:sp>
      <p:sp>
        <p:nvSpPr>
          <p:cNvPr id="3" name="Content Placeholder 2">
            <a:extLst>
              <a:ext uri="{FF2B5EF4-FFF2-40B4-BE49-F238E27FC236}">
                <a16:creationId xmlns:a16="http://schemas.microsoft.com/office/drawing/2014/main" id="{53854476-7A16-F957-CE65-A41132AB71D5}"/>
              </a:ext>
            </a:extLst>
          </p:cNvPr>
          <p:cNvSpPr>
            <a:spLocks noGrp="1"/>
          </p:cNvSpPr>
          <p:nvPr>
            <p:ph idx="1"/>
          </p:nvPr>
        </p:nvSpPr>
        <p:spPr>
          <a:xfrm>
            <a:off x="167892" y="1253330"/>
            <a:ext cx="5601312" cy="5383139"/>
          </a:xfrm>
        </p:spPr>
        <p:txBody>
          <a:bodyPr>
            <a:normAutofit/>
          </a:bodyPr>
          <a:lstStyle/>
          <a:p>
            <a:pPr marL="0" indent="0" algn="just">
              <a:lnSpc>
                <a:spcPct val="150000"/>
              </a:lnSpc>
              <a:buNone/>
            </a:pPr>
            <a:r>
              <a:rPr lang="en-IN" sz="2400" dirty="0"/>
              <a:t>Query : </a:t>
            </a:r>
            <a:r>
              <a:rPr lang="en-IN" sz="2000" dirty="0"/>
              <a:t>Calculate the percentage share of each language in the last 30 days.</a:t>
            </a:r>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endParaRPr lang="en-IN" sz="2000" dirty="0"/>
          </a:p>
          <a:p>
            <a:pPr marL="0" indent="0" algn="just">
              <a:lnSpc>
                <a:spcPct val="150000"/>
              </a:lnSpc>
              <a:buNone/>
            </a:pPr>
            <a:r>
              <a:rPr lang="en-IN" sz="2400" dirty="0"/>
              <a:t>Findings : Highest percentage share of the languages is 37.5% which is taken by Persian.</a:t>
            </a:r>
            <a:endParaRPr lang="en-IN" dirty="0"/>
          </a:p>
        </p:txBody>
      </p:sp>
      <p:pic>
        <p:nvPicPr>
          <p:cNvPr id="5" name="Picture 4">
            <a:extLst>
              <a:ext uri="{FF2B5EF4-FFF2-40B4-BE49-F238E27FC236}">
                <a16:creationId xmlns:a16="http://schemas.microsoft.com/office/drawing/2014/main" id="{611A7705-6594-1FB8-4CC3-ECC238C8DF8A}"/>
              </a:ext>
            </a:extLst>
          </p:cNvPr>
          <p:cNvPicPr>
            <a:picLocks noChangeAspect="1"/>
          </p:cNvPicPr>
          <p:nvPr/>
        </p:nvPicPr>
        <p:blipFill>
          <a:blip r:embed="rId2"/>
          <a:stretch>
            <a:fillRect/>
          </a:stretch>
        </p:blipFill>
        <p:spPr>
          <a:xfrm>
            <a:off x="6365449" y="532451"/>
            <a:ext cx="5476188" cy="2896549"/>
          </a:xfrm>
          <a:prstGeom prst="rect">
            <a:avLst/>
          </a:prstGeom>
        </p:spPr>
      </p:pic>
      <p:pic>
        <p:nvPicPr>
          <p:cNvPr id="7" name="Picture 6">
            <a:extLst>
              <a:ext uri="{FF2B5EF4-FFF2-40B4-BE49-F238E27FC236}">
                <a16:creationId xmlns:a16="http://schemas.microsoft.com/office/drawing/2014/main" id="{9A85FE37-A554-C7CD-0233-334C1C1E366A}"/>
              </a:ext>
            </a:extLst>
          </p:cNvPr>
          <p:cNvPicPr>
            <a:picLocks noChangeAspect="1"/>
          </p:cNvPicPr>
          <p:nvPr/>
        </p:nvPicPr>
        <p:blipFill>
          <a:blip r:embed="rId3"/>
          <a:stretch>
            <a:fillRect/>
          </a:stretch>
        </p:blipFill>
        <p:spPr>
          <a:xfrm>
            <a:off x="6853287" y="3739922"/>
            <a:ext cx="4500513" cy="2896547"/>
          </a:xfrm>
          <a:prstGeom prst="rect">
            <a:avLst/>
          </a:prstGeom>
        </p:spPr>
      </p:pic>
    </p:spTree>
    <p:extLst>
      <p:ext uri="{BB962C8B-B14F-4D97-AF65-F5344CB8AC3E}">
        <p14:creationId xmlns:p14="http://schemas.microsoft.com/office/powerpoint/2010/main" val="247228442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350</TotalTime>
  <Words>708</Words>
  <Application>Microsoft Office PowerPoint</Application>
  <PresentationFormat>Widescreen</PresentationFormat>
  <Paragraphs>83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Depth</vt:lpstr>
      <vt:lpstr>Operation Analytics and Investigating Metric Spike</vt:lpstr>
      <vt:lpstr>Table Of Content</vt:lpstr>
      <vt:lpstr>PROJECT DESCRIPTION</vt:lpstr>
      <vt:lpstr>Objectives</vt:lpstr>
      <vt:lpstr>Approach</vt:lpstr>
      <vt:lpstr>Tech-Stack</vt:lpstr>
      <vt:lpstr>Insights (Case Study 1)</vt:lpstr>
      <vt:lpstr>PowerPoint Presentation</vt:lpstr>
      <vt:lpstr>Insights (Case Study 1)</vt:lpstr>
      <vt:lpstr>Insights (Case Study 1)</vt:lpstr>
      <vt:lpstr>Insights (Case Study 2)</vt:lpstr>
      <vt:lpstr>Insights (Case Study 2 Part 1)</vt:lpstr>
      <vt:lpstr>Insights (Case Study 2 Part 2)</vt:lpstr>
      <vt:lpstr>PowerPoint Presentation</vt:lpstr>
      <vt:lpstr>Insights (Case Study 2)</vt:lpstr>
      <vt:lpstr>Insights (Case Study 2)</vt:lpstr>
      <vt:lpstr>Insights (Case Study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Sumeet Dutta</dc:creator>
  <cp:lastModifiedBy>Sumeet Dutta</cp:lastModifiedBy>
  <cp:revision>1</cp:revision>
  <dcterms:created xsi:type="dcterms:W3CDTF">2024-09-12T07:07:05Z</dcterms:created>
  <dcterms:modified xsi:type="dcterms:W3CDTF">2024-09-12T13:30:24Z</dcterms:modified>
</cp:coreProperties>
</file>