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Statistic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Statistic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87e76c24a61dc50/Documents/Trainity%20project/New%20folder/Statistic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Sheet2!$B$1</c:f>
              <c:strCache>
                <c:ptCount val="1"/>
                <c:pt idx="0">
                  <c:v>No.</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10C-426D-86C9-2DCE5B3812B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10C-426D-86C9-2DCE5B3812B3}"/>
              </c:ext>
            </c:extLst>
          </c:dPt>
          <c:dLbls>
            <c:delete val="1"/>
          </c:dLbls>
          <c:cat>
            <c:strRef>
              <c:f>Sheet2!$A$2:$A$3</c:f>
              <c:strCache>
                <c:ptCount val="2"/>
                <c:pt idx="0">
                  <c:v>Male</c:v>
                </c:pt>
                <c:pt idx="1">
                  <c:v>Female</c:v>
                </c:pt>
              </c:strCache>
            </c:strRef>
          </c:cat>
          <c:val>
            <c:numRef>
              <c:f>Sheet2!$B$2:$B$3</c:f>
              <c:numCache>
                <c:formatCode>General</c:formatCode>
                <c:ptCount val="2"/>
                <c:pt idx="0">
                  <c:v>2561</c:v>
                </c:pt>
                <c:pt idx="1">
                  <c:v>1854</c:v>
                </c:pt>
              </c:numCache>
            </c:numRef>
          </c:val>
          <c:extLst>
            <c:ext xmlns:c16="http://schemas.microsoft.com/office/drawing/2014/chart" uri="{C3380CC4-5D6E-409C-BE32-E72D297353CC}">
              <c16:uniqueId val="{00000004-210C-426D-86C9-2DCE5B3812B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0755095303459425"/>
          <c:y val="3.4233187905954546E-2"/>
          <c:w val="0.26095390335864332"/>
          <c:h val="0.2884635574399354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043068070099486E-2"/>
          <c:y val="6.9974554707379136E-2"/>
          <c:w val="0.89345635919221433"/>
          <c:h val="0.64756165975436275"/>
        </c:manualLayout>
      </c:layout>
      <c:barChart>
        <c:barDir val="col"/>
        <c:grouping val="clustered"/>
        <c:varyColors val="0"/>
        <c:ser>
          <c:idx val="0"/>
          <c:order val="0"/>
          <c:tx>
            <c:strRef>
              <c:f>Sheet2!$K$1</c:f>
              <c:strCache>
                <c:ptCount val="1"/>
                <c:pt idx="0">
                  <c:v>Frequency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Sheet2!$J$2:$J$6</c:f>
              <c:strCache>
                <c:ptCount val="5"/>
                <c:pt idx="0">
                  <c:v>0-20000</c:v>
                </c:pt>
                <c:pt idx="1">
                  <c:v>20001-40000</c:v>
                </c:pt>
                <c:pt idx="2">
                  <c:v>40001-80000</c:v>
                </c:pt>
                <c:pt idx="3">
                  <c:v>80001-100001</c:v>
                </c:pt>
                <c:pt idx="4">
                  <c:v>100001-500000</c:v>
                </c:pt>
              </c:strCache>
            </c:strRef>
          </c:cat>
          <c:val>
            <c:numRef>
              <c:f>Sheet2!$K$2:$K$6</c:f>
              <c:numCache>
                <c:formatCode>General</c:formatCode>
                <c:ptCount val="5"/>
                <c:pt idx="0">
                  <c:v>1405</c:v>
                </c:pt>
                <c:pt idx="1">
                  <c:v>1418</c:v>
                </c:pt>
                <c:pt idx="2">
                  <c:v>2961</c:v>
                </c:pt>
                <c:pt idx="3">
                  <c:v>1363</c:v>
                </c:pt>
                <c:pt idx="4">
                  <c:v>0</c:v>
                </c:pt>
              </c:numCache>
            </c:numRef>
          </c:val>
          <c:extLst>
            <c:ext xmlns:c16="http://schemas.microsoft.com/office/drawing/2014/chart" uri="{C3380CC4-5D6E-409C-BE32-E72D297353CC}">
              <c16:uniqueId val="{00000000-51AE-470D-8C80-82D7533A6F1C}"/>
            </c:ext>
          </c:extLst>
        </c:ser>
        <c:dLbls>
          <c:dLblPos val="outEnd"/>
          <c:showLegendKey val="0"/>
          <c:showVal val="1"/>
          <c:showCatName val="0"/>
          <c:showSerName val="0"/>
          <c:showPercent val="0"/>
          <c:showBubbleSize val="0"/>
        </c:dLbls>
        <c:gapWidth val="100"/>
        <c:overlap val="-24"/>
        <c:axId val="75043087"/>
        <c:axId val="75029647"/>
      </c:barChart>
      <c:catAx>
        <c:axId val="75043087"/>
        <c:scaling>
          <c:orientation val="minMax"/>
        </c:scaling>
        <c:delete val="0"/>
        <c:axPos val="b"/>
        <c:title>
          <c:tx>
            <c:strRef>
              <c:f>Sheet2!$J$1</c:f>
              <c:strCache>
                <c:ptCount val="1"/>
                <c:pt idx="0">
                  <c:v>Class Intervales</c:v>
                </c:pt>
              </c:strCache>
            </c:strRef>
          </c:tx>
          <c:layout>
            <c:manualLayout>
              <c:xMode val="edge"/>
              <c:yMode val="edge"/>
              <c:x val="0.43869252370874956"/>
              <c:y val="0.84942957447330658"/>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5029647"/>
        <c:crosses val="autoZero"/>
        <c:auto val="1"/>
        <c:lblAlgn val="ctr"/>
        <c:lblOffset val="100"/>
        <c:noMultiLvlLbl val="0"/>
      </c:catAx>
      <c:valAx>
        <c:axId val="75029647"/>
        <c:scaling>
          <c:orientation val="minMax"/>
        </c:scaling>
        <c:delete val="1"/>
        <c:axPos val="l"/>
        <c:title>
          <c:tx>
            <c:strRef>
              <c:f>Sheet2!$K$1</c:f>
              <c:strCache>
                <c:ptCount val="1"/>
                <c:pt idx="0">
                  <c:v>Frequency</c:v>
                </c:pt>
              </c:strCache>
            </c:strRef>
          </c:tx>
          <c:layout>
            <c:manualLayout>
              <c:xMode val="edge"/>
              <c:yMode val="edge"/>
              <c:x val="3.7891340148762498E-2"/>
              <c:y val="0.34222144338206495"/>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7504308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Sheet2!$R$1</c:f>
          <c:strCache>
            <c:ptCount val="1"/>
            <c:pt idx="0">
              <c:v>Number of Employee</c:v>
            </c:pt>
          </c:strCache>
        </c:strRef>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Sheet2!$R$1</c:f>
              <c:strCache>
                <c:ptCount val="1"/>
                <c:pt idx="0">
                  <c:v>Number of Employee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Sheet2!$Q$2:$Q$10</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Sheet2!$R$2:$R$10</c:f>
              <c:numCache>
                <c:formatCode>General</c:formatCode>
                <c:ptCount val="9"/>
                <c:pt idx="0">
                  <c:v>176</c:v>
                </c:pt>
                <c:pt idx="1">
                  <c:v>111</c:v>
                </c:pt>
                <c:pt idx="2">
                  <c:v>70</c:v>
                </c:pt>
                <c:pt idx="3">
                  <c:v>201</c:v>
                </c:pt>
                <c:pt idx="4">
                  <c:v>1840</c:v>
                </c:pt>
                <c:pt idx="5">
                  <c:v>246</c:v>
                </c:pt>
                <c:pt idx="6">
                  <c:v>230</c:v>
                </c:pt>
                <c:pt idx="7">
                  <c:v>483</c:v>
                </c:pt>
                <c:pt idx="8">
                  <c:v>1326</c:v>
                </c:pt>
              </c:numCache>
            </c:numRef>
          </c:val>
          <c:extLst>
            <c:ext xmlns:c16="http://schemas.microsoft.com/office/drawing/2014/chart" uri="{C3380CC4-5D6E-409C-BE32-E72D297353CC}">
              <c16:uniqueId val="{00000000-EC01-4EBE-86C3-3C3671D42193}"/>
            </c:ext>
          </c:extLst>
        </c:ser>
        <c:dLbls>
          <c:dLblPos val="outEnd"/>
          <c:showLegendKey val="0"/>
          <c:showVal val="1"/>
          <c:showCatName val="0"/>
          <c:showSerName val="0"/>
          <c:showPercent val="0"/>
          <c:showBubbleSize val="0"/>
        </c:dLbls>
        <c:gapWidth val="115"/>
        <c:overlap val="-20"/>
        <c:axId val="360769567"/>
        <c:axId val="360771007"/>
      </c:barChart>
      <c:catAx>
        <c:axId val="36076956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0771007"/>
        <c:crosses val="autoZero"/>
        <c:auto val="1"/>
        <c:lblAlgn val="ctr"/>
        <c:lblOffset val="100"/>
        <c:noMultiLvlLbl val="0"/>
      </c:catAx>
      <c:valAx>
        <c:axId val="360771007"/>
        <c:scaling>
          <c:orientation val="minMax"/>
        </c:scaling>
        <c:delete val="1"/>
        <c:axPos val="b"/>
        <c:numFmt formatCode="General" sourceLinked="1"/>
        <c:majorTickMark val="none"/>
        <c:minorTickMark val="none"/>
        <c:tickLblPos val="nextTo"/>
        <c:crossAx val="36076956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9072800559021033E-2"/>
          <c:y val="0.23262430737824438"/>
          <c:w val="0.88828933148062372"/>
          <c:h val="0.71776064450277055"/>
        </c:manualLayout>
      </c:layout>
      <c:ofPieChart>
        <c:ofPieType val="pie"/>
        <c:varyColors val="1"/>
        <c:ser>
          <c:idx val="0"/>
          <c:order val="0"/>
          <c:tx>
            <c:strRef>
              <c:f>Sheet2!$X$1</c:f>
              <c:strCache>
                <c:ptCount val="1"/>
                <c:pt idx="0">
                  <c:v>Number of Employee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0B8-4A3F-B9C4-FD4F6E5A943B}"/>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0B8-4A3F-B9C4-FD4F6E5A943B}"/>
              </c:ext>
            </c:extLst>
          </c:dPt>
          <c:dPt>
            <c:idx val="2"/>
            <c:bubble3D val="0"/>
            <c:spPr>
              <a:solidFill>
                <a:schemeClr val="tx1">
                  <a:lumMod val="75000"/>
                  <a:lumOff val="2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0B8-4A3F-B9C4-FD4F6E5A943B}"/>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0B8-4A3F-B9C4-FD4F6E5A943B}"/>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00B8-4A3F-B9C4-FD4F6E5A943B}"/>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00B8-4A3F-B9C4-FD4F6E5A943B}"/>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00B8-4A3F-B9C4-FD4F6E5A943B}"/>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00B8-4A3F-B9C4-FD4F6E5A943B}"/>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00B8-4A3F-B9C4-FD4F6E5A943B}"/>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00B8-4A3F-B9C4-FD4F6E5A943B}"/>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00B8-4A3F-B9C4-FD4F6E5A943B}"/>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00B8-4A3F-B9C4-FD4F6E5A943B}"/>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9-00B8-4A3F-B9C4-FD4F6E5A943B}"/>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B-00B8-4A3F-B9C4-FD4F6E5A943B}"/>
              </c:ext>
            </c:extLst>
          </c:dPt>
          <c:dPt>
            <c:idx val="14"/>
            <c:bubble3D val="0"/>
            <c:spPr>
              <a:solidFill>
                <a:schemeClr val="tx1">
                  <a:lumMod val="50000"/>
                  <a:lumOff val="5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D-00B8-4A3F-B9C4-FD4F6E5A943B}"/>
              </c:ext>
            </c:extLst>
          </c:dPt>
          <c:dPt>
            <c:idx val="15"/>
            <c:bubble3D val="0"/>
            <c:spPr>
              <a:solidFill>
                <a:schemeClr val="accent4">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F-00B8-4A3F-B9C4-FD4F6E5A943B}"/>
              </c:ext>
            </c:extLst>
          </c:dPt>
          <c:dLbls>
            <c:dLbl>
              <c:idx val="0"/>
              <c:layout>
                <c:manualLayout>
                  <c:x val="1.1111111111111059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0B8-4A3F-B9C4-FD4F6E5A943B}"/>
                </c:ext>
              </c:extLst>
            </c:dLbl>
            <c:dLbl>
              <c:idx val="1"/>
              <c:layout>
                <c:manualLayout>
                  <c:x val="3.3333333333333333E-2"/>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0B8-4A3F-B9C4-FD4F6E5A943B}"/>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00B8-4A3F-B9C4-FD4F6E5A943B}"/>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00B8-4A3F-B9C4-FD4F6E5A943B}"/>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9-00B8-4A3F-B9C4-FD4F6E5A943B}"/>
                </c:ext>
              </c:extLst>
            </c:dLbl>
            <c:dLbl>
              <c:idx val="5"/>
              <c:layout>
                <c:manualLayout>
                  <c:x val="-6.3888888888888884E-2"/>
                  <c:y val="9.2592592592592171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0B8-4A3F-B9C4-FD4F6E5A943B}"/>
                </c:ext>
              </c:extLst>
            </c:dLbl>
            <c:dLbl>
              <c:idx val="6"/>
              <c:layout>
                <c:manualLayout>
                  <c:x val="-8.3333333333333332E-3"/>
                  <c:y val="-6.4814814814814839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00B8-4A3F-B9C4-FD4F6E5A943B}"/>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F-00B8-4A3F-B9C4-FD4F6E5A943B}"/>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1-00B8-4A3F-B9C4-FD4F6E5A943B}"/>
                </c:ext>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3-00B8-4A3F-B9C4-FD4F6E5A943B}"/>
                </c:ext>
              </c:extLst>
            </c:dLbl>
            <c:dLbl>
              <c:idx val="1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5-00B8-4A3F-B9C4-FD4F6E5A943B}"/>
                </c:ext>
              </c:extLst>
            </c:dLbl>
            <c:dLbl>
              <c:idx val="1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7-00B8-4A3F-B9C4-FD4F6E5A943B}"/>
                </c:ext>
              </c:extLst>
            </c:dLbl>
            <c:dLbl>
              <c:idx val="1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9-00B8-4A3F-B9C4-FD4F6E5A943B}"/>
                </c:ext>
              </c:extLst>
            </c:dLbl>
            <c:dLbl>
              <c:idx val="1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1B-00B8-4A3F-B9C4-FD4F6E5A943B}"/>
                </c:ext>
              </c:extLst>
            </c:dLbl>
            <c:dLbl>
              <c:idx val="14"/>
              <c:layout>
                <c:manualLayout>
                  <c:x val="1.0319917440660286E-2"/>
                  <c:y val="-5.0925925925925972E-2"/>
                </c:manualLayout>
              </c:layout>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0BCF8622-98C2-44BE-B9C4-1616F73CB9AB}" type="CATEGORYNAME">
                      <a:rPr lang="en-US">
                        <a:solidFill>
                          <a:schemeClr val="tx1">
                            <a:lumMod val="50000"/>
                            <a:lumOff val="50000"/>
                          </a:schemeClr>
                        </a:solidFill>
                      </a:rPr>
                      <a:pPr>
                        <a:defRPr>
                          <a:solidFill>
                            <a:schemeClr val="accent1"/>
                          </a:solidFill>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D-00B8-4A3F-B9C4-FD4F6E5A943B}"/>
                </c:ext>
              </c:extLst>
            </c:dLbl>
            <c:dLbl>
              <c:idx val="15"/>
              <c:tx>
                <c:rich>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fld id="{8290C5FA-E137-4C24-901A-0FF658E6FBAA}" type="CATEGORYNAME">
                      <a:rPr lang="en-US">
                        <a:solidFill>
                          <a:schemeClr val="bg1"/>
                        </a:solidFill>
                      </a:rPr>
                      <a:pPr>
                        <a:defRPr/>
                      </a:pPr>
                      <a:t>[CATEGORY NAME]</a:t>
                    </a:fld>
                    <a:endParaRPr lang="en-IN"/>
                  </a:p>
                </c:rich>
              </c:tx>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80000"/>
                          <a:lumOff val="2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F-00B8-4A3F-B9C4-FD4F6E5A943B}"/>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Sheet2!$W$2:$W$16</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Sheet2!$X$2:$X$16</c:f>
              <c:numCache>
                <c:formatCode>General</c:formatCode>
                <c:ptCount val="15"/>
                <c:pt idx="0">
                  <c:v>461</c:v>
                </c:pt>
                <c:pt idx="1">
                  <c:v>231</c:v>
                </c:pt>
                <c:pt idx="2">
                  <c:v>1742</c:v>
                </c:pt>
                <c:pt idx="3">
                  <c:v>319</c:v>
                </c:pt>
                <c:pt idx="4">
                  <c:v>1790</c:v>
                </c:pt>
                <c:pt idx="5">
                  <c:v>220</c:v>
                </c:pt>
                <c:pt idx="6">
                  <c:v>87</c:v>
                </c:pt>
                <c:pt idx="7">
                  <c:v>785</c:v>
                </c:pt>
                <c:pt idx="8">
                  <c:v>527</c:v>
                </c:pt>
                <c:pt idx="9">
                  <c:v>979</c:v>
                </c:pt>
                <c:pt idx="10">
                  <c:v>3</c:v>
                </c:pt>
                <c:pt idx="11">
                  <c:v>1</c:v>
                </c:pt>
                <c:pt idx="12">
                  <c:v>1</c:v>
                </c:pt>
                <c:pt idx="13">
                  <c:v>1</c:v>
                </c:pt>
                <c:pt idx="14">
                  <c:v>1</c:v>
                </c:pt>
              </c:numCache>
            </c:numRef>
          </c:val>
          <c:extLst>
            <c:ext xmlns:c16="http://schemas.microsoft.com/office/drawing/2014/chart" uri="{C3380CC4-5D6E-409C-BE32-E72D297353CC}">
              <c16:uniqueId val="{00000020-00B8-4A3F-B9C4-FD4F6E5A943B}"/>
            </c:ext>
          </c:extLst>
        </c:ser>
        <c:dLbls>
          <c:dLblPos val="outEnd"/>
          <c:showLegendKey val="0"/>
          <c:showVal val="0"/>
          <c:showCatName val="1"/>
          <c:showSerName val="0"/>
          <c:showPercent val="0"/>
          <c:showBubbleSize val="0"/>
          <c:showLeaderLines val="1"/>
        </c:dLbls>
        <c:gapWidth val="15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solidFill>
      <a:schemeClr val="accent4">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78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51F51EE-5876-479B-B3B5-756D5599DBD6}"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3201489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3214415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7545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3385764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63006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3702026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899835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10014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416424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F51EE-5876-479B-B3B5-756D5599DBD6}"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194722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F51EE-5876-479B-B3B5-756D5599DBD6}"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230043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F51EE-5876-479B-B3B5-756D5599DBD6}"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315573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F51EE-5876-479B-B3B5-756D5599DBD6}"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356894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F51EE-5876-479B-B3B5-756D5599DBD6}"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153863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F51EE-5876-479B-B3B5-756D5599DBD6}"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76815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F51EE-5876-479B-B3B5-756D5599DBD6}"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33C72F-153E-42D6-9EF4-477D46A40FCD}" type="slidenum">
              <a:rPr lang="en-IN" smtClean="0"/>
              <a:t>‹#›</a:t>
            </a:fld>
            <a:endParaRPr lang="en-IN"/>
          </a:p>
        </p:txBody>
      </p:sp>
    </p:spTree>
    <p:extLst>
      <p:ext uri="{BB962C8B-B14F-4D97-AF65-F5344CB8AC3E}">
        <p14:creationId xmlns:p14="http://schemas.microsoft.com/office/powerpoint/2010/main" val="89723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51F51EE-5876-479B-B3B5-756D5599DBD6}" type="datetimeFigureOut">
              <a:rPr lang="en-IN" smtClean="0"/>
              <a:t>27-09-2024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933C72F-153E-42D6-9EF4-477D46A40FCD}" type="slidenum">
              <a:rPr lang="en-IN" smtClean="0"/>
              <a:t>‹#›</a:t>
            </a:fld>
            <a:endParaRPr lang="en-IN"/>
          </a:p>
        </p:txBody>
      </p:sp>
    </p:spTree>
    <p:extLst>
      <p:ext uri="{BB962C8B-B14F-4D97-AF65-F5344CB8AC3E}">
        <p14:creationId xmlns:p14="http://schemas.microsoft.com/office/powerpoint/2010/main" val="285619449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u5R_gndJHsn2mLQrh59xu5C8V722w7a6/edit?usp=sharing&amp;ouid=100462539858177935973&amp;rtpof=true&amp;sd=tru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E8D1-41B6-9146-C2A1-55FC581DFDB4}"/>
              </a:ext>
            </a:extLst>
          </p:cNvPr>
          <p:cNvSpPr>
            <a:spLocks noGrp="1"/>
          </p:cNvSpPr>
          <p:nvPr>
            <p:ph type="ctrTitle"/>
          </p:nvPr>
        </p:nvSpPr>
        <p:spPr>
          <a:xfrm>
            <a:off x="684212" y="685800"/>
            <a:ext cx="8001000" cy="2557022"/>
          </a:xfrm>
        </p:spPr>
        <p:txBody>
          <a:bodyPr/>
          <a:lstStyle/>
          <a:p>
            <a:pPr algn="ctr"/>
            <a:r>
              <a:rPr lang="en-IN" b="1" dirty="0"/>
              <a:t>Hiring Process Analytics</a:t>
            </a:r>
            <a:br>
              <a:rPr lang="en-IN" b="1" dirty="0"/>
            </a:br>
            <a:endParaRPr lang="en-IN" dirty="0"/>
          </a:p>
        </p:txBody>
      </p:sp>
      <p:sp>
        <p:nvSpPr>
          <p:cNvPr id="3" name="Subtitle 2">
            <a:extLst>
              <a:ext uri="{FF2B5EF4-FFF2-40B4-BE49-F238E27FC236}">
                <a16:creationId xmlns:a16="http://schemas.microsoft.com/office/drawing/2014/main" id="{D4F254D5-A462-B3E8-93B0-540E4D32B6DF}"/>
              </a:ext>
            </a:extLst>
          </p:cNvPr>
          <p:cNvSpPr>
            <a:spLocks noGrp="1"/>
          </p:cNvSpPr>
          <p:nvPr>
            <p:ph type="subTitle" idx="1"/>
          </p:nvPr>
        </p:nvSpPr>
        <p:spPr/>
        <p:txBody>
          <a:bodyPr/>
          <a:lstStyle/>
          <a:p>
            <a:r>
              <a:rPr lang="en-IN" dirty="0">
                <a:solidFill>
                  <a:schemeClr val="bg1">
                    <a:lumMod val="95000"/>
                    <a:lumOff val="5000"/>
                  </a:schemeClr>
                </a:solidFill>
              </a:rPr>
              <a:t>Sumeet Dutta</a:t>
            </a:r>
          </a:p>
        </p:txBody>
      </p:sp>
      <p:pic>
        <p:nvPicPr>
          <p:cNvPr id="5" name="Picture 4">
            <a:extLst>
              <a:ext uri="{FF2B5EF4-FFF2-40B4-BE49-F238E27FC236}">
                <a16:creationId xmlns:a16="http://schemas.microsoft.com/office/drawing/2014/main" id="{E03EE34E-5562-E64F-E173-952767AB2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926" y="2749525"/>
            <a:ext cx="6539862" cy="3678672"/>
          </a:xfrm>
          <a:prstGeom prst="rect">
            <a:avLst/>
          </a:prstGeom>
        </p:spPr>
      </p:pic>
    </p:spTree>
    <p:extLst>
      <p:ext uri="{BB962C8B-B14F-4D97-AF65-F5344CB8AC3E}">
        <p14:creationId xmlns:p14="http://schemas.microsoft.com/office/powerpoint/2010/main" val="161495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156311" y="132148"/>
            <a:ext cx="8534400" cy="1507067"/>
          </a:xfrm>
        </p:spPr>
        <p:txBody>
          <a:bodyPr>
            <a:normAutofit/>
          </a:bodyPr>
          <a:lstStyle/>
          <a:p>
            <a:r>
              <a:rPr lang="en-IN" sz="4400" dirty="0"/>
              <a:t>Position tier analysis</a:t>
            </a:r>
          </a:p>
        </p:txBody>
      </p:sp>
      <p:graphicFrame>
        <p:nvGraphicFramePr>
          <p:cNvPr id="4" name="Content Placeholder 3">
            <a:extLst>
              <a:ext uri="{FF2B5EF4-FFF2-40B4-BE49-F238E27FC236}">
                <a16:creationId xmlns:a16="http://schemas.microsoft.com/office/drawing/2014/main" id="{48A24F8E-9397-6DD9-DD8D-F403FF90B614}"/>
              </a:ext>
            </a:extLst>
          </p:cNvPr>
          <p:cNvGraphicFramePr>
            <a:graphicFrameLocks noGrp="1"/>
          </p:cNvGraphicFramePr>
          <p:nvPr>
            <p:ph idx="1"/>
            <p:extLst>
              <p:ext uri="{D42A27DB-BD31-4B8C-83A1-F6EECF244321}">
                <p14:modId xmlns:p14="http://schemas.microsoft.com/office/powerpoint/2010/main" val="372329816"/>
              </p:ext>
            </p:extLst>
          </p:nvPr>
        </p:nvGraphicFramePr>
        <p:xfrm>
          <a:off x="695516" y="1454088"/>
          <a:ext cx="2690584" cy="3949824"/>
        </p:xfrm>
        <a:graphic>
          <a:graphicData uri="http://schemas.openxmlformats.org/drawingml/2006/table">
            <a:tbl>
              <a:tblPr>
                <a:tableStyleId>{5C22544A-7EE6-4342-B048-85BDC9FD1C3A}</a:tableStyleId>
              </a:tblPr>
              <a:tblGrid>
                <a:gridCol w="932033">
                  <a:extLst>
                    <a:ext uri="{9D8B030D-6E8A-4147-A177-3AD203B41FA5}">
                      <a16:colId xmlns:a16="http://schemas.microsoft.com/office/drawing/2014/main" val="2782091448"/>
                    </a:ext>
                  </a:extLst>
                </a:gridCol>
                <a:gridCol w="1758551">
                  <a:extLst>
                    <a:ext uri="{9D8B030D-6E8A-4147-A177-3AD203B41FA5}">
                      <a16:colId xmlns:a16="http://schemas.microsoft.com/office/drawing/2014/main" val="894002405"/>
                    </a:ext>
                  </a:extLst>
                </a:gridCol>
              </a:tblGrid>
              <a:tr h="246864">
                <a:tc>
                  <a:txBody>
                    <a:bodyPr/>
                    <a:lstStyle/>
                    <a:p>
                      <a:pPr algn="ctr" fontAlgn="b"/>
                      <a:r>
                        <a:rPr lang="en-IN" sz="1100" u="none" strike="noStrike" dirty="0">
                          <a:effectLst/>
                        </a:rPr>
                        <a:t>Post Name</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Number of Employee</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61068386"/>
                  </a:ext>
                </a:extLst>
              </a:tr>
              <a:tr h="246864">
                <a:tc>
                  <a:txBody>
                    <a:bodyPr/>
                    <a:lstStyle/>
                    <a:p>
                      <a:pPr algn="ctr" fontAlgn="b"/>
                      <a:r>
                        <a:rPr lang="en-IN" sz="1100" u="none" strike="noStrike" dirty="0">
                          <a:effectLst/>
                        </a:rPr>
                        <a:t>b9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461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1640888"/>
                  </a:ext>
                </a:extLst>
              </a:tr>
              <a:tr h="246864">
                <a:tc>
                  <a:txBody>
                    <a:bodyPr/>
                    <a:lstStyle/>
                    <a:p>
                      <a:pPr algn="ctr" fontAlgn="b"/>
                      <a:r>
                        <a:rPr lang="en-IN" sz="1100" u="none" strike="noStrike" dirty="0">
                          <a:effectLst/>
                        </a:rPr>
                        <a:t>c-10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231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43129800"/>
                  </a:ext>
                </a:extLst>
              </a:tr>
              <a:tr h="246864">
                <a:tc>
                  <a:txBody>
                    <a:bodyPr/>
                    <a:lstStyle/>
                    <a:p>
                      <a:pPr algn="ctr" fontAlgn="b"/>
                      <a:r>
                        <a:rPr lang="en-IN" sz="1100" u="none" strike="noStrike">
                          <a:effectLst/>
                        </a:rPr>
                        <a:t>c5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1742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3141745"/>
                  </a:ext>
                </a:extLst>
              </a:tr>
              <a:tr h="246864">
                <a:tc>
                  <a:txBody>
                    <a:bodyPr/>
                    <a:lstStyle/>
                    <a:p>
                      <a:pPr algn="ctr" fontAlgn="b"/>
                      <a:r>
                        <a:rPr lang="en-IN" sz="1100" u="none" strike="noStrike">
                          <a:effectLst/>
                        </a:rPr>
                        <a:t>c8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319</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97646765"/>
                  </a:ext>
                </a:extLst>
              </a:tr>
              <a:tr h="246864">
                <a:tc>
                  <a:txBody>
                    <a:bodyPr/>
                    <a:lstStyle/>
                    <a:p>
                      <a:pPr algn="ctr" fontAlgn="b"/>
                      <a:r>
                        <a:rPr lang="en-IN" sz="1100" u="none" strike="noStrike">
                          <a:effectLst/>
                        </a:rPr>
                        <a:t>c9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1790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57226680"/>
                  </a:ext>
                </a:extLst>
              </a:tr>
              <a:tr h="246864">
                <a:tc>
                  <a:txBody>
                    <a:bodyPr/>
                    <a:lstStyle/>
                    <a:p>
                      <a:pPr algn="ctr" fontAlgn="b"/>
                      <a:r>
                        <a:rPr lang="en-IN" sz="1100" u="none" strike="noStrike">
                          <a:effectLst/>
                        </a:rPr>
                        <a:t>i1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220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05162730"/>
                  </a:ext>
                </a:extLst>
              </a:tr>
              <a:tr h="246864">
                <a:tc>
                  <a:txBody>
                    <a:bodyPr/>
                    <a:lstStyle/>
                    <a:p>
                      <a:pPr algn="ctr" fontAlgn="b"/>
                      <a:r>
                        <a:rPr lang="en-IN" sz="1100" u="none" strike="noStrike">
                          <a:effectLst/>
                        </a:rPr>
                        <a:t>i4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65992761"/>
                  </a:ext>
                </a:extLst>
              </a:tr>
              <a:tr h="246864">
                <a:tc>
                  <a:txBody>
                    <a:bodyPr/>
                    <a:lstStyle/>
                    <a:p>
                      <a:pPr algn="ctr" fontAlgn="b"/>
                      <a:r>
                        <a:rPr lang="en-IN" sz="1100" u="none" strike="noStrike">
                          <a:effectLst/>
                        </a:rPr>
                        <a:t>i5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785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51327397"/>
                  </a:ext>
                </a:extLst>
              </a:tr>
              <a:tr h="246864">
                <a:tc>
                  <a:txBody>
                    <a:bodyPr/>
                    <a:lstStyle/>
                    <a:p>
                      <a:pPr algn="ctr" fontAlgn="b"/>
                      <a:r>
                        <a:rPr lang="en-IN" sz="1100" u="none" strike="noStrike">
                          <a:effectLst/>
                        </a:rPr>
                        <a:t>i6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527</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22936190"/>
                  </a:ext>
                </a:extLst>
              </a:tr>
              <a:tr h="246864">
                <a:tc>
                  <a:txBody>
                    <a:bodyPr/>
                    <a:lstStyle/>
                    <a:p>
                      <a:pPr algn="ctr" fontAlgn="b"/>
                      <a:r>
                        <a:rPr lang="en-IN" sz="1100" u="none" strike="noStrike">
                          <a:effectLst/>
                        </a:rPr>
                        <a:t>i7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979</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81397232"/>
                  </a:ext>
                </a:extLst>
              </a:tr>
              <a:tr h="246864">
                <a:tc>
                  <a:txBody>
                    <a:bodyPr/>
                    <a:lstStyle/>
                    <a:p>
                      <a:pPr algn="ctr" fontAlgn="b"/>
                      <a:r>
                        <a:rPr lang="en-IN" sz="1100" u="none" strike="noStrike">
                          <a:effectLst/>
                        </a:rPr>
                        <a:t>m6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34842787"/>
                  </a:ext>
                </a:extLst>
              </a:tr>
              <a:tr h="246864">
                <a:tc>
                  <a:txBody>
                    <a:bodyPr/>
                    <a:lstStyle/>
                    <a:p>
                      <a:pPr algn="ctr" fontAlgn="b"/>
                      <a:r>
                        <a:rPr lang="en-IN" sz="1100" u="none" strike="noStrike">
                          <a:effectLst/>
                        </a:rPr>
                        <a:t>m7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29481808"/>
                  </a:ext>
                </a:extLst>
              </a:tr>
              <a:tr h="246864">
                <a:tc>
                  <a:txBody>
                    <a:bodyPr/>
                    <a:lstStyle/>
                    <a:p>
                      <a:pPr algn="ctr" fontAlgn="b"/>
                      <a:r>
                        <a:rPr lang="en-IN" sz="1100" u="none" strike="noStrike">
                          <a:effectLst/>
                        </a:rPr>
                        <a:t>n10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07371717"/>
                  </a:ext>
                </a:extLst>
              </a:tr>
              <a:tr h="246864">
                <a:tc>
                  <a:txBody>
                    <a:bodyPr/>
                    <a:lstStyle/>
                    <a:p>
                      <a:pPr algn="ctr" fontAlgn="b"/>
                      <a:r>
                        <a:rPr lang="en-IN" sz="1100" u="none" strike="noStrike">
                          <a:effectLst/>
                        </a:rPr>
                        <a:t>n6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42565246"/>
                  </a:ext>
                </a:extLst>
              </a:tr>
              <a:tr h="246864">
                <a:tc>
                  <a:txBody>
                    <a:bodyPr/>
                    <a:lstStyle/>
                    <a:p>
                      <a:pPr algn="ctr" fontAlgn="b"/>
                      <a:r>
                        <a:rPr lang="en-IN" sz="1100" u="none" strike="noStrike">
                          <a:effectLst/>
                        </a:rPr>
                        <a:t>n9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30273776"/>
                  </a:ext>
                </a:extLst>
              </a:tr>
            </a:tbl>
          </a:graphicData>
        </a:graphic>
      </p:graphicFrame>
      <p:graphicFrame>
        <p:nvGraphicFramePr>
          <p:cNvPr id="5" name="Chart 4">
            <a:extLst>
              <a:ext uri="{FF2B5EF4-FFF2-40B4-BE49-F238E27FC236}">
                <a16:creationId xmlns:a16="http://schemas.microsoft.com/office/drawing/2014/main" id="{014AFA16-AED0-162A-91A8-A69E6C2D855C}"/>
              </a:ext>
            </a:extLst>
          </p:cNvPr>
          <p:cNvGraphicFramePr>
            <a:graphicFrameLocks/>
          </p:cNvGraphicFramePr>
          <p:nvPr>
            <p:extLst>
              <p:ext uri="{D42A27DB-BD31-4B8C-83A1-F6EECF244321}">
                <p14:modId xmlns:p14="http://schemas.microsoft.com/office/powerpoint/2010/main" val="287477686"/>
              </p:ext>
            </p:extLst>
          </p:nvPr>
        </p:nvGraphicFramePr>
        <p:xfrm>
          <a:off x="4106079" y="1454088"/>
          <a:ext cx="6649903" cy="394982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CAB9480-2781-5BD0-30BF-9EB6C221AA78}"/>
              </a:ext>
            </a:extLst>
          </p:cNvPr>
          <p:cNvSpPr txBox="1"/>
          <p:nvPr/>
        </p:nvSpPr>
        <p:spPr>
          <a:xfrm>
            <a:off x="263951" y="5693789"/>
            <a:ext cx="5373278" cy="707886"/>
          </a:xfrm>
          <a:prstGeom prst="rect">
            <a:avLst/>
          </a:prstGeom>
          <a:noFill/>
        </p:spPr>
        <p:txBody>
          <a:bodyPr wrap="square" rtlCol="0">
            <a:spAutoFit/>
          </a:bodyPr>
          <a:lstStyle/>
          <a:p>
            <a:pPr algn="just"/>
            <a:r>
              <a:rPr lang="en-IN" sz="2000" dirty="0">
                <a:solidFill>
                  <a:schemeClr val="bg1"/>
                </a:solidFill>
              </a:rPr>
              <a:t>The highest proportion of employees are in the c5 post tier, after c5 are c9 and i7</a:t>
            </a:r>
          </a:p>
        </p:txBody>
      </p:sp>
    </p:spTree>
    <p:extLst>
      <p:ext uri="{BB962C8B-B14F-4D97-AF65-F5344CB8AC3E}">
        <p14:creationId xmlns:p14="http://schemas.microsoft.com/office/powerpoint/2010/main" val="304121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156311" y="132148"/>
            <a:ext cx="8534400" cy="1507067"/>
          </a:xfrm>
        </p:spPr>
        <p:txBody>
          <a:bodyPr>
            <a:normAutofit/>
          </a:bodyPr>
          <a:lstStyle/>
          <a:p>
            <a:r>
              <a:rPr lang="en-IN" sz="4400" dirty="0"/>
              <a:t>Result</a:t>
            </a:r>
          </a:p>
        </p:txBody>
      </p:sp>
      <p:sp>
        <p:nvSpPr>
          <p:cNvPr id="3" name="Content Placeholder 2">
            <a:extLst>
              <a:ext uri="{FF2B5EF4-FFF2-40B4-BE49-F238E27FC236}">
                <a16:creationId xmlns:a16="http://schemas.microsoft.com/office/drawing/2014/main" id="{9D94B817-18C1-58DE-3D4A-ECF53E8B0FD7}"/>
              </a:ext>
            </a:extLst>
          </p:cNvPr>
          <p:cNvSpPr>
            <a:spLocks noGrp="1"/>
          </p:cNvSpPr>
          <p:nvPr>
            <p:ph idx="1"/>
          </p:nvPr>
        </p:nvSpPr>
        <p:spPr>
          <a:xfrm>
            <a:off x="182253" y="1639215"/>
            <a:ext cx="11271314" cy="4842848"/>
          </a:xfrm>
        </p:spPr>
        <p:txBody>
          <a:bodyPr anchor="t">
            <a:normAutofit/>
          </a:bodyPr>
          <a:lstStyle/>
          <a:p>
            <a:pPr marL="0" indent="0" algn="just">
              <a:buNone/>
            </a:pPr>
            <a:r>
              <a:rPr lang="en-IN" sz="2400" dirty="0">
                <a:solidFill>
                  <a:schemeClr val="bg1">
                    <a:lumMod val="95000"/>
                    <a:lumOff val="5000"/>
                  </a:schemeClr>
                </a:solidFill>
              </a:rPr>
              <a:t>While working on this project I have accomplished several things. I have effectively analyzed the hiring data. Found the numbers of males and females hired in the company, calculated the average salary, created class intervals for the offered salary and visualized the data through bar graphs and pie chart to show the different position within the company.</a:t>
            </a:r>
          </a:p>
          <a:p>
            <a:pPr marL="0" indent="0" algn="just">
              <a:buNone/>
            </a:pPr>
            <a:r>
              <a:rPr lang="en-IN" sz="2400" dirty="0">
                <a:solidFill>
                  <a:schemeClr val="bg1">
                    <a:lumMod val="95000"/>
                    <a:lumOff val="5000"/>
                  </a:schemeClr>
                </a:solidFill>
              </a:rPr>
              <a:t>This project provided me with valuable experience which helped me in enhancing my data analysis, statistical calculation and data visualization technique.</a:t>
            </a:r>
          </a:p>
          <a:p>
            <a:pPr marL="457200" lvl="1" indent="0" algn="just">
              <a:lnSpc>
                <a:spcPct val="150000"/>
              </a:lnSpc>
              <a:buNone/>
            </a:pPr>
            <a:r>
              <a:rPr lang="en-IN" sz="2200" dirty="0">
                <a:solidFill>
                  <a:schemeClr val="bg1">
                    <a:lumMod val="95000"/>
                    <a:lumOff val="5000"/>
                  </a:schemeClr>
                </a:solidFill>
              </a:rPr>
              <a:t>Dataset: </a:t>
            </a:r>
            <a:r>
              <a:rPr lang="en-IN" sz="2200" dirty="0">
                <a:solidFill>
                  <a:srgbClr val="C00000"/>
                </a:solidFill>
                <a:hlinkClick r:id="rId2">
                  <a:extLst>
                    <a:ext uri="{A12FA001-AC4F-418D-AE19-62706E023703}">
                      <ahyp:hlinkClr xmlns:ahyp="http://schemas.microsoft.com/office/drawing/2018/hyperlinkcolor" val="tx"/>
                    </a:ext>
                  </a:extLst>
                </a:hlinkClick>
              </a:rPr>
              <a:t>https://docs.google.com/spreadsheets/d/1u5R_gndJHsn2mLQrh59xu5C8V722w7a6/edit?usp=sharing&amp;ouid=100462539858177935973&amp;rtpof=true&amp;sd=true</a:t>
            </a:r>
            <a:endParaRPr lang="en-IN" sz="2200" dirty="0">
              <a:solidFill>
                <a:srgbClr val="C00000"/>
              </a:solidFill>
            </a:endParaRPr>
          </a:p>
        </p:txBody>
      </p:sp>
    </p:spTree>
    <p:extLst>
      <p:ext uri="{BB962C8B-B14F-4D97-AF65-F5344CB8AC3E}">
        <p14:creationId xmlns:p14="http://schemas.microsoft.com/office/powerpoint/2010/main" val="387014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DB1F-2891-0781-B71F-AF9158F6C6D9}"/>
              </a:ext>
            </a:extLst>
          </p:cNvPr>
          <p:cNvSpPr>
            <a:spLocks noGrp="1"/>
          </p:cNvSpPr>
          <p:nvPr>
            <p:ph type="title"/>
          </p:nvPr>
        </p:nvSpPr>
        <p:spPr/>
        <p:txBody>
          <a:bodyPr>
            <a:normAutofit/>
          </a:bodyPr>
          <a:lstStyle/>
          <a:p>
            <a:pPr algn="ctr"/>
            <a:r>
              <a:rPr lang="en-IN" sz="4400" b="1" i="1" spc="6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1963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156311" y="132148"/>
            <a:ext cx="8534400" cy="1507067"/>
          </a:xfrm>
        </p:spPr>
        <p:txBody>
          <a:bodyPr>
            <a:normAutofit/>
          </a:bodyPr>
          <a:lstStyle/>
          <a:p>
            <a:r>
              <a:rPr lang="en-IN" sz="4400" dirty="0"/>
              <a:t>Project Description</a:t>
            </a:r>
          </a:p>
        </p:txBody>
      </p:sp>
      <p:sp>
        <p:nvSpPr>
          <p:cNvPr id="3" name="Content Placeholder 2">
            <a:extLst>
              <a:ext uri="{FF2B5EF4-FFF2-40B4-BE49-F238E27FC236}">
                <a16:creationId xmlns:a16="http://schemas.microsoft.com/office/drawing/2014/main" id="{9D94B817-18C1-58DE-3D4A-ECF53E8B0FD7}"/>
              </a:ext>
            </a:extLst>
          </p:cNvPr>
          <p:cNvSpPr>
            <a:spLocks noGrp="1"/>
          </p:cNvSpPr>
          <p:nvPr>
            <p:ph idx="1"/>
          </p:nvPr>
        </p:nvSpPr>
        <p:spPr>
          <a:xfrm>
            <a:off x="182253" y="2073897"/>
            <a:ext cx="10507744" cy="4408166"/>
          </a:xfrm>
        </p:spPr>
        <p:txBody>
          <a:bodyPr anchor="t">
            <a:normAutofit/>
          </a:bodyPr>
          <a:lstStyle/>
          <a:p>
            <a:pPr marL="0" indent="0" algn="just">
              <a:lnSpc>
                <a:spcPct val="150000"/>
              </a:lnSpc>
              <a:buNone/>
            </a:pPr>
            <a:r>
              <a:rPr lang="en-IN" sz="2400" dirty="0">
                <a:solidFill>
                  <a:schemeClr val="bg1">
                    <a:lumMod val="95000"/>
                    <a:lumOff val="5000"/>
                  </a:schemeClr>
                </a:solidFill>
              </a:rPr>
              <a:t>The aim is of this project is to analyze the company's hiring process data and draw meaningful insights from it. The hiring process is a crucial function of any company, and understanding trends such as the number of rejections, interviews, job types, and vacancies can provide valuable insights for the hiring department. </a:t>
            </a:r>
          </a:p>
        </p:txBody>
      </p:sp>
    </p:spTree>
    <p:extLst>
      <p:ext uri="{BB962C8B-B14F-4D97-AF65-F5344CB8AC3E}">
        <p14:creationId xmlns:p14="http://schemas.microsoft.com/office/powerpoint/2010/main" val="207814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156311" y="132148"/>
            <a:ext cx="8534400" cy="1507067"/>
          </a:xfrm>
        </p:spPr>
        <p:txBody>
          <a:bodyPr>
            <a:normAutofit/>
          </a:bodyPr>
          <a:lstStyle/>
          <a:p>
            <a:r>
              <a:rPr lang="en-IN" sz="4400" dirty="0"/>
              <a:t>Objectives</a:t>
            </a:r>
          </a:p>
        </p:txBody>
      </p:sp>
      <p:sp>
        <p:nvSpPr>
          <p:cNvPr id="3" name="Content Placeholder 2">
            <a:extLst>
              <a:ext uri="{FF2B5EF4-FFF2-40B4-BE49-F238E27FC236}">
                <a16:creationId xmlns:a16="http://schemas.microsoft.com/office/drawing/2014/main" id="{9D94B817-18C1-58DE-3D4A-ECF53E8B0FD7}"/>
              </a:ext>
            </a:extLst>
          </p:cNvPr>
          <p:cNvSpPr>
            <a:spLocks noGrp="1"/>
          </p:cNvSpPr>
          <p:nvPr>
            <p:ph idx="1"/>
          </p:nvPr>
        </p:nvSpPr>
        <p:spPr>
          <a:xfrm>
            <a:off x="182253" y="1639215"/>
            <a:ext cx="10507744" cy="4842848"/>
          </a:xfrm>
        </p:spPr>
        <p:txBody>
          <a:bodyPr anchor="t">
            <a:normAutofit/>
          </a:bodyPr>
          <a:lstStyle/>
          <a:p>
            <a:pPr algn="just">
              <a:lnSpc>
                <a:spcPct val="150000"/>
              </a:lnSpc>
              <a:buFont typeface="Arial" panose="020B0604020202020204" pitchFamily="34" charset="0"/>
              <a:buChar char="•"/>
            </a:pPr>
            <a:r>
              <a:rPr lang="en-IN" sz="1800" dirty="0">
                <a:solidFill>
                  <a:schemeClr val="bg1">
                    <a:lumMod val="95000"/>
                    <a:lumOff val="5000"/>
                  </a:schemeClr>
                </a:solidFill>
              </a:rPr>
              <a:t>Determine the gender distribution of hires. How many males and females have been hired by the company?</a:t>
            </a:r>
          </a:p>
          <a:p>
            <a:pPr algn="just">
              <a:lnSpc>
                <a:spcPct val="150000"/>
              </a:lnSpc>
              <a:buFont typeface="Arial" panose="020B0604020202020204" pitchFamily="34" charset="0"/>
              <a:buChar char="•"/>
            </a:pPr>
            <a:r>
              <a:rPr lang="en-IN" sz="1800" dirty="0">
                <a:solidFill>
                  <a:schemeClr val="bg1">
                    <a:lumMod val="95000"/>
                    <a:lumOff val="5000"/>
                  </a:schemeClr>
                </a:solidFill>
              </a:rPr>
              <a:t>What is the average salary offered by this company? Use Excel functions to calculate this.</a:t>
            </a:r>
          </a:p>
          <a:p>
            <a:pPr algn="just">
              <a:lnSpc>
                <a:spcPct val="150000"/>
              </a:lnSpc>
              <a:buFont typeface="Arial" panose="020B0604020202020204" pitchFamily="34" charset="0"/>
              <a:buChar char="•"/>
            </a:pPr>
            <a:r>
              <a:rPr lang="en-IN" sz="1800" dirty="0">
                <a:solidFill>
                  <a:schemeClr val="bg1">
                    <a:lumMod val="95000"/>
                    <a:lumOff val="5000"/>
                  </a:schemeClr>
                </a:solidFill>
              </a:rPr>
              <a:t>Create class intervals for the salaries in the company. This will help you understand the salary distribution.</a:t>
            </a:r>
          </a:p>
          <a:p>
            <a:pPr algn="just">
              <a:lnSpc>
                <a:spcPct val="150000"/>
              </a:lnSpc>
              <a:buFont typeface="Arial" panose="020B0604020202020204" pitchFamily="34" charset="0"/>
              <a:buChar char="•"/>
            </a:pPr>
            <a:r>
              <a:rPr lang="en-IN" sz="1800" dirty="0">
                <a:solidFill>
                  <a:schemeClr val="bg1">
                    <a:lumMod val="95000"/>
                    <a:lumOff val="5000"/>
                  </a:schemeClr>
                </a:solidFill>
              </a:rPr>
              <a:t>Use a pie chart, bar graph, or any other suitable visualization to show the proportion of people working in different departments.</a:t>
            </a:r>
          </a:p>
          <a:p>
            <a:pPr algn="just">
              <a:lnSpc>
                <a:spcPct val="150000"/>
              </a:lnSpc>
              <a:buFont typeface="Arial" panose="020B0604020202020204" pitchFamily="34" charset="0"/>
              <a:buChar char="•"/>
            </a:pPr>
            <a:r>
              <a:rPr lang="en-IN" sz="1800" dirty="0">
                <a:solidFill>
                  <a:schemeClr val="bg1">
                    <a:lumMod val="95000"/>
                    <a:lumOff val="5000"/>
                  </a:schemeClr>
                </a:solidFill>
              </a:rPr>
              <a:t>Use a chart or graph to represent the different position tiers within the company. This will help you understand the distribution of positions across different tiers.</a:t>
            </a:r>
            <a:endParaRPr lang="en-IN" dirty="0">
              <a:solidFill>
                <a:schemeClr val="bg1">
                  <a:lumMod val="95000"/>
                  <a:lumOff val="5000"/>
                </a:schemeClr>
              </a:solidFill>
            </a:endParaRPr>
          </a:p>
        </p:txBody>
      </p:sp>
    </p:spTree>
    <p:extLst>
      <p:ext uri="{BB962C8B-B14F-4D97-AF65-F5344CB8AC3E}">
        <p14:creationId xmlns:p14="http://schemas.microsoft.com/office/powerpoint/2010/main" val="19826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156311" y="132148"/>
            <a:ext cx="8534400" cy="1507067"/>
          </a:xfrm>
        </p:spPr>
        <p:txBody>
          <a:bodyPr>
            <a:normAutofit/>
          </a:bodyPr>
          <a:lstStyle/>
          <a:p>
            <a:r>
              <a:rPr lang="en-IN" sz="4400" dirty="0"/>
              <a:t>Project Approach</a:t>
            </a:r>
          </a:p>
        </p:txBody>
      </p:sp>
      <p:sp>
        <p:nvSpPr>
          <p:cNvPr id="3" name="Content Placeholder 2">
            <a:extLst>
              <a:ext uri="{FF2B5EF4-FFF2-40B4-BE49-F238E27FC236}">
                <a16:creationId xmlns:a16="http://schemas.microsoft.com/office/drawing/2014/main" id="{9D94B817-18C1-58DE-3D4A-ECF53E8B0FD7}"/>
              </a:ext>
            </a:extLst>
          </p:cNvPr>
          <p:cNvSpPr>
            <a:spLocks noGrp="1"/>
          </p:cNvSpPr>
          <p:nvPr>
            <p:ph idx="1"/>
          </p:nvPr>
        </p:nvSpPr>
        <p:spPr>
          <a:xfrm>
            <a:off x="182253" y="2073897"/>
            <a:ext cx="10507744" cy="4408166"/>
          </a:xfrm>
        </p:spPr>
        <p:txBody>
          <a:bodyPr anchor="t">
            <a:normAutofit/>
          </a:bodyPr>
          <a:lstStyle/>
          <a:p>
            <a:pPr marL="0" indent="0" algn="just">
              <a:lnSpc>
                <a:spcPct val="150000"/>
              </a:lnSpc>
              <a:buNone/>
            </a:pPr>
            <a:r>
              <a:rPr lang="en-IN" sz="2400" dirty="0">
                <a:solidFill>
                  <a:schemeClr val="bg1">
                    <a:lumMod val="95000"/>
                    <a:lumOff val="5000"/>
                  </a:schemeClr>
                </a:solidFill>
              </a:rPr>
              <a:t>This project involves organised approach including understanding the given data, checking for missing data, handling the missing data, clubbing columns with multiple categories to simplify the analysis, checking and removing the outliers in the data that may skey the analysis.</a:t>
            </a:r>
          </a:p>
        </p:txBody>
      </p:sp>
    </p:spTree>
    <p:extLst>
      <p:ext uri="{BB962C8B-B14F-4D97-AF65-F5344CB8AC3E}">
        <p14:creationId xmlns:p14="http://schemas.microsoft.com/office/powerpoint/2010/main" val="318666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156311" y="132148"/>
            <a:ext cx="8534400" cy="1507067"/>
          </a:xfrm>
        </p:spPr>
        <p:txBody>
          <a:bodyPr>
            <a:normAutofit/>
          </a:bodyPr>
          <a:lstStyle/>
          <a:p>
            <a:r>
              <a:rPr lang="en-IN" sz="4400" dirty="0"/>
              <a:t>Tech-stack used</a:t>
            </a:r>
          </a:p>
        </p:txBody>
      </p:sp>
      <p:sp>
        <p:nvSpPr>
          <p:cNvPr id="3" name="Content Placeholder 2">
            <a:extLst>
              <a:ext uri="{FF2B5EF4-FFF2-40B4-BE49-F238E27FC236}">
                <a16:creationId xmlns:a16="http://schemas.microsoft.com/office/drawing/2014/main" id="{9D94B817-18C1-58DE-3D4A-ECF53E8B0FD7}"/>
              </a:ext>
            </a:extLst>
          </p:cNvPr>
          <p:cNvSpPr>
            <a:spLocks noGrp="1"/>
          </p:cNvSpPr>
          <p:nvPr>
            <p:ph idx="1"/>
          </p:nvPr>
        </p:nvSpPr>
        <p:spPr>
          <a:xfrm>
            <a:off x="182253" y="2073897"/>
            <a:ext cx="10507744" cy="4408166"/>
          </a:xfrm>
        </p:spPr>
        <p:txBody>
          <a:bodyPr anchor="t">
            <a:normAutofit/>
          </a:bodyPr>
          <a:lstStyle/>
          <a:p>
            <a:pPr marL="0" indent="0" algn="just">
              <a:lnSpc>
                <a:spcPct val="150000"/>
              </a:lnSpc>
              <a:buNone/>
            </a:pPr>
            <a:r>
              <a:rPr lang="en-IN" sz="2400" dirty="0">
                <a:solidFill>
                  <a:schemeClr val="bg1">
                    <a:lumMod val="95000"/>
                    <a:lumOff val="5000"/>
                  </a:schemeClr>
                </a:solidFill>
              </a:rPr>
              <a:t>The tech-stack used for this project is Excel. Excel offers a wide range of function and tool for data analysis and manipulation, making it perfect for tasks such as data analysis and drawing insights from the dataset. Excel’s feature, such as function, formulae, tables, pivot tables and charts can be applied for data cleaning, calculating statistics, identifying trends, and visualizing data through charts and plots to better understand the data.</a:t>
            </a:r>
          </a:p>
        </p:txBody>
      </p:sp>
    </p:spTree>
    <p:extLst>
      <p:ext uri="{BB962C8B-B14F-4D97-AF65-F5344CB8AC3E}">
        <p14:creationId xmlns:p14="http://schemas.microsoft.com/office/powerpoint/2010/main" val="43474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156311" y="132148"/>
            <a:ext cx="8534400" cy="1507067"/>
          </a:xfrm>
        </p:spPr>
        <p:txBody>
          <a:bodyPr>
            <a:normAutofit/>
          </a:bodyPr>
          <a:lstStyle/>
          <a:p>
            <a:r>
              <a:rPr lang="en-IN" sz="4400" dirty="0"/>
              <a:t>Hiring Analysis</a:t>
            </a:r>
          </a:p>
        </p:txBody>
      </p:sp>
      <p:graphicFrame>
        <p:nvGraphicFramePr>
          <p:cNvPr id="8" name="Content Placeholder 7">
            <a:extLst>
              <a:ext uri="{FF2B5EF4-FFF2-40B4-BE49-F238E27FC236}">
                <a16:creationId xmlns:a16="http://schemas.microsoft.com/office/drawing/2014/main" id="{E47ED99A-B957-90A2-E032-A58437B5B07E}"/>
              </a:ext>
            </a:extLst>
          </p:cNvPr>
          <p:cNvGraphicFramePr>
            <a:graphicFrameLocks noGrp="1"/>
          </p:cNvGraphicFramePr>
          <p:nvPr>
            <p:ph idx="1"/>
            <p:extLst>
              <p:ext uri="{D42A27DB-BD31-4B8C-83A1-F6EECF244321}">
                <p14:modId xmlns:p14="http://schemas.microsoft.com/office/powerpoint/2010/main" val="2734055384"/>
              </p:ext>
            </p:extLst>
          </p:nvPr>
        </p:nvGraphicFramePr>
        <p:xfrm>
          <a:off x="156311" y="1470582"/>
          <a:ext cx="2526384" cy="1394121"/>
        </p:xfrm>
        <a:graphic>
          <a:graphicData uri="http://schemas.openxmlformats.org/drawingml/2006/table">
            <a:tbl>
              <a:tblPr>
                <a:tableStyleId>{5C22544A-7EE6-4342-B048-85BDC9FD1C3A}</a:tableStyleId>
              </a:tblPr>
              <a:tblGrid>
                <a:gridCol w="1263192">
                  <a:extLst>
                    <a:ext uri="{9D8B030D-6E8A-4147-A177-3AD203B41FA5}">
                      <a16:colId xmlns:a16="http://schemas.microsoft.com/office/drawing/2014/main" val="363875271"/>
                    </a:ext>
                  </a:extLst>
                </a:gridCol>
                <a:gridCol w="1263192">
                  <a:extLst>
                    <a:ext uri="{9D8B030D-6E8A-4147-A177-3AD203B41FA5}">
                      <a16:colId xmlns:a16="http://schemas.microsoft.com/office/drawing/2014/main" val="1324124227"/>
                    </a:ext>
                  </a:extLst>
                </a:gridCol>
              </a:tblGrid>
              <a:tr h="425083">
                <a:tc>
                  <a:txBody>
                    <a:bodyPr/>
                    <a:lstStyle/>
                    <a:p>
                      <a:pPr algn="ctr" fontAlgn="b"/>
                      <a:r>
                        <a:rPr lang="en-IN" sz="1600" b="0" i="0" u="none" strike="noStrike" dirty="0">
                          <a:solidFill>
                            <a:srgbClr val="000000"/>
                          </a:solidFill>
                          <a:effectLst/>
                          <a:latin typeface="Calibri" panose="020F0502020204030204" pitchFamily="34" charset="0"/>
                        </a:rPr>
                        <a:t>Gender</a:t>
                      </a:r>
                    </a:p>
                  </a:txBody>
                  <a:tcPr marL="7620" marR="7620" marT="7620" marB="0" anchor="ctr"/>
                </a:tc>
                <a:tc>
                  <a:txBody>
                    <a:bodyPr/>
                    <a:lstStyle/>
                    <a:p>
                      <a:pPr algn="ctr" fontAlgn="b"/>
                      <a:r>
                        <a:rPr lang="en-IN" sz="1400" b="0" i="0" u="none" strike="noStrike" dirty="0">
                          <a:solidFill>
                            <a:srgbClr val="000000"/>
                          </a:solidFill>
                          <a:effectLst/>
                          <a:latin typeface="Calibri" panose="020F0502020204030204" pitchFamily="34" charset="0"/>
                        </a:rPr>
                        <a:t>No.</a:t>
                      </a:r>
                    </a:p>
                  </a:txBody>
                  <a:tcPr marL="7620" marR="7620" marT="7620" marB="0" anchor="ctr"/>
                </a:tc>
                <a:extLst>
                  <a:ext uri="{0D108BD9-81ED-4DB2-BD59-A6C34878D82A}">
                    <a16:rowId xmlns:a16="http://schemas.microsoft.com/office/drawing/2014/main" val="2257237453"/>
                  </a:ext>
                </a:extLst>
              </a:tr>
              <a:tr h="484519">
                <a:tc>
                  <a:txBody>
                    <a:bodyPr/>
                    <a:lstStyle/>
                    <a:p>
                      <a:pPr algn="ctr" fontAlgn="b"/>
                      <a:r>
                        <a:rPr lang="en-IN" sz="1400" b="0" i="0" u="none" strike="noStrike">
                          <a:solidFill>
                            <a:srgbClr val="000000"/>
                          </a:solidFill>
                          <a:effectLst/>
                          <a:latin typeface="Calibri" panose="020F0502020204030204" pitchFamily="34" charset="0"/>
                        </a:rPr>
                        <a:t>Male</a:t>
                      </a:r>
                    </a:p>
                  </a:txBody>
                  <a:tcPr marL="7620" marR="7620" marT="7620" marB="0" anchor="ctr"/>
                </a:tc>
                <a:tc>
                  <a:txBody>
                    <a:bodyPr/>
                    <a:lstStyle/>
                    <a:p>
                      <a:pPr algn="ctr" fontAlgn="b"/>
                      <a:r>
                        <a:rPr lang="en-IN" sz="1400" b="0" i="0" u="none" strike="noStrike" dirty="0">
                          <a:solidFill>
                            <a:srgbClr val="000000"/>
                          </a:solidFill>
                          <a:effectLst/>
                          <a:latin typeface="Calibri" panose="020F0502020204030204" pitchFamily="34" charset="0"/>
                        </a:rPr>
                        <a:t>2561</a:t>
                      </a:r>
                    </a:p>
                  </a:txBody>
                  <a:tcPr marL="7620" marR="7620" marT="7620" marB="0" anchor="ctr"/>
                </a:tc>
                <a:extLst>
                  <a:ext uri="{0D108BD9-81ED-4DB2-BD59-A6C34878D82A}">
                    <a16:rowId xmlns:a16="http://schemas.microsoft.com/office/drawing/2014/main" val="3745787523"/>
                  </a:ext>
                </a:extLst>
              </a:tr>
              <a:tr h="484519">
                <a:tc>
                  <a:txBody>
                    <a:bodyPr/>
                    <a:lstStyle/>
                    <a:p>
                      <a:pPr algn="ctr" fontAlgn="b"/>
                      <a:r>
                        <a:rPr lang="en-IN" sz="1400" b="0" i="0" u="none" strike="noStrike">
                          <a:solidFill>
                            <a:srgbClr val="000000"/>
                          </a:solidFill>
                          <a:effectLst/>
                          <a:latin typeface="Calibri" panose="020F0502020204030204" pitchFamily="34" charset="0"/>
                        </a:rPr>
                        <a:t>Female</a:t>
                      </a:r>
                    </a:p>
                  </a:txBody>
                  <a:tcPr marL="7620" marR="7620" marT="7620" marB="0" anchor="ctr"/>
                </a:tc>
                <a:tc>
                  <a:txBody>
                    <a:bodyPr/>
                    <a:lstStyle/>
                    <a:p>
                      <a:pPr algn="ctr" fontAlgn="b"/>
                      <a:r>
                        <a:rPr lang="en-IN" sz="1400" b="0" i="0" u="none" strike="noStrike" dirty="0">
                          <a:solidFill>
                            <a:srgbClr val="000000"/>
                          </a:solidFill>
                          <a:effectLst/>
                          <a:latin typeface="Calibri" panose="020F0502020204030204" pitchFamily="34" charset="0"/>
                        </a:rPr>
                        <a:t>1854</a:t>
                      </a:r>
                    </a:p>
                  </a:txBody>
                  <a:tcPr marL="7620" marR="7620" marT="7620" marB="0" anchor="ctr"/>
                </a:tc>
                <a:extLst>
                  <a:ext uri="{0D108BD9-81ED-4DB2-BD59-A6C34878D82A}">
                    <a16:rowId xmlns:a16="http://schemas.microsoft.com/office/drawing/2014/main" val="695012968"/>
                  </a:ext>
                </a:extLst>
              </a:tr>
            </a:tbl>
          </a:graphicData>
        </a:graphic>
      </p:graphicFrame>
      <p:graphicFrame>
        <p:nvGraphicFramePr>
          <p:cNvPr id="12" name="Chart 11">
            <a:extLst>
              <a:ext uri="{FF2B5EF4-FFF2-40B4-BE49-F238E27FC236}">
                <a16:creationId xmlns:a16="http://schemas.microsoft.com/office/drawing/2014/main" id="{F908CEDF-C119-A2ED-A39B-6B5C528CF68E}"/>
              </a:ext>
            </a:extLst>
          </p:cNvPr>
          <p:cNvGraphicFramePr>
            <a:graphicFrameLocks/>
          </p:cNvGraphicFramePr>
          <p:nvPr>
            <p:extLst>
              <p:ext uri="{D42A27DB-BD31-4B8C-83A1-F6EECF244321}">
                <p14:modId xmlns:p14="http://schemas.microsoft.com/office/powerpoint/2010/main" val="3844765948"/>
              </p:ext>
            </p:extLst>
          </p:nvPr>
        </p:nvGraphicFramePr>
        <p:xfrm>
          <a:off x="5636893" y="1322140"/>
          <a:ext cx="4316475" cy="3676520"/>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F8BCB83C-E250-457B-D0C2-1BE42C6608B5}"/>
              </a:ext>
            </a:extLst>
          </p:cNvPr>
          <p:cNvSpPr txBox="1"/>
          <p:nvPr/>
        </p:nvSpPr>
        <p:spPr>
          <a:xfrm>
            <a:off x="156311" y="3429000"/>
            <a:ext cx="4449451" cy="1569660"/>
          </a:xfrm>
          <a:prstGeom prst="rect">
            <a:avLst/>
          </a:prstGeom>
          <a:noFill/>
        </p:spPr>
        <p:txBody>
          <a:bodyPr wrap="square" rtlCol="0">
            <a:spAutoFit/>
          </a:bodyPr>
          <a:lstStyle/>
          <a:p>
            <a:pPr algn="just"/>
            <a:r>
              <a:rPr lang="en-IN" sz="2400" dirty="0">
                <a:solidFill>
                  <a:schemeClr val="bg1">
                    <a:lumMod val="95000"/>
                    <a:lumOff val="5000"/>
                  </a:schemeClr>
                </a:solidFill>
              </a:rPr>
              <a:t>According to the provided data the company has hired 707 more males than females.</a:t>
            </a:r>
          </a:p>
        </p:txBody>
      </p:sp>
    </p:spTree>
    <p:extLst>
      <p:ext uri="{BB962C8B-B14F-4D97-AF65-F5344CB8AC3E}">
        <p14:creationId xmlns:p14="http://schemas.microsoft.com/office/powerpoint/2010/main" val="97122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999241" y="132148"/>
            <a:ext cx="7691470" cy="1507067"/>
          </a:xfrm>
        </p:spPr>
        <p:txBody>
          <a:bodyPr>
            <a:normAutofit/>
          </a:bodyPr>
          <a:lstStyle/>
          <a:p>
            <a:r>
              <a:rPr lang="en-IN" sz="4400" dirty="0"/>
              <a:t>Salary analysis</a:t>
            </a:r>
          </a:p>
        </p:txBody>
      </p:sp>
      <p:graphicFrame>
        <p:nvGraphicFramePr>
          <p:cNvPr id="4" name="Content Placeholder 3">
            <a:extLst>
              <a:ext uri="{FF2B5EF4-FFF2-40B4-BE49-F238E27FC236}">
                <a16:creationId xmlns:a16="http://schemas.microsoft.com/office/drawing/2014/main" id="{FF1FF93E-49C3-4B8D-3CE8-A997AE1DE0B7}"/>
              </a:ext>
            </a:extLst>
          </p:cNvPr>
          <p:cNvGraphicFramePr>
            <a:graphicFrameLocks noGrp="1"/>
          </p:cNvGraphicFramePr>
          <p:nvPr>
            <p:ph idx="1"/>
            <p:extLst>
              <p:ext uri="{D42A27DB-BD31-4B8C-83A1-F6EECF244321}">
                <p14:modId xmlns:p14="http://schemas.microsoft.com/office/powerpoint/2010/main" val="2336826990"/>
              </p:ext>
            </p:extLst>
          </p:nvPr>
        </p:nvGraphicFramePr>
        <p:xfrm>
          <a:off x="1392024" y="2413263"/>
          <a:ext cx="2601798" cy="1263191"/>
        </p:xfrm>
        <a:graphic>
          <a:graphicData uri="http://schemas.openxmlformats.org/drawingml/2006/table">
            <a:tbl>
              <a:tblPr>
                <a:tableStyleId>{5C22544A-7EE6-4342-B048-85BDC9FD1C3A}</a:tableStyleId>
              </a:tblPr>
              <a:tblGrid>
                <a:gridCol w="2601798">
                  <a:extLst>
                    <a:ext uri="{9D8B030D-6E8A-4147-A177-3AD203B41FA5}">
                      <a16:colId xmlns:a16="http://schemas.microsoft.com/office/drawing/2014/main" val="3850608934"/>
                    </a:ext>
                  </a:extLst>
                </a:gridCol>
              </a:tblGrid>
              <a:tr h="697333">
                <a:tc>
                  <a:txBody>
                    <a:bodyPr/>
                    <a:lstStyle/>
                    <a:p>
                      <a:pPr algn="ctr" fontAlgn="b"/>
                      <a:r>
                        <a:rPr lang="en-IN" sz="1100" u="none" strike="noStrike" dirty="0">
                          <a:effectLst/>
                        </a:rPr>
                        <a:t>Average Salary</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39608493"/>
                  </a:ext>
                </a:extLst>
              </a:tr>
              <a:tr h="565858">
                <a:tc>
                  <a:txBody>
                    <a:bodyPr/>
                    <a:lstStyle/>
                    <a:p>
                      <a:pPr algn="ctr" fontAlgn="b"/>
                      <a:r>
                        <a:rPr lang="en-IN" sz="1100" u="none" strike="noStrike" dirty="0">
                          <a:effectLst/>
                        </a:rPr>
                        <a:t>49881.14312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17101045"/>
                  </a:ext>
                </a:extLst>
              </a:tr>
            </a:tbl>
          </a:graphicData>
        </a:graphic>
      </p:graphicFrame>
      <p:sp>
        <p:nvSpPr>
          <p:cNvPr id="5" name="TextBox 4">
            <a:extLst>
              <a:ext uri="{FF2B5EF4-FFF2-40B4-BE49-F238E27FC236}">
                <a16:creationId xmlns:a16="http://schemas.microsoft.com/office/drawing/2014/main" id="{EEE0C73A-07B8-84AD-4F52-6F8F9692FD55}"/>
              </a:ext>
            </a:extLst>
          </p:cNvPr>
          <p:cNvSpPr txBox="1"/>
          <p:nvPr/>
        </p:nvSpPr>
        <p:spPr>
          <a:xfrm>
            <a:off x="3701591" y="3676454"/>
            <a:ext cx="4788817" cy="1015663"/>
          </a:xfrm>
          <a:prstGeom prst="rect">
            <a:avLst/>
          </a:prstGeom>
          <a:noFill/>
        </p:spPr>
        <p:txBody>
          <a:bodyPr wrap="square" rtlCol="0">
            <a:spAutoFit/>
          </a:bodyPr>
          <a:lstStyle/>
          <a:p>
            <a:pPr algn="just"/>
            <a:r>
              <a:rPr lang="en-IN" sz="2000" dirty="0">
                <a:solidFill>
                  <a:schemeClr val="bg1">
                    <a:lumMod val="95000"/>
                    <a:lumOff val="5000"/>
                  </a:schemeClr>
                </a:solidFill>
              </a:rPr>
              <a:t>The average salary in the company according to the provided data is 49,881.14312 rupees.</a:t>
            </a:r>
          </a:p>
        </p:txBody>
      </p:sp>
    </p:spTree>
    <p:extLst>
      <p:ext uri="{BB962C8B-B14F-4D97-AF65-F5344CB8AC3E}">
        <p14:creationId xmlns:p14="http://schemas.microsoft.com/office/powerpoint/2010/main" val="294186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156311" y="132148"/>
            <a:ext cx="8534400" cy="1507067"/>
          </a:xfrm>
        </p:spPr>
        <p:txBody>
          <a:bodyPr>
            <a:normAutofit/>
          </a:bodyPr>
          <a:lstStyle/>
          <a:p>
            <a:r>
              <a:rPr lang="en-IN" sz="4400" dirty="0"/>
              <a:t>Salary distribution</a:t>
            </a:r>
          </a:p>
        </p:txBody>
      </p:sp>
      <p:graphicFrame>
        <p:nvGraphicFramePr>
          <p:cNvPr id="5" name="Content Placeholder 4">
            <a:extLst>
              <a:ext uri="{FF2B5EF4-FFF2-40B4-BE49-F238E27FC236}">
                <a16:creationId xmlns:a16="http://schemas.microsoft.com/office/drawing/2014/main" id="{706CA225-346A-5E83-FB58-3D553C4B93B7}"/>
              </a:ext>
            </a:extLst>
          </p:cNvPr>
          <p:cNvGraphicFramePr>
            <a:graphicFrameLocks noGrp="1"/>
          </p:cNvGraphicFramePr>
          <p:nvPr>
            <p:ph idx="1"/>
            <p:extLst>
              <p:ext uri="{D42A27DB-BD31-4B8C-83A1-F6EECF244321}">
                <p14:modId xmlns:p14="http://schemas.microsoft.com/office/powerpoint/2010/main" val="952719682"/>
              </p:ext>
            </p:extLst>
          </p:nvPr>
        </p:nvGraphicFramePr>
        <p:xfrm>
          <a:off x="156311" y="1639215"/>
          <a:ext cx="4460982" cy="2893192"/>
        </p:xfrm>
        <a:graphic>
          <a:graphicData uri="http://schemas.openxmlformats.org/drawingml/2006/table">
            <a:tbl>
              <a:tblPr>
                <a:tableStyleId>{5C22544A-7EE6-4342-B048-85BDC9FD1C3A}</a:tableStyleId>
              </a:tblPr>
              <a:tblGrid>
                <a:gridCol w="2662199">
                  <a:extLst>
                    <a:ext uri="{9D8B030D-6E8A-4147-A177-3AD203B41FA5}">
                      <a16:colId xmlns:a16="http://schemas.microsoft.com/office/drawing/2014/main" val="4099275414"/>
                    </a:ext>
                  </a:extLst>
                </a:gridCol>
                <a:gridCol w="1798783">
                  <a:extLst>
                    <a:ext uri="{9D8B030D-6E8A-4147-A177-3AD203B41FA5}">
                      <a16:colId xmlns:a16="http://schemas.microsoft.com/office/drawing/2014/main" val="1407523520"/>
                    </a:ext>
                  </a:extLst>
                </a:gridCol>
              </a:tblGrid>
              <a:tr h="699966">
                <a:tc>
                  <a:txBody>
                    <a:bodyPr/>
                    <a:lstStyle/>
                    <a:p>
                      <a:pPr algn="ctr" fontAlgn="b"/>
                      <a:r>
                        <a:rPr lang="en-IN" sz="1400" u="none" strike="noStrike" dirty="0">
                          <a:effectLst/>
                        </a:rPr>
                        <a:t>Class Intervales</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Frequency</a:t>
                      </a:r>
                      <a:endParaRPr lang="en-IN"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76961070"/>
                  </a:ext>
                </a:extLst>
              </a:tr>
              <a:tr h="373315">
                <a:tc>
                  <a:txBody>
                    <a:bodyPr/>
                    <a:lstStyle/>
                    <a:p>
                      <a:pPr algn="ctr" fontAlgn="b"/>
                      <a:r>
                        <a:rPr lang="en-IN" sz="1400" u="none" strike="noStrike" dirty="0">
                          <a:effectLst/>
                        </a:rPr>
                        <a:t>0-20000</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a:effectLst/>
                        </a:rPr>
                        <a:t>1405</a:t>
                      </a:r>
                      <a:endParaRPr lang="en-IN" sz="1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03784401"/>
                  </a:ext>
                </a:extLst>
              </a:tr>
              <a:tr h="373315">
                <a:tc>
                  <a:txBody>
                    <a:bodyPr/>
                    <a:lstStyle/>
                    <a:p>
                      <a:pPr algn="ctr" fontAlgn="b"/>
                      <a:r>
                        <a:rPr lang="en-IN" sz="1400" u="none" strike="noStrike">
                          <a:effectLst/>
                        </a:rPr>
                        <a:t>20001-40000</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1418</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5140428"/>
                  </a:ext>
                </a:extLst>
              </a:tr>
              <a:tr h="373315">
                <a:tc>
                  <a:txBody>
                    <a:bodyPr/>
                    <a:lstStyle/>
                    <a:p>
                      <a:pPr algn="ctr" fontAlgn="b"/>
                      <a:r>
                        <a:rPr lang="en-IN" sz="1400" u="none" strike="noStrike">
                          <a:effectLst/>
                        </a:rPr>
                        <a:t>40001-80000</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2961</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62324703"/>
                  </a:ext>
                </a:extLst>
              </a:tr>
              <a:tr h="373315">
                <a:tc>
                  <a:txBody>
                    <a:bodyPr/>
                    <a:lstStyle/>
                    <a:p>
                      <a:pPr algn="ctr" fontAlgn="b"/>
                      <a:r>
                        <a:rPr lang="en-IN" sz="1400" u="none" strike="noStrike">
                          <a:effectLst/>
                        </a:rPr>
                        <a:t>80001-100001</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1363</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70414505"/>
                  </a:ext>
                </a:extLst>
              </a:tr>
              <a:tr h="699966">
                <a:tc>
                  <a:txBody>
                    <a:bodyPr/>
                    <a:lstStyle/>
                    <a:p>
                      <a:pPr algn="ctr" fontAlgn="b"/>
                      <a:r>
                        <a:rPr lang="en-IN" sz="1400" u="none" strike="noStrike">
                          <a:effectLst/>
                        </a:rPr>
                        <a:t>100001-500000</a:t>
                      </a:r>
                      <a:endParaRPr lang="en-IN"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1273192"/>
                  </a:ext>
                </a:extLst>
              </a:tr>
            </a:tbl>
          </a:graphicData>
        </a:graphic>
      </p:graphicFrame>
      <p:graphicFrame>
        <p:nvGraphicFramePr>
          <p:cNvPr id="6" name="Chart 5">
            <a:extLst>
              <a:ext uri="{FF2B5EF4-FFF2-40B4-BE49-F238E27FC236}">
                <a16:creationId xmlns:a16="http://schemas.microsoft.com/office/drawing/2014/main" id="{548F9844-F249-A31E-2FC2-A9606A20241E}"/>
              </a:ext>
            </a:extLst>
          </p:cNvPr>
          <p:cNvGraphicFramePr>
            <a:graphicFrameLocks/>
          </p:cNvGraphicFramePr>
          <p:nvPr>
            <p:extLst>
              <p:ext uri="{D42A27DB-BD31-4B8C-83A1-F6EECF244321}">
                <p14:modId xmlns:p14="http://schemas.microsoft.com/office/powerpoint/2010/main" val="2055907113"/>
              </p:ext>
            </p:extLst>
          </p:nvPr>
        </p:nvGraphicFramePr>
        <p:xfrm>
          <a:off x="4901938" y="1639214"/>
          <a:ext cx="6165129" cy="289319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A190159-9392-8D6E-1D0B-73E30064B63A}"/>
              </a:ext>
            </a:extLst>
          </p:cNvPr>
          <p:cNvSpPr txBox="1"/>
          <p:nvPr/>
        </p:nvSpPr>
        <p:spPr>
          <a:xfrm>
            <a:off x="1008669" y="5071621"/>
            <a:ext cx="4920792" cy="830997"/>
          </a:xfrm>
          <a:prstGeom prst="rect">
            <a:avLst/>
          </a:prstGeom>
          <a:noFill/>
        </p:spPr>
        <p:txBody>
          <a:bodyPr wrap="square" rtlCol="0">
            <a:spAutoFit/>
          </a:bodyPr>
          <a:lstStyle/>
          <a:p>
            <a:pPr algn="just"/>
            <a:r>
              <a:rPr lang="en-IN" sz="2400" dirty="0">
                <a:solidFill>
                  <a:schemeClr val="bg1">
                    <a:lumMod val="95000"/>
                    <a:lumOff val="5000"/>
                  </a:schemeClr>
                </a:solidFill>
              </a:rPr>
              <a:t>The majority of employee fall between the 40,001-80,000 </a:t>
            </a:r>
          </a:p>
        </p:txBody>
      </p:sp>
    </p:spTree>
    <p:extLst>
      <p:ext uri="{BB962C8B-B14F-4D97-AF65-F5344CB8AC3E}">
        <p14:creationId xmlns:p14="http://schemas.microsoft.com/office/powerpoint/2010/main" val="179907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1DBC-779B-143B-BBA1-5C1DB5807543}"/>
              </a:ext>
            </a:extLst>
          </p:cNvPr>
          <p:cNvSpPr>
            <a:spLocks noGrp="1"/>
          </p:cNvSpPr>
          <p:nvPr>
            <p:ph type="title"/>
          </p:nvPr>
        </p:nvSpPr>
        <p:spPr>
          <a:xfrm>
            <a:off x="156311" y="132148"/>
            <a:ext cx="8534400" cy="1507067"/>
          </a:xfrm>
        </p:spPr>
        <p:txBody>
          <a:bodyPr>
            <a:normAutofit/>
          </a:bodyPr>
          <a:lstStyle/>
          <a:p>
            <a:r>
              <a:rPr lang="en-IN" sz="4400" dirty="0"/>
              <a:t>Departmental</a:t>
            </a:r>
            <a:r>
              <a:rPr lang="en-IN" sz="4400" b="1" dirty="0"/>
              <a:t> </a:t>
            </a:r>
            <a:r>
              <a:rPr lang="en-IN" sz="4400" dirty="0"/>
              <a:t>Analysis</a:t>
            </a:r>
            <a:endParaRPr lang="en-IN" sz="7200" dirty="0"/>
          </a:p>
        </p:txBody>
      </p:sp>
      <p:graphicFrame>
        <p:nvGraphicFramePr>
          <p:cNvPr id="4" name="Content Placeholder 3">
            <a:extLst>
              <a:ext uri="{FF2B5EF4-FFF2-40B4-BE49-F238E27FC236}">
                <a16:creationId xmlns:a16="http://schemas.microsoft.com/office/drawing/2014/main" id="{652E000A-56D8-0896-8836-30CE4FD03480}"/>
              </a:ext>
            </a:extLst>
          </p:cNvPr>
          <p:cNvGraphicFramePr>
            <a:graphicFrameLocks noGrp="1"/>
          </p:cNvGraphicFramePr>
          <p:nvPr>
            <p:ph idx="1"/>
            <p:extLst>
              <p:ext uri="{D42A27DB-BD31-4B8C-83A1-F6EECF244321}">
                <p14:modId xmlns:p14="http://schemas.microsoft.com/office/powerpoint/2010/main" val="3415842426"/>
              </p:ext>
            </p:extLst>
          </p:nvPr>
        </p:nvGraphicFramePr>
        <p:xfrm>
          <a:off x="156310" y="1639212"/>
          <a:ext cx="5773150" cy="3045910"/>
        </p:xfrm>
        <a:graphic>
          <a:graphicData uri="http://schemas.openxmlformats.org/drawingml/2006/table">
            <a:tbl>
              <a:tblPr>
                <a:tableStyleId>{5C22544A-7EE6-4342-B048-85BDC9FD1C3A}</a:tableStyleId>
              </a:tblPr>
              <a:tblGrid>
                <a:gridCol w="3914858">
                  <a:extLst>
                    <a:ext uri="{9D8B030D-6E8A-4147-A177-3AD203B41FA5}">
                      <a16:colId xmlns:a16="http://schemas.microsoft.com/office/drawing/2014/main" val="1212704149"/>
                    </a:ext>
                  </a:extLst>
                </a:gridCol>
                <a:gridCol w="1858292">
                  <a:extLst>
                    <a:ext uri="{9D8B030D-6E8A-4147-A177-3AD203B41FA5}">
                      <a16:colId xmlns:a16="http://schemas.microsoft.com/office/drawing/2014/main" val="4098689148"/>
                    </a:ext>
                  </a:extLst>
                </a:gridCol>
              </a:tblGrid>
              <a:tr h="304591">
                <a:tc>
                  <a:txBody>
                    <a:bodyPr/>
                    <a:lstStyle/>
                    <a:p>
                      <a:pPr algn="ctr" fontAlgn="b"/>
                      <a:r>
                        <a:rPr lang="en-IN" sz="1100" u="none" strike="noStrike" dirty="0">
                          <a:effectLst/>
                        </a:rPr>
                        <a:t>Proportion of Employee Working in Different Departments</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Number of Employee</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24439108"/>
                  </a:ext>
                </a:extLst>
              </a:tr>
              <a:tr h="304591">
                <a:tc>
                  <a:txBody>
                    <a:bodyPr/>
                    <a:lstStyle/>
                    <a:p>
                      <a:pPr algn="ctr" fontAlgn="b"/>
                      <a:r>
                        <a:rPr lang="en-IN" sz="1100" u="none" strike="noStrike" dirty="0">
                          <a:effectLst/>
                        </a:rPr>
                        <a:t>Finance Department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176</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06520825"/>
                  </a:ext>
                </a:extLst>
              </a:tr>
              <a:tr h="304591">
                <a:tc>
                  <a:txBody>
                    <a:bodyPr/>
                    <a:lstStyle/>
                    <a:p>
                      <a:pPr algn="ctr" fontAlgn="b"/>
                      <a:r>
                        <a:rPr lang="en-IN" sz="1100" u="none" strike="noStrike" dirty="0">
                          <a:effectLst/>
                        </a:rPr>
                        <a:t>General Management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111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27479804"/>
                  </a:ext>
                </a:extLst>
              </a:tr>
              <a:tr h="304591">
                <a:tc>
                  <a:txBody>
                    <a:bodyPr/>
                    <a:lstStyle/>
                    <a:p>
                      <a:pPr algn="ctr" fontAlgn="b"/>
                      <a:r>
                        <a:rPr lang="en-IN" sz="1100" u="none" strike="noStrike" dirty="0">
                          <a:effectLst/>
                        </a:rPr>
                        <a:t>Human Resource Department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45210313"/>
                  </a:ext>
                </a:extLst>
              </a:tr>
              <a:tr h="304591">
                <a:tc>
                  <a:txBody>
                    <a:bodyPr/>
                    <a:lstStyle/>
                    <a:p>
                      <a:pPr algn="ctr" fontAlgn="b"/>
                      <a:r>
                        <a:rPr lang="en-IN" sz="1100" u="none" strike="noStrike" dirty="0">
                          <a:effectLst/>
                        </a:rPr>
                        <a:t>Marketing Department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201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49539988"/>
                  </a:ext>
                </a:extLst>
              </a:tr>
              <a:tr h="304591">
                <a:tc>
                  <a:txBody>
                    <a:bodyPr/>
                    <a:lstStyle/>
                    <a:p>
                      <a:pPr algn="ctr" fontAlgn="b"/>
                      <a:r>
                        <a:rPr lang="en-IN" sz="1100" u="none" strike="noStrike" dirty="0">
                          <a:effectLst/>
                        </a:rPr>
                        <a:t>Operations Department</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1840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46093567"/>
                  </a:ext>
                </a:extLst>
              </a:tr>
              <a:tr h="304591">
                <a:tc>
                  <a:txBody>
                    <a:bodyPr/>
                    <a:lstStyle/>
                    <a:p>
                      <a:pPr algn="ctr" fontAlgn="b"/>
                      <a:r>
                        <a:rPr lang="en-IN" sz="1100" u="none" strike="noStrike">
                          <a:effectLst/>
                        </a:rPr>
                        <a:t>Production Department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246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20550413"/>
                  </a:ext>
                </a:extLst>
              </a:tr>
              <a:tr h="304591">
                <a:tc>
                  <a:txBody>
                    <a:bodyPr/>
                    <a:lstStyle/>
                    <a:p>
                      <a:pPr algn="ctr" fontAlgn="b"/>
                      <a:r>
                        <a:rPr lang="en-IN" sz="1100" u="none" strike="noStrike">
                          <a:effectLst/>
                        </a:rPr>
                        <a:t>Purchase Department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230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81936431"/>
                  </a:ext>
                </a:extLst>
              </a:tr>
              <a:tr h="304591">
                <a:tc>
                  <a:txBody>
                    <a:bodyPr/>
                    <a:lstStyle/>
                    <a:p>
                      <a:pPr algn="ctr" fontAlgn="b"/>
                      <a:r>
                        <a:rPr lang="en-IN" sz="1100" u="none" strike="noStrike">
                          <a:effectLst/>
                        </a:rPr>
                        <a:t>Sales Department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483</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33940323"/>
                  </a:ext>
                </a:extLst>
              </a:tr>
              <a:tr h="304591">
                <a:tc>
                  <a:txBody>
                    <a:bodyPr/>
                    <a:lstStyle/>
                    <a:p>
                      <a:pPr algn="ctr" fontAlgn="b"/>
                      <a:r>
                        <a:rPr lang="en-IN" sz="1100" u="none" strike="noStrike">
                          <a:effectLst/>
                        </a:rPr>
                        <a:t>Service Department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1326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1555311"/>
                  </a:ext>
                </a:extLst>
              </a:tr>
            </a:tbl>
          </a:graphicData>
        </a:graphic>
      </p:graphicFrame>
      <p:graphicFrame>
        <p:nvGraphicFramePr>
          <p:cNvPr id="5" name="Chart 4">
            <a:extLst>
              <a:ext uri="{FF2B5EF4-FFF2-40B4-BE49-F238E27FC236}">
                <a16:creationId xmlns:a16="http://schemas.microsoft.com/office/drawing/2014/main" id="{176F2550-D143-07DC-AC8F-4F149E0DEEFB}"/>
              </a:ext>
            </a:extLst>
          </p:cNvPr>
          <p:cNvGraphicFramePr>
            <a:graphicFrameLocks/>
          </p:cNvGraphicFramePr>
          <p:nvPr>
            <p:extLst>
              <p:ext uri="{D42A27DB-BD31-4B8C-83A1-F6EECF244321}">
                <p14:modId xmlns:p14="http://schemas.microsoft.com/office/powerpoint/2010/main" val="1259664836"/>
              </p:ext>
            </p:extLst>
          </p:nvPr>
        </p:nvGraphicFramePr>
        <p:xfrm>
          <a:off x="6448738" y="1639211"/>
          <a:ext cx="5586951" cy="508664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ED2AE0B-152E-04D4-0730-3885B7FD0350}"/>
              </a:ext>
            </a:extLst>
          </p:cNvPr>
          <p:cNvSpPr txBox="1"/>
          <p:nvPr/>
        </p:nvSpPr>
        <p:spPr>
          <a:xfrm>
            <a:off x="156310" y="4967925"/>
            <a:ext cx="5939690" cy="830997"/>
          </a:xfrm>
          <a:prstGeom prst="rect">
            <a:avLst/>
          </a:prstGeom>
          <a:noFill/>
        </p:spPr>
        <p:txBody>
          <a:bodyPr wrap="square" rtlCol="0">
            <a:spAutoFit/>
          </a:bodyPr>
          <a:lstStyle/>
          <a:p>
            <a:pPr algn="just"/>
            <a:r>
              <a:rPr lang="en-IN" sz="2400" dirty="0">
                <a:solidFill>
                  <a:schemeClr val="bg1">
                    <a:lumMod val="95000"/>
                    <a:lumOff val="5000"/>
                  </a:schemeClr>
                </a:solidFill>
              </a:rPr>
              <a:t>Majority of employees work in Operation and Service Department</a:t>
            </a:r>
          </a:p>
        </p:txBody>
      </p:sp>
    </p:spTree>
    <p:extLst>
      <p:ext uri="{BB962C8B-B14F-4D97-AF65-F5344CB8AC3E}">
        <p14:creationId xmlns:p14="http://schemas.microsoft.com/office/powerpoint/2010/main" val="7538405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118</TotalTime>
  <Words>619</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Slice</vt:lpstr>
      <vt:lpstr>Hiring Process Analytics </vt:lpstr>
      <vt:lpstr>Project Description</vt:lpstr>
      <vt:lpstr>Objectives</vt:lpstr>
      <vt:lpstr>Project Approach</vt:lpstr>
      <vt:lpstr>Tech-stack used</vt:lpstr>
      <vt:lpstr>Hiring Analysis</vt:lpstr>
      <vt:lpstr>Salary analysis</vt:lpstr>
      <vt:lpstr>Salary distribution</vt:lpstr>
      <vt:lpstr>Departmental Analysis</vt:lpstr>
      <vt:lpstr>Position tier analysis</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Sumeet Dutta</dc:creator>
  <cp:lastModifiedBy>Sumeet Dutta</cp:lastModifiedBy>
  <cp:revision>1</cp:revision>
  <dcterms:created xsi:type="dcterms:W3CDTF">2024-09-27T12:37:44Z</dcterms:created>
  <dcterms:modified xsi:type="dcterms:W3CDTF">2024-09-27T14:36:21Z</dcterms:modified>
</cp:coreProperties>
</file>