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9"/>
  </p:notesMasterIdLst>
  <p:handoutMasterIdLst>
    <p:handoutMasterId r:id="rId20"/>
  </p:handoutMasterIdLst>
  <p:sldIdLst>
    <p:sldId id="314" r:id="rId5"/>
    <p:sldId id="316" r:id="rId6"/>
    <p:sldId id="319" r:id="rId7"/>
    <p:sldId id="332" r:id="rId8"/>
    <p:sldId id="317" r:id="rId9"/>
    <p:sldId id="326" r:id="rId10"/>
    <p:sldId id="318" r:id="rId11"/>
    <p:sldId id="329" r:id="rId12"/>
    <p:sldId id="327" r:id="rId13"/>
    <p:sldId id="330" r:id="rId14"/>
    <p:sldId id="320" r:id="rId15"/>
    <p:sldId id="331" r:id="rId16"/>
    <p:sldId id="321" r:id="rId17"/>
    <p:sldId id="30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88" autoAdjust="0"/>
  </p:normalViewPr>
  <p:slideViewPr>
    <p:cSldViewPr snapToGrid="0">
      <p:cViewPr varScale="1">
        <p:scale>
          <a:sx n="89" d="100"/>
          <a:sy n="89" d="100"/>
        </p:scale>
        <p:origin x="466" y="72"/>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3/20/2024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3/20/2024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2722344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3555126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320825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3984229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14</a:t>
            </a:fld>
            <a:endParaRPr lang="en-US" dirty="0"/>
          </a:p>
        </p:txBody>
      </p:sp>
    </p:spTree>
    <p:extLst>
      <p:ext uri="{BB962C8B-B14F-4D97-AF65-F5344CB8AC3E}">
        <p14:creationId xmlns:p14="http://schemas.microsoft.com/office/powerpoint/2010/main" val="2429966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3528550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486472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1103446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3336033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3946457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631242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1555680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4604199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3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3907767" y="1371601"/>
            <a:ext cx="7988059" cy="4033136"/>
          </a:xfrm>
        </p:spPr>
        <p:txBody>
          <a:bodyPr/>
          <a:lstStyle/>
          <a:p>
            <a:pPr algn="r"/>
            <a:r>
              <a:rPr lang="en-US" sz="5500" b="0" i="0" dirty="0" err="1">
                <a:solidFill>
                  <a:srgbClr val="ECECEC"/>
                </a:solidFill>
                <a:effectLst/>
                <a:latin typeface="Söhne"/>
              </a:rPr>
              <a:t>Securify</a:t>
            </a:r>
            <a:r>
              <a:rPr lang="en-US" sz="5500" b="0" i="0" dirty="0">
                <a:solidFill>
                  <a:srgbClr val="ECECEC"/>
                </a:solidFill>
                <a:effectLst/>
                <a:latin typeface="Söhne"/>
              </a:rPr>
              <a:t>  </a:t>
            </a:r>
            <a:br>
              <a:rPr lang="en-US" b="0" i="0" dirty="0">
                <a:solidFill>
                  <a:srgbClr val="ECECEC"/>
                </a:solidFill>
                <a:effectLst/>
                <a:latin typeface="Söhne"/>
              </a:rPr>
            </a:br>
            <a:br>
              <a:rPr lang="en-US" dirty="0">
                <a:solidFill>
                  <a:srgbClr val="ECECEC"/>
                </a:solidFill>
                <a:latin typeface="Söhne"/>
              </a:rPr>
            </a:br>
            <a:r>
              <a:rPr lang="en-US" sz="3800" b="0" i="0" dirty="0">
                <a:solidFill>
                  <a:srgbClr val="ECECEC"/>
                </a:solidFill>
                <a:effectLst/>
                <a:latin typeface="Söhne"/>
              </a:rPr>
              <a:t>Safeguarding Your Digital World</a:t>
            </a:r>
            <a:endParaRPr lang="en-US" sz="3800" dirty="0"/>
          </a:p>
        </p:txBody>
      </p:sp>
    </p:spTree>
    <p:extLst>
      <p:ext uri="{BB962C8B-B14F-4D97-AF65-F5344CB8AC3E}">
        <p14:creationId xmlns:p14="http://schemas.microsoft.com/office/powerpoint/2010/main" val="29453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4063042" y="862642"/>
            <a:ext cx="7988059" cy="4033136"/>
          </a:xfrm>
        </p:spPr>
        <p:txBody>
          <a:bodyPr/>
          <a:lstStyle/>
          <a:p>
            <a:pPr algn="r"/>
            <a:r>
              <a:rPr lang="en-US" sz="3800" dirty="0">
                <a:latin typeface="Tenorite (Headings)"/>
              </a:rPr>
              <a:t>Cyber threat intelligence</a:t>
            </a:r>
            <a:endParaRPr lang="en-US" sz="3800" dirty="0"/>
          </a:p>
        </p:txBody>
      </p:sp>
    </p:spTree>
    <p:extLst>
      <p:ext uri="{BB962C8B-B14F-4D97-AF65-F5344CB8AC3E}">
        <p14:creationId xmlns:p14="http://schemas.microsoft.com/office/powerpoint/2010/main" val="4159917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5DADF2-8E4D-6C0E-0FA2-C5228AF29C1D}"/>
              </a:ext>
            </a:extLst>
          </p:cNvPr>
          <p:cNvSpPr>
            <a:spLocks noGrp="1"/>
          </p:cNvSpPr>
          <p:nvPr>
            <p:ph sz="quarter" idx="10"/>
          </p:nvPr>
        </p:nvSpPr>
        <p:spPr>
          <a:xfrm>
            <a:off x="914399" y="2022250"/>
            <a:ext cx="4992709" cy="3747180"/>
          </a:xfrm>
        </p:spPr>
        <p:txBody>
          <a:bodyPr/>
          <a:lstStyle/>
          <a:p>
            <a:endParaRPr lang="en-US" noProof="1"/>
          </a:p>
        </p:txBody>
      </p:sp>
      <p:sp>
        <p:nvSpPr>
          <p:cNvPr id="4" name="Content Placeholder 3">
            <a:extLst>
              <a:ext uri="{FF2B5EF4-FFF2-40B4-BE49-F238E27FC236}">
                <a16:creationId xmlns:a16="http://schemas.microsoft.com/office/drawing/2014/main" id="{2CFADA2D-CE7A-511E-45B9-EAF4FA520E34}"/>
              </a:ext>
            </a:extLst>
          </p:cNvPr>
          <p:cNvSpPr>
            <a:spLocks noGrp="1"/>
          </p:cNvSpPr>
          <p:nvPr>
            <p:ph sz="quarter" idx="11"/>
          </p:nvPr>
        </p:nvSpPr>
        <p:spPr>
          <a:xfrm>
            <a:off x="6284891" y="2022250"/>
            <a:ext cx="4992709" cy="3747180"/>
          </a:xfrm>
        </p:spPr>
        <p:txBody>
          <a:bodyPr/>
          <a:lstStyle/>
          <a:p>
            <a:endParaRPr lang="en-US" noProof="1"/>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11</a:t>
            </a:fld>
            <a:endParaRPr lang="en-US" dirty="0"/>
          </a:p>
        </p:txBody>
      </p:sp>
      <p:sp>
        <p:nvSpPr>
          <p:cNvPr id="7" name="Title 6">
            <a:extLst>
              <a:ext uri="{FF2B5EF4-FFF2-40B4-BE49-F238E27FC236}">
                <a16:creationId xmlns:a16="http://schemas.microsoft.com/office/drawing/2014/main" id="{7591198B-813C-9270-22FE-0ED759D72F20}"/>
              </a:ext>
            </a:extLst>
          </p:cNvPr>
          <p:cNvSpPr>
            <a:spLocks noGrp="1"/>
          </p:cNvSpPr>
          <p:nvPr>
            <p:ph type="title"/>
          </p:nvPr>
        </p:nvSpPr>
        <p:spPr/>
        <p:txBody>
          <a:bodyPr/>
          <a:lstStyle/>
          <a:p>
            <a:endParaRPr lang="en-ID"/>
          </a:p>
        </p:txBody>
      </p:sp>
      <p:pic>
        <p:nvPicPr>
          <p:cNvPr id="6146" name="Picture 2" descr="What Is the Threat Intelligence Lifecycle? — Definition by ThreatDotMedia">
            <a:extLst>
              <a:ext uri="{FF2B5EF4-FFF2-40B4-BE49-F238E27FC236}">
                <a16:creationId xmlns:a16="http://schemas.microsoft.com/office/drawing/2014/main" id="{F23C1AFA-5EF3-4662-7E1C-A04CABEF97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057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403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3539707" y="1412432"/>
            <a:ext cx="8652293" cy="4033136"/>
          </a:xfrm>
        </p:spPr>
        <p:txBody>
          <a:bodyPr/>
          <a:lstStyle/>
          <a:p>
            <a:pPr algn="r"/>
            <a:r>
              <a:rPr lang="en-US" sz="3800" dirty="0">
                <a:latin typeface="Tenorite (Headings)"/>
              </a:rPr>
              <a:t>partnership with the government</a:t>
            </a:r>
            <a:endParaRPr lang="en-US" sz="3800" dirty="0"/>
          </a:p>
        </p:txBody>
      </p:sp>
    </p:spTree>
    <p:extLst>
      <p:ext uri="{BB962C8B-B14F-4D97-AF65-F5344CB8AC3E}">
        <p14:creationId xmlns:p14="http://schemas.microsoft.com/office/powerpoint/2010/main" val="2836935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13</a:t>
            </a:fld>
            <a:endParaRPr lang="en-US" dirty="0"/>
          </a:p>
        </p:txBody>
      </p:sp>
      <p:pic>
        <p:nvPicPr>
          <p:cNvPr id="7170" name="Picture 2" descr="Partnership Programs - End Now Foundation">
            <a:extLst>
              <a:ext uri="{FF2B5EF4-FFF2-40B4-BE49-F238E27FC236}">
                <a16:creationId xmlns:a16="http://schemas.microsoft.com/office/drawing/2014/main" id="{2FDDEBCE-9012-B109-1FB6-EF5F0C4FB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932" y="1510477"/>
            <a:ext cx="10179025" cy="3307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699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5744382" y="0"/>
            <a:ext cx="5057104" cy="3624984"/>
          </a:xfrm>
        </p:spPr>
        <p:txBody>
          <a:bodyPr/>
          <a:lstStyle/>
          <a:p>
            <a:r>
              <a:rPr lang="en-US" dirty="0"/>
              <a:t>Thank you</a:t>
            </a:r>
          </a:p>
        </p:txBody>
      </p:sp>
      <p:graphicFrame>
        <p:nvGraphicFramePr>
          <p:cNvPr id="2" name="Table 3">
            <a:extLst>
              <a:ext uri="{FF2B5EF4-FFF2-40B4-BE49-F238E27FC236}">
                <a16:creationId xmlns:a16="http://schemas.microsoft.com/office/drawing/2014/main" id="{60DC2063-0327-4E68-A2AE-B28B443844AD}"/>
              </a:ext>
            </a:extLst>
          </p:cNvPr>
          <p:cNvGraphicFramePr>
            <a:graphicFrameLocks noGrp="1"/>
          </p:cNvGraphicFramePr>
          <p:nvPr>
            <p:ph idx="1"/>
            <p:extLst>
              <p:ext uri="{D42A27DB-BD31-4B8C-83A1-F6EECF244321}">
                <p14:modId xmlns:p14="http://schemas.microsoft.com/office/powerpoint/2010/main" val="1659470699"/>
              </p:ext>
            </p:extLst>
          </p:nvPr>
        </p:nvGraphicFramePr>
        <p:xfrm>
          <a:off x="6836304" y="4833938"/>
          <a:ext cx="5057774" cy="1854200"/>
        </p:xfrm>
        <a:graphic>
          <a:graphicData uri="http://schemas.openxmlformats.org/drawingml/2006/table">
            <a:tbl>
              <a:tblPr firstRow="1" bandRow="1">
                <a:tableStyleId>{5C22544A-7EE6-4342-B048-85BDC9FD1C3A}</a:tableStyleId>
              </a:tblPr>
              <a:tblGrid>
                <a:gridCol w="2528887">
                  <a:extLst>
                    <a:ext uri="{9D8B030D-6E8A-4147-A177-3AD203B41FA5}">
                      <a16:colId xmlns:a16="http://schemas.microsoft.com/office/drawing/2014/main" val="2675036405"/>
                    </a:ext>
                  </a:extLst>
                </a:gridCol>
                <a:gridCol w="2528887">
                  <a:extLst>
                    <a:ext uri="{9D8B030D-6E8A-4147-A177-3AD203B41FA5}">
                      <a16:colId xmlns:a16="http://schemas.microsoft.com/office/drawing/2014/main" val="4243180877"/>
                    </a:ext>
                  </a:extLst>
                </a:gridCol>
              </a:tblGrid>
              <a:tr h="370840">
                <a:tc>
                  <a:txBody>
                    <a:bodyPr/>
                    <a:lstStyle/>
                    <a:p>
                      <a:pPr algn="ctr"/>
                      <a:r>
                        <a:rPr lang="en-US" sz="1400" dirty="0">
                          <a:solidFill>
                            <a:schemeClr val="tx1"/>
                          </a:solidFill>
                        </a:rPr>
                        <a:t>Name</a:t>
                      </a:r>
                      <a:endParaRPr lang="en-IN" sz="1400" dirty="0">
                        <a:solidFill>
                          <a:schemeClr val="tx1"/>
                        </a:solidFill>
                      </a:endParaRPr>
                    </a:p>
                  </a:txBody>
                  <a:tcPr/>
                </a:tc>
                <a:tc>
                  <a:txBody>
                    <a:bodyPr/>
                    <a:lstStyle/>
                    <a:p>
                      <a:pPr algn="ctr"/>
                      <a:r>
                        <a:rPr lang="en-US" sz="1400" b="1" kern="1200" dirty="0">
                          <a:solidFill>
                            <a:schemeClr val="tx1"/>
                          </a:solidFill>
                          <a:latin typeface="+mn-lt"/>
                          <a:ea typeface="+mn-ea"/>
                          <a:cs typeface="+mn-cs"/>
                        </a:rPr>
                        <a:t>UID</a:t>
                      </a:r>
                      <a:endParaRPr lang="en-IN" sz="1400" b="1" kern="1200" dirty="0">
                        <a:solidFill>
                          <a:schemeClr val="tx1"/>
                        </a:solidFill>
                        <a:latin typeface="+mn-lt"/>
                        <a:ea typeface="+mn-ea"/>
                        <a:cs typeface="+mn-cs"/>
                      </a:endParaRPr>
                    </a:p>
                  </a:txBody>
                  <a:tcPr/>
                </a:tc>
                <a:extLst>
                  <a:ext uri="{0D108BD9-81ED-4DB2-BD59-A6C34878D82A}">
                    <a16:rowId xmlns:a16="http://schemas.microsoft.com/office/drawing/2014/main" val="51246743"/>
                  </a:ext>
                </a:extLst>
              </a:tr>
              <a:tr h="370840">
                <a:tc>
                  <a:txBody>
                    <a:bodyPr/>
                    <a:lstStyle/>
                    <a:p>
                      <a:pPr algn="ctr"/>
                      <a:r>
                        <a:rPr lang="en-US" sz="1400" dirty="0"/>
                        <a:t>Sumeet Sharma</a:t>
                      </a:r>
                      <a:endParaRPr lang="en-IN" sz="1400" dirty="0"/>
                    </a:p>
                  </a:txBody>
                  <a:tcPr/>
                </a:tc>
                <a:tc>
                  <a:txBody>
                    <a:bodyPr/>
                    <a:lstStyle/>
                    <a:p>
                      <a:pPr algn="ctr"/>
                      <a:r>
                        <a:rPr lang="en-US" sz="1400" dirty="0"/>
                        <a:t>2110030252</a:t>
                      </a:r>
                      <a:endParaRPr lang="en-IN" sz="1400" dirty="0"/>
                    </a:p>
                  </a:txBody>
                  <a:tcPr/>
                </a:tc>
                <a:extLst>
                  <a:ext uri="{0D108BD9-81ED-4DB2-BD59-A6C34878D82A}">
                    <a16:rowId xmlns:a16="http://schemas.microsoft.com/office/drawing/2014/main" val="1180729146"/>
                  </a:ext>
                </a:extLst>
              </a:tr>
              <a:tr h="370840">
                <a:tc>
                  <a:txBody>
                    <a:bodyPr/>
                    <a:lstStyle/>
                    <a:p>
                      <a:pPr algn="ctr"/>
                      <a:r>
                        <a:rPr lang="en-US" sz="1400" dirty="0"/>
                        <a:t>Karam Sai Vardhan Reddy</a:t>
                      </a:r>
                      <a:endParaRPr lang="en-IN" sz="1400" dirty="0"/>
                    </a:p>
                  </a:txBody>
                  <a:tcPr/>
                </a:tc>
                <a:tc>
                  <a:txBody>
                    <a:bodyPr/>
                    <a:lstStyle/>
                    <a:p>
                      <a:pPr algn="ctr"/>
                      <a:r>
                        <a:rPr lang="en-US" sz="1400" dirty="0"/>
                        <a:t>2110030190</a:t>
                      </a:r>
                      <a:endParaRPr lang="en-IN" sz="1400" dirty="0"/>
                    </a:p>
                  </a:txBody>
                  <a:tcPr/>
                </a:tc>
                <a:extLst>
                  <a:ext uri="{0D108BD9-81ED-4DB2-BD59-A6C34878D82A}">
                    <a16:rowId xmlns:a16="http://schemas.microsoft.com/office/drawing/2014/main" val="2827623459"/>
                  </a:ext>
                </a:extLst>
              </a:tr>
              <a:tr h="370840">
                <a:tc>
                  <a:txBody>
                    <a:bodyPr/>
                    <a:lstStyle/>
                    <a:p>
                      <a:pPr algn="ctr"/>
                      <a:r>
                        <a:rPr lang="en-US" sz="1400" dirty="0"/>
                        <a:t>Shaik </a:t>
                      </a:r>
                      <a:r>
                        <a:rPr lang="en-US" sz="1400" dirty="0" err="1"/>
                        <a:t>Mohd</a:t>
                      </a:r>
                      <a:r>
                        <a:rPr lang="en-US" sz="1400" dirty="0"/>
                        <a:t> Afeef Sayeed</a:t>
                      </a:r>
                      <a:endParaRPr lang="en-IN" sz="1400" dirty="0"/>
                    </a:p>
                  </a:txBody>
                  <a:tcPr/>
                </a:tc>
                <a:tc>
                  <a:txBody>
                    <a:bodyPr/>
                    <a:lstStyle/>
                    <a:p>
                      <a:pPr algn="ctr"/>
                      <a:r>
                        <a:rPr lang="en-US" sz="1400" dirty="0"/>
                        <a:t>2110030252</a:t>
                      </a:r>
                      <a:endParaRPr lang="en-IN" sz="1400" dirty="0"/>
                    </a:p>
                  </a:txBody>
                  <a:tcPr/>
                </a:tc>
                <a:extLst>
                  <a:ext uri="{0D108BD9-81ED-4DB2-BD59-A6C34878D82A}">
                    <a16:rowId xmlns:a16="http://schemas.microsoft.com/office/drawing/2014/main" val="2700689707"/>
                  </a:ext>
                </a:extLst>
              </a:tr>
              <a:tr h="370840">
                <a:tc>
                  <a:txBody>
                    <a:bodyPr/>
                    <a:lstStyle/>
                    <a:p>
                      <a:pPr algn="ctr"/>
                      <a:r>
                        <a:rPr lang="en-US" sz="1400" dirty="0"/>
                        <a:t>U Sai Subrahmanyam</a:t>
                      </a:r>
                      <a:endParaRPr lang="en-IN" sz="1400" dirty="0"/>
                    </a:p>
                  </a:txBody>
                  <a:tcPr/>
                </a:tc>
                <a:tc>
                  <a:txBody>
                    <a:bodyPr/>
                    <a:lstStyle/>
                    <a:p>
                      <a:pPr algn="ctr"/>
                      <a:r>
                        <a:rPr lang="en-US" sz="1400" dirty="0"/>
                        <a:t>2110030293</a:t>
                      </a:r>
                      <a:endParaRPr lang="en-IN" sz="1400" dirty="0"/>
                    </a:p>
                  </a:txBody>
                  <a:tcPr/>
                </a:tc>
                <a:extLst>
                  <a:ext uri="{0D108BD9-81ED-4DB2-BD59-A6C34878D82A}">
                    <a16:rowId xmlns:a16="http://schemas.microsoft.com/office/drawing/2014/main" val="2747376442"/>
                  </a:ext>
                </a:extLst>
              </a:tr>
            </a:tbl>
          </a:graphicData>
        </a:graphic>
      </p:graphicFrame>
      <p:sp>
        <p:nvSpPr>
          <p:cNvPr id="4" name="TextBox 3">
            <a:extLst>
              <a:ext uri="{FF2B5EF4-FFF2-40B4-BE49-F238E27FC236}">
                <a16:creationId xmlns:a16="http://schemas.microsoft.com/office/drawing/2014/main" id="{7CC5B697-7F3E-47F7-AB60-3B29407B08C2}"/>
              </a:ext>
            </a:extLst>
          </p:cNvPr>
          <p:cNvSpPr txBox="1"/>
          <p:nvPr/>
        </p:nvSpPr>
        <p:spPr>
          <a:xfrm flipH="1">
            <a:off x="6632786" y="4377267"/>
            <a:ext cx="1876214" cy="369332"/>
          </a:xfrm>
          <a:prstGeom prst="rect">
            <a:avLst/>
          </a:prstGeom>
          <a:noFill/>
        </p:spPr>
        <p:txBody>
          <a:bodyPr wrap="square" rtlCol="0">
            <a:spAutoFit/>
          </a:bodyPr>
          <a:lstStyle/>
          <a:p>
            <a:r>
              <a:rPr lang="en-US" cap="all" dirty="0">
                <a:solidFill>
                  <a:schemeClr val="bg1"/>
                </a:solidFill>
                <a:latin typeface="+mj-lt"/>
                <a:ea typeface="+mj-ea"/>
                <a:cs typeface="+mj-cs"/>
              </a:rPr>
              <a:t>Team Members</a:t>
            </a:r>
            <a:endParaRPr lang="en-IN" dirty="0"/>
          </a:p>
        </p:txBody>
      </p:sp>
    </p:spTree>
    <p:extLst>
      <p:ext uri="{BB962C8B-B14F-4D97-AF65-F5344CB8AC3E}">
        <p14:creationId xmlns:p14="http://schemas.microsoft.com/office/powerpoint/2010/main" val="76993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FD5F-786B-1974-5F47-94CA02CFA6E5}"/>
              </a:ext>
            </a:extLst>
          </p:cNvPr>
          <p:cNvSpPr>
            <a:spLocks noGrp="1"/>
          </p:cNvSpPr>
          <p:nvPr>
            <p:ph type="title"/>
          </p:nvPr>
        </p:nvSpPr>
        <p:spPr>
          <a:xfrm>
            <a:off x="4459857" y="596564"/>
            <a:ext cx="6694098" cy="5148628"/>
          </a:xfrm>
        </p:spPr>
        <p:txBody>
          <a:bodyPr>
            <a:normAutofit fontScale="90000"/>
          </a:bodyPr>
          <a:lstStyle/>
          <a:p>
            <a:pPr algn="r">
              <a:lnSpc>
                <a:spcPct val="100000"/>
              </a:lnSpc>
            </a:pPr>
            <a:r>
              <a:rPr lang="en-US" sz="3800" dirty="0">
                <a:latin typeface="Tenorite (Headings)"/>
              </a:rPr>
              <a:t>Introduction</a:t>
            </a:r>
            <a:br>
              <a:rPr lang="en-US" sz="3800" dirty="0">
                <a:latin typeface="Tenorite (Headings)"/>
              </a:rPr>
            </a:br>
            <a:r>
              <a:rPr lang="en-US" sz="3800" dirty="0">
                <a:latin typeface="Tenorite (Headings)"/>
              </a:rPr>
              <a:t>The cybersecurity landscape</a:t>
            </a:r>
            <a:br>
              <a:rPr lang="en-US" sz="3800" dirty="0">
                <a:latin typeface="Tenorite (Headings)"/>
              </a:rPr>
            </a:br>
            <a:r>
              <a:rPr lang="en-US" sz="3800" dirty="0">
                <a:latin typeface="Tenorite (Headings)"/>
              </a:rPr>
              <a:t>approach</a:t>
            </a:r>
            <a:br>
              <a:rPr lang="en-US" sz="3800" dirty="0">
                <a:latin typeface="Tenorite (Headings)"/>
              </a:rPr>
            </a:br>
            <a:r>
              <a:rPr lang="en-US" sz="3800" dirty="0">
                <a:latin typeface="Tenorite (Headings)"/>
              </a:rPr>
              <a:t>key features</a:t>
            </a:r>
            <a:br>
              <a:rPr lang="en-US" sz="3800" dirty="0">
                <a:latin typeface="Tenorite (Headings)"/>
              </a:rPr>
            </a:br>
            <a:r>
              <a:rPr lang="en-US" sz="3800" dirty="0">
                <a:latin typeface="Tenorite (Headings)"/>
              </a:rPr>
              <a:t>threat intelligence</a:t>
            </a:r>
            <a:br>
              <a:rPr lang="en-US" sz="3800" dirty="0">
                <a:latin typeface="Tenorite (Headings)"/>
              </a:rPr>
            </a:br>
            <a:r>
              <a:rPr lang="en-US" sz="3800" dirty="0">
                <a:latin typeface="Tenorite (Headings)"/>
              </a:rPr>
              <a:t>user education</a:t>
            </a:r>
            <a:br>
              <a:rPr lang="en-US" sz="3800" dirty="0">
                <a:latin typeface="Tenorite (Headings)"/>
              </a:rPr>
            </a:br>
            <a:r>
              <a:rPr lang="en-US" sz="3800" dirty="0">
                <a:latin typeface="Tenorite (Headings)"/>
              </a:rPr>
              <a:t>partnerships</a:t>
            </a:r>
            <a:br>
              <a:rPr lang="en-US" sz="3800" dirty="0">
                <a:latin typeface="Tenorite (Headings)"/>
              </a:rPr>
            </a:br>
            <a:r>
              <a:rPr lang="en-US" sz="3800" dirty="0">
                <a:latin typeface="Tenorite (Headings)"/>
              </a:rPr>
              <a:t>call to action</a:t>
            </a:r>
          </a:p>
        </p:txBody>
      </p:sp>
    </p:spTree>
    <p:extLst>
      <p:ext uri="{BB962C8B-B14F-4D97-AF65-F5344CB8AC3E}">
        <p14:creationId xmlns:p14="http://schemas.microsoft.com/office/powerpoint/2010/main" val="4293742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221-C29B-07A3-B569-B8B466B1020B}"/>
              </a:ext>
            </a:extLst>
          </p:cNvPr>
          <p:cNvSpPr>
            <a:spLocks noGrp="1"/>
          </p:cNvSpPr>
          <p:nvPr>
            <p:ph type="title"/>
          </p:nvPr>
        </p:nvSpPr>
        <p:spPr>
          <a:xfrm>
            <a:off x="1095556" y="910123"/>
            <a:ext cx="4896677" cy="1168843"/>
          </a:xfrm>
        </p:spPr>
        <p:txBody>
          <a:bodyPr/>
          <a:lstStyle/>
          <a:p>
            <a:r>
              <a:rPr lang="en-US" dirty="0"/>
              <a:t>Introduction</a:t>
            </a:r>
          </a:p>
        </p:txBody>
      </p:sp>
      <p:sp>
        <p:nvSpPr>
          <p:cNvPr id="3" name="Content Placeholder 2">
            <a:extLst>
              <a:ext uri="{FF2B5EF4-FFF2-40B4-BE49-F238E27FC236}">
                <a16:creationId xmlns:a16="http://schemas.microsoft.com/office/drawing/2014/main" id="{D6BEA7D4-8B96-5A0E-252E-6B8E8B1CF178}"/>
              </a:ext>
            </a:extLst>
          </p:cNvPr>
          <p:cNvSpPr>
            <a:spLocks noGrp="1"/>
          </p:cNvSpPr>
          <p:nvPr>
            <p:ph sz="quarter" idx="10"/>
          </p:nvPr>
        </p:nvSpPr>
        <p:spPr>
          <a:xfrm>
            <a:off x="948782" y="2152326"/>
            <a:ext cx="9897122" cy="4705674"/>
          </a:xfrm>
        </p:spPr>
        <p:txBody>
          <a:bodyPr/>
          <a:lstStyle/>
          <a:p>
            <a:pPr marL="342900" indent="-342900" algn="just">
              <a:buFont typeface="Arial" panose="020B0604020202020204" pitchFamily="34" charset="0"/>
              <a:buChar char="•"/>
            </a:pPr>
            <a:r>
              <a:rPr lang="en-US" noProof="1"/>
              <a:t>More than 20 years later, unprecedented events like COVID-19 pandemic contested elections, and spiking sociopolitical unrest have led to an explosion in the number and severity of cybercrimes over the course of just a few years. We’re likely to see security threats become more sophisticated and therefore more expensive over time: experts predict that the global costs of cybercrime will reach $10.5 trillion by 2025, up 15% from $3 trillion in 2015.</a:t>
            </a:r>
          </a:p>
          <a:p>
            <a:pPr marL="342900" indent="-342900" algn="just">
              <a:buFont typeface="Arial" panose="020B0604020202020204" pitchFamily="34" charset="0"/>
              <a:buChar char="•"/>
            </a:pPr>
            <a:endParaRPr lang="en-US" noProof="1"/>
          </a:p>
          <a:p>
            <a:pPr marL="342900" indent="-342900" algn="just">
              <a:buFont typeface="Arial" panose="020B0604020202020204" pitchFamily="34" charset="0"/>
              <a:buChar char="•"/>
            </a:pPr>
            <a:r>
              <a:rPr lang="en-US" noProof="1"/>
              <a:t>In vison of these threats, with the increased need to gain awareness on the cybersecurity domain we have introduced the SECURIFY.</a:t>
            </a:r>
          </a:p>
          <a:p>
            <a:pPr marL="342900" indent="-342900" algn="just">
              <a:buFont typeface="Arial" panose="020B0604020202020204" pitchFamily="34" charset="0"/>
              <a:buChar char="•"/>
            </a:pPr>
            <a:endParaRPr lang="en-US" noProof="1"/>
          </a:p>
          <a:p>
            <a:pPr marL="342900" indent="-342900" algn="just">
              <a:buFont typeface="Arial" panose="020B0604020202020204" pitchFamily="34" charset="0"/>
              <a:buChar char="•"/>
            </a:pPr>
            <a:endParaRPr lang="en-US" noProof="1"/>
          </a:p>
          <a:p>
            <a:pPr marL="342900" indent="-342900" algn="just">
              <a:buFont typeface="Arial" panose="020B0604020202020204" pitchFamily="34" charset="0"/>
              <a:buChar char="•"/>
            </a:pPr>
            <a:endParaRPr lang="en-US" noProof="1"/>
          </a:p>
          <a:p>
            <a:pPr marL="342900" indent="-342900" algn="just">
              <a:buFont typeface="Arial" panose="020B0604020202020204" pitchFamily="34" charset="0"/>
              <a:buChar char="•"/>
            </a:pPr>
            <a:endParaRPr lang="en-US" noProof="1"/>
          </a:p>
        </p:txBody>
      </p:sp>
    </p:spTree>
    <p:extLst>
      <p:ext uri="{BB962C8B-B14F-4D97-AF65-F5344CB8AC3E}">
        <p14:creationId xmlns:p14="http://schemas.microsoft.com/office/powerpoint/2010/main" val="1760417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221-C29B-07A3-B569-B8B466B1020B}"/>
              </a:ext>
            </a:extLst>
          </p:cNvPr>
          <p:cNvSpPr>
            <a:spLocks noGrp="1"/>
          </p:cNvSpPr>
          <p:nvPr>
            <p:ph type="title"/>
          </p:nvPr>
        </p:nvSpPr>
        <p:spPr>
          <a:xfrm>
            <a:off x="1095556" y="910123"/>
            <a:ext cx="4896677" cy="1168843"/>
          </a:xfrm>
        </p:spPr>
        <p:txBody>
          <a:bodyPr/>
          <a:lstStyle/>
          <a:p>
            <a:r>
              <a:rPr lang="en-US" dirty="0"/>
              <a:t>WHY </a:t>
            </a:r>
            <a:r>
              <a:rPr lang="en-US" dirty="0" err="1"/>
              <a:t>securify</a:t>
            </a:r>
            <a:endParaRPr lang="en-US" dirty="0"/>
          </a:p>
        </p:txBody>
      </p:sp>
      <p:sp>
        <p:nvSpPr>
          <p:cNvPr id="3" name="Content Placeholder 2">
            <a:extLst>
              <a:ext uri="{FF2B5EF4-FFF2-40B4-BE49-F238E27FC236}">
                <a16:creationId xmlns:a16="http://schemas.microsoft.com/office/drawing/2014/main" id="{D6BEA7D4-8B96-5A0E-252E-6B8E8B1CF178}"/>
              </a:ext>
            </a:extLst>
          </p:cNvPr>
          <p:cNvSpPr>
            <a:spLocks noGrp="1"/>
          </p:cNvSpPr>
          <p:nvPr>
            <p:ph sz="quarter" idx="10"/>
          </p:nvPr>
        </p:nvSpPr>
        <p:spPr>
          <a:xfrm>
            <a:off x="948782" y="2152326"/>
            <a:ext cx="9897122" cy="4705674"/>
          </a:xfrm>
        </p:spPr>
        <p:txBody>
          <a:bodyPr/>
          <a:lstStyle/>
          <a:p>
            <a:pPr marL="342900" indent="-342900" algn="just">
              <a:buFont typeface="Arial" panose="020B0604020202020204" pitchFamily="34" charset="0"/>
              <a:buChar char="•"/>
            </a:pPr>
            <a:r>
              <a:rPr lang="en-US" noProof="1"/>
              <a:t>SECURIFY is the sole information and awareness site on the various trending day to day cryptographic threats.</a:t>
            </a:r>
          </a:p>
          <a:p>
            <a:pPr marL="342900" indent="-342900" algn="just">
              <a:buFont typeface="Arial" panose="020B0604020202020204" pitchFamily="34" charset="0"/>
              <a:buChar char="•"/>
            </a:pPr>
            <a:r>
              <a:rPr lang="en-US" noProof="1"/>
              <a:t>Securify gives a vast knowledge about the threat and it also gives the information about the history of the threat and all the possible vulnerabilities, with all these features the available prevention is also given.</a:t>
            </a:r>
          </a:p>
        </p:txBody>
      </p:sp>
    </p:spTree>
    <p:extLst>
      <p:ext uri="{BB962C8B-B14F-4D97-AF65-F5344CB8AC3E}">
        <p14:creationId xmlns:p14="http://schemas.microsoft.com/office/powerpoint/2010/main" val="2664147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D59383-E6CD-CF57-B9CF-5820B1CECE61}"/>
              </a:ext>
            </a:extLst>
          </p:cNvPr>
          <p:cNvSpPr>
            <a:spLocks noGrp="1"/>
          </p:cNvSpPr>
          <p:nvPr>
            <p:ph type="title"/>
          </p:nvPr>
        </p:nvSpPr>
        <p:spPr>
          <a:xfrm>
            <a:off x="3126607" y="877503"/>
            <a:ext cx="7596027" cy="692506"/>
          </a:xfrm>
        </p:spPr>
        <p:txBody>
          <a:bodyPr>
            <a:normAutofit fontScale="90000"/>
          </a:bodyPr>
          <a:lstStyle/>
          <a:p>
            <a:r>
              <a:rPr lang="en-US" dirty="0"/>
              <a:t>Stats</a:t>
            </a:r>
          </a:p>
        </p:txBody>
      </p:sp>
      <p:pic>
        <p:nvPicPr>
          <p:cNvPr id="1028" name="Picture 4" descr="Graphical depiction of CyberArk cybersecurity predictions for 2024, 2025, and 2026. ">
            <a:extLst>
              <a:ext uri="{FF2B5EF4-FFF2-40B4-BE49-F238E27FC236}">
                <a16:creationId xmlns:a16="http://schemas.microsoft.com/office/drawing/2014/main" id="{3363AC06-6650-89D0-B60D-4D2220C5D8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762" y="1733269"/>
            <a:ext cx="10302815" cy="4247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7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D59383-E6CD-CF57-B9CF-5820B1CECE61}"/>
              </a:ext>
            </a:extLst>
          </p:cNvPr>
          <p:cNvSpPr>
            <a:spLocks noGrp="1"/>
          </p:cNvSpPr>
          <p:nvPr>
            <p:ph type="title"/>
          </p:nvPr>
        </p:nvSpPr>
        <p:spPr>
          <a:xfrm>
            <a:off x="3126607" y="877503"/>
            <a:ext cx="7596027" cy="692506"/>
          </a:xfrm>
        </p:spPr>
        <p:txBody>
          <a:bodyPr>
            <a:normAutofit fontScale="90000"/>
          </a:bodyPr>
          <a:lstStyle/>
          <a:p>
            <a:endParaRPr lang="en-US" dirty="0"/>
          </a:p>
        </p:txBody>
      </p:sp>
      <p:pic>
        <p:nvPicPr>
          <p:cNvPr id="2050" name="Picture 2" descr="50+ Cybersecurity Statistics, Facts, and Figures for 2024">
            <a:extLst>
              <a:ext uri="{FF2B5EF4-FFF2-40B4-BE49-F238E27FC236}">
                <a16:creationId xmlns:a16="http://schemas.microsoft.com/office/drawing/2014/main" id="{FA1CAA30-A3EA-D003-0F9E-D4A6C21FCD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804" y="90487"/>
            <a:ext cx="9753600" cy="667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497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6980" y="192596"/>
            <a:ext cx="7273637" cy="1646555"/>
          </a:xfrm>
        </p:spPr>
        <p:txBody>
          <a:bodyPr/>
          <a:lstStyle/>
          <a:p>
            <a:r>
              <a:rPr lang="en-US" sz="3200" dirty="0"/>
              <a:t> </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7</a:t>
            </a:fld>
            <a:endParaRPr lang="en-US" dirty="0"/>
          </a:p>
        </p:txBody>
      </p:sp>
      <p:pic>
        <p:nvPicPr>
          <p:cNvPr id="3076" name="Picture 4" descr="Top Cybersecurity Threats [2023]">
            <a:extLst>
              <a:ext uri="{FF2B5EF4-FFF2-40B4-BE49-F238E27FC236}">
                <a16:creationId xmlns:a16="http://schemas.microsoft.com/office/drawing/2014/main" id="{00960063-E4C3-7B67-BA30-8A5B569EFBFF}"/>
              </a:ext>
            </a:extLst>
          </p:cNvPr>
          <p:cNvPicPr>
            <a:picLocks noGrp="1" noChangeAspect="1" noChangeArrowheads="1"/>
          </p:cNvPicPr>
          <p:nvPr>
            <p:ph sz="quarter" idx="10"/>
          </p:nvPr>
        </p:nvPicPr>
        <p:blipFill rotWithShape="1">
          <a:blip r:embed="rId3">
            <a:extLst>
              <a:ext uri="{28A0092B-C50C-407E-A947-70E740481C1C}">
                <a14:useLocalDpi xmlns:a14="http://schemas.microsoft.com/office/drawing/2010/main" val="0"/>
              </a:ext>
            </a:extLst>
          </a:blip>
          <a:srcRect t="26201"/>
          <a:stretch/>
        </p:blipFill>
        <p:spPr bwMode="auto">
          <a:xfrm>
            <a:off x="836761" y="2128647"/>
            <a:ext cx="9816861" cy="41176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A0F026C-B416-4065-AD52-33E90676CFCA}"/>
              </a:ext>
            </a:extLst>
          </p:cNvPr>
          <p:cNvSpPr txBox="1"/>
          <p:nvPr/>
        </p:nvSpPr>
        <p:spPr>
          <a:xfrm>
            <a:off x="1380225" y="1152902"/>
            <a:ext cx="8031194" cy="677108"/>
          </a:xfrm>
          <a:prstGeom prst="rect">
            <a:avLst/>
          </a:prstGeom>
          <a:noFill/>
        </p:spPr>
        <p:txBody>
          <a:bodyPr wrap="square" rtlCol="0">
            <a:spAutoFit/>
          </a:bodyPr>
          <a:lstStyle/>
          <a:p>
            <a:pPr algn="ctr"/>
            <a:r>
              <a:rPr lang="en-US" sz="3800" dirty="0"/>
              <a:t>TOP CYBER THREATS IN 2024</a:t>
            </a:r>
            <a:endParaRPr lang="en-ID" sz="3800" dirty="0"/>
          </a:p>
        </p:txBody>
      </p:sp>
    </p:spTree>
    <p:extLst>
      <p:ext uri="{BB962C8B-B14F-4D97-AF65-F5344CB8AC3E}">
        <p14:creationId xmlns:p14="http://schemas.microsoft.com/office/powerpoint/2010/main" val="412000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3985404" y="1647646"/>
            <a:ext cx="7988059" cy="4033136"/>
          </a:xfrm>
        </p:spPr>
        <p:txBody>
          <a:bodyPr/>
          <a:lstStyle/>
          <a:p>
            <a:pPr algn="r"/>
            <a:r>
              <a:rPr lang="en-US" sz="3800" cap="none" dirty="0">
                <a:cs typeface="Calibri"/>
              </a:rPr>
              <a:t>HOW </a:t>
            </a:r>
            <a:r>
              <a:rPr lang="en-US" sz="3800" dirty="0">
                <a:cs typeface="Calibri"/>
              </a:rPr>
              <a:t>OUR WEBSITE WILL</a:t>
            </a:r>
            <a:br>
              <a:rPr lang="en-US" sz="3800" dirty="0">
                <a:cs typeface="Calibri"/>
              </a:rPr>
            </a:br>
            <a:r>
              <a:rPr lang="en-US" sz="3800" dirty="0">
                <a:cs typeface="Calibri"/>
              </a:rPr>
              <a:t> MAKE AN IMPACT IN SECURITY</a:t>
            </a:r>
            <a:br>
              <a:rPr lang="en-US" sz="3800" cap="none" dirty="0">
                <a:cs typeface="Calibri"/>
              </a:rPr>
            </a:br>
            <a:endParaRPr lang="en-US" sz="3800" dirty="0"/>
          </a:p>
        </p:txBody>
      </p:sp>
    </p:spTree>
    <p:extLst>
      <p:ext uri="{BB962C8B-B14F-4D97-AF65-F5344CB8AC3E}">
        <p14:creationId xmlns:p14="http://schemas.microsoft.com/office/powerpoint/2010/main" val="4059741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6980" y="192596"/>
            <a:ext cx="7273637" cy="1646555"/>
          </a:xfrm>
        </p:spPr>
        <p:txBody>
          <a:bodyPr/>
          <a:lstStyle/>
          <a:p>
            <a:r>
              <a:rPr lang="en-US" sz="3200" dirty="0"/>
              <a:t> </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9</a:t>
            </a:fld>
            <a:endParaRPr lang="en-US" dirty="0"/>
          </a:p>
        </p:txBody>
      </p:sp>
      <p:sp>
        <p:nvSpPr>
          <p:cNvPr id="5" name="Content Placeholder 4">
            <a:extLst>
              <a:ext uri="{FF2B5EF4-FFF2-40B4-BE49-F238E27FC236}">
                <a16:creationId xmlns:a16="http://schemas.microsoft.com/office/drawing/2014/main" id="{CA13D79F-8435-3194-BDA3-79EC153CD1CE}"/>
              </a:ext>
            </a:extLst>
          </p:cNvPr>
          <p:cNvSpPr>
            <a:spLocks noGrp="1"/>
          </p:cNvSpPr>
          <p:nvPr>
            <p:ph sz="quarter" idx="10"/>
          </p:nvPr>
        </p:nvSpPr>
        <p:spPr/>
        <p:txBody>
          <a:bodyPr/>
          <a:lstStyle/>
          <a:p>
            <a:endParaRPr lang="en-ID"/>
          </a:p>
        </p:txBody>
      </p:sp>
      <p:pic>
        <p:nvPicPr>
          <p:cNvPr id="5124" name="Picture 4" descr="How can you protect yourself from 99% cyber threats?">
            <a:extLst>
              <a:ext uri="{FF2B5EF4-FFF2-40B4-BE49-F238E27FC236}">
                <a16:creationId xmlns:a16="http://schemas.microsoft.com/office/drawing/2014/main" id="{2C2D3A0C-7CE6-E7C9-ACEF-C1BB02C6B3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0"/>
            <a:ext cx="121824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83012"/>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2.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{7B9B3D57-9801-43A2-824E-DBECF6E72F8D}tf22318419_win32</Template>
  <TotalTime>130</TotalTime>
  <Words>259</Words>
  <Application>Microsoft Office PowerPoint</Application>
  <PresentationFormat>Widescreen</PresentationFormat>
  <Paragraphs>48</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Söhne</vt:lpstr>
      <vt:lpstr>Tenorite</vt:lpstr>
      <vt:lpstr>Tenorite (Headings)</vt:lpstr>
      <vt:lpstr>Custom</vt:lpstr>
      <vt:lpstr>Securify    Safeguarding Your Digital World</vt:lpstr>
      <vt:lpstr>Introduction The cybersecurity landscape approach key features threat intelligence user education partnerships call to action</vt:lpstr>
      <vt:lpstr>Introduction</vt:lpstr>
      <vt:lpstr>WHY securify</vt:lpstr>
      <vt:lpstr>Stats</vt:lpstr>
      <vt:lpstr>PowerPoint Presentation</vt:lpstr>
      <vt:lpstr> </vt:lpstr>
      <vt:lpstr>HOW OUR WEBSITE WILL  MAKE AN IMPACT IN SECURITY </vt:lpstr>
      <vt:lpstr> </vt:lpstr>
      <vt:lpstr>Cyber threat intelligence</vt:lpstr>
      <vt:lpstr>PowerPoint Presentation</vt:lpstr>
      <vt:lpstr>partnership with the government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Securify  Safeguarding Your Digital World</dc:title>
  <dc:creator>Sai Subrahmanyam</dc:creator>
  <cp:lastModifiedBy>Sai Subrahmanyam</cp:lastModifiedBy>
  <cp:revision>5</cp:revision>
  <dcterms:created xsi:type="dcterms:W3CDTF">2024-03-15T03:16:09Z</dcterms:created>
  <dcterms:modified xsi:type="dcterms:W3CDTF">2024-03-20T06:03:03Z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