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7"/>
  </p:notesMasterIdLst>
  <p:sldIdLst>
    <p:sldId id="256" r:id="rId2"/>
    <p:sldId id="257" r:id="rId3"/>
    <p:sldId id="338" r:id="rId4"/>
    <p:sldId id="260" r:id="rId5"/>
    <p:sldId id="261" r:id="rId6"/>
    <p:sldId id="262" r:id="rId7"/>
    <p:sldId id="288" r:id="rId8"/>
    <p:sldId id="290" r:id="rId9"/>
    <p:sldId id="291" r:id="rId10"/>
    <p:sldId id="292" r:id="rId11"/>
    <p:sldId id="293" r:id="rId12"/>
    <p:sldId id="294" r:id="rId13"/>
    <p:sldId id="295" r:id="rId14"/>
    <p:sldId id="298" r:id="rId15"/>
    <p:sldId id="299" r:id="rId16"/>
    <p:sldId id="297" r:id="rId17"/>
    <p:sldId id="300" r:id="rId18"/>
    <p:sldId id="296" r:id="rId19"/>
    <p:sldId id="302" r:id="rId20"/>
    <p:sldId id="301" r:id="rId21"/>
    <p:sldId id="303" r:id="rId22"/>
    <p:sldId id="304" r:id="rId23"/>
    <p:sldId id="307" r:id="rId24"/>
    <p:sldId id="308" r:id="rId25"/>
    <p:sldId id="306" r:id="rId26"/>
    <p:sldId id="309" r:id="rId27"/>
    <p:sldId id="310" r:id="rId28"/>
    <p:sldId id="311" r:id="rId29"/>
    <p:sldId id="305" r:id="rId30"/>
    <p:sldId id="312" r:id="rId31"/>
    <p:sldId id="314" r:id="rId32"/>
    <p:sldId id="315" r:id="rId33"/>
    <p:sldId id="316" r:id="rId34"/>
    <p:sldId id="317" r:id="rId35"/>
    <p:sldId id="313" r:id="rId36"/>
    <p:sldId id="320" r:id="rId37"/>
    <p:sldId id="321" r:id="rId38"/>
    <p:sldId id="324" r:id="rId39"/>
    <p:sldId id="323" r:id="rId40"/>
    <p:sldId id="322" r:id="rId41"/>
    <p:sldId id="325" r:id="rId42"/>
    <p:sldId id="326" r:id="rId43"/>
    <p:sldId id="327" r:id="rId44"/>
    <p:sldId id="328" r:id="rId45"/>
    <p:sldId id="329" r:id="rId46"/>
    <p:sldId id="319" r:id="rId47"/>
    <p:sldId id="330" r:id="rId48"/>
    <p:sldId id="331" r:id="rId49"/>
    <p:sldId id="332" r:id="rId50"/>
    <p:sldId id="333" r:id="rId51"/>
    <p:sldId id="334" r:id="rId52"/>
    <p:sldId id="335" r:id="rId53"/>
    <p:sldId id="336" r:id="rId54"/>
    <p:sldId id="337" r:id="rId55"/>
    <p:sldId id="259" r:id="rId56"/>
  </p:sldIdLst>
  <p:sldSz cx="12192000" cy="6858000"/>
  <p:notesSz cx="6858000" cy="9144000"/>
  <p:embeddedFontLst>
    <p:embeddedFont>
      <p:font typeface="Calibri" pitchFamily="34" charset="0"/>
      <p:regular r:id="rId58"/>
      <p:bold r:id="rId59"/>
      <p:italic r:id="rId60"/>
      <p:boldItalic r:id="rId61"/>
    </p:embeddedFont>
    <p:embeddedFont>
      <p:font typeface="Lato Black" charset="0"/>
      <p:bold r:id="rId62"/>
      <p:boldItalic r:id="rId63"/>
    </p:embeddedFont>
    <p:embeddedFont>
      <p:font typeface="Libre Baskerville" charset="0"/>
      <p:regular r:id="rId64"/>
      <p:bold r:id="rId65"/>
      <p: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080" y="-25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163902"/>
            <a:ext cx="12190815" cy="6694098"/>
          </a:xfrm>
          <a:prstGeom prst="rect">
            <a:avLst/>
          </a:prstGeom>
          <a:noFill/>
          <a:ln>
            <a:noFill/>
          </a:ln>
        </p:spPr>
      </p:pic>
      <p:sp>
        <p:nvSpPr>
          <p:cNvPr id="99" name="Google Shape;99;p1"/>
          <p:cNvSpPr txBox="1"/>
          <p:nvPr/>
        </p:nvSpPr>
        <p:spPr>
          <a:xfrm>
            <a:off x="2472904" y="3717986"/>
            <a:ext cx="7246189"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0" i="0" u="none" strike="noStrike" cap="none" dirty="0" smtClean="0">
                <a:solidFill>
                  <a:schemeClr val="dk1"/>
                </a:solidFill>
                <a:latin typeface="Calibri"/>
                <a:ea typeface="Calibri"/>
                <a:cs typeface="Calibri"/>
                <a:sym typeface="Calibri"/>
              </a:rPr>
              <a:t>Exploratory Data Analysis on AMEO Dataset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124200"/>
            <a:ext cx="11506200" cy="3754874"/>
          </a:xfrm>
          <a:prstGeom prst="rect">
            <a:avLst/>
          </a:prstGeom>
          <a:noFill/>
        </p:spPr>
        <p:txBody>
          <a:bodyPr wrap="square" rtlCol="0">
            <a:spAutoFit/>
          </a:bodyPr>
          <a:lstStyle/>
          <a:p>
            <a:r>
              <a:rPr lang="en-US" b="1" dirty="0" smtClean="0"/>
              <a:t>Observations based on the </a:t>
            </a:r>
            <a:r>
              <a:rPr lang="en-US" b="1" dirty="0" err="1" smtClean="0"/>
              <a:t>boxplot</a:t>
            </a:r>
            <a:r>
              <a:rPr lang="en-US" b="1" dirty="0" smtClean="0"/>
              <a:t>:</a:t>
            </a:r>
            <a:endParaRPr lang="en-US" dirty="0" smtClean="0"/>
          </a:p>
          <a:p>
            <a:r>
              <a:rPr lang="en-US" dirty="0" smtClean="0"/>
              <a:t>The median (line inside the box) is around 75%.</a:t>
            </a:r>
          </a:p>
          <a:p>
            <a:r>
              <a:rPr lang="en-US" dirty="0" smtClean="0"/>
              <a:t>The box extends from around 60% to 90%, indicating that the middle 50% of the data lies within this range.</a:t>
            </a:r>
          </a:p>
          <a:p>
            <a:r>
              <a:rPr lang="en-US" dirty="0" smtClean="0"/>
              <a:t>There are a few outliers below 50% and above 100%.</a:t>
            </a:r>
          </a:p>
          <a:p>
            <a:endParaRPr lang="en-US" dirty="0" smtClean="0"/>
          </a:p>
          <a:p>
            <a:r>
              <a:rPr lang="en-US" b="1" dirty="0" smtClean="0"/>
              <a:t>Observations based on the histogram:</a:t>
            </a:r>
            <a:endParaRPr lang="en-US" dirty="0" smtClean="0"/>
          </a:p>
          <a:p>
            <a:r>
              <a:rPr lang="en-US" dirty="0" smtClean="0"/>
              <a:t>The data is roughly normally distributed, with a slight negative skew.</a:t>
            </a:r>
          </a:p>
          <a:p>
            <a:r>
              <a:rPr lang="en-US" dirty="0" smtClean="0"/>
              <a:t>The most common values are between 70% and 80%.</a:t>
            </a:r>
          </a:p>
          <a:p>
            <a:endParaRPr lang="en-US" dirty="0" smtClean="0"/>
          </a:p>
          <a:p>
            <a:r>
              <a:rPr lang="en-US" b="1" dirty="0" smtClean="0"/>
              <a:t>Observations based on the probability density:</a:t>
            </a:r>
            <a:endParaRPr lang="en-US" dirty="0" smtClean="0"/>
          </a:p>
          <a:p>
            <a:r>
              <a:rPr lang="en-US" dirty="0" smtClean="0"/>
              <a:t>The probability density function (PDF) confirms the normal distribution of the data.</a:t>
            </a:r>
          </a:p>
          <a:p>
            <a:r>
              <a:rPr lang="en-US" dirty="0" smtClean="0"/>
              <a:t>The highest point of the PDF is at around 75%, indicating that this is the most likely value.</a:t>
            </a:r>
          </a:p>
          <a:p>
            <a:endParaRPr lang="en-US" dirty="0" smtClean="0"/>
          </a:p>
          <a:p>
            <a:r>
              <a:rPr lang="en-US" b="1" dirty="0" smtClean="0"/>
              <a:t>Overall:</a:t>
            </a:r>
            <a:endParaRPr lang="en-US" dirty="0" smtClean="0"/>
          </a:p>
          <a:p>
            <a:r>
              <a:rPr lang="en-US" dirty="0" smtClean="0"/>
              <a:t>The majority of the data lies between 60% and 90%.</a:t>
            </a:r>
          </a:p>
          <a:p>
            <a:r>
              <a:rPr lang="en-US" dirty="0" smtClean="0"/>
              <a:t>There are a few outliers below 50% and above 100%.</a:t>
            </a:r>
          </a:p>
          <a:p>
            <a:r>
              <a:rPr lang="en-US" dirty="0" smtClean="0"/>
              <a:t>The data is roughly normally distributed.</a:t>
            </a:r>
            <a:endParaRPr lang="en-US" dirty="0"/>
          </a:p>
        </p:txBody>
      </p:sp>
      <p:pic>
        <p:nvPicPr>
          <p:cNvPr id="1026" name="Picture 2"/>
          <p:cNvPicPr>
            <a:picLocks noChangeAspect="1" noChangeArrowheads="1"/>
          </p:cNvPicPr>
          <p:nvPr/>
        </p:nvPicPr>
        <p:blipFill>
          <a:blip r:embed="rId2"/>
          <a:srcRect/>
          <a:stretch>
            <a:fillRect/>
          </a:stretch>
        </p:blipFill>
        <p:spPr bwMode="auto">
          <a:xfrm>
            <a:off x="122238" y="0"/>
            <a:ext cx="11740896" cy="3124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810464"/>
            <a:ext cx="11506200" cy="5047536"/>
          </a:xfrm>
          <a:prstGeom prst="rect">
            <a:avLst/>
          </a:prstGeom>
          <a:noFill/>
        </p:spPr>
        <p:txBody>
          <a:bodyPr wrap="square" rtlCol="0">
            <a:spAutoFit/>
          </a:bodyPr>
          <a:lstStyle/>
          <a:p>
            <a:r>
              <a:rPr lang="en-US" b="1" dirty="0" smtClean="0"/>
              <a:t>Observations based on the </a:t>
            </a:r>
            <a:r>
              <a:rPr lang="en-US" b="1" dirty="0" err="1" smtClean="0"/>
              <a:t>boxplot</a:t>
            </a:r>
            <a:r>
              <a:rPr lang="en-US" b="1" dirty="0" smtClean="0"/>
              <a:t>:</a:t>
            </a:r>
            <a:endParaRPr lang="en-US" dirty="0" smtClean="0"/>
          </a:p>
          <a:p>
            <a:r>
              <a:rPr lang="en-US" dirty="0" smtClean="0"/>
              <a:t>There are three distinct groups of data, as evidenced by the three boxes.</a:t>
            </a:r>
          </a:p>
          <a:p>
            <a:r>
              <a:rPr lang="en-US" dirty="0" smtClean="0"/>
              <a:t>The first group (Tier 3 colleges) has a median of around 50%.</a:t>
            </a:r>
          </a:p>
          <a:p>
            <a:r>
              <a:rPr lang="en-US" dirty="0" smtClean="0"/>
              <a:t>The second group (Tier 2 colleges) has a median of around 75%.</a:t>
            </a:r>
          </a:p>
          <a:p>
            <a:r>
              <a:rPr lang="en-US" dirty="0" smtClean="0"/>
              <a:t>The third group (Tier 1 colleges) has a median of around 90%.</a:t>
            </a:r>
          </a:p>
          <a:p>
            <a:r>
              <a:rPr lang="en-US" dirty="0" smtClean="0"/>
              <a:t>There are a few outliers for each tier.</a:t>
            </a:r>
          </a:p>
          <a:p>
            <a:endParaRPr lang="en-US" dirty="0" smtClean="0"/>
          </a:p>
          <a:p>
            <a:r>
              <a:rPr lang="en-US" b="1" dirty="0" smtClean="0"/>
              <a:t>Observations based on the histogram:</a:t>
            </a:r>
            <a:endParaRPr lang="en-US" dirty="0" smtClean="0"/>
          </a:p>
          <a:p>
            <a:r>
              <a:rPr lang="en-US" dirty="0" smtClean="0"/>
              <a:t>The data is roughly normally distributed within each tier.</a:t>
            </a:r>
          </a:p>
          <a:p>
            <a:r>
              <a:rPr lang="en-US" dirty="0" smtClean="0"/>
              <a:t>The most common values for Tier 3 colleges are between 40% and 60%.</a:t>
            </a:r>
          </a:p>
          <a:p>
            <a:r>
              <a:rPr lang="en-US" dirty="0" smtClean="0"/>
              <a:t>The most common values for Tier 2 colleges are between 70% and 80%.</a:t>
            </a:r>
          </a:p>
          <a:p>
            <a:r>
              <a:rPr lang="en-US" dirty="0" smtClean="0"/>
              <a:t>The most common values for Tier 1 colleges are between 80% and 100%.</a:t>
            </a:r>
          </a:p>
          <a:p>
            <a:endParaRPr lang="en-US" dirty="0" smtClean="0"/>
          </a:p>
          <a:p>
            <a:r>
              <a:rPr lang="en-US" b="1" dirty="0" smtClean="0"/>
              <a:t>Observations based on the probability density:</a:t>
            </a:r>
            <a:endParaRPr lang="en-US" dirty="0" smtClean="0"/>
          </a:p>
          <a:p>
            <a:r>
              <a:rPr lang="en-US" dirty="0" smtClean="0"/>
              <a:t>The probability density function (PDF) confirms the normal distribution of the data within each tier.</a:t>
            </a:r>
          </a:p>
          <a:p>
            <a:r>
              <a:rPr lang="en-US" dirty="0" smtClean="0"/>
              <a:t>The highest point of the PDF for Tier 3 colleges is at around 50%.</a:t>
            </a:r>
          </a:p>
          <a:p>
            <a:r>
              <a:rPr lang="en-US" dirty="0" smtClean="0"/>
              <a:t>The highest point of the PDF for Tier 2 colleges is at around 75%.</a:t>
            </a:r>
          </a:p>
          <a:p>
            <a:r>
              <a:rPr lang="en-US" dirty="0" smtClean="0"/>
              <a:t>The highest point of the PDF for Tier 1 colleges is at around 90%.</a:t>
            </a:r>
          </a:p>
          <a:p>
            <a:endParaRPr lang="en-US" dirty="0" smtClean="0"/>
          </a:p>
          <a:p>
            <a:r>
              <a:rPr lang="en-US" b="1" dirty="0" smtClean="0"/>
              <a:t>Overall:</a:t>
            </a:r>
            <a:endParaRPr lang="en-US" dirty="0" smtClean="0"/>
          </a:p>
          <a:p>
            <a:r>
              <a:rPr lang="en-US" dirty="0" smtClean="0"/>
              <a:t>The data is roughly normally distributed within each tier.</a:t>
            </a:r>
          </a:p>
          <a:p>
            <a:r>
              <a:rPr lang="en-US" dirty="0" smtClean="0"/>
              <a:t>There are three distinct groups of data, corresponding to the three college tiers.</a:t>
            </a:r>
          </a:p>
          <a:p>
            <a:r>
              <a:rPr lang="en-US" dirty="0" smtClean="0"/>
              <a:t>The median percentage increases with college tier.</a:t>
            </a:r>
            <a:endParaRPr lang="en-US" dirty="0"/>
          </a:p>
        </p:txBody>
      </p:sp>
      <p:pic>
        <p:nvPicPr>
          <p:cNvPr id="2050" name="Picture 2"/>
          <p:cNvPicPr>
            <a:picLocks noChangeAspect="1" noChangeArrowheads="1"/>
          </p:cNvPicPr>
          <p:nvPr/>
        </p:nvPicPr>
        <p:blipFill>
          <a:blip r:embed="rId2"/>
          <a:srcRect/>
          <a:stretch>
            <a:fillRect/>
          </a:stretch>
        </p:blipFill>
        <p:spPr bwMode="auto">
          <a:xfrm>
            <a:off x="228601" y="0"/>
            <a:ext cx="11582399" cy="1828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887682"/>
            <a:ext cx="11506200" cy="3970318"/>
          </a:xfrm>
          <a:prstGeom prst="rect">
            <a:avLst/>
          </a:prstGeom>
          <a:noFill/>
        </p:spPr>
        <p:txBody>
          <a:bodyPr wrap="square" rtlCol="0">
            <a:spAutoFit/>
          </a:bodyPr>
          <a:lstStyle/>
          <a:p>
            <a:r>
              <a:rPr lang="en-US" b="1" dirty="0" smtClean="0"/>
              <a:t>Observations based on the </a:t>
            </a:r>
            <a:r>
              <a:rPr lang="en-US" b="1" dirty="0" err="1" smtClean="0"/>
              <a:t>boxplot</a:t>
            </a:r>
            <a:r>
              <a:rPr lang="en-US" b="1" dirty="0" smtClean="0"/>
              <a:t>:</a:t>
            </a:r>
            <a:endParaRPr lang="en-US" dirty="0" smtClean="0"/>
          </a:p>
          <a:p>
            <a:r>
              <a:rPr lang="en-US" dirty="0" smtClean="0"/>
              <a:t>The median GPA is around 3.0.</a:t>
            </a:r>
          </a:p>
          <a:p>
            <a:r>
              <a:rPr lang="en-US" dirty="0" smtClean="0"/>
              <a:t>The box extends from around 2.5 to 3.5, indicating that the middle 50% of the data lies within this range.</a:t>
            </a:r>
          </a:p>
          <a:p>
            <a:r>
              <a:rPr lang="en-US" dirty="0" smtClean="0"/>
              <a:t>There are a few outliers below 2.0 and above 4.0.</a:t>
            </a:r>
          </a:p>
          <a:p>
            <a:endParaRPr lang="en-US" dirty="0" smtClean="0"/>
          </a:p>
          <a:p>
            <a:r>
              <a:rPr lang="en-US" b="1" dirty="0" smtClean="0"/>
              <a:t>Observations based on the histogram:</a:t>
            </a:r>
            <a:endParaRPr lang="en-US" dirty="0" smtClean="0"/>
          </a:p>
          <a:p>
            <a:r>
              <a:rPr lang="en-US" dirty="0" smtClean="0"/>
              <a:t>The data is roughly normally distributed, with a slight positive skew.</a:t>
            </a:r>
          </a:p>
          <a:p>
            <a:r>
              <a:rPr lang="en-US" dirty="0" smtClean="0"/>
              <a:t>The most common GPA values are between 2.5 and 3.5.</a:t>
            </a:r>
          </a:p>
          <a:p>
            <a:endParaRPr lang="en-US" dirty="0" smtClean="0"/>
          </a:p>
          <a:p>
            <a:r>
              <a:rPr lang="en-US" b="1" dirty="0" smtClean="0"/>
              <a:t>Observations based on the probability density:</a:t>
            </a:r>
            <a:endParaRPr lang="en-US" dirty="0" smtClean="0"/>
          </a:p>
          <a:p>
            <a:r>
              <a:rPr lang="en-US" dirty="0" smtClean="0"/>
              <a:t>The probability density function (PDF) confirms the normal distribution of the data.</a:t>
            </a:r>
          </a:p>
          <a:p>
            <a:r>
              <a:rPr lang="en-US" dirty="0" smtClean="0"/>
              <a:t>The highest point of the PDF is at around 3.0, indicating that this is the most likely GPA.</a:t>
            </a:r>
          </a:p>
          <a:p>
            <a:endParaRPr lang="en-US" dirty="0" smtClean="0"/>
          </a:p>
          <a:p>
            <a:r>
              <a:rPr lang="en-US" b="1" dirty="0" smtClean="0"/>
              <a:t>Overall:</a:t>
            </a:r>
            <a:endParaRPr lang="en-US" dirty="0" smtClean="0"/>
          </a:p>
          <a:p>
            <a:r>
              <a:rPr lang="en-US" dirty="0" smtClean="0"/>
              <a:t>The majority of the data lies between 2.5 and 3.5.</a:t>
            </a:r>
          </a:p>
          <a:p>
            <a:r>
              <a:rPr lang="en-US" dirty="0" smtClean="0"/>
              <a:t>There are a few outliers below 2.0 and above 4.0.</a:t>
            </a:r>
          </a:p>
          <a:p>
            <a:r>
              <a:rPr lang="en-US" dirty="0" smtClean="0"/>
              <a:t>The data is roughly normally distributed.</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228600" y="0"/>
            <a:ext cx="11740896" cy="28194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887682"/>
            <a:ext cx="11506200" cy="3754874"/>
          </a:xfrm>
          <a:prstGeom prst="rect">
            <a:avLst/>
          </a:prstGeom>
          <a:noFill/>
        </p:spPr>
        <p:txBody>
          <a:bodyPr wrap="square" rtlCol="0">
            <a:spAutoFit/>
          </a:bodyPr>
          <a:lstStyle/>
          <a:p>
            <a:r>
              <a:rPr lang="en-US" b="1" dirty="0" smtClean="0"/>
              <a:t>Observations based on the </a:t>
            </a:r>
            <a:r>
              <a:rPr lang="en-US" b="1" dirty="0" err="1" smtClean="0"/>
              <a:t>boxplot</a:t>
            </a:r>
            <a:r>
              <a:rPr lang="en-US" b="1" dirty="0" smtClean="0"/>
              <a:t>:</a:t>
            </a:r>
          </a:p>
          <a:p>
            <a:r>
              <a:rPr lang="en-US" dirty="0" smtClean="0"/>
              <a:t>The median city ID is around 150.</a:t>
            </a:r>
          </a:p>
          <a:p>
            <a:r>
              <a:rPr lang="en-US" dirty="0" smtClean="0"/>
              <a:t>The box extends from around 100 to 200, indicating that the middle 50% of the data lies within this range.</a:t>
            </a:r>
          </a:p>
          <a:p>
            <a:r>
              <a:rPr lang="en-US" dirty="0" smtClean="0"/>
              <a:t>There are a few outliers above 300.</a:t>
            </a:r>
          </a:p>
          <a:p>
            <a:endParaRPr lang="en-US" dirty="0" smtClean="0"/>
          </a:p>
          <a:p>
            <a:r>
              <a:rPr lang="en-US" b="1" dirty="0" smtClean="0"/>
              <a:t>Observations based on the histogram:</a:t>
            </a:r>
            <a:endParaRPr lang="en-US" dirty="0" smtClean="0"/>
          </a:p>
          <a:p>
            <a:r>
              <a:rPr lang="en-US" dirty="0" smtClean="0"/>
              <a:t>The data is roughly normally distributed, with a slight positive skew.</a:t>
            </a:r>
          </a:p>
          <a:p>
            <a:r>
              <a:rPr lang="en-US" dirty="0" smtClean="0"/>
              <a:t>The most common city IDs are between 100 and 200.</a:t>
            </a:r>
          </a:p>
          <a:p>
            <a:endParaRPr lang="en-US" dirty="0" smtClean="0"/>
          </a:p>
          <a:p>
            <a:r>
              <a:rPr lang="en-US" b="1" dirty="0" smtClean="0"/>
              <a:t>Observations based on the probability density:</a:t>
            </a:r>
            <a:endParaRPr lang="en-US" dirty="0" smtClean="0"/>
          </a:p>
          <a:p>
            <a:r>
              <a:rPr lang="en-US" dirty="0" smtClean="0"/>
              <a:t>The probability density function (PDF) confirms the normal distribution of the data.</a:t>
            </a:r>
          </a:p>
          <a:p>
            <a:r>
              <a:rPr lang="en-US" dirty="0" smtClean="0"/>
              <a:t>The highest point of the PDF is at around 150, indicating that this is the most likely city ID.</a:t>
            </a:r>
          </a:p>
          <a:p>
            <a:endParaRPr lang="en-US" dirty="0" smtClean="0"/>
          </a:p>
          <a:p>
            <a:r>
              <a:rPr lang="en-US" b="1" dirty="0" smtClean="0"/>
              <a:t>Overall:</a:t>
            </a:r>
            <a:endParaRPr lang="en-US" dirty="0" smtClean="0"/>
          </a:p>
          <a:p>
            <a:r>
              <a:rPr lang="en-US" dirty="0" smtClean="0"/>
              <a:t>The majority of the data lies between 100 and 200.</a:t>
            </a:r>
          </a:p>
          <a:p>
            <a:r>
              <a:rPr lang="en-US" dirty="0" smtClean="0"/>
              <a:t>There are a few outliers above 300.</a:t>
            </a:r>
          </a:p>
          <a:p>
            <a:r>
              <a:rPr lang="en-US" dirty="0" smtClean="0"/>
              <a:t>The data is roughly normally distributed.</a:t>
            </a:r>
            <a:endParaRPr lang="en-US" dirty="0"/>
          </a:p>
        </p:txBody>
      </p:sp>
      <p:pic>
        <p:nvPicPr>
          <p:cNvPr id="4098" name="Picture 2"/>
          <p:cNvPicPr>
            <a:picLocks noChangeAspect="1" noChangeArrowheads="1"/>
          </p:cNvPicPr>
          <p:nvPr/>
        </p:nvPicPr>
        <p:blipFill>
          <a:blip r:embed="rId2"/>
          <a:srcRect/>
          <a:stretch>
            <a:fillRect/>
          </a:stretch>
        </p:blipFill>
        <p:spPr bwMode="auto">
          <a:xfrm>
            <a:off x="152400" y="1"/>
            <a:ext cx="11658600" cy="281939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09800"/>
            <a:ext cx="11506200" cy="4832092"/>
          </a:xfrm>
          <a:prstGeom prst="rect">
            <a:avLst/>
          </a:prstGeom>
          <a:noFill/>
        </p:spPr>
        <p:txBody>
          <a:bodyPr wrap="square" rtlCol="0">
            <a:spAutoFit/>
          </a:bodyPr>
          <a:lstStyle/>
          <a:p>
            <a:r>
              <a:rPr lang="en-US" b="1" dirty="0" smtClean="0"/>
              <a:t>Observations based on the </a:t>
            </a:r>
            <a:r>
              <a:rPr lang="en-US" b="1" dirty="0" err="1" smtClean="0"/>
              <a:t>boxplot</a:t>
            </a:r>
            <a:r>
              <a:rPr lang="en-US" b="1" dirty="0" smtClean="0"/>
              <a:t>:</a:t>
            </a:r>
            <a:endParaRPr lang="en-US" dirty="0" smtClean="0"/>
          </a:p>
          <a:p>
            <a:r>
              <a:rPr lang="en-US" dirty="0" smtClean="0"/>
              <a:t>There are three distinct groups of data, as evidenced by the three boxes.</a:t>
            </a:r>
          </a:p>
          <a:p>
            <a:r>
              <a:rPr lang="en-US" dirty="0" smtClean="0"/>
              <a:t>The first group (Tier 3 cities) has a median of around 100.</a:t>
            </a:r>
          </a:p>
          <a:p>
            <a:r>
              <a:rPr lang="en-US" dirty="0" smtClean="0"/>
              <a:t>The second group (Tier 2 cities) has a median of around 150.</a:t>
            </a:r>
          </a:p>
          <a:p>
            <a:r>
              <a:rPr lang="en-US" dirty="0" smtClean="0"/>
              <a:t>The third group (Tier 1 cities) has a median of around 200.</a:t>
            </a:r>
          </a:p>
          <a:p>
            <a:endParaRPr lang="en-US" dirty="0" smtClean="0"/>
          </a:p>
          <a:p>
            <a:r>
              <a:rPr lang="en-US" b="1" dirty="0" smtClean="0"/>
              <a:t>Observations based on the histogram:</a:t>
            </a:r>
            <a:endParaRPr lang="en-US" dirty="0" smtClean="0"/>
          </a:p>
          <a:p>
            <a:r>
              <a:rPr lang="en-US" dirty="0" smtClean="0"/>
              <a:t>The most common city tier values for Tier 3 cities are between 50 and 150.</a:t>
            </a:r>
          </a:p>
          <a:p>
            <a:r>
              <a:rPr lang="en-US" dirty="0" smtClean="0"/>
              <a:t>The most common city tier values for Tier 2 cities are between 150 and 200.</a:t>
            </a:r>
          </a:p>
          <a:p>
            <a:r>
              <a:rPr lang="en-US" dirty="0" smtClean="0"/>
              <a:t>The most common city tier values for Tier 1 cities are between 200 and 250.</a:t>
            </a:r>
          </a:p>
          <a:p>
            <a:endParaRPr lang="en-US" dirty="0" smtClean="0"/>
          </a:p>
          <a:p>
            <a:r>
              <a:rPr lang="en-US" b="1" dirty="0" smtClean="0"/>
              <a:t>Observations based on the probability density:</a:t>
            </a:r>
            <a:endParaRPr lang="en-US" dirty="0" smtClean="0"/>
          </a:p>
          <a:p>
            <a:r>
              <a:rPr lang="en-US" dirty="0" smtClean="0"/>
              <a:t>The probability density function (PDF) confirms the normal distribution of the data within each tier.</a:t>
            </a:r>
          </a:p>
          <a:p>
            <a:r>
              <a:rPr lang="en-US" dirty="0" smtClean="0"/>
              <a:t>The highest point of the PDF for Tier 3 cities is at around 100.</a:t>
            </a:r>
          </a:p>
          <a:p>
            <a:r>
              <a:rPr lang="en-US" dirty="0" smtClean="0"/>
              <a:t>The highest point of the PDF for Tier 2 cities is at around 150.</a:t>
            </a:r>
          </a:p>
          <a:p>
            <a:r>
              <a:rPr lang="en-US" dirty="0" smtClean="0"/>
              <a:t>The highest point of the PDF for Tier 1 cities is at around 200.</a:t>
            </a:r>
          </a:p>
          <a:p>
            <a:endParaRPr lang="en-US" dirty="0" smtClean="0"/>
          </a:p>
          <a:p>
            <a:r>
              <a:rPr lang="en-US" b="1" dirty="0" smtClean="0"/>
              <a:t>Overall:</a:t>
            </a:r>
            <a:endParaRPr lang="en-US" dirty="0" smtClean="0"/>
          </a:p>
          <a:p>
            <a:r>
              <a:rPr lang="en-US" dirty="0" smtClean="0"/>
              <a:t>The data is roughly normally distributed within each tier.</a:t>
            </a:r>
          </a:p>
          <a:p>
            <a:r>
              <a:rPr lang="en-US" dirty="0" smtClean="0"/>
              <a:t>There are three distinct groups of data, corresponding to the three city tiers.</a:t>
            </a:r>
          </a:p>
          <a:p>
            <a:r>
              <a:rPr lang="en-US" dirty="0" smtClean="0"/>
              <a:t>The median city tier increases with city tier.</a:t>
            </a:r>
          </a:p>
          <a:p>
            <a:endParaRPr lang="en-US" dirty="0"/>
          </a:p>
        </p:txBody>
      </p:sp>
      <p:pic>
        <p:nvPicPr>
          <p:cNvPr id="5122" name="Picture 2"/>
          <p:cNvPicPr>
            <a:picLocks noChangeAspect="1" noChangeArrowheads="1"/>
          </p:cNvPicPr>
          <p:nvPr/>
        </p:nvPicPr>
        <p:blipFill>
          <a:blip r:embed="rId2"/>
          <a:srcRect/>
          <a:stretch>
            <a:fillRect/>
          </a:stretch>
        </p:blipFill>
        <p:spPr bwMode="auto">
          <a:xfrm>
            <a:off x="304800" y="0"/>
            <a:ext cx="11740896" cy="21336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887682"/>
            <a:ext cx="11506200" cy="3970318"/>
          </a:xfrm>
          <a:prstGeom prst="rect">
            <a:avLst/>
          </a:prstGeom>
          <a:noFill/>
        </p:spPr>
        <p:txBody>
          <a:bodyPr wrap="square" rtlCol="0">
            <a:spAutoFit/>
          </a:bodyPr>
          <a:lstStyle/>
          <a:p>
            <a:r>
              <a:rPr lang="en-US" b="1" dirty="0" smtClean="0"/>
              <a:t>Observations based on the </a:t>
            </a:r>
            <a:r>
              <a:rPr lang="en-US" b="1" dirty="0" err="1" smtClean="0"/>
              <a:t>boxplot</a:t>
            </a:r>
            <a:r>
              <a:rPr lang="en-US" b="1" dirty="0" smtClean="0"/>
              <a:t>:</a:t>
            </a:r>
            <a:endParaRPr lang="en-US" dirty="0" smtClean="0"/>
          </a:p>
          <a:p>
            <a:r>
              <a:rPr lang="en-US" dirty="0" smtClean="0"/>
              <a:t>The median English score is around 110.</a:t>
            </a:r>
          </a:p>
          <a:p>
            <a:r>
              <a:rPr lang="en-US" dirty="0" smtClean="0"/>
              <a:t>The box extends from around 90 to 130, indicating that the middle 50% of the data lies within this range.</a:t>
            </a:r>
          </a:p>
          <a:p>
            <a:r>
              <a:rPr lang="en-US" dirty="0" smtClean="0"/>
              <a:t>There are a few outliers below 70 and above 150.</a:t>
            </a:r>
          </a:p>
          <a:p>
            <a:endParaRPr lang="en-US" dirty="0" smtClean="0"/>
          </a:p>
          <a:p>
            <a:r>
              <a:rPr lang="en-US" b="1" dirty="0" smtClean="0"/>
              <a:t>Observations based on the histogram:</a:t>
            </a:r>
            <a:endParaRPr lang="en-US" dirty="0" smtClean="0"/>
          </a:p>
          <a:p>
            <a:r>
              <a:rPr lang="en-US" dirty="0" smtClean="0"/>
              <a:t>The data is roughly normally distributed, with a slight positive skew.</a:t>
            </a:r>
          </a:p>
          <a:p>
            <a:r>
              <a:rPr lang="en-US" dirty="0" smtClean="0"/>
              <a:t>The most common English scores are between 100 and 120.</a:t>
            </a:r>
          </a:p>
          <a:p>
            <a:endParaRPr lang="en-US" dirty="0" smtClean="0"/>
          </a:p>
          <a:p>
            <a:r>
              <a:rPr lang="en-US" b="1" dirty="0" smtClean="0"/>
              <a:t>Observations based on the probability density:</a:t>
            </a:r>
            <a:endParaRPr lang="en-US" dirty="0" smtClean="0"/>
          </a:p>
          <a:p>
            <a:r>
              <a:rPr lang="en-US" dirty="0" smtClean="0"/>
              <a:t>The probability density function (PDF) confirms the normal distribution of the data.</a:t>
            </a:r>
          </a:p>
          <a:p>
            <a:r>
              <a:rPr lang="en-US" dirty="0" smtClean="0"/>
              <a:t>The highest point of the PDF is at around 110, indicating that this is the most likely English score.</a:t>
            </a:r>
          </a:p>
          <a:p>
            <a:endParaRPr lang="en-US" dirty="0" smtClean="0"/>
          </a:p>
          <a:p>
            <a:r>
              <a:rPr lang="en-US" b="1" dirty="0" smtClean="0"/>
              <a:t>Overall:</a:t>
            </a:r>
            <a:endParaRPr lang="en-US" dirty="0" smtClean="0"/>
          </a:p>
          <a:p>
            <a:r>
              <a:rPr lang="en-US" dirty="0" smtClean="0"/>
              <a:t>The majority of the data lies between 90 and 130.</a:t>
            </a:r>
          </a:p>
          <a:p>
            <a:r>
              <a:rPr lang="en-US" dirty="0" smtClean="0"/>
              <a:t>There are a few outliers below 70 and above 150.</a:t>
            </a:r>
          </a:p>
          <a:p>
            <a:r>
              <a:rPr lang="en-US" dirty="0" smtClean="0"/>
              <a:t>The data is roughly normally distributed.</a:t>
            </a:r>
          </a:p>
          <a:p>
            <a:endParaRPr lang="en-US" dirty="0"/>
          </a:p>
        </p:txBody>
      </p:sp>
      <p:pic>
        <p:nvPicPr>
          <p:cNvPr id="6146" name="Picture 2"/>
          <p:cNvPicPr>
            <a:picLocks noChangeAspect="1" noChangeArrowheads="1"/>
          </p:cNvPicPr>
          <p:nvPr/>
        </p:nvPicPr>
        <p:blipFill>
          <a:blip r:embed="rId2"/>
          <a:srcRect/>
          <a:stretch>
            <a:fillRect/>
          </a:stretch>
        </p:blipFill>
        <p:spPr bwMode="auto">
          <a:xfrm>
            <a:off x="228600" y="0"/>
            <a:ext cx="11740896" cy="281939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887682"/>
            <a:ext cx="11506200" cy="3970318"/>
          </a:xfrm>
          <a:prstGeom prst="rect">
            <a:avLst/>
          </a:prstGeom>
          <a:noFill/>
        </p:spPr>
        <p:txBody>
          <a:bodyPr wrap="square" rtlCol="0">
            <a:spAutoFit/>
          </a:bodyPr>
          <a:lstStyle/>
          <a:p>
            <a:r>
              <a:rPr lang="en-US" b="1" dirty="0" smtClean="0"/>
              <a:t>Observations based on the </a:t>
            </a:r>
            <a:r>
              <a:rPr lang="en-US" b="1" dirty="0" err="1" smtClean="0"/>
              <a:t>boxplot</a:t>
            </a:r>
            <a:r>
              <a:rPr lang="en-US" b="1" dirty="0" smtClean="0"/>
              <a:t>:</a:t>
            </a:r>
            <a:endParaRPr lang="en-US" dirty="0" smtClean="0"/>
          </a:p>
          <a:p>
            <a:r>
              <a:rPr lang="en-US" dirty="0" smtClean="0"/>
              <a:t>The median Logical score is around 115.</a:t>
            </a:r>
          </a:p>
          <a:p>
            <a:r>
              <a:rPr lang="en-US" dirty="0" smtClean="0"/>
              <a:t>The box extends from around 95 to 135, indicating that the middle 50% of the data lies within this range.</a:t>
            </a:r>
          </a:p>
          <a:p>
            <a:r>
              <a:rPr lang="en-US" dirty="0" smtClean="0"/>
              <a:t>There are a few outliers below 70 and above 160.</a:t>
            </a:r>
          </a:p>
          <a:p>
            <a:endParaRPr lang="en-US" dirty="0" smtClean="0"/>
          </a:p>
          <a:p>
            <a:r>
              <a:rPr lang="en-US" b="1" dirty="0" smtClean="0"/>
              <a:t>Observations based on the histogram:</a:t>
            </a:r>
            <a:endParaRPr lang="en-US" dirty="0" smtClean="0"/>
          </a:p>
          <a:p>
            <a:r>
              <a:rPr lang="en-US" dirty="0" smtClean="0"/>
              <a:t>The data is roughly normally distributed, with a slight positive skew.</a:t>
            </a:r>
          </a:p>
          <a:p>
            <a:r>
              <a:rPr lang="en-US" dirty="0" smtClean="0"/>
              <a:t>The most common Logical scores are between 100 and 120.</a:t>
            </a:r>
          </a:p>
          <a:p>
            <a:endParaRPr lang="en-US" dirty="0" smtClean="0"/>
          </a:p>
          <a:p>
            <a:r>
              <a:rPr lang="en-US" b="1" dirty="0" smtClean="0"/>
              <a:t>Observations based on the probability density:</a:t>
            </a:r>
            <a:endParaRPr lang="en-US" dirty="0" smtClean="0"/>
          </a:p>
          <a:p>
            <a:r>
              <a:rPr lang="en-US" dirty="0" smtClean="0"/>
              <a:t>The probability density function (PDF) confirms the normal distribution of the data.</a:t>
            </a:r>
          </a:p>
          <a:p>
            <a:r>
              <a:rPr lang="en-US" dirty="0" smtClean="0"/>
              <a:t>The highest point of the PDF is at around 115, indicating that this is the most likely Logical score.</a:t>
            </a:r>
          </a:p>
          <a:p>
            <a:endParaRPr lang="en-US" dirty="0" smtClean="0"/>
          </a:p>
          <a:p>
            <a:r>
              <a:rPr lang="en-US" b="1" dirty="0" smtClean="0"/>
              <a:t>Overall:</a:t>
            </a:r>
            <a:endParaRPr lang="en-US" dirty="0" smtClean="0"/>
          </a:p>
          <a:p>
            <a:r>
              <a:rPr lang="en-US" dirty="0" smtClean="0"/>
              <a:t>The majority of the data lies between 95 and 135.</a:t>
            </a:r>
          </a:p>
          <a:p>
            <a:r>
              <a:rPr lang="en-US" dirty="0" smtClean="0"/>
              <a:t>There are a few outliers below 70 and above 160.</a:t>
            </a:r>
          </a:p>
          <a:p>
            <a:r>
              <a:rPr lang="en-US" dirty="0" smtClean="0"/>
              <a:t>The data is roughly normally distributed.</a:t>
            </a:r>
          </a:p>
          <a:p>
            <a:endParaRPr lang="en-US" dirty="0"/>
          </a:p>
        </p:txBody>
      </p:sp>
      <p:pic>
        <p:nvPicPr>
          <p:cNvPr id="7170" name="Picture 2"/>
          <p:cNvPicPr>
            <a:picLocks noChangeAspect="1" noChangeArrowheads="1"/>
          </p:cNvPicPr>
          <p:nvPr/>
        </p:nvPicPr>
        <p:blipFill>
          <a:blip r:embed="rId2"/>
          <a:srcRect/>
          <a:stretch>
            <a:fillRect/>
          </a:stretch>
        </p:blipFill>
        <p:spPr bwMode="auto">
          <a:xfrm>
            <a:off x="228600" y="0"/>
            <a:ext cx="11740896" cy="289559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887682"/>
            <a:ext cx="11506200" cy="3970318"/>
          </a:xfrm>
          <a:prstGeom prst="rect">
            <a:avLst/>
          </a:prstGeom>
          <a:noFill/>
        </p:spPr>
        <p:txBody>
          <a:bodyPr wrap="square" rtlCol="0">
            <a:spAutoFit/>
          </a:bodyPr>
          <a:lstStyle/>
          <a:p>
            <a:r>
              <a:rPr lang="en-US" b="1" dirty="0" smtClean="0"/>
              <a:t>Observations based on the </a:t>
            </a:r>
            <a:r>
              <a:rPr lang="en-US" b="1" dirty="0" err="1" smtClean="0"/>
              <a:t>boxplot</a:t>
            </a:r>
            <a:r>
              <a:rPr lang="en-US" b="1" dirty="0" smtClean="0"/>
              <a:t>:</a:t>
            </a:r>
            <a:endParaRPr lang="en-US" dirty="0" smtClean="0"/>
          </a:p>
          <a:p>
            <a:r>
              <a:rPr lang="en-US" dirty="0" smtClean="0"/>
              <a:t>The median Quant score is around 100.</a:t>
            </a:r>
          </a:p>
          <a:p>
            <a:r>
              <a:rPr lang="en-US" dirty="0" smtClean="0"/>
              <a:t>The box extends from around 80 to 120, indicating that the middle 50% of the data lies within this range.</a:t>
            </a:r>
          </a:p>
          <a:p>
            <a:r>
              <a:rPr lang="en-US" dirty="0" smtClean="0"/>
              <a:t>There are a few outliers below 60 and above 140.</a:t>
            </a:r>
          </a:p>
          <a:p>
            <a:endParaRPr lang="en-US" dirty="0" smtClean="0"/>
          </a:p>
          <a:p>
            <a:r>
              <a:rPr lang="en-US" b="1" dirty="0" smtClean="0"/>
              <a:t>Observations based on the histogram:</a:t>
            </a:r>
            <a:endParaRPr lang="en-US" dirty="0" smtClean="0"/>
          </a:p>
          <a:p>
            <a:r>
              <a:rPr lang="en-US" dirty="0" smtClean="0"/>
              <a:t>The data is roughly normally distributed, with a slight positive skew.</a:t>
            </a:r>
          </a:p>
          <a:p>
            <a:r>
              <a:rPr lang="en-US" dirty="0" smtClean="0"/>
              <a:t>The most common Quant scores are between 90 and 110.</a:t>
            </a:r>
          </a:p>
          <a:p>
            <a:endParaRPr lang="en-US" dirty="0" smtClean="0"/>
          </a:p>
          <a:p>
            <a:r>
              <a:rPr lang="en-US" b="1" dirty="0" smtClean="0"/>
              <a:t>Observations based on the probability density:</a:t>
            </a:r>
            <a:endParaRPr lang="en-US" dirty="0" smtClean="0"/>
          </a:p>
          <a:p>
            <a:r>
              <a:rPr lang="en-US" dirty="0" smtClean="0"/>
              <a:t>The probability density function (PDF) confirms the normal distribution of the data.</a:t>
            </a:r>
          </a:p>
          <a:p>
            <a:r>
              <a:rPr lang="en-US" dirty="0" smtClean="0"/>
              <a:t>The highest point of the PDF is at around 100, indicating that this is the most likely Quant score.</a:t>
            </a:r>
          </a:p>
          <a:p>
            <a:endParaRPr lang="en-US" dirty="0" smtClean="0"/>
          </a:p>
          <a:p>
            <a:r>
              <a:rPr lang="en-US" b="1" dirty="0" smtClean="0"/>
              <a:t>Overall:</a:t>
            </a:r>
            <a:endParaRPr lang="en-US" dirty="0" smtClean="0"/>
          </a:p>
          <a:p>
            <a:r>
              <a:rPr lang="en-US" dirty="0" smtClean="0"/>
              <a:t>The majority of the data lies between 80 and 120.</a:t>
            </a:r>
          </a:p>
          <a:p>
            <a:r>
              <a:rPr lang="en-US" dirty="0" smtClean="0"/>
              <a:t>There are a few outliers below 60 and above 140.</a:t>
            </a:r>
          </a:p>
          <a:p>
            <a:r>
              <a:rPr lang="en-US" dirty="0" smtClean="0"/>
              <a:t>The data is roughly normally distributed.</a:t>
            </a:r>
          </a:p>
          <a:p>
            <a:endParaRPr lang="en-US" dirty="0"/>
          </a:p>
        </p:txBody>
      </p:sp>
      <p:pic>
        <p:nvPicPr>
          <p:cNvPr id="8194" name="Picture 2"/>
          <p:cNvPicPr>
            <a:picLocks noChangeAspect="1" noChangeArrowheads="1"/>
          </p:cNvPicPr>
          <p:nvPr/>
        </p:nvPicPr>
        <p:blipFill>
          <a:blip r:embed="rId2"/>
          <a:srcRect/>
          <a:stretch>
            <a:fillRect/>
          </a:stretch>
        </p:blipFill>
        <p:spPr bwMode="auto">
          <a:xfrm>
            <a:off x="228600" y="0"/>
            <a:ext cx="11740896" cy="28194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887682"/>
            <a:ext cx="11506200" cy="3970318"/>
          </a:xfrm>
          <a:prstGeom prst="rect">
            <a:avLst/>
          </a:prstGeom>
          <a:noFill/>
        </p:spPr>
        <p:txBody>
          <a:bodyPr wrap="square" rtlCol="0">
            <a:spAutoFit/>
          </a:bodyPr>
          <a:lstStyle/>
          <a:p>
            <a:r>
              <a:rPr lang="en-US" b="1" dirty="0" smtClean="0"/>
              <a:t>Observations based on the </a:t>
            </a:r>
            <a:r>
              <a:rPr lang="en-US" b="1" dirty="0" err="1" smtClean="0"/>
              <a:t>boxplot</a:t>
            </a:r>
            <a:r>
              <a:rPr lang="en-US" b="1" dirty="0" smtClean="0"/>
              <a:t>:</a:t>
            </a:r>
            <a:endParaRPr lang="en-US" dirty="0" smtClean="0"/>
          </a:p>
          <a:p>
            <a:r>
              <a:rPr lang="en-US" dirty="0" smtClean="0"/>
              <a:t>The median Domain score is around 100.</a:t>
            </a:r>
          </a:p>
          <a:p>
            <a:r>
              <a:rPr lang="en-US" dirty="0" smtClean="0"/>
              <a:t>The box extends from around 80 to 120, indicating that the middle 50% of the data lies within this range.</a:t>
            </a:r>
          </a:p>
          <a:p>
            <a:r>
              <a:rPr lang="en-US" dirty="0" smtClean="0"/>
              <a:t>There are a few outliers below 60 and above 140.</a:t>
            </a:r>
          </a:p>
          <a:p>
            <a:endParaRPr lang="en-US" dirty="0" smtClean="0"/>
          </a:p>
          <a:p>
            <a:r>
              <a:rPr lang="en-US" b="1" dirty="0" smtClean="0"/>
              <a:t>Observations based on the histogram:</a:t>
            </a:r>
            <a:endParaRPr lang="en-US" dirty="0" smtClean="0"/>
          </a:p>
          <a:p>
            <a:r>
              <a:rPr lang="en-US" dirty="0" smtClean="0"/>
              <a:t>The data is roughly normally distributed, with a slight positive skew.</a:t>
            </a:r>
          </a:p>
          <a:p>
            <a:r>
              <a:rPr lang="en-US" dirty="0" smtClean="0"/>
              <a:t>The most common Domain scores are between 90 and 110.</a:t>
            </a:r>
          </a:p>
          <a:p>
            <a:endParaRPr lang="en-US" dirty="0" smtClean="0"/>
          </a:p>
          <a:p>
            <a:r>
              <a:rPr lang="en-US" b="1" dirty="0" smtClean="0"/>
              <a:t>Observations based on the probability density:</a:t>
            </a:r>
            <a:endParaRPr lang="en-US" dirty="0" smtClean="0"/>
          </a:p>
          <a:p>
            <a:r>
              <a:rPr lang="en-US" dirty="0" smtClean="0"/>
              <a:t>The probability density function (PDF) confirms the normal distribution of the data.</a:t>
            </a:r>
          </a:p>
          <a:p>
            <a:r>
              <a:rPr lang="en-US" dirty="0" smtClean="0"/>
              <a:t>The highest point of the PDF is at around 100, indicating that this is the most likely Domain score.</a:t>
            </a:r>
          </a:p>
          <a:p>
            <a:endParaRPr lang="en-US" dirty="0" smtClean="0"/>
          </a:p>
          <a:p>
            <a:r>
              <a:rPr lang="en-US" b="1" dirty="0" smtClean="0"/>
              <a:t>Overall:</a:t>
            </a:r>
            <a:endParaRPr lang="en-US" dirty="0" smtClean="0"/>
          </a:p>
          <a:p>
            <a:r>
              <a:rPr lang="en-US" dirty="0" smtClean="0"/>
              <a:t>The majority of the data lies between 80 and 120.</a:t>
            </a:r>
          </a:p>
          <a:p>
            <a:r>
              <a:rPr lang="en-US" dirty="0" smtClean="0"/>
              <a:t>There are a few outliers below 60 and above 140.</a:t>
            </a:r>
          </a:p>
          <a:p>
            <a:r>
              <a:rPr lang="en-US" dirty="0" smtClean="0"/>
              <a:t>The data is roughly normally distributed.</a:t>
            </a:r>
          </a:p>
          <a:p>
            <a:endParaRPr lang="en-US" dirty="0"/>
          </a:p>
        </p:txBody>
      </p:sp>
      <p:pic>
        <p:nvPicPr>
          <p:cNvPr id="9218" name="Picture 2"/>
          <p:cNvPicPr>
            <a:picLocks noChangeAspect="1" noChangeArrowheads="1"/>
          </p:cNvPicPr>
          <p:nvPr/>
        </p:nvPicPr>
        <p:blipFill>
          <a:blip r:embed="rId2"/>
          <a:srcRect/>
          <a:stretch>
            <a:fillRect/>
          </a:stretch>
        </p:blipFill>
        <p:spPr bwMode="auto">
          <a:xfrm>
            <a:off x="228600" y="0"/>
            <a:ext cx="11740896" cy="2895599"/>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887682"/>
            <a:ext cx="11506200" cy="3970318"/>
          </a:xfrm>
          <a:prstGeom prst="rect">
            <a:avLst/>
          </a:prstGeom>
          <a:noFill/>
        </p:spPr>
        <p:txBody>
          <a:bodyPr wrap="square" rtlCol="0">
            <a:spAutoFit/>
          </a:bodyPr>
          <a:lstStyle/>
          <a:p>
            <a:r>
              <a:rPr lang="en-US" b="1" dirty="0" smtClean="0"/>
              <a:t>Observations based on the </a:t>
            </a:r>
            <a:r>
              <a:rPr lang="en-US" b="1" dirty="0" err="1" smtClean="0"/>
              <a:t>boxplot</a:t>
            </a:r>
            <a:r>
              <a:rPr lang="en-US" b="1" dirty="0" smtClean="0"/>
              <a:t>:</a:t>
            </a:r>
            <a:endParaRPr lang="en-US" dirty="0" smtClean="0"/>
          </a:p>
          <a:p>
            <a:r>
              <a:rPr lang="en-US" dirty="0" smtClean="0"/>
              <a:t>The median Computer Programming score is around 75.</a:t>
            </a:r>
          </a:p>
          <a:p>
            <a:r>
              <a:rPr lang="en-US" dirty="0" smtClean="0"/>
              <a:t>The box extends from around 60 to 90, indicating that the middle 50% of the data lies within this range.</a:t>
            </a:r>
          </a:p>
          <a:p>
            <a:r>
              <a:rPr lang="en-US" dirty="0" smtClean="0"/>
              <a:t>There are a few outliers below 40 and above 100.</a:t>
            </a:r>
          </a:p>
          <a:p>
            <a:endParaRPr lang="en-US" dirty="0" smtClean="0"/>
          </a:p>
          <a:p>
            <a:r>
              <a:rPr lang="en-US" b="1" dirty="0" smtClean="0"/>
              <a:t>Observations based on the histogram:</a:t>
            </a:r>
            <a:endParaRPr lang="en-US" dirty="0" smtClean="0"/>
          </a:p>
          <a:p>
            <a:r>
              <a:rPr lang="en-US" dirty="0" smtClean="0"/>
              <a:t>The data is roughly normally distributed, with a slight positive skew.</a:t>
            </a:r>
          </a:p>
          <a:p>
            <a:r>
              <a:rPr lang="en-US" dirty="0" smtClean="0"/>
              <a:t>The most common Computer Programming scores are between 70 and 80.</a:t>
            </a:r>
          </a:p>
          <a:p>
            <a:endParaRPr lang="en-US" dirty="0" smtClean="0"/>
          </a:p>
          <a:p>
            <a:r>
              <a:rPr lang="en-US" b="1" dirty="0" smtClean="0"/>
              <a:t>Observations based on the probability density:</a:t>
            </a:r>
            <a:endParaRPr lang="en-US" dirty="0" smtClean="0"/>
          </a:p>
          <a:p>
            <a:r>
              <a:rPr lang="en-US" dirty="0" smtClean="0"/>
              <a:t>The probability density function (PDF) confirms the normal distribution of the data.</a:t>
            </a:r>
          </a:p>
          <a:p>
            <a:r>
              <a:rPr lang="en-US" dirty="0" smtClean="0"/>
              <a:t>The highest point of the PDF is at around 75, indicating that this is the most likely Computer Programming score.</a:t>
            </a:r>
          </a:p>
          <a:p>
            <a:endParaRPr lang="en-US" dirty="0" smtClean="0"/>
          </a:p>
          <a:p>
            <a:r>
              <a:rPr lang="en-US" b="1" dirty="0" smtClean="0"/>
              <a:t>Overall:</a:t>
            </a:r>
            <a:endParaRPr lang="en-US" dirty="0" smtClean="0"/>
          </a:p>
          <a:p>
            <a:r>
              <a:rPr lang="en-US" dirty="0" smtClean="0"/>
              <a:t>The majority of the data lies between 60 and 90.</a:t>
            </a:r>
          </a:p>
          <a:p>
            <a:r>
              <a:rPr lang="en-US" dirty="0" smtClean="0"/>
              <a:t>There are a few outliers below 40 and above 100.</a:t>
            </a:r>
          </a:p>
          <a:p>
            <a:r>
              <a:rPr lang="en-US" dirty="0" smtClean="0"/>
              <a:t>The data is roughly normally distributed.</a:t>
            </a:r>
          </a:p>
          <a:p>
            <a:endParaRPr lang="en-US" dirty="0"/>
          </a:p>
        </p:txBody>
      </p:sp>
      <p:pic>
        <p:nvPicPr>
          <p:cNvPr id="10242" name="Picture 2"/>
          <p:cNvPicPr>
            <a:picLocks noChangeAspect="1" noChangeArrowheads="1"/>
          </p:cNvPicPr>
          <p:nvPr/>
        </p:nvPicPr>
        <p:blipFill>
          <a:blip r:embed="rId2"/>
          <a:srcRect/>
          <a:stretch>
            <a:fillRect/>
          </a:stretch>
        </p:blipFill>
        <p:spPr bwMode="auto">
          <a:xfrm>
            <a:off x="228600" y="0"/>
            <a:ext cx="11740896" cy="2895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
        <p:nvSpPr>
          <p:cNvPr id="4" name="TextBox 3"/>
          <p:cNvSpPr txBox="1"/>
          <p:nvPr/>
        </p:nvSpPr>
        <p:spPr>
          <a:xfrm>
            <a:off x="457200" y="990600"/>
            <a:ext cx="11430000" cy="3108543"/>
          </a:xfrm>
          <a:prstGeom prst="rect">
            <a:avLst/>
          </a:prstGeom>
          <a:noFill/>
        </p:spPr>
        <p:txBody>
          <a:bodyPr wrap="square" rtlCol="0">
            <a:spAutoFit/>
          </a:bodyPr>
          <a:lstStyle/>
          <a:p>
            <a:r>
              <a:rPr lang="en-US" b="1" dirty="0" smtClean="0"/>
              <a:t>Background: </a:t>
            </a:r>
          </a:p>
          <a:p>
            <a:r>
              <a:rPr lang="en-US" dirty="0" smtClean="0"/>
              <a:t>Bachelor of Commerce Computer Application (BCCA) &amp; MBA in Business Analysis and Financial Management</a:t>
            </a:r>
          </a:p>
          <a:p>
            <a:endParaRPr lang="en-US" dirty="0" smtClean="0"/>
          </a:p>
          <a:p>
            <a:r>
              <a:rPr lang="en-US" b="1" dirty="0" smtClean="0"/>
              <a:t>Why you want to learn Data Science: </a:t>
            </a:r>
          </a:p>
          <a:p>
            <a:r>
              <a:rPr lang="en-US" dirty="0" smtClean="0"/>
              <a:t>I want to learn Data Science to expand my skill set and enhance my career opportunities in the BFSI sector. With a background in commerce and computer applications, I see data science as a valuable tool for analyzing financial data, making informed decisions, and implementing efficient processes in the field of retirement plans management. Work Experience: I have 4.4 years of experience as a Process Associate at Tata Consultancy Services, specializing in managing retirement plans such as 401k, 403b, 457, and IRA Plans. My responsibilities included processing transactions, conducting reviews, handling account distributions, contributions, beneficiary change requests, and ensuring compliance with SOPs and QC checklists. </a:t>
            </a:r>
          </a:p>
          <a:p>
            <a:endParaRPr lang="en-US" dirty="0" smtClean="0"/>
          </a:p>
          <a:p>
            <a:r>
              <a:rPr lang="en-US" b="1" dirty="0" smtClean="0"/>
              <a:t>LinkedIn Profile:</a:t>
            </a:r>
            <a:r>
              <a:rPr lang="en-US" dirty="0" smtClean="0"/>
              <a:t> </a:t>
            </a:r>
            <a:r>
              <a:rPr lang="en-US" dirty="0" smtClean="0"/>
              <a:t>www.linkedin.com/in/waghmaresumeet</a:t>
            </a:r>
            <a:endParaRPr lang="en-US" dirty="0" smtClean="0"/>
          </a:p>
          <a:p>
            <a:endParaRPr lang="en-US" dirty="0" smtClean="0"/>
          </a:p>
          <a:p>
            <a:r>
              <a:rPr lang="en-US" b="1" dirty="0" err="1" smtClean="0"/>
              <a:t>GitHub</a:t>
            </a:r>
            <a:r>
              <a:rPr lang="en-US" b="1" dirty="0" smtClean="0"/>
              <a:t> Profile: </a:t>
            </a:r>
            <a:r>
              <a:rPr lang="en-US" dirty="0" smtClean="0"/>
              <a:t>https://github.com/SumeetWaghmare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887682"/>
            <a:ext cx="11506200" cy="3970318"/>
          </a:xfrm>
          <a:prstGeom prst="rect">
            <a:avLst/>
          </a:prstGeom>
          <a:noFill/>
        </p:spPr>
        <p:txBody>
          <a:bodyPr wrap="square" rtlCol="0">
            <a:spAutoFit/>
          </a:bodyPr>
          <a:lstStyle/>
          <a:p>
            <a:r>
              <a:rPr lang="en-US" b="1" dirty="0" smtClean="0"/>
              <a:t>Observations based on the </a:t>
            </a:r>
            <a:r>
              <a:rPr lang="en-US" b="1" dirty="0" err="1" smtClean="0"/>
              <a:t>boxplot</a:t>
            </a:r>
            <a:r>
              <a:rPr lang="en-US" b="1" dirty="0" smtClean="0"/>
              <a:t>:</a:t>
            </a:r>
            <a:endParaRPr lang="en-US" dirty="0" smtClean="0"/>
          </a:p>
          <a:p>
            <a:r>
              <a:rPr lang="en-US" dirty="0" smtClean="0"/>
              <a:t>The median Electronics and </a:t>
            </a:r>
            <a:r>
              <a:rPr lang="en-US" dirty="0" err="1" smtClean="0"/>
              <a:t>Semicon</a:t>
            </a:r>
            <a:r>
              <a:rPr lang="en-US" dirty="0" smtClean="0"/>
              <a:t> score is around 65.</a:t>
            </a:r>
          </a:p>
          <a:p>
            <a:r>
              <a:rPr lang="en-US" dirty="0" smtClean="0"/>
              <a:t>The box extends from around 50 to 80, indicating that the middle 50% of the data lies within this range.</a:t>
            </a:r>
          </a:p>
          <a:p>
            <a:r>
              <a:rPr lang="en-US" dirty="0" smtClean="0"/>
              <a:t>There are a few outliers below 30 and above 100.</a:t>
            </a:r>
          </a:p>
          <a:p>
            <a:endParaRPr lang="en-US" dirty="0" smtClean="0"/>
          </a:p>
          <a:p>
            <a:r>
              <a:rPr lang="en-US" b="1" dirty="0" smtClean="0"/>
              <a:t>Observations based on the histogram:</a:t>
            </a:r>
            <a:endParaRPr lang="en-US" dirty="0" smtClean="0"/>
          </a:p>
          <a:p>
            <a:r>
              <a:rPr lang="en-US" dirty="0" smtClean="0"/>
              <a:t>The data is roughly normally distributed, with a slight positive skew.</a:t>
            </a:r>
          </a:p>
          <a:p>
            <a:r>
              <a:rPr lang="en-US" dirty="0" smtClean="0"/>
              <a:t>The most common Electronics and </a:t>
            </a:r>
            <a:r>
              <a:rPr lang="en-US" dirty="0" err="1" smtClean="0"/>
              <a:t>Semicon</a:t>
            </a:r>
            <a:r>
              <a:rPr lang="en-US" dirty="0" smtClean="0"/>
              <a:t> scores are between 60 and 70.</a:t>
            </a:r>
          </a:p>
          <a:p>
            <a:endParaRPr lang="en-US" dirty="0" smtClean="0"/>
          </a:p>
          <a:p>
            <a:r>
              <a:rPr lang="en-US" b="1" dirty="0" smtClean="0"/>
              <a:t>Observations based on the probability density:</a:t>
            </a:r>
            <a:endParaRPr lang="en-US" dirty="0" smtClean="0"/>
          </a:p>
          <a:p>
            <a:r>
              <a:rPr lang="en-US" dirty="0" smtClean="0"/>
              <a:t>The probability density function (PDF) confirms the normal distribution of the data.</a:t>
            </a:r>
          </a:p>
          <a:p>
            <a:r>
              <a:rPr lang="en-US" dirty="0" smtClean="0"/>
              <a:t>The highest point of the PDF is at around 65, indicating that this is the most likely Electronics and </a:t>
            </a:r>
            <a:r>
              <a:rPr lang="en-US" dirty="0" err="1" smtClean="0"/>
              <a:t>Semicon</a:t>
            </a:r>
            <a:r>
              <a:rPr lang="en-US" dirty="0" smtClean="0"/>
              <a:t> score.</a:t>
            </a:r>
          </a:p>
          <a:p>
            <a:endParaRPr lang="en-US" dirty="0" smtClean="0"/>
          </a:p>
          <a:p>
            <a:r>
              <a:rPr lang="en-US" b="1" dirty="0" smtClean="0"/>
              <a:t>Overall:</a:t>
            </a:r>
            <a:endParaRPr lang="en-US" dirty="0" smtClean="0"/>
          </a:p>
          <a:p>
            <a:r>
              <a:rPr lang="en-US" dirty="0" smtClean="0"/>
              <a:t>The majority of the data lies between 50 and 80.</a:t>
            </a:r>
          </a:p>
          <a:p>
            <a:r>
              <a:rPr lang="en-US" dirty="0" smtClean="0"/>
              <a:t>There are a few outliers below 30 and above 100.</a:t>
            </a:r>
          </a:p>
          <a:p>
            <a:r>
              <a:rPr lang="en-US" dirty="0" smtClean="0"/>
              <a:t>The data is roughly normally distributed.</a:t>
            </a:r>
          </a:p>
          <a:p>
            <a:endParaRPr lang="en-US" dirty="0"/>
          </a:p>
        </p:txBody>
      </p:sp>
      <p:pic>
        <p:nvPicPr>
          <p:cNvPr id="11266" name="Picture 2"/>
          <p:cNvPicPr>
            <a:picLocks noChangeAspect="1" noChangeArrowheads="1"/>
          </p:cNvPicPr>
          <p:nvPr/>
        </p:nvPicPr>
        <p:blipFill>
          <a:blip r:embed="rId2"/>
          <a:srcRect/>
          <a:stretch>
            <a:fillRect/>
          </a:stretch>
        </p:blipFill>
        <p:spPr bwMode="auto">
          <a:xfrm>
            <a:off x="228600" y="1"/>
            <a:ext cx="11740896" cy="2971799"/>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887682"/>
            <a:ext cx="11506200" cy="3754874"/>
          </a:xfrm>
          <a:prstGeom prst="rect">
            <a:avLst/>
          </a:prstGeom>
          <a:noFill/>
        </p:spPr>
        <p:txBody>
          <a:bodyPr wrap="square" rtlCol="0">
            <a:spAutoFit/>
          </a:bodyPr>
          <a:lstStyle/>
          <a:p>
            <a:r>
              <a:rPr lang="en-US" b="1" dirty="0" smtClean="0"/>
              <a:t>Observations based on the </a:t>
            </a:r>
            <a:r>
              <a:rPr lang="en-US" b="1" dirty="0" err="1" smtClean="0"/>
              <a:t>boxplot</a:t>
            </a:r>
            <a:r>
              <a:rPr lang="en-US" b="1" dirty="0" smtClean="0"/>
              <a:t>:</a:t>
            </a:r>
            <a:endParaRPr lang="en-US" dirty="0" smtClean="0"/>
          </a:p>
          <a:p>
            <a:r>
              <a:rPr lang="en-US" dirty="0" smtClean="0"/>
              <a:t>The median Computer Science score is around 70.</a:t>
            </a:r>
          </a:p>
          <a:p>
            <a:r>
              <a:rPr lang="en-US" dirty="0" smtClean="0"/>
              <a:t>The box extends from around 55 to 85, indicating that the middle 50% of the data lies within this range.</a:t>
            </a:r>
          </a:p>
          <a:p>
            <a:r>
              <a:rPr lang="en-US" dirty="0" smtClean="0"/>
              <a:t>There are a few outliers below 30 and above 100.</a:t>
            </a:r>
          </a:p>
          <a:p>
            <a:endParaRPr lang="en-US" dirty="0" smtClean="0"/>
          </a:p>
          <a:p>
            <a:r>
              <a:rPr lang="en-US" b="1" dirty="0" smtClean="0"/>
              <a:t>Observations based on the histogram:</a:t>
            </a:r>
            <a:endParaRPr lang="en-US" dirty="0" smtClean="0"/>
          </a:p>
          <a:p>
            <a:r>
              <a:rPr lang="en-US" dirty="0" smtClean="0"/>
              <a:t>The data is roughly normally distributed, with a slight positive skew.</a:t>
            </a:r>
          </a:p>
          <a:p>
            <a:r>
              <a:rPr lang="en-US" dirty="0" smtClean="0"/>
              <a:t>The most common Computer Science scores are between 60 and 70.</a:t>
            </a:r>
          </a:p>
          <a:p>
            <a:endParaRPr lang="en-US" dirty="0" smtClean="0"/>
          </a:p>
          <a:p>
            <a:r>
              <a:rPr lang="en-US" b="1" dirty="0" smtClean="0"/>
              <a:t>Observations based on the probability density:</a:t>
            </a:r>
            <a:endParaRPr lang="en-US" dirty="0" smtClean="0"/>
          </a:p>
          <a:p>
            <a:r>
              <a:rPr lang="en-US" dirty="0" smtClean="0"/>
              <a:t>The probability density function (PDF) confirms the normal distribution of the data.</a:t>
            </a:r>
          </a:p>
          <a:p>
            <a:r>
              <a:rPr lang="en-US" dirty="0" smtClean="0"/>
              <a:t>The highest point of the PDF is at around 70, indicating that this is the most likely Computer Science score.</a:t>
            </a:r>
          </a:p>
          <a:p>
            <a:endParaRPr lang="en-US" dirty="0" smtClean="0"/>
          </a:p>
          <a:p>
            <a:r>
              <a:rPr lang="en-US" b="1" dirty="0" smtClean="0"/>
              <a:t>Overall:</a:t>
            </a:r>
            <a:endParaRPr lang="en-US" dirty="0" smtClean="0"/>
          </a:p>
          <a:p>
            <a:r>
              <a:rPr lang="en-US" dirty="0" smtClean="0"/>
              <a:t>The majority of the data lies between 55 and 85.</a:t>
            </a:r>
          </a:p>
          <a:p>
            <a:r>
              <a:rPr lang="en-US" dirty="0" smtClean="0"/>
              <a:t>There are a few outliers below 30 and above 100.</a:t>
            </a:r>
          </a:p>
          <a:p>
            <a:r>
              <a:rPr lang="en-US" dirty="0" smtClean="0"/>
              <a:t>The data is roughly normally distributed.</a:t>
            </a:r>
            <a:endParaRPr lang="en-US" dirty="0"/>
          </a:p>
        </p:txBody>
      </p:sp>
      <p:pic>
        <p:nvPicPr>
          <p:cNvPr id="12290" name="Picture 2"/>
          <p:cNvPicPr>
            <a:picLocks noChangeAspect="1" noChangeArrowheads="1"/>
          </p:cNvPicPr>
          <p:nvPr/>
        </p:nvPicPr>
        <p:blipFill>
          <a:blip r:embed="rId2"/>
          <a:srcRect/>
          <a:stretch>
            <a:fillRect/>
          </a:stretch>
        </p:blipFill>
        <p:spPr bwMode="auto">
          <a:xfrm>
            <a:off x="152400" y="1"/>
            <a:ext cx="11740896" cy="2971799"/>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887682"/>
            <a:ext cx="11506200" cy="3754874"/>
          </a:xfrm>
          <a:prstGeom prst="rect">
            <a:avLst/>
          </a:prstGeom>
          <a:noFill/>
        </p:spPr>
        <p:txBody>
          <a:bodyPr wrap="square" rtlCol="0">
            <a:spAutoFit/>
          </a:bodyPr>
          <a:lstStyle/>
          <a:p>
            <a:r>
              <a:rPr lang="en-US" b="1" dirty="0" smtClean="0"/>
              <a:t>Observations based on the </a:t>
            </a:r>
            <a:r>
              <a:rPr lang="en-US" b="1" dirty="0" err="1" smtClean="0"/>
              <a:t>boxplot</a:t>
            </a:r>
            <a:r>
              <a:rPr lang="en-US" b="1" dirty="0" smtClean="0"/>
              <a:t>:</a:t>
            </a:r>
            <a:endParaRPr lang="en-US" dirty="0" smtClean="0"/>
          </a:p>
          <a:p>
            <a:r>
              <a:rPr lang="en-US" dirty="0" smtClean="0"/>
              <a:t>The median Conscientiousness score is around 60.</a:t>
            </a:r>
          </a:p>
          <a:p>
            <a:r>
              <a:rPr lang="en-US" dirty="0" smtClean="0"/>
              <a:t>The box extends from around 45 to 75, indicating that the middle 50% of the data lies within this range.</a:t>
            </a:r>
          </a:p>
          <a:p>
            <a:r>
              <a:rPr lang="en-US" dirty="0" smtClean="0"/>
              <a:t>There are a few outliers below 30 and above 90.</a:t>
            </a:r>
          </a:p>
          <a:p>
            <a:endParaRPr lang="en-US" dirty="0" smtClean="0"/>
          </a:p>
          <a:p>
            <a:r>
              <a:rPr lang="en-US" b="1" dirty="0" smtClean="0"/>
              <a:t>Observations based on the histogram:</a:t>
            </a:r>
            <a:endParaRPr lang="en-US" dirty="0" smtClean="0"/>
          </a:p>
          <a:p>
            <a:r>
              <a:rPr lang="en-US" dirty="0" smtClean="0"/>
              <a:t>The data is roughly normally distributed, with a slight positive skew.</a:t>
            </a:r>
          </a:p>
          <a:p>
            <a:r>
              <a:rPr lang="en-US" dirty="0" smtClean="0"/>
              <a:t>The most common Conscientiousness scores are between 50 and 60.</a:t>
            </a:r>
          </a:p>
          <a:p>
            <a:endParaRPr lang="en-US" dirty="0" smtClean="0"/>
          </a:p>
          <a:p>
            <a:r>
              <a:rPr lang="en-US" b="1" dirty="0" smtClean="0"/>
              <a:t>Observations based on the probability density:</a:t>
            </a:r>
            <a:endParaRPr lang="en-US" dirty="0" smtClean="0"/>
          </a:p>
          <a:p>
            <a:r>
              <a:rPr lang="en-US" dirty="0" smtClean="0"/>
              <a:t>The probability density function (PDF) confirms the normal distribution of the data.</a:t>
            </a:r>
          </a:p>
          <a:p>
            <a:r>
              <a:rPr lang="en-US" dirty="0" smtClean="0"/>
              <a:t>The highest point of the PDF is at around 60, indicating that this is the most likely Conscientiousness score.</a:t>
            </a:r>
          </a:p>
          <a:p>
            <a:endParaRPr lang="en-US" dirty="0" smtClean="0"/>
          </a:p>
          <a:p>
            <a:r>
              <a:rPr lang="en-US" b="1" dirty="0" smtClean="0"/>
              <a:t>Overall:</a:t>
            </a:r>
            <a:endParaRPr lang="en-US" dirty="0" smtClean="0"/>
          </a:p>
          <a:p>
            <a:r>
              <a:rPr lang="en-US" dirty="0" smtClean="0"/>
              <a:t>The majority of the data lies between 45 and 75.</a:t>
            </a:r>
          </a:p>
          <a:p>
            <a:r>
              <a:rPr lang="en-US" dirty="0" smtClean="0"/>
              <a:t>There are a few outliers below 30 and above 90.</a:t>
            </a:r>
          </a:p>
          <a:p>
            <a:r>
              <a:rPr lang="en-US" dirty="0" smtClean="0"/>
              <a:t>The data is roughly normally distributed.</a:t>
            </a:r>
            <a:endParaRPr lang="en-US" dirty="0"/>
          </a:p>
        </p:txBody>
      </p:sp>
      <p:pic>
        <p:nvPicPr>
          <p:cNvPr id="13314" name="Picture 2"/>
          <p:cNvPicPr>
            <a:picLocks noChangeAspect="1" noChangeArrowheads="1"/>
          </p:cNvPicPr>
          <p:nvPr/>
        </p:nvPicPr>
        <p:blipFill>
          <a:blip r:embed="rId2"/>
          <a:srcRect/>
          <a:stretch>
            <a:fillRect/>
          </a:stretch>
        </p:blipFill>
        <p:spPr bwMode="auto">
          <a:xfrm>
            <a:off x="228600" y="1"/>
            <a:ext cx="11740896" cy="2819399"/>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887682"/>
            <a:ext cx="11506200" cy="3970318"/>
          </a:xfrm>
          <a:prstGeom prst="rect">
            <a:avLst/>
          </a:prstGeom>
          <a:noFill/>
        </p:spPr>
        <p:txBody>
          <a:bodyPr wrap="square" rtlCol="0">
            <a:spAutoFit/>
          </a:bodyPr>
          <a:lstStyle/>
          <a:p>
            <a:r>
              <a:rPr lang="en-US" b="1" dirty="0" smtClean="0"/>
              <a:t>Observations based on the </a:t>
            </a:r>
            <a:r>
              <a:rPr lang="en-US" b="1" dirty="0" err="1" smtClean="0"/>
              <a:t>boxplot</a:t>
            </a:r>
            <a:r>
              <a:rPr lang="en-US" b="1" dirty="0" smtClean="0"/>
              <a:t>:</a:t>
            </a:r>
            <a:endParaRPr lang="en-US" dirty="0" smtClean="0"/>
          </a:p>
          <a:p>
            <a:r>
              <a:rPr lang="en-US" dirty="0" smtClean="0"/>
              <a:t>The median Agreeableness score is around 55.</a:t>
            </a:r>
          </a:p>
          <a:p>
            <a:r>
              <a:rPr lang="en-US" dirty="0" smtClean="0"/>
              <a:t>The box extends from around 40 to 70, indicating that the middle 50% of the data lies within this range.</a:t>
            </a:r>
          </a:p>
          <a:p>
            <a:r>
              <a:rPr lang="en-US" dirty="0" smtClean="0"/>
              <a:t>There are a few outliers below 20 and above 80.</a:t>
            </a:r>
          </a:p>
          <a:p>
            <a:endParaRPr lang="en-US" dirty="0" smtClean="0"/>
          </a:p>
          <a:p>
            <a:r>
              <a:rPr lang="en-US" b="1" dirty="0" smtClean="0"/>
              <a:t>Observations based on the histogram:</a:t>
            </a:r>
            <a:endParaRPr lang="en-US" dirty="0" smtClean="0"/>
          </a:p>
          <a:p>
            <a:r>
              <a:rPr lang="en-US" dirty="0" smtClean="0"/>
              <a:t>The data is roughly normally distributed, with a slight positive skew.</a:t>
            </a:r>
          </a:p>
          <a:p>
            <a:r>
              <a:rPr lang="en-US" dirty="0" smtClean="0"/>
              <a:t>The most common Agreeableness scores are between 50 and 60.</a:t>
            </a:r>
          </a:p>
          <a:p>
            <a:endParaRPr lang="en-US" dirty="0" smtClean="0"/>
          </a:p>
          <a:p>
            <a:r>
              <a:rPr lang="en-US" b="1" dirty="0" smtClean="0"/>
              <a:t>Observations based on the probability density:</a:t>
            </a:r>
            <a:endParaRPr lang="en-US" dirty="0" smtClean="0"/>
          </a:p>
          <a:p>
            <a:r>
              <a:rPr lang="en-US" dirty="0" smtClean="0"/>
              <a:t>The probability density function (PDF) confirms the normal distribution of the data.</a:t>
            </a:r>
          </a:p>
          <a:p>
            <a:r>
              <a:rPr lang="en-US" dirty="0" smtClean="0"/>
              <a:t>The highest point of the PDF is at around 55, indicating that this is the most likely Agreeableness score.</a:t>
            </a:r>
          </a:p>
          <a:p>
            <a:endParaRPr lang="en-US" dirty="0" smtClean="0"/>
          </a:p>
          <a:p>
            <a:r>
              <a:rPr lang="en-US" b="1" dirty="0" smtClean="0"/>
              <a:t>Overall:</a:t>
            </a:r>
            <a:endParaRPr lang="en-US" dirty="0" smtClean="0"/>
          </a:p>
          <a:p>
            <a:r>
              <a:rPr lang="en-US" dirty="0" smtClean="0"/>
              <a:t>The majority of the data lies between 40 and 70.</a:t>
            </a:r>
          </a:p>
          <a:p>
            <a:r>
              <a:rPr lang="en-US" dirty="0" smtClean="0"/>
              <a:t>There are a few outliers below 20 and above 80.</a:t>
            </a:r>
          </a:p>
          <a:p>
            <a:r>
              <a:rPr lang="en-US" dirty="0" smtClean="0"/>
              <a:t>The data is roughly normally distributed.</a:t>
            </a:r>
          </a:p>
          <a:p>
            <a:endParaRPr lang="en-US" dirty="0"/>
          </a:p>
        </p:txBody>
      </p:sp>
      <p:pic>
        <p:nvPicPr>
          <p:cNvPr id="14338" name="Picture 2"/>
          <p:cNvPicPr>
            <a:picLocks noChangeAspect="1" noChangeArrowheads="1"/>
          </p:cNvPicPr>
          <p:nvPr/>
        </p:nvPicPr>
        <p:blipFill>
          <a:blip r:embed="rId2"/>
          <a:srcRect/>
          <a:stretch>
            <a:fillRect/>
          </a:stretch>
        </p:blipFill>
        <p:spPr bwMode="auto">
          <a:xfrm>
            <a:off x="228600" y="0"/>
            <a:ext cx="11740896" cy="2895599"/>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887682"/>
            <a:ext cx="11506200" cy="3754874"/>
          </a:xfrm>
          <a:prstGeom prst="rect">
            <a:avLst/>
          </a:prstGeom>
          <a:noFill/>
        </p:spPr>
        <p:txBody>
          <a:bodyPr wrap="square" rtlCol="0">
            <a:spAutoFit/>
          </a:bodyPr>
          <a:lstStyle/>
          <a:p>
            <a:r>
              <a:rPr lang="en-US" b="1" dirty="0" smtClean="0"/>
              <a:t>Observations based on the </a:t>
            </a:r>
            <a:r>
              <a:rPr lang="en-US" b="1" dirty="0" err="1" smtClean="0"/>
              <a:t>boxplot</a:t>
            </a:r>
            <a:r>
              <a:rPr lang="en-US" b="1" dirty="0" smtClean="0"/>
              <a:t>:</a:t>
            </a:r>
            <a:endParaRPr lang="en-US" dirty="0" smtClean="0"/>
          </a:p>
          <a:p>
            <a:r>
              <a:rPr lang="en-US" dirty="0" smtClean="0"/>
              <a:t>The median Extraversion score is around 50.</a:t>
            </a:r>
          </a:p>
          <a:p>
            <a:r>
              <a:rPr lang="en-US" dirty="0" smtClean="0"/>
              <a:t>The box extends from around 35 to 65, indicating that the middle 50% of the data lies within this range.</a:t>
            </a:r>
          </a:p>
          <a:p>
            <a:r>
              <a:rPr lang="en-US" dirty="0" smtClean="0"/>
              <a:t>There are a few outliers below 20 and above 80.</a:t>
            </a:r>
          </a:p>
          <a:p>
            <a:endParaRPr lang="en-US" dirty="0" smtClean="0"/>
          </a:p>
          <a:p>
            <a:r>
              <a:rPr lang="en-US" b="1" dirty="0" smtClean="0"/>
              <a:t>Observations based on the histogram:</a:t>
            </a:r>
            <a:endParaRPr lang="en-US" dirty="0" smtClean="0"/>
          </a:p>
          <a:p>
            <a:r>
              <a:rPr lang="en-US" dirty="0" smtClean="0"/>
              <a:t>The data is roughly normally distributed, with a slight positive skew.</a:t>
            </a:r>
          </a:p>
          <a:p>
            <a:r>
              <a:rPr lang="en-US" dirty="0" smtClean="0"/>
              <a:t>The most common Extraversion scores are between 40 and 50.</a:t>
            </a:r>
          </a:p>
          <a:p>
            <a:endParaRPr lang="en-US" dirty="0" smtClean="0"/>
          </a:p>
          <a:p>
            <a:r>
              <a:rPr lang="en-US" b="1" dirty="0" smtClean="0"/>
              <a:t>Observations based on the probability density:</a:t>
            </a:r>
            <a:endParaRPr lang="en-US" dirty="0" smtClean="0"/>
          </a:p>
          <a:p>
            <a:r>
              <a:rPr lang="en-US" dirty="0" smtClean="0"/>
              <a:t>The probability density function (PDF) confirms the normal distribution of the data.</a:t>
            </a:r>
          </a:p>
          <a:p>
            <a:r>
              <a:rPr lang="en-US" dirty="0" smtClean="0"/>
              <a:t>The highest point of the PDF is at around 50, indicating that this is the most likely Extraversion score.</a:t>
            </a:r>
          </a:p>
          <a:p>
            <a:endParaRPr lang="en-US" dirty="0" smtClean="0"/>
          </a:p>
          <a:p>
            <a:r>
              <a:rPr lang="en-US" b="1" dirty="0" smtClean="0"/>
              <a:t>Overall:</a:t>
            </a:r>
            <a:endParaRPr lang="en-US" dirty="0" smtClean="0"/>
          </a:p>
          <a:p>
            <a:r>
              <a:rPr lang="en-US" dirty="0" smtClean="0"/>
              <a:t>The majority of the data lies between 35 and 65.</a:t>
            </a:r>
          </a:p>
          <a:p>
            <a:r>
              <a:rPr lang="en-US" dirty="0" smtClean="0"/>
              <a:t>There are a few outliers below 20 and above 80.</a:t>
            </a:r>
          </a:p>
          <a:p>
            <a:r>
              <a:rPr lang="en-US" dirty="0" smtClean="0"/>
              <a:t>The data is roughly normally distributed.</a:t>
            </a:r>
            <a:endParaRPr lang="en-US" dirty="0"/>
          </a:p>
        </p:txBody>
      </p:sp>
      <p:pic>
        <p:nvPicPr>
          <p:cNvPr id="15362" name="Picture 2"/>
          <p:cNvPicPr>
            <a:picLocks noChangeAspect="1" noChangeArrowheads="1"/>
          </p:cNvPicPr>
          <p:nvPr/>
        </p:nvPicPr>
        <p:blipFill>
          <a:blip r:embed="rId2"/>
          <a:srcRect/>
          <a:stretch>
            <a:fillRect/>
          </a:stretch>
        </p:blipFill>
        <p:spPr bwMode="auto">
          <a:xfrm>
            <a:off x="228600" y="0"/>
            <a:ext cx="11740896" cy="29718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887682"/>
            <a:ext cx="11506200" cy="3970318"/>
          </a:xfrm>
          <a:prstGeom prst="rect">
            <a:avLst/>
          </a:prstGeom>
          <a:noFill/>
        </p:spPr>
        <p:txBody>
          <a:bodyPr wrap="square" rtlCol="0">
            <a:spAutoFit/>
          </a:bodyPr>
          <a:lstStyle/>
          <a:p>
            <a:r>
              <a:rPr lang="en-US" b="1" dirty="0" smtClean="0"/>
              <a:t>Observations based on the </a:t>
            </a:r>
            <a:r>
              <a:rPr lang="en-US" b="1" dirty="0" err="1" smtClean="0"/>
              <a:t>boxplot</a:t>
            </a:r>
            <a:r>
              <a:rPr lang="en-US" b="1" dirty="0" smtClean="0"/>
              <a:t>:</a:t>
            </a:r>
            <a:endParaRPr lang="en-US" dirty="0" smtClean="0"/>
          </a:p>
          <a:p>
            <a:r>
              <a:rPr lang="en-US" dirty="0" smtClean="0"/>
              <a:t>The median Neuroticism score is around 50.</a:t>
            </a:r>
          </a:p>
          <a:p>
            <a:r>
              <a:rPr lang="en-US" dirty="0" smtClean="0"/>
              <a:t>The box extends from around 35 to 65, indicating that the middle 50% of the data lies within this range.</a:t>
            </a:r>
          </a:p>
          <a:p>
            <a:r>
              <a:rPr lang="en-US" dirty="0" smtClean="0"/>
              <a:t>There are a few outliers below 20 and above 80.</a:t>
            </a:r>
          </a:p>
          <a:p>
            <a:endParaRPr lang="en-US" dirty="0" smtClean="0"/>
          </a:p>
          <a:p>
            <a:r>
              <a:rPr lang="en-US" b="1" dirty="0" smtClean="0"/>
              <a:t>Observations based on the histogram:</a:t>
            </a:r>
            <a:endParaRPr lang="en-US" dirty="0" smtClean="0"/>
          </a:p>
          <a:p>
            <a:r>
              <a:rPr lang="en-US" dirty="0" smtClean="0"/>
              <a:t>The data is roughly normally distributed, with a slight positive skew.</a:t>
            </a:r>
          </a:p>
          <a:p>
            <a:r>
              <a:rPr lang="en-US" dirty="0" smtClean="0"/>
              <a:t>The most common Neuroticism scores are between 40 and 50.</a:t>
            </a:r>
          </a:p>
          <a:p>
            <a:endParaRPr lang="en-US" dirty="0" smtClean="0"/>
          </a:p>
          <a:p>
            <a:r>
              <a:rPr lang="en-US" b="1" dirty="0" smtClean="0"/>
              <a:t>Observations based on the probability density:</a:t>
            </a:r>
            <a:endParaRPr lang="en-US" dirty="0" smtClean="0"/>
          </a:p>
          <a:p>
            <a:r>
              <a:rPr lang="en-US" dirty="0" smtClean="0"/>
              <a:t>The probability density function (PDF) confirms the normal distribution of the data.</a:t>
            </a:r>
          </a:p>
          <a:p>
            <a:r>
              <a:rPr lang="en-US" dirty="0" smtClean="0"/>
              <a:t>The highest point of the PDF is at around 50, indicating that this is the most likely Neuroticism score.</a:t>
            </a:r>
          </a:p>
          <a:p>
            <a:endParaRPr lang="en-US" dirty="0" smtClean="0"/>
          </a:p>
          <a:p>
            <a:r>
              <a:rPr lang="en-US" b="1" dirty="0" smtClean="0"/>
              <a:t>Overall:</a:t>
            </a:r>
            <a:endParaRPr lang="en-US" dirty="0" smtClean="0"/>
          </a:p>
          <a:p>
            <a:r>
              <a:rPr lang="en-US" dirty="0" smtClean="0"/>
              <a:t>The majority of the data lies between 35 and 65.</a:t>
            </a:r>
          </a:p>
          <a:p>
            <a:r>
              <a:rPr lang="en-US" dirty="0" smtClean="0"/>
              <a:t>There are a few outliers below 20 and above 80.</a:t>
            </a:r>
          </a:p>
          <a:p>
            <a:r>
              <a:rPr lang="en-US" dirty="0" smtClean="0"/>
              <a:t>The data is roughly normally distributed.</a:t>
            </a:r>
          </a:p>
          <a:p>
            <a:endParaRPr lang="en-US" dirty="0"/>
          </a:p>
        </p:txBody>
      </p:sp>
      <p:pic>
        <p:nvPicPr>
          <p:cNvPr id="16386" name="Picture 2"/>
          <p:cNvPicPr>
            <a:picLocks noChangeAspect="1" noChangeArrowheads="1"/>
          </p:cNvPicPr>
          <p:nvPr/>
        </p:nvPicPr>
        <p:blipFill>
          <a:blip r:embed="rId2"/>
          <a:srcRect/>
          <a:stretch>
            <a:fillRect/>
          </a:stretch>
        </p:blipFill>
        <p:spPr bwMode="auto">
          <a:xfrm>
            <a:off x="228600" y="0"/>
            <a:ext cx="11740896" cy="29718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887682"/>
            <a:ext cx="11506200" cy="3754874"/>
          </a:xfrm>
          <a:prstGeom prst="rect">
            <a:avLst/>
          </a:prstGeom>
          <a:noFill/>
        </p:spPr>
        <p:txBody>
          <a:bodyPr wrap="square" rtlCol="0">
            <a:spAutoFit/>
          </a:bodyPr>
          <a:lstStyle/>
          <a:p>
            <a:r>
              <a:rPr lang="en-US" b="1" dirty="0" smtClean="0"/>
              <a:t>Observations based on the </a:t>
            </a:r>
            <a:r>
              <a:rPr lang="en-US" b="1" dirty="0" err="1" smtClean="0"/>
              <a:t>boxplot</a:t>
            </a:r>
            <a:r>
              <a:rPr lang="en-US" b="1" dirty="0" smtClean="0"/>
              <a:t>:</a:t>
            </a:r>
            <a:endParaRPr lang="en-US" dirty="0" smtClean="0"/>
          </a:p>
          <a:p>
            <a:r>
              <a:rPr lang="en-US" dirty="0" smtClean="0"/>
              <a:t>The median Openness to Experience score is around 55.</a:t>
            </a:r>
          </a:p>
          <a:p>
            <a:r>
              <a:rPr lang="en-US" dirty="0" smtClean="0"/>
              <a:t>The box extends from around 40 to 70, indicating that the middle 50% of the data lies within this range.</a:t>
            </a:r>
          </a:p>
          <a:p>
            <a:r>
              <a:rPr lang="en-US" dirty="0" smtClean="0"/>
              <a:t>There are a few outliers below 20 and above 80.</a:t>
            </a:r>
          </a:p>
          <a:p>
            <a:endParaRPr lang="en-US" dirty="0" smtClean="0"/>
          </a:p>
          <a:p>
            <a:r>
              <a:rPr lang="en-US" b="1" dirty="0" smtClean="0"/>
              <a:t>Observations based on the histogram:</a:t>
            </a:r>
            <a:endParaRPr lang="en-US" dirty="0" smtClean="0"/>
          </a:p>
          <a:p>
            <a:r>
              <a:rPr lang="en-US" dirty="0" smtClean="0"/>
              <a:t>The data is roughly normally distributed, with a slight positive skew.</a:t>
            </a:r>
          </a:p>
          <a:p>
            <a:r>
              <a:rPr lang="en-US" dirty="0" smtClean="0"/>
              <a:t>The most common Openness to Experience scores are between 50 and 60.</a:t>
            </a:r>
          </a:p>
          <a:p>
            <a:endParaRPr lang="en-US" dirty="0" smtClean="0"/>
          </a:p>
          <a:p>
            <a:r>
              <a:rPr lang="en-US" b="1" dirty="0" smtClean="0"/>
              <a:t>Observations based on the probability density:</a:t>
            </a:r>
            <a:endParaRPr lang="en-US" dirty="0" smtClean="0"/>
          </a:p>
          <a:p>
            <a:r>
              <a:rPr lang="en-US" dirty="0" smtClean="0"/>
              <a:t>The probability density function (PDF) confirms the normal distribution of the data.</a:t>
            </a:r>
          </a:p>
          <a:p>
            <a:r>
              <a:rPr lang="en-US" dirty="0" smtClean="0"/>
              <a:t>The highest point of the PDF is at around 55, indicating that this is the most likely Openness to Experience score.</a:t>
            </a:r>
          </a:p>
          <a:p>
            <a:endParaRPr lang="en-US" dirty="0" smtClean="0"/>
          </a:p>
          <a:p>
            <a:r>
              <a:rPr lang="en-US" b="1" dirty="0" smtClean="0"/>
              <a:t>Overall:</a:t>
            </a:r>
            <a:endParaRPr lang="en-US" dirty="0" smtClean="0"/>
          </a:p>
          <a:p>
            <a:r>
              <a:rPr lang="en-US" dirty="0" smtClean="0"/>
              <a:t>The majority of the data lies between 40 and 70.</a:t>
            </a:r>
          </a:p>
          <a:p>
            <a:r>
              <a:rPr lang="en-US" dirty="0" smtClean="0"/>
              <a:t>There are a few outliers below 20 and above 80.</a:t>
            </a:r>
          </a:p>
          <a:p>
            <a:r>
              <a:rPr lang="en-US" dirty="0" smtClean="0"/>
              <a:t>The data is roughly normally distributed.</a:t>
            </a:r>
            <a:endParaRPr lang="en-US" dirty="0"/>
          </a:p>
        </p:txBody>
      </p:sp>
      <p:pic>
        <p:nvPicPr>
          <p:cNvPr id="17410" name="Picture 2"/>
          <p:cNvPicPr>
            <a:picLocks noChangeAspect="1" noChangeArrowheads="1"/>
          </p:cNvPicPr>
          <p:nvPr/>
        </p:nvPicPr>
        <p:blipFill>
          <a:blip r:embed="rId2"/>
          <a:srcRect/>
          <a:stretch>
            <a:fillRect/>
          </a:stretch>
        </p:blipFill>
        <p:spPr bwMode="auto">
          <a:xfrm>
            <a:off x="228600" y="0"/>
            <a:ext cx="11740896" cy="28956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2895600"/>
            <a:ext cx="11582400" cy="523220"/>
          </a:xfrm>
          <a:prstGeom prst="rect">
            <a:avLst/>
          </a:prstGeom>
        </p:spPr>
        <p:txBody>
          <a:bodyPr wrap="square">
            <a:spAutoFit/>
          </a:bodyPr>
          <a:lstStyle/>
          <a:p>
            <a:pPr algn="ctr"/>
            <a:r>
              <a:rPr lang="en-US" sz="2800" b="1" dirty="0" smtClean="0">
                <a:solidFill>
                  <a:srgbClr val="FF0000"/>
                </a:solidFill>
              </a:rPr>
              <a:t>Categorical Variable/Column</a:t>
            </a:r>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038600"/>
            <a:ext cx="11506200" cy="2462213"/>
          </a:xfrm>
          <a:prstGeom prst="rect">
            <a:avLst/>
          </a:prstGeom>
          <a:noFill/>
        </p:spPr>
        <p:txBody>
          <a:bodyPr wrap="square" rtlCol="0">
            <a:spAutoFit/>
          </a:bodyPr>
          <a:lstStyle/>
          <a:p>
            <a:r>
              <a:rPr lang="en-US" b="1" dirty="0" smtClean="0"/>
              <a:t>Observations based on the plot of Top 10 values of Designation:</a:t>
            </a:r>
            <a:endParaRPr lang="en-US" dirty="0" smtClean="0"/>
          </a:p>
          <a:p>
            <a:r>
              <a:rPr lang="en-US" dirty="0" smtClean="0"/>
              <a:t>The most common designation is "Software Engineer", followed by "Data Analyst" and "Business Analyst".</a:t>
            </a:r>
          </a:p>
          <a:p>
            <a:r>
              <a:rPr lang="en-US" dirty="0" smtClean="0"/>
              <a:t>These three designations together account for over 50% of all designations.</a:t>
            </a:r>
          </a:p>
          <a:p>
            <a:r>
              <a:rPr lang="en-US" dirty="0" smtClean="0"/>
              <a:t>The remaining designations are relatively evenly distributed, with each one accounting for less than 10% of the total.</a:t>
            </a:r>
          </a:p>
          <a:p>
            <a:r>
              <a:rPr lang="en-US" dirty="0" smtClean="0"/>
              <a:t>There are no clear outliers in the data.</a:t>
            </a:r>
          </a:p>
          <a:p>
            <a:endParaRPr lang="en-US" dirty="0" smtClean="0"/>
          </a:p>
          <a:p>
            <a:r>
              <a:rPr lang="en-US" b="1" dirty="0" smtClean="0"/>
              <a:t>Additional insights:</a:t>
            </a:r>
            <a:endParaRPr lang="en-US" dirty="0" smtClean="0"/>
          </a:p>
          <a:p>
            <a:r>
              <a:rPr lang="en-US" dirty="0" smtClean="0"/>
              <a:t>This information could be used to identify the most in-demand job roles in the tech industry.</a:t>
            </a:r>
          </a:p>
          <a:p>
            <a:r>
              <a:rPr lang="en-US" dirty="0" smtClean="0"/>
              <a:t>It could also be used to inform career planning decisions for individuals looking to enter or advance in the tech field.</a:t>
            </a:r>
          </a:p>
          <a:p>
            <a:r>
              <a:rPr lang="en-US" dirty="0" smtClean="0"/>
              <a:t>Further analysis could be conducted to explore the relationship between designation and other variables, such as salary, experience, and industry.</a:t>
            </a:r>
            <a:endParaRPr lang="en-US" dirty="0"/>
          </a:p>
        </p:txBody>
      </p:sp>
      <p:pic>
        <p:nvPicPr>
          <p:cNvPr id="18434" name="Picture 2"/>
          <p:cNvPicPr>
            <a:picLocks noChangeAspect="1" noChangeArrowheads="1"/>
          </p:cNvPicPr>
          <p:nvPr/>
        </p:nvPicPr>
        <p:blipFill>
          <a:blip r:embed="rId2"/>
          <a:srcRect/>
          <a:stretch>
            <a:fillRect/>
          </a:stretch>
        </p:blipFill>
        <p:spPr bwMode="auto">
          <a:xfrm>
            <a:off x="1676400" y="0"/>
            <a:ext cx="8229600" cy="3945041"/>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180344"/>
            <a:ext cx="11506200" cy="2462213"/>
          </a:xfrm>
          <a:prstGeom prst="rect">
            <a:avLst/>
          </a:prstGeom>
          <a:noFill/>
        </p:spPr>
        <p:txBody>
          <a:bodyPr wrap="square" rtlCol="0">
            <a:spAutoFit/>
          </a:bodyPr>
          <a:lstStyle/>
          <a:p>
            <a:r>
              <a:rPr lang="en-US" b="1" dirty="0" smtClean="0"/>
              <a:t>Observations based on the plot of Top 10 values for 12board:</a:t>
            </a:r>
            <a:endParaRPr lang="en-US" dirty="0" smtClean="0"/>
          </a:p>
          <a:p>
            <a:r>
              <a:rPr lang="en-US" dirty="0" smtClean="0"/>
              <a:t>The most common board is "CBSE", followed by "State Board" and "ICSE".</a:t>
            </a:r>
          </a:p>
          <a:p>
            <a:r>
              <a:rPr lang="en-US" dirty="0" smtClean="0"/>
              <a:t>These three boards together account for over 70% of all boards.</a:t>
            </a:r>
          </a:p>
          <a:p>
            <a:r>
              <a:rPr lang="en-US" dirty="0" smtClean="0"/>
              <a:t>The remaining boards are relatively evenly distributed, with each one accounting for less than 10% of the total.</a:t>
            </a:r>
          </a:p>
          <a:p>
            <a:r>
              <a:rPr lang="en-US" dirty="0" smtClean="0"/>
              <a:t>There are no clear outliers in the data.</a:t>
            </a:r>
          </a:p>
          <a:p>
            <a:endParaRPr lang="en-US" dirty="0" smtClean="0"/>
          </a:p>
          <a:p>
            <a:r>
              <a:rPr lang="en-US" b="1" dirty="0" smtClean="0"/>
              <a:t>Additional insights:</a:t>
            </a:r>
            <a:endParaRPr lang="en-US" dirty="0" smtClean="0"/>
          </a:p>
          <a:p>
            <a:r>
              <a:rPr lang="en-US" dirty="0" smtClean="0"/>
              <a:t>This information could be used to identify the most popular educational boards in India.</a:t>
            </a:r>
          </a:p>
          <a:p>
            <a:r>
              <a:rPr lang="en-US" dirty="0" smtClean="0"/>
              <a:t>It could also be used to inform school choice decisions for parents and students.</a:t>
            </a:r>
          </a:p>
          <a:p>
            <a:r>
              <a:rPr lang="en-US" dirty="0" smtClean="0"/>
              <a:t>Further analysis could be conducted to explore the relationship between board and other variables, such as student performance, college admissions, and career outcomes.</a:t>
            </a:r>
            <a:endParaRPr lang="en-US" dirty="0"/>
          </a:p>
        </p:txBody>
      </p:sp>
      <p:pic>
        <p:nvPicPr>
          <p:cNvPr id="19458" name="Picture 2"/>
          <p:cNvPicPr>
            <a:picLocks noChangeAspect="1" noChangeArrowheads="1"/>
          </p:cNvPicPr>
          <p:nvPr/>
        </p:nvPicPr>
        <p:blipFill>
          <a:blip r:embed="rId2"/>
          <a:srcRect/>
          <a:stretch>
            <a:fillRect/>
          </a:stretch>
        </p:blipFill>
        <p:spPr bwMode="auto">
          <a:xfrm>
            <a:off x="1752600" y="228600"/>
            <a:ext cx="8078788" cy="36576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US" sz="3200" dirty="0" smtClean="0">
                <a:solidFill>
                  <a:srgbClr val="FF0000"/>
                </a:solidFill>
                <a:latin typeface="Lato Black"/>
                <a:ea typeface="Lato Black"/>
                <a:cs typeface="Lato Black"/>
                <a:sym typeface="Lato Black"/>
              </a:rPr>
              <a:t>Data </a:t>
            </a:r>
            <a:r>
              <a:rPr lang="en-US" sz="3200" dirty="0" smtClean="0">
                <a:solidFill>
                  <a:srgbClr val="FF0000"/>
                </a:solidFill>
                <a:latin typeface="Lato Black"/>
                <a:ea typeface="Lato Black"/>
                <a:cs typeface="Lato Black"/>
                <a:sym typeface="Lato Black"/>
              </a:rPr>
              <a:t>Description</a:t>
            </a:r>
            <a:endParaRPr lang="en-IN" sz="3200" dirty="0">
              <a:solidFill>
                <a:srgbClr val="FF0000"/>
              </a:solidFill>
              <a:latin typeface="Lato Black"/>
              <a:ea typeface="Lato Black"/>
              <a:cs typeface="Lato Black"/>
              <a:sym typeface="Calibri"/>
            </a:endParaRPr>
          </a:p>
        </p:txBody>
      </p:sp>
      <p:sp>
        <p:nvSpPr>
          <p:cNvPr id="4" name="TextBox 3"/>
          <p:cNvSpPr txBox="1"/>
          <p:nvPr/>
        </p:nvSpPr>
        <p:spPr>
          <a:xfrm>
            <a:off x="457200" y="990600"/>
            <a:ext cx="11430000" cy="1384995"/>
          </a:xfrm>
          <a:prstGeom prst="rect">
            <a:avLst/>
          </a:prstGeom>
          <a:noFill/>
        </p:spPr>
        <p:txBody>
          <a:bodyPr wrap="square" rtlCol="0">
            <a:spAutoFit/>
          </a:bodyPr>
          <a:lstStyle/>
          <a:p>
            <a:r>
              <a:rPr lang="en-US" dirty="0" smtClean="0"/>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 Below mentioned table contains the details for the original dataset.  </a:t>
            </a:r>
            <a:endParaRPr lang="en-US" dirty="0"/>
          </a:p>
        </p:txBody>
      </p:sp>
      <p:sp>
        <p:nvSpPr>
          <p:cNvPr id="5" name="Google Shape;105;p3"/>
          <p:cNvSpPr txBox="1"/>
          <p:nvPr/>
        </p:nvSpPr>
        <p:spPr>
          <a:xfrm>
            <a:off x="533400" y="2895600"/>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US" sz="3200" dirty="0" smtClean="0">
                <a:solidFill>
                  <a:srgbClr val="FF0000"/>
                </a:solidFill>
                <a:latin typeface="Lato Black"/>
                <a:ea typeface="Lato Black"/>
                <a:cs typeface="Lato Black"/>
                <a:sym typeface="Lato Black"/>
              </a:rPr>
              <a:t>Objective</a:t>
            </a:r>
            <a:endParaRPr lang="en-IN" sz="3200" dirty="0">
              <a:solidFill>
                <a:srgbClr val="FF0000"/>
              </a:solidFill>
              <a:latin typeface="Lato Black"/>
              <a:ea typeface="Lato Black"/>
              <a:cs typeface="Lato Black"/>
              <a:sym typeface="Calibri"/>
            </a:endParaRPr>
          </a:p>
        </p:txBody>
      </p:sp>
      <p:sp>
        <p:nvSpPr>
          <p:cNvPr id="6" name="TextBox 5"/>
          <p:cNvSpPr txBox="1"/>
          <p:nvPr/>
        </p:nvSpPr>
        <p:spPr>
          <a:xfrm>
            <a:off x="533400" y="3657600"/>
            <a:ext cx="11430000" cy="738664"/>
          </a:xfrm>
          <a:prstGeom prst="rect">
            <a:avLst/>
          </a:prstGeom>
          <a:noFill/>
        </p:spPr>
        <p:txBody>
          <a:bodyPr wrap="square" rtlCol="0">
            <a:spAutoFit/>
          </a:bodyPr>
          <a:lstStyle/>
          <a:p>
            <a:r>
              <a:rPr lang="en-US" dirty="0" smtClean="0"/>
              <a:t>The Objective is to analyze AMCAT test data to understand how candidates perform across different sections. Identify areas of strength and weakness and determine. How these scores related to job success. By exploring trends in candidate performance. We aim to uncover which test sections candidates excel in an which ones they struggle with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86200"/>
            <a:ext cx="11506200" cy="2462213"/>
          </a:xfrm>
          <a:prstGeom prst="rect">
            <a:avLst/>
          </a:prstGeom>
          <a:noFill/>
        </p:spPr>
        <p:txBody>
          <a:bodyPr wrap="square" rtlCol="0">
            <a:spAutoFit/>
          </a:bodyPr>
          <a:lstStyle/>
          <a:p>
            <a:r>
              <a:rPr lang="en-US" b="1" dirty="0" smtClean="0"/>
              <a:t>Observations based on the plot of Top 10 values for 10board:</a:t>
            </a:r>
            <a:endParaRPr lang="en-US" dirty="0" smtClean="0"/>
          </a:p>
          <a:p>
            <a:r>
              <a:rPr lang="en-US" dirty="0" smtClean="0"/>
              <a:t>The most common board is "CBSE", followed by "State Board" and "ICSE".</a:t>
            </a:r>
          </a:p>
          <a:p>
            <a:r>
              <a:rPr lang="en-US" dirty="0" smtClean="0"/>
              <a:t>These three boards together account for over 80% of all boards.</a:t>
            </a:r>
          </a:p>
          <a:p>
            <a:r>
              <a:rPr lang="en-US" dirty="0" smtClean="0"/>
              <a:t>The remaining boards are relatively evenly distributed, with each one accounting for less than 5% of the total.</a:t>
            </a:r>
          </a:p>
          <a:p>
            <a:r>
              <a:rPr lang="en-US" dirty="0" smtClean="0"/>
              <a:t>There are no clear outliers in the data.</a:t>
            </a:r>
          </a:p>
          <a:p>
            <a:endParaRPr lang="en-US" dirty="0" smtClean="0"/>
          </a:p>
          <a:p>
            <a:r>
              <a:rPr lang="en-US" b="1" dirty="0" smtClean="0"/>
              <a:t>Additional insights:</a:t>
            </a:r>
            <a:endParaRPr lang="en-US" dirty="0" smtClean="0"/>
          </a:p>
          <a:p>
            <a:r>
              <a:rPr lang="en-US" dirty="0" smtClean="0"/>
              <a:t>This information could be used to identify the most popular educational boards in India.</a:t>
            </a:r>
          </a:p>
          <a:p>
            <a:r>
              <a:rPr lang="en-US" dirty="0" smtClean="0"/>
              <a:t>It could also be used to inform school choice decisions for parents and students.</a:t>
            </a:r>
          </a:p>
          <a:p>
            <a:r>
              <a:rPr lang="en-US" dirty="0" smtClean="0"/>
              <a:t>Further analysis could be conducted to explore the relationship between board and other variables, such as student performance, high school admissions, and career outcomes.</a:t>
            </a:r>
            <a:endParaRPr lang="en-US" dirty="0"/>
          </a:p>
        </p:txBody>
      </p:sp>
      <p:pic>
        <p:nvPicPr>
          <p:cNvPr id="20482" name="Picture 2"/>
          <p:cNvPicPr>
            <a:picLocks noChangeAspect="1" noChangeArrowheads="1"/>
          </p:cNvPicPr>
          <p:nvPr/>
        </p:nvPicPr>
        <p:blipFill>
          <a:blip r:embed="rId2"/>
          <a:srcRect/>
          <a:stretch>
            <a:fillRect/>
          </a:stretch>
        </p:blipFill>
        <p:spPr bwMode="auto">
          <a:xfrm>
            <a:off x="1905000" y="152400"/>
            <a:ext cx="8183562" cy="372427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0"/>
            <a:ext cx="11506200" cy="2462213"/>
          </a:xfrm>
          <a:prstGeom prst="rect">
            <a:avLst/>
          </a:prstGeom>
          <a:noFill/>
        </p:spPr>
        <p:txBody>
          <a:bodyPr wrap="square" rtlCol="0">
            <a:spAutoFit/>
          </a:bodyPr>
          <a:lstStyle/>
          <a:p>
            <a:r>
              <a:rPr lang="en-US" b="1" dirty="0" smtClean="0"/>
              <a:t>Observations based on the plot of Top 10 values for </a:t>
            </a:r>
            <a:r>
              <a:rPr lang="en-US" b="1" dirty="0" err="1" smtClean="0"/>
              <a:t>JobCity</a:t>
            </a:r>
            <a:r>
              <a:rPr lang="en-US" b="1" dirty="0" smtClean="0"/>
              <a:t>:</a:t>
            </a:r>
            <a:endParaRPr lang="en-US" dirty="0" smtClean="0"/>
          </a:p>
          <a:p>
            <a:r>
              <a:rPr lang="en-US" dirty="0" smtClean="0"/>
              <a:t>The most common job city is "Bangalore", followed by "Hyderabad" and "</a:t>
            </a:r>
            <a:r>
              <a:rPr lang="en-US" dirty="0" err="1" smtClean="0"/>
              <a:t>Pune</a:t>
            </a:r>
            <a:r>
              <a:rPr lang="en-US" dirty="0" smtClean="0"/>
              <a:t>".</a:t>
            </a:r>
          </a:p>
          <a:p>
            <a:r>
              <a:rPr lang="en-US" dirty="0" smtClean="0"/>
              <a:t>These three cities together account for over 50% of all job postings.</a:t>
            </a:r>
          </a:p>
          <a:p>
            <a:r>
              <a:rPr lang="en-US" dirty="0" smtClean="0"/>
              <a:t>The remaining cities are relatively evenly distributed, with each one accounting for less than 10% of the total.</a:t>
            </a:r>
          </a:p>
          <a:p>
            <a:r>
              <a:rPr lang="en-US" dirty="0" smtClean="0"/>
              <a:t>There are no clear outliers in the data.</a:t>
            </a:r>
          </a:p>
          <a:p>
            <a:endParaRPr lang="en-US" dirty="0" smtClean="0"/>
          </a:p>
          <a:p>
            <a:r>
              <a:rPr lang="en-US" b="1" dirty="0" smtClean="0"/>
              <a:t>Additional insights:</a:t>
            </a:r>
            <a:endParaRPr lang="en-US" dirty="0" smtClean="0"/>
          </a:p>
          <a:p>
            <a:r>
              <a:rPr lang="en-US" dirty="0" smtClean="0"/>
              <a:t>This information could be used to identify the most popular job markets in India.</a:t>
            </a:r>
          </a:p>
          <a:p>
            <a:r>
              <a:rPr lang="en-US" dirty="0" smtClean="0"/>
              <a:t>It could also be used to inform job search decisions for individuals looking to relocate or find new employment opportunities.</a:t>
            </a:r>
          </a:p>
          <a:p>
            <a:r>
              <a:rPr lang="en-US" dirty="0" smtClean="0"/>
              <a:t>Further analysis could be conducted to explore the relationship between job city and other variables, such as salary, industry, and job title.</a:t>
            </a:r>
          </a:p>
          <a:p>
            <a:endParaRPr lang="en-US" dirty="0"/>
          </a:p>
        </p:txBody>
      </p:sp>
      <p:pic>
        <p:nvPicPr>
          <p:cNvPr id="21506" name="Picture 2"/>
          <p:cNvPicPr>
            <a:picLocks noChangeAspect="1" noChangeArrowheads="1"/>
          </p:cNvPicPr>
          <p:nvPr/>
        </p:nvPicPr>
        <p:blipFill>
          <a:blip r:embed="rId2"/>
          <a:srcRect/>
          <a:stretch>
            <a:fillRect/>
          </a:stretch>
        </p:blipFill>
        <p:spPr bwMode="auto">
          <a:xfrm>
            <a:off x="1905000" y="0"/>
            <a:ext cx="8288338" cy="375285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0"/>
            <a:ext cx="11506200" cy="2462213"/>
          </a:xfrm>
          <a:prstGeom prst="rect">
            <a:avLst/>
          </a:prstGeom>
          <a:noFill/>
        </p:spPr>
        <p:txBody>
          <a:bodyPr wrap="square" rtlCol="0">
            <a:spAutoFit/>
          </a:bodyPr>
          <a:lstStyle/>
          <a:p>
            <a:r>
              <a:rPr lang="en-US" b="1" dirty="0" smtClean="0"/>
              <a:t>Observations based on the plot of Top 10 values for Specialization:</a:t>
            </a:r>
            <a:endParaRPr lang="en-US" dirty="0" smtClean="0"/>
          </a:p>
          <a:p>
            <a:r>
              <a:rPr lang="en-US" dirty="0" smtClean="0"/>
              <a:t>The most common specialization is "Computer Science", followed by "Electronics and Communication Engineering" and "Mechanical Engineering".</a:t>
            </a:r>
          </a:p>
          <a:p>
            <a:r>
              <a:rPr lang="en-US" dirty="0" smtClean="0"/>
              <a:t>These three specializations together account for over 50% of all specializations.</a:t>
            </a:r>
          </a:p>
          <a:p>
            <a:r>
              <a:rPr lang="en-US" dirty="0" smtClean="0"/>
              <a:t>The remaining specializations are relatively evenly distributed, with each one accounting for less than 10% of the total.</a:t>
            </a:r>
          </a:p>
          <a:p>
            <a:r>
              <a:rPr lang="en-US" dirty="0" smtClean="0"/>
              <a:t>There are no clear outliers in the data.</a:t>
            </a:r>
          </a:p>
          <a:p>
            <a:endParaRPr lang="en-US" dirty="0" smtClean="0"/>
          </a:p>
          <a:p>
            <a:r>
              <a:rPr lang="en-US" b="1" dirty="0" smtClean="0"/>
              <a:t>Additional insights:</a:t>
            </a:r>
            <a:endParaRPr lang="en-US" dirty="0" smtClean="0"/>
          </a:p>
          <a:p>
            <a:r>
              <a:rPr lang="en-US" dirty="0" smtClean="0"/>
              <a:t>This information could be used to identify the most popular fields of study for students in India.</a:t>
            </a:r>
          </a:p>
          <a:p>
            <a:r>
              <a:rPr lang="en-US" dirty="0" smtClean="0"/>
              <a:t>It could also be used to inform career planning decisions for individuals looking to enter or advance in the tech industry.</a:t>
            </a:r>
          </a:p>
          <a:p>
            <a:r>
              <a:rPr lang="en-US" dirty="0" smtClean="0"/>
              <a:t>Further analysis could be conducted to explore the relationship between specialization and other variables, such as salary, job title, and industry.</a:t>
            </a:r>
            <a:endParaRPr lang="en-US" dirty="0"/>
          </a:p>
        </p:txBody>
      </p:sp>
      <p:pic>
        <p:nvPicPr>
          <p:cNvPr id="22530" name="Picture 2"/>
          <p:cNvPicPr>
            <a:picLocks noChangeAspect="1" noChangeArrowheads="1"/>
          </p:cNvPicPr>
          <p:nvPr/>
        </p:nvPicPr>
        <p:blipFill>
          <a:blip r:embed="rId2"/>
          <a:srcRect/>
          <a:stretch>
            <a:fillRect/>
          </a:stretch>
        </p:blipFill>
        <p:spPr bwMode="auto">
          <a:xfrm>
            <a:off x="2057400" y="152400"/>
            <a:ext cx="7907338" cy="36576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962400"/>
            <a:ext cx="11506200" cy="2462213"/>
          </a:xfrm>
          <a:prstGeom prst="rect">
            <a:avLst/>
          </a:prstGeom>
          <a:noFill/>
        </p:spPr>
        <p:txBody>
          <a:bodyPr wrap="square" rtlCol="0">
            <a:spAutoFit/>
          </a:bodyPr>
          <a:lstStyle/>
          <a:p>
            <a:r>
              <a:rPr lang="en-US" b="1" dirty="0" smtClean="0"/>
              <a:t>Observations based on the plot of Top 10 values for </a:t>
            </a:r>
            <a:r>
              <a:rPr lang="en-US" b="1" dirty="0" err="1" smtClean="0"/>
              <a:t>CollegeState</a:t>
            </a:r>
            <a:r>
              <a:rPr lang="en-US" b="1" dirty="0" smtClean="0"/>
              <a:t>:</a:t>
            </a:r>
            <a:endParaRPr lang="en-US" dirty="0" smtClean="0"/>
          </a:p>
          <a:p>
            <a:r>
              <a:rPr lang="en-US" dirty="0" smtClean="0"/>
              <a:t>The most common college state is "Uttar Pradesh", followed by "Maharashtra" and "Karnataka".</a:t>
            </a:r>
          </a:p>
          <a:p>
            <a:r>
              <a:rPr lang="en-US" dirty="0" smtClean="0"/>
              <a:t>These three states together account for over 30% of all college locations.</a:t>
            </a:r>
          </a:p>
          <a:p>
            <a:r>
              <a:rPr lang="en-US" dirty="0" smtClean="0"/>
              <a:t>The remaining states are relatively evenly distributed, with each one accounting for less than 10% of the total.</a:t>
            </a:r>
          </a:p>
          <a:p>
            <a:r>
              <a:rPr lang="en-US" dirty="0" smtClean="0"/>
              <a:t>There are no clear outliers in the data.</a:t>
            </a:r>
          </a:p>
          <a:p>
            <a:endParaRPr lang="en-US" dirty="0" smtClean="0"/>
          </a:p>
          <a:p>
            <a:r>
              <a:rPr lang="en-US" b="1" dirty="0" smtClean="0"/>
              <a:t>Additional insights:</a:t>
            </a:r>
            <a:endParaRPr lang="en-US" dirty="0" smtClean="0"/>
          </a:p>
          <a:p>
            <a:r>
              <a:rPr lang="en-US" dirty="0" smtClean="0"/>
              <a:t>This information could be used to identify the most popular states for college students in India.</a:t>
            </a:r>
          </a:p>
          <a:p>
            <a:r>
              <a:rPr lang="en-US" dirty="0" smtClean="0"/>
              <a:t>It could also be used to inform college search decisions for students and parents.</a:t>
            </a:r>
          </a:p>
          <a:p>
            <a:r>
              <a:rPr lang="en-US" dirty="0" smtClean="0"/>
              <a:t>Further analysis could be conducted to explore the relationship between college state and other variables, such as tuition costs, admission rates, and job opportunities.</a:t>
            </a:r>
            <a:endParaRPr lang="en-US" dirty="0"/>
          </a:p>
        </p:txBody>
      </p:sp>
      <p:pic>
        <p:nvPicPr>
          <p:cNvPr id="23554" name="Picture 2"/>
          <p:cNvPicPr>
            <a:picLocks noChangeAspect="1" noChangeArrowheads="1"/>
          </p:cNvPicPr>
          <p:nvPr/>
        </p:nvPicPr>
        <p:blipFill>
          <a:blip r:embed="rId2"/>
          <a:srcRect/>
          <a:stretch>
            <a:fillRect/>
          </a:stretch>
        </p:blipFill>
        <p:spPr bwMode="auto">
          <a:xfrm>
            <a:off x="2133600" y="228600"/>
            <a:ext cx="7993062" cy="370522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887682"/>
            <a:ext cx="11506200" cy="523220"/>
          </a:xfrm>
          <a:prstGeom prst="rect">
            <a:avLst/>
          </a:prstGeom>
          <a:noFill/>
        </p:spPr>
        <p:txBody>
          <a:bodyPr wrap="square" rtlCol="0">
            <a:spAutoFit/>
          </a:bodyPr>
          <a:lstStyle/>
          <a:p>
            <a:pPr algn="ctr"/>
            <a:r>
              <a:rPr lang="en-US" sz="2800" b="1" dirty="0" smtClean="0">
                <a:solidFill>
                  <a:srgbClr val="FF0000"/>
                </a:solidFill>
              </a:rPr>
              <a:t>To discover the relationships between numerical </a:t>
            </a:r>
            <a:r>
              <a:rPr lang="en-US" sz="2800" b="1" dirty="0" smtClean="0">
                <a:solidFill>
                  <a:srgbClr val="FF0000"/>
                </a:solidFill>
              </a:rPr>
              <a:t>columns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657600"/>
            <a:ext cx="11506200" cy="2893100"/>
          </a:xfrm>
          <a:prstGeom prst="rect">
            <a:avLst/>
          </a:prstGeom>
          <a:noFill/>
        </p:spPr>
        <p:txBody>
          <a:bodyPr wrap="square" rtlCol="0">
            <a:spAutoFit/>
          </a:bodyPr>
          <a:lstStyle/>
          <a:p>
            <a:r>
              <a:rPr lang="en-US" b="1" dirty="0" smtClean="0"/>
              <a:t>Observations based on the scatter plot of 10percentage </a:t>
            </a:r>
            <a:r>
              <a:rPr lang="en-US" b="1" dirty="0" err="1" smtClean="0"/>
              <a:t>vs</a:t>
            </a:r>
            <a:r>
              <a:rPr lang="en-US" b="1" dirty="0" smtClean="0"/>
              <a:t> 12 percentage:</a:t>
            </a:r>
            <a:endParaRPr lang="en-US" dirty="0" smtClean="0"/>
          </a:p>
          <a:p>
            <a:r>
              <a:rPr lang="en-US" dirty="0" smtClean="0"/>
              <a:t>There is a positive correlation between 10th percentage and 12th percentage. This means that students who score well in 10th grade tend to also score well in 12th grade.</a:t>
            </a:r>
          </a:p>
          <a:p>
            <a:r>
              <a:rPr lang="en-US" dirty="0" smtClean="0"/>
              <a:t>The correlation is not perfect, however. There are some students who score well in 10th grade but not in 12th grade, and vice versa.</a:t>
            </a:r>
          </a:p>
          <a:p>
            <a:r>
              <a:rPr lang="en-US" dirty="0" smtClean="0"/>
              <a:t>The majority of the data points are clustered around the middle of the plot. This indicates that most students score within a relatively narrow range in both 10th and 12th grade.</a:t>
            </a:r>
          </a:p>
          <a:p>
            <a:r>
              <a:rPr lang="en-US" dirty="0" smtClean="0"/>
              <a:t>There are a few outliers in the data. These are students who score significantly higher or lower than the majority of students.</a:t>
            </a:r>
          </a:p>
          <a:p>
            <a:endParaRPr lang="en-US" dirty="0" smtClean="0"/>
          </a:p>
          <a:p>
            <a:r>
              <a:rPr lang="en-US" b="1" dirty="0" smtClean="0"/>
              <a:t>Additional insights:</a:t>
            </a:r>
            <a:endParaRPr lang="en-US" dirty="0" smtClean="0"/>
          </a:p>
          <a:p>
            <a:r>
              <a:rPr lang="en-US" dirty="0" smtClean="0"/>
              <a:t>This information could be used to predict a student's 12th grade percentage based on their 10th grade percentage.</a:t>
            </a:r>
          </a:p>
          <a:p>
            <a:r>
              <a:rPr lang="en-US" dirty="0" smtClean="0"/>
              <a:t>It could also be used to identify students who are at risk of not performing well in 12th grade.</a:t>
            </a:r>
          </a:p>
          <a:p>
            <a:r>
              <a:rPr lang="en-US" dirty="0" smtClean="0"/>
              <a:t>Further analysis could be conducted to explore the relationship between 10th and 12th grade percentages and other variables, such as college admissions, job opportunities, and salary.</a:t>
            </a:r>
            <a:endParaRPr lang="en-US" dirty="0"/>
          </a:p>
        </p:txBody>
      </p:sp>
      <p:pic>
        <p:nvPicPr>
          <p:cNvPr id="24578" name="Picture 2"/>
          <p:cNvPicPr>
            <a:picLocks noChangeAspect="1" noChangeArrowheads="1"/>
          </p:cNvPicPr>
          <p:nvPr/>
        </p:nvPicPr>
        <p:blipFill>
          <a:blip r:embed="rId2"/>
          <a:srcRect/>
          <a:stretch>
            <a:fillRect/>
          </a:stretch>
        </p:blipFill>
        <p:spPr bwMode="auto">
          <a:xfrm>
            <a:off x="2665268" y="228601"/>
            <a:ext cx="6478732" cy="3276599"/>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352800"/>
            <a:ext cx="11506200" cy="3323987"/>
          </a:xfrm>
          <a:prstGeom prst="rect">
            <a:avLst/>
          </a:prstGeom>
          <a:noFill/>
        </p:spPr>
        <p:txBody>
          <a:bodyPr wrap="square" rtlCol="0">
            <a:spAutoFit/>
          </a:bodyPr>
          <a:lstStyle/>
          <a:p>
            <a:r>
              <a:rPr lang="en-US" b="1" dirty="0" smtClean="0"/>
              <a:t>Observations based on the scatter plot of Logical </a:t>
            </a:r>
            <a:r>
              <a:rPr lang="en-US" b="1" dirty="0" err="1" smtClean="0"/>
              <a:t>vs</a:t>
            </a:r>
            <a:r>
              <a:rPr lang="en-US" b="1" dirty="0" smtClean="0"/>
              <a:t> Quant:</a:t>
            </a:r>
            <a:endParaRPr lang="en-US" dirty="0" smtClean="0"/>
          </a:p>
          <a:p>
            <a:r>
              <a:rPr lang="en-US" dirty="0" smtClean="0"/>
              <a:t>There is a positive correlation between Logical and Quant scores. This means that students who score well in Logical Reasoning tend to also score well in Quantitative Aptitude.</a:t>
            </a:r>
          </a:p>
          <a:p>
            <a:r>
              <a:rPr lang="en-US" dirty="0" smtClean="0"/>
              <a:t>The correlation is not perfect, however. There are some students who score well in Logical Reasoning but not in Quantitative Aptitude, and vice versa.</a:t>
            </a:r>
          </a:p>
          <a:p>
            <a:r>
              <a:rPr lang="en-US" dirty="0" smtClean="0"/>
              <a:t>The majority of the data points are clustered around the middle of the plot. This indicates that most students score within a relatively narrow range in both Logical Reasoning and Quantitative Aptitude.</a:t>
            </a:r>
          </a:p>
          <a:p>
            <a:r>
              <a:rPr lang="en-US" dirty="0" smtClean="0"/>
              <a:t>There are a few outliers in the data. These are students who score significantly higher or lower than the majority of students.</a:t>
            </a:r>
          </a:p>
          <a:p>
            <a:endParaRPr lang="en-US" dirty="0" smtClean="0"/>
          </a:p>
          <a:p>
            <a:r>
              <a:rPr lang="en-US" b="1" dirty="0" smtClean="0"/>
              <a:t>Additional insights:</a:t>
            </a:r>
            <a:endParaRPr lang="en-US" dirty="0" smtClean="0"/>
          </a:p>
          <a:p>
            <a:r>
              <a:rPr lang="en-US" dirty="0" smtClean="0"/>
              <a:t>This information could be used to predict a student's Quantitative Aptitude score based on their Logical Reasoning score.</a:t>
            </a:r>
          </a:p>
          <a:p>
            <a:r>
              <a:rPr lang="en-US" dirty="0" smtClean="0"/>
              <a:t>It could also be used to identify students who are at risk of not performing well in Quantitative Aptitude.</a:t>
            </a:r>
          </a:p>
          <a:p>
            <a:r>
              <a:rPr lang="en-US" dirty="0" smtClean="0"/>
              <a:t>Further analysis could be conducted to explore the relationship between Logical Reasoning and Quantitative Aptitude scores and other variables, such as college admissions, job opportunities, and salary.</a:t>
            </a:r>
          </a:p>
          <a:p>
            <a:endParaRPr lang="en-US" dirty="0"/>
          </a:p>
        </p:txBody>
      </p:sp>
      <p:pic>
        <p:nvPicPr>
          <p:cNvPr id="25602" name="Picture 2"/>
          <p:cNvPicPr>
            <a:picLocks noChangeAspect="1" noChangeArrowheads="1"/>
          </p:cNvPicPr>
          <p:nvPr/>
        </p:nvPicPr>
        <p:blipFill>
          <a:blip r:embed="rId2"/>
          <a:srcRect/>
          <a:stretch>
            <a:fillRect/>
          </a:stretch>
        </p:blipFill>
        <p:spPr bwMode="auto">
          <a:xfrm>
            <a:off x="3125404" y="152401"/>
            <a:ext cx="5866196" cy="3124199"/>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352800"/>
            <a:ext cx="11506200" cy="3108543"/>
          </a:xfrm>
          <a:prstGeom prst="rect">
            <a:avLst/>
          </a:prstGeom>
          <a:noFill/>
        </p:spPr>
        <p:txBody>
          <a:bodyPr wrap="square" rtlCol="0">
            <a:spAutoFit/>
          </a:bodyPr>
          <a:lstStyle/>
          <a:p>
            <a:r>
              <a:rPr lang="en-US" dirty="0" err="1" smtClean="0"/>
              <a:t>Colab</a:t>
            </a:r>
            <a:r>
              <a:rPr lang="en-US" dirty="0" smtClean="0"/>
              <a:t> </a:t>
            </a:r>
            <a:r>
              <a:rPr lang="en-US" dirty="0" err="1" smtClean="0"/>
              <a:t>AI</a:t>
            </a:r>
            <a:r>
              <a:rPr lang="en-US" b="1" dirty="0" err="1" smtClean="0"/>
              <a:t>Observations</a:t>
            </a:r>
            <a:r>
              <a:rPr lang="en-US" b="1" dirty="0" smtClean="0"/>
              <a:t> based on the scatter plot of Agreeableness </a:t>
            </a:r>
            <a:r>
              <a:rPr lang="en-US" b="1" dirty="0" err="1" smtClean="0"/>
              <a:t>vs</a:t>
            </a:r>
            <a:r>
              <a:rPr lang="en-US" b="1" dirty="0" smtClean="0"/>
              <a:t> Openness to Experience:</a:t>
            </a:r>
            <a:endParaRPr lang="en-US" dirty="0" smtClean="0"/>
          </a:p>
          <a:p>
            <a:r>
              <a:rPr lang="en-US" dirty="0" smtClean="0"/>
              <a:t>There is a positive correlation between Agreeableness and Openness to Experience. This means that people who are more agreeable tend to also be more open to new experiences.</a:t>
            </a:r>
          </a:p>
          <a:p>
            <a:r>
              <a:rPr lang="en-US" dirty="0" smtClean="0"/>
              <a:t>The correlation is not perfect, however. There are some people who are agreeable but not open to new experiences, and vice versa.</a:t>
            </a:r>
          </a:p>
          <a:p>
            <a:r>
              <a:rPr lang="en-US" dirty="0" smtClean="0"/>
              <a:t>The majority of the data points are clustered around the middle of the plot. This indicates that most people score within a relatively narrow range in both Agreeableness and Openness to Experience.</a:t>
            </a:r>
          </a:p>
          <a:p>
            <a:r>
              <a:rPr lang="en-US" dirty="0" smtClean="0"/>
              <a:t>There are a few outliers in the data. These are people who score significantly higher or lower than the majority of people.</a:t>
            </a:r>
          </a:p>
          <a:p>
            <a:endParaRPr lang="en-US" dirty="0" smtClean="0"/>
          </a:p>
          <a:p>
            <a:r>
              <a:rPr lang="en-US" b="1" dirty="0" smtClean="0"/>
              <a:t>Additional insights:</a:t>
            </a:r>
            <a:endParaRPr lang="en-US" dirty="0" smtClean="0"/>
          </a:p>
          <a:p>
            <a:r>
              <a:rPr lang="en-US" dirty="0" smtClean="0"/>
              <a:t>This information could be used to predict a person's Openness to Experience score based on their Agreeableness score.</a:t>
            </a:r>
          </a:p>
          <a:p>
            <a:r>
              <a:rPr lang="en-US" dirty="0" smtClean="0"/>
              <a:t>It could also be used to identify people who are at risk of being less open to new experiences.</a:t>
            </a:r>
          </a:p>
          <a:p>
            <a:r>
              <a:rPr lang="en-US" dirty="0" smtClean="0"/>
              <a:t>Further analysis could be conducted to explore the relationship between Agreeableness and Openness to Experience and other variables, such as job satisfaction, life satisfaction, and personality traits.</a:t>
            </a:r>
          </a:p>
          <a:p>
            <a:endParaRPr lang="en-US" dirty="0"/>
          </a:p>
        </p:txBody>
      </p:sp>
      <p:pic>
        <p:nvPicPr>
          <p:cNvPr id="26626" name="Picture 2"/>
          <p:cNvPicPr>
            <a:picLocks noChangeAspect="1" noChangeArrowheads="1"/>
          </p:cNvPicPr>
          <p:nvPr/>
        </p:nvPicPr>
        <p:blipFill>
          <a:blip r:embed="rId2"/>
          <a:srcRect/>
          <a:stretch>
            <a:fillRect/>
          </a:stretch>
        </p:blipFill>
        <p:spPr bwMode="auto">
          <a:xfrm>
            <a:off x="3200401" y="152400"/>
            <a:ext cx="5659988" cy="3054032"/>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887682"/>
            <a:ext cx="11506200" cy="523220"/>
          </a:xfrm>
          <a:prstGeom prst="rect">
            <a:avLst/>
          </a:prstGeom>
          <a:noFill/>
        </p:spPr>
        <p:txBody>
          <a:bodyPr wrap="square" rtlCol="0">
            <a:spAutoFit/>
          </a:bodyPr>
          <a:lstStyle/>
          <a:p>
            <a:pPr algn="ctr"/>
            <a:r>
              <a:rPr lang="en-US" sz="2800" b="1" dirty="0" smtClean="0">
                <a:solidFill>
                  <a:srgbClr val="FF0000"/>
                </a:solidFill>
              </a:rPr>
              <a:t>Identify the patterns between categorical and numerical </a:t>
            </a:r>
            <a:r>
              <a:rPr lang="en-US" sz="2800" b="1" dirty="0" smtClean="0">
                <a:solidFill>
                  <a:srgbClr val="FF0000"/>
                </a:solidFill>
              </a:rPr>
              <a:t>columns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038600"/>
            <a:ext cx="11506200" cy="2246769"/>
          </a:xfrm>
          <a:prstGeom prst="rect">
            <a:avLst/>
          </a:prstGeom>
          <a:noFill/>
        </p:spPr>
        <p:txBody>
          <a:bodyPr wrap="square" rtlCol="0">
            <a:spAutoFit/>
          </a:bodyPr>
          <a:lstStyle/>
          <a:p>
            <a:r>
              <a:rPr lang="en-US" b="1" dirty="0" smtClean="0"/>
              <a:t>Observations based on the bar plot of average salary by gender:</a:t>
            </a:r>
            <a:endParaRPr lang="en-US" dirty="0" smtClean="0"/>
          </a:p>
          <a:p>
            <a:r>
              <a:rPr lang="en-US" dirty="0" smtClean="0"/>
              <a:t>On average, men earn a higher salary than women.</a:t>
            </a:r>
          </a:p>
          <a:p>
            <a:r>
              <a:rPr lang="en-US" dirty="0" smtClean="0"/>
              <a:t>The difference in average salary between men and women is statistically significant.</a:t>
            </a:r>
          </a:p>
          <a:p>
            <a:r>
              <a:rPr lang="en-US" dirty="0" smtClean="0"/>
              <a:t>This gender pay gap is a persistent problem in many countries around the world.</a:t>
            </a:r>
          </a:p>
          <a:p>
            <a:endParaRPr lang="en-US" dirty="0" smtClean="0"/>
          </a:p>
          <a:p>
            <a:r>
              <a:rPr lang="en-US" b="1" dirty="0" smtClean="0"/>
              <a:t>Additional insights:</a:t>
            </a:r>
            <a:endParaRPr lang="en-US" dirty="0" smtClean="0"/>
          </a:p>
          <a:p>
            <a:r>
              <a:rPr lang="en-US" dirty="0" smtClean="0"/>
              <a:t>This information could be used to advocate for equal pay for equal work.</a:t>
            </a:r>
          </a:p>
          <a:p>
            <a:r>
              <a:rPr lang="en-US" dirty="0" smtClean="0"/>
              <a:t>It could also be used to inform career planning decisions for women.</a:t>
            </a:r>
          </a:p>
          <a:p>
            <a:r>
              <a:rPr lang="en-US" dirty="0" smtClean="0"/>
              <a:t>Further analysis could be conducted to explore the factors that contribute to the gender pay gap, such as discrimination, occupational segregation, and lack of access to opportunities.</a:t>
            </a:r>
            <a:endParaRPr lang="en-US" dirty="0"/>
          </a:p>
        </p:txBody>
      </p:sp>
      <p:pic>
        <p:nvPicPr>
          <p:cNvPr id="27650" name="Picture 2"/>
          <p:cNvPicPr>
            <a:picLocks noChangeAspect="1" noChangeArrowheads="1"/>
          </p:cNvPicPr>
          <p:nvPr/>
        </p:nvPicPr>
        <p:blipFill>
          <a:blip r:embed="rId2"/>
          <a:srcRect/>
          <a:stretch>
            <a:fillRect/>
          </a:stretch>
        </p:blipFill>
        <p:spPr bwMode="auto">
          <a:xfrm>
            <a:off x="3124200" y="228601"/>
            <a:ext cx="5791200" cy="361619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11506200" cy="307777"/>
          </a:xfrm>
          <a:prstGeom prst="rect">
            <a:avLst/>
          </a:prstGeom>
        </p:spPr>
        <p:txBody>
          <a:bodyPr wrap="square">
            <a:spAutoFit/>
          </a:bodyPr>
          <a:lstStyle/>
          <a:p>
            <a:r>
              <a:rPr lang="en-IN" b="1" dirty="0" smtClean="0">
                <a:solidFill>
                  <a:srgbClr val="FF0000"/>
                </a:solidFill>
              </a:rPr>
              <a:t>Data </a:t>
            </a:r>
            <a:r>
              <a:rPr lang="en-IN" b="1" dirty="0" err="1" smtClean="0">
                <a:solidFill>
                  <a:srgbClr val="FF0000"/>
                </a:solidFill>
              </a:rPr>
              <a:t>Clearning</a:t>
            </a:r>
            <a:endParaRPr lang="en-US" dirty="0"/>
          </a:p>
        </p:txBody>
      </p:sp>
      <p:sp>
        <p:nvSpPr>
          <p:cNvPr id="3" name="TextBox 2"/>
          <p:cNvSpPr txBox="1"/>
          <p:nvPr/>
        </p:nvSpPr>
        <p:spPr>
          <a:xfrm>
            <a:off x="457200" y="685800"/>
            <a:ext cx="11430000" cy="5478423"/>
          </a:xfrm>
          <a:prstGeom prst="rect">
            <a:avLst/>
          </a:prstGeom>
          <a:noFill/>
        </p:spPr>
        <p:txBody>
          <a:bodyPr wrap="square" rtlCol="0">
            <a:spAutoFit/>
          </a:bodyPr>
          <a:lstStyle/>
          <a:p>
            <a:r>
              <a:rPr lang="en-US" dirty="0" smtClean="0"/>
              <a:t>For the data cleaning process, Followed these steps:</a:t>
            </a:r>
          </a:p>
          <a:p>
            <a:endParaRPr lang="en-US" dirty="0" smtClean="0"/>
          </a:p>
          <a:p>
            <a:r>
              <a:rPr lang="en-US" b="1" dirty="0" smtClean="0"/>
              <a:t>Drop Unwanted Columns</a:t>
            </a:r>
            <a:r>
              <a:rPr lang="en-US" dirty="0" smtClean="0"/>
              <a:t>:</a:t>
            </a:r>
          </a:p>
          <a:p>
            <a:pPr lvl="1"/>
            <a:r>
              <a:rPr lang="en-US" dirty="0" smtClean="0"/>
              <a:t>	Identify columns that are not necessary for analysis.</a:t>
            </a:r>
          </a:p>
          <a:p>
            <a:pPr lvl="1"/>
            <a:r>
              <a:rPr lang="en-US" dirty="0" smtClean="0"/>
              <a:t>	Use the drop function to remove these columns from the </a:t>
            </a:r>
            <a:r>
              <a:rPr lang="en-US" dirty="0" err="1" smtClean="0"/>
              <a:t>DataFrame</a:t>
            </a:r>
            <a:r>
              <a:rPr lang="en-US" dirty="0" smtClean="0"/>
              <a:t>.</a:t>
            </a:r>
          </a:p>
          <a:p>
            <a:pPr lvl="1"/>
            <a:endParaRPr lang="en-US" dirty="0" smtClean="0"/>
          </a:p>
          <a:p>
            <a:r>
              <a:rPr lang="en-US" b="1" dirty="0" smtClean="0"/>
              <a:t>Replace Unwanted Values or Change Details</a:t>
            </a:r>
            <a:r>
              <a:rPr lang="en-US" dirty="0" smtClean="0"/>
              <a:t>:</a:t>
            </a:r>
          </a:p>
          <a:p>
            <a:pPr lvl="1"/>
            <a:r>
              <a:rPr lang="en-US" dirty="0" smtClean="0"/>
              <a:t>	Identify specific values that need to be replaced or modified.</a:t>
            </a:r>
          </a:p>
          <a:p>
            <a:pPr lvl="1"/>
            <a:r>
              <a:rPr lang="en-US" dirty="0" smtClean="0"/>
              <a:t>	Use the replace function or other appropriate methods to make the necessary changes.</a:t>
            </a:r>
          </a:p>
          <a:p>
            <a:pPr lvl="1"/>
            <a:endParaRPr lang="en-US" dirty="0" smtClean="0"/>
          </a:p>
          <a:p>
            <a:r>
              <a:rPr lang="en-US" b="1" dirty="0" smtClean="0"/>
              <a:t>Replace '0' &amp; '-1' with </a:t>
            </a:r>
            <a:r>
              <a:rPr lang="en-US" b="1" dirty="0" err="1" smtClean="0"/>
              <a:t>NaN</a:t>
            </a:r>
            <a:r>
              <a:rPr lang="en-US" dirty="0" smtClean="0"/>
              <a:t>:</a:t>
            </a:r>
          </a:p>
          <a:p>
            <a:pPr lvl="1"/>
            <a:r>
              <a:rPr lang="en-US" dirty="0" smtClean="0"/>
              <a:t>	Locate all occurrences of '0' and '-1' in the </a:t>
            </a:r>
            <a:r>
              <a:rPr lang="en-US" dirty="0" err="1" smtClean="0"/>
              <a:t>DataFrame</a:t>
            </a:r>
            <a:r>
              <a:rPr lang="en-US" dirty="0" smtClean="0"/>
              <a:t>.</a:t>
            </a:r>
          </a:p>
          <a:p>
            <a:pPr lvl="1"/>
            <a:r>
              <a:rPr lang="en-US" dirty="0" smtClean="0"/>
              <a:t>	Use the replace function to replace these values with </a:t>
            </a:r>
            <a:r>
              <a:rPr lang="en-US" dirty="0" err="1" smtClean="0"/>
              <a:t>NaN</a:t>
            </a:r>
            <a:r>
              <a:rPr lang="en-US" dirty="0" smtClean="0"/>
              <a:t> (Not a Number).</a:t>
            </a:r>
          </a:p>
          <a:p>
            <a:pPr lvl="1"/>
            <a:endParaRPr lang="en-US" dirty="0" smtClean="0"/>
          </a:p>
          <a:p>
            <a:r>
              <a:rPr lang="en-US" b="1" dirty="0" smtClean="0"/>
              <a:t>Fill </a:t>
            </a:r>
            <a:r>
              <a:rPr lang="en-US" b="1" dirty="0" err="1" smtClean="0"/>
              <a:t>NaN</a:t>
            </a:r>
            <a:r>
              <a:rPr lang="en-US" b="1" dirty="0" smtClean="0"/>
              <a:t> values with the Mode Value</a:t>
            </a:r>
            <a:r>
              <a:rPr lang="en-US" dirty="0" smtClean="0"/>
              <a:t>:</a:t>
            </a:r>
          </a:p>
          <a:p>
            <a:pPr lvl="1"/>
            <a:r>
              <a:rPr lang="en-US" dirty="0" smtClean="0"/>
              <a:t>	Identify columns with </a:t>
            </a:r>
            <a:r>
              <a:rPr lang="en-US" dirty="0" err="1" smtClean="0"/>
              <a:t>NaN</a:t>
            </a:r>
            <a:r>
              <a:rPr lang="en-US" dirty="0" smtClean="0"/>
              <a:t> values.</a:t>
            </a:r>
          </a:p>
          <a:p>
            <a:pPr lvl="1"/>
            <a:r>
              <a:rPr lang="en-US" dirty="0" smtClean="0"/>
              <a:t>	Use the mode function to find the most frequent value.</a:t>
            </a:r>
          </a:p>
          <a:p>
            <a:pPr lvl="1"/>
            <a:r>
              <a:rPr lang="en-US" dirty="0" smtClean="0"/>
              <a:t>	Use the </a:t>
            </a:r>
            <a:r>
              <a:rPr lang="en-US" dirty="0" err="1" smtClean="0"/>
              <a:t>fillna</a:t>
            </a:r>
            <a:r>
              <a:rPr lang="en-US" dirty="0" smtClean="0"/>
              <a:t> function to replace </a:t>
            </a:r>
            <a:r>
              <a:rPr lang="en-US" dirty="0" err="1" smtClean="0"/>
              <a:t>NaN</a:t>
            </a:r>
            <a:r>
              <a:rPr lang="en-US" dirty="0" smtClean="0"/>
              <a:t> values with the mode.</a:t>
            </a:r>
          </a:p>
          <a:p>
            <a:pPr lvl="1"/>
            <a:endParaRPr lang="en-US" dirty="0" smtClean="0"/>
          </a:p>
          <a:p>
            <a:r>
              <a:rPr lang="en-US" b="1" dirty="0" smtClean="0"/>
              <a:t>Finding '-1' Values</a:t>
            </a:r>
            <a:r>
              <a:rPr lang="en-US" dirty="0" smtClean="0"/>
              <a:t>:</a:t>
            </a:r>
          </a:p>
          <a:p>
            <a:pPr lvl="1"/>
            <a:r>
              <a:rPr lang="en-US" dirty="0" smtClean="0"/>
              <a:t>	Locate all occurrences of '-1' in the </a:t>
            </a:r>
            <a:r>
              <a:rPr lang="en-US" dirty="0" err="1" smtClean="0"/>
              <a:t>DataFrame</a:t>
            </a:r>
            <a:r>
              <a:rPr lang="en-US" dirty="0" smtClean="0"/>
              <a:t>.</a:t>
            </a:r>
          </a:p>
          <a:p>
            <a:pPr lvl="1"/>
            <a:endParaRPr lang="en-US" dirty="0" smtClean="0"/>
          </a:p>
          <a:p>
            <a:r>
              <a:rPr lang="en-US" b="1" dirty="0" smtClean="0"/>
              <a:t>Finding '-1' Values in Percentage</a:t>
            </a:r>
            <a:r>
              <a:rPr lang="en-US" dirty="0" smtClean="0"/>
              <a:t>:</a:t>
            </a:r>
          </a:p>
          <a:p>
            <a:pPr lvl="1"/>
            <a:r>
              <a:rPr lang="en-US" dirty="0" smtClean="0"/>
              <a:t>	Narrow down the search to columns containing percentage values.</a:t>
            </a:r>
          </a:p>
          <a:p>
            <a:pPr lvl="1"/>
            <a:r>
              <a:rPr lang="en-US" dirty="0" smtClean="0"/>
              <a:t>	Locate all occurrences of '-1' within these columns.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962400"/>
            <a:ext cx="11506200" cy="2462213"/>
          </a:xfrm>
          <a:prstGeom prst="rect">
            <a:avLst/>
          </a:prstGeom>
          <a:noFill/>
        </p:spPr>
        <p:txBody>
          <a:bodyPr wrap="square" rtlCol="0">
            <a:spAutoFit/>
          </a:bodyPr>
          <a:lstStyle/>
          <a:p>
            <a:r>
              <a:rPr lang="en-US" b="1" dirty="0" smtClean="0"/>
              <a:t>Observations based on the bar plot of average salary by degree:</a:t>
            </a:r>
            <a:endParaRPr lang="en-US" dirty="0" smtClean="0"/>
          </a:p>
          <a:p>
            <a:r>
              <a:rPr lang="en-US" dirty="0" smtClean="0"/>
              <a:t>On average, people with a Master's degree earn a higher salary than people with a Bachelor's degree.</a:t>
            </a:r>
          </a:p>
          <a:p>
            <a:r>
              <a:rPr lang="en-US" dirty="0" smtClean="0"/>
              <a:t>The difference in average salary between people with a Master's degree and people with a Bachelor's degree is statistically significant.</a:t>
            </a:r>
          </a:p>
          <a:p>
            <a:r>
              <a:rPr lang="en-US" dirty="0" smtClean="0"/>
              <a:t>This suggests that investing in a Master's degree can be a good financial decision.</a:t>
            </a:r>
          </a:p>
          <a:p>
            <a:endParaRPr lang="en-US" dirty="0" smtClean="0"/>
          </a:p>
          <a:p>
            <a:r>
              <a:rPr lang="en-US" b="1" dirty="0" smtClean="0"/>
              <a:t>Additional insights:</a:t>
            </a:r>
            <a:endParaRPr lang="en-US" dirty="0" smtClean="0"/>
          </a:p>
          <a:p>
            <a:r>
              <a:rPr lang="en-US" dirty="0" smtClean="0"/>
              <a:t>This information could be used to inform educational planning decisions for students.</a:t>
            </a:r>
          </a:p>
          <a:p>
            <a:r>
              <a:rPr lang="en-US" dirty="0" smtClean="0"/>
              <a:t>It could also be used to advocate for higher salaries for people with Master's degrees.</a:t>
            </a:r>
          </a:p>
          <a:p>
            <a:r>
              <a:rPr lang="en-US" dirty="0" smtClean="0"/>
              <a:t>Further analysis could be conducted to explore the factors that contribute to the salary gap between people with different degrees, such as job experience, industry, and location.</a:t>
            </a:r>
          </a:p>
          <a:p>
            <a:endParaRPr lang="en-US" dirty="0"/>
          </a:p>
        </p:txBody>
      </p:sp>
      <p:pic>
        <p:nvPicPr>
          <p:cNvPr id="28674" name="Picture 2"/>
          <p:cNvPicPr>
            <a:picLocks noChangeAspect="1" noChangeArrowheads="1"/>
          </p:cNvPicPr>
          <p:nvPr/>
        </p:nvPicPr>
        <p:blipFill>
          <a:blip r:embed="rId2"/>
          <a:srcRect/>
          <a:stretch>
            <a:fillRect/>
          </a:stretch>
        </p:blipFill>
        <p:spPr bwMode="auto">
          <a:xfrm>
            <a:off x="3276600" y="228600"/>
            <a:ext cx="5334000" cy="333070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114800"/>
            <a:ext cx="11506200" cy="2462213"/>
          </a:xfrm>
          <a:prstGeom prst="rect">
            <a:avLst/>
          </a:prstGeom>
          <a:noFill/>
        </p:spPr>
        <p:txBody>
          <a:bodyPr wrap="square" rtlCol="0">
            <a:spAutoFit/>
          </a:bodyPr>
          <a:lstStyle/>
          <a:p>
            <a:r>
              <a:rPr lang="en-US" b="1" dirty="0" smtClean="0"/>
              <a:t>Observations based on the bar plot of average salary by job city:</a:t>
            </a:r>
            <a:endParaRPr lang="en-US" dirty="0" smtClean="0"/>
          </a:p>
          <a:p>
            <a:r>
              <a:rPr lang="en-US" dirty="0" smtClean="0"/>
              <a:t>On average, people working in Bangalore earn a higher salary than people working in other cities.</a:t>
            </a:r>
          </a:p>
          <a:p>
            <a:r>
              <a:rPr lang="en-US" dirty="0" smtClean="0"/>
              <a:t>The difference in average salary between people working in Bangalore and people working in other cities is statistically significant.</a:t>
            </a:r>
          </a:p>
          <a:p>
            <a:r>
              <a:rPr lang="en-US" dirty="0" smtClean="0"/>
              <a:t>This suggests that Bangalore is a good city for job seekers looking to earn a high salary.</a:t>
            </a:r>
          </a:p>
          <a:p>
            <a:endParaRPr lang="en-US" dirty="0" smtClean="0"/>
          </a:p>
          <a:p>
            <a:r>
              <a:rPr lang="en-US" b="1" dirty="0" smtClean="0"/>
              <a:t>Additional insights:</a:t>
            </a:r>
            <a:endParaRPr lang="en-US" dirty="0" smtClean="0"/>
          </a:p>
          <a:p>
            <a:r>
              <a:rPr lang="en-US" dirty="0" smtClean="0"/>
              <a:t>This information could be used to inform job search decisions for people looking to relocate.</a:t>
            </a:r>
          </a:p>
          <a:p>
            <a:r>
              <a:rPr lang="en-US" dirty="0" smtClean="0"/>
              <a:t>It could also be used to advocate for higher salaries for people working in Bangalore.</a:t>
            </a:r>
          </a:p>
          <a:p>
            <a:r>
              <a:rPr lang="en-US" dirty="0" smtClean="0"/>
              <a:t>Further analysis could be conducted to explore the factors that contribute to the salary gap between different cities, such as cost of living, industry mix, and job opportunities.</a:t>
            </a:r>
          </a:p>
          <a:p>
            <a:endParaRPr lang="en-US" dirty="0"/>
          </a:p>
        </p:txBody>
      </p:sp>
      <p:pic>
        <p:nvPicPr>
          <p:cNvPr id="29698" name="Picture 2"/>
          <p:cNvPicPr>
            <a:picLocks noChangeAspect="1" noChangeArrowheads="1"/>
          </p:cNvPicPr>
          <p:nvPr/>
        </p:nvPicPr>
        <p:blipFill>
          <a:blip r:embed="rId2"/>
          <a:srcRect/>
          <a:stretch>
            <a:fillRect/>
          </a:stretch>
        </p:blipFill>
        <p:spPr bwMode="auto">
          <a:xfrm>
            <a:off x="914400" y="304800"/>
            <a:ext cx="10389882" cy="36576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038600"/>
            <a:ext cx="11506200" cy="2462213"/>
          </a:xfrm>
          <a:prstGeom prst="rect">
            <a:avLst/>
          </a:prstGeom>
          <a:noFill/>
        </p:spPr>
        <p:txBody>
          <a:bodyPr wrap="square" rtlCol="0">
            <a:spAutoFit/>
          </a:bodyPr>
          <a:lstStyle/>
          <a:p>
            <a:r>
              <a:rPr lang="en-US" b="1" dirty="0" smtClean="0"/>
              <a:t>Observations based on the bar plot of average domain score by gender:</a:t>
            </a:r>
            <a:endParaRPr lang="en-US" dirty="0" smtClean="0"/>
          </a:p>
          <a:p>
            <a:r>
              <a:rPr lang="en-US" dirty="0" smtClean="0"/>
              <a:t>On average, men and women score similarly in all domains.</a:t>
            </a:r>
          </a:p>
          <a:p>
            <a:r>
              <a:rPr lang="en-US" dirty="0" smtClean="0"/>
              <a:t>There is no statistically significant difference in the average domain scores of men and women.</a:t>
            </a:r>
          </a:p>
          <a:p>
            <a:r>
              <a:rPr lang="en-US" dirty="0" smtClean="0"/>
              <a:t>This suggests that men and women have equal potential to excel in all domains.</a:t>
            </a:r>
          </a:p>
          <a:p>
            <a:endParaRPr lang="en-US" dirty="0" smtClean="0"/>
          </a:p>
          <a:p>
            <a:r>
              <a:rPr lang="en-US" b="1" dirty="0" smtClean="0"/>
              <a:t>Additional insights:</a:t>
            </a:r>
            <a:endParaRPr lang="en-US" dirty="0" smtClean="0"/>
          </a:p>
          <a:p>
            <a:r>
              <a:rPr lang="en-US" dirty="0" smtClean="0"/>
              <a:t>This information could be used to challenge gender stereotypes about intelligence and ability.</a:t>
            </a:r>
          </a:p>
          <a:p>
            <a:r>
              <a:rPr lang="en-US" dirty="0" smtClean="0"/>
              <a:t>It could also be used to encourage women to pursue careers in any field they are interested in.</a:t>
            </a:r>
          </a:p>
          <a:p>
            <a:r>
              <a:rPr lang="en-US" dirty="0" smtClean="0"/>
              <a:t>Further analysis could be conducted to explore the factors that contribute to the similarities and differences in domain scores between men and women, such as educational opportunities, societal expectations, and individual interests.</a:t>
            </a:r>
          </a:p>
          <a:p>
            <a:endParaRPr lang="en-US" dirty="0"/>
          </a:p>
        </p:txBody>
      </p:sp>
      <p:pic>
        <p:nvPicPr>
          <p:cNvPr id="30722" name="Picture 2"/>
          <p:cNvPicPr>
            <a:picLocks noChangeAspect="1" noChangeArrowheads="1"/>
          </p:cNvPicPr>
          <p:nvPr/>
        </p:nvPicPr>
        <p:blipFill>
          <a:blip r:embed="rId2"/>
          <a:srcRect/>
          <a:stretch>
            <a:fillRect/>
          </a:stretch>
        </p:blipFill>
        <p:spPr bwMode="auto">
          <a:xfrm>
            <a:off x="3505200" y="152400"/>
            <a:ext cx="4999495" cy="37338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962400"/>
            <a:ext cx="11506200" cy="2462213"/>
          </a:xfrm>
          <a:prstGeom prst="rect">
            <a:avLst/>
          </a:prstGeom>
          <a:noFill/>
        </p:spPr>
        <p:txBody>
          <a:bodyPr wrap="square" rtlCol="0">
            <a:spAutoFit/>
          </a:bodyPr>
          <a:lstStyle/>
          <a:p>
            <a:r>
              <a:rPr lang="en-US" b="1" dirty="0" smtClean="0"/>
              <a:t>Observations based on the bar plot of average salary by top 10 designations:</a:t>
            </a:r>
            <a:endParaRPr lang="en-US" dirty="0" smtClean="0"/>
          </a:p>
          <a:p>
            <a:r>
              <a:rPr lang="en-US" dirty="0" smtClean="0"/>
              <a:t>On average, Software Engineers earn the highest salary among the top 10 designations.</a:t>
            </a:r>
          </a:p>
          <a:p>
            <a:r>
              <a:rPr lang="en-US" dirty="0" smtClean="0"/>
              <a:t>The difference in average salary between Software Engineers and other designations is statistically significant.</a:t>
            </a:r>
          </a:p>
          <a:p>
            <a:r>
              <a:rPr lang="en-US" dirty="0" smtClean="0"/>
              <a:t>This suggests that Software Engineering is a lucrative career path.</a:t>
            </a:r>
          </a:p>
          <a:p>
            <a:endParaRPr lang="en-US" dirty="0" smtClean="0"/>
          </a:p>
          <a:p>
            <a:r>
              <a:rPr lang="en-US" b="1" dirty="0" smtClean="0"/>
              <a:t>Additional insights:</a:t>
            </a:r>
            <a:endParaRPr lang="en-US" dirty="0" smtClean="0"/>
          </a:p>
          <a:p>
            <a:r>
              <a:rPr lang="en-US" dirty="0" smtClean="0"/>
              <a:t>This information could be used to inform career planning decisions for people looking to earn a high salary.</a:t>
            </a:r>
          </a:p>
          <a:p>
            <a:r>
              <a:rPr lang="en-US" dirty="0" smtClean="0"/>
              <a:t>It could also be used to advocate for higher salaries for Software Engineers.</a:t>
            </a:r>
          </a:p>
          <a:p>
            <a:r>
              <a:rPr lang="en-US" dirty="0" smtClean="0"/>
              <a:t>Further analysis could be conducted to explore the factors that contribute to the salary gap between different designations, such as job responsibilities, industry, and location.</a:t>
            </a:r>
          </a:p>
          <a:p>
            <a:endParaRPr lang="en-US" dirty="0"/>
          </a:p>
        </p:txBody>
      </p:sp>
      <p:pic>
        <p:nvPicPr>
          <p:cNvPr id="31746" name="Picture 2"/>
          <p:cNvPicPr>
            <a:picLocks noChangeAspect="1" noChangeArrowheads="1"/>
          </p:cNvPicPr>
          <p:nvPr/>
        </p:nvPicPr>
        <p:blipFill>
          <a:blip r:embed="rId2"/>
          <a:srcRect/>
          <a:stretch>
            <a:fillRect/>
          </a:stretch>
        </p:blipFill>
        <p:spPr bwMode="auto">
          <a:xfrm>
            <a:off x="533400" y="228600"/>
            <a:ext cx="11125200" cy="36576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2667000"/>
            <a:ext cx="11582400" cy="523220"/>
          </a:xfrm>
          <a:prstGeom prst="rect">
            <a:avLst/>
          </a:prstGeom>
        </p:spPr>
        <p:txBody>
          <a:bodyPr wrap="square">
            <a:spAutoFit/>
          </a:bodyPr>
          <a:lstStyle/>
          <a:p>
            <a:pPr algn="ctr"/>
            <a:r>
              <a:rPr lang="en-US" sz="2800" b="1" dirty="0" smtClean="0">
                <a:solidFill>
                  <a:srgbClr val="FF0000"/>
                </a:solidFill>
              </a:rPr>
              <a:t>Identify the patterns between categorical and numerical </a:t>
            </a:r>
            <a:r>
              <a:rPr lang="en-US" sz="2800" b="1" dirty="0" smtClean="0">
                <a:solidFill>
                  <a:srgbClr val="FF0000"/>
                </a:solidFill>
              </a:rPr>
              <a:t>columns</a:t>
            </a:r>
            <a:endParaRPr lang="en-US" sz="2800" b="1" dirty="0" smtClean="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419600"/>
            <a:ext cx="11506200" cy="2246769"/>
          </a:xfrm>
          <a:prstGeom prst="rect">
            <a:avLst/>
          </a:prstGeom>
          <a:noFill/>
        </p:spPr>
        <p:txBody>
          <a:bodyPr wrap="square" rtlCol="0">
            <a:spAutoFit/>
          </a:bodyPr>
          <a:lstStyle/>
          <a:p>
            <a:r>
              <a:rPr lang="en-US" b="1" dirty="0" smtClean="0"/>
              <a:t>Observations based on the stacked bar plot of 10board </a:t>
            </a:r>
            <a:r>
              <a:rPr lang="en-US" b="1" dirty="0" err="1" smtClean="0"/>
              <a:t>vs</a:t>
            </a:r>
            <a:r>
              <a:rPr lang="en-US" b="1" dirty="0" smtClean="0"/>
              <a:t> Degree:</a:t>
            </a:r>
            <a:endParaRPr lang="en-US" dirty="0" smtClean="0"/>
          </a:p>
          <a:p>
            <a:r>
              <a:rPr lang="en-US" dirty="0" smtClean="0"/>
              <a:t>The most common combination is CBSE 10th board and Bachelor's degree, followed by State Board 10th board and Bachelor's degree.</a:t>
            </a:r>
          </a:p>
          <a:p>
            <a:r>
              <a:rPr lang="en-US" dirty="0" smtClean="0"/>
              <a:t>ICSE 10th board is more likely to be associated with Master's degree compared to other boards.</a:t>
            </a:r>
          </a:p>
          <a:p>
            <a:r>
              <a:rPr lang="en-US" dirty="0" smtClean="0"/>
              <a:t>There is a relatively even distribution of 10th boards across other degree types.</a:t>
            </a:r>
          </a:p>
          <a:p>
            <a:r>
              <a:rPr lang="en-US" b="1" dirty="0" smtClean="0"/>
              <a:t>Additional insights:</a:t>
            </a:r>
            <a:endParaRPr lang="en-US" dirty="0" smtClean="0"/>
          </a:p>
          <a:p>
            <a:r>
              <a:rPr lang="en-US" dirty="0" smtClean="0"/>
              <a:t>This information could be used by students to identify the most common educational paths based on their 10th board.</a:t>
            </a:r>
          </a:p>
          <a:p>
            <a:r>
              <a:rPr lang="en-US" dirty="0" smtClean="0"/>
              <a:t>It could also be used by educators and policymakers to understand the distribution of students across different educational levels and boards.</a:t>
            </a:r>
          </a:p>
          <a:p>
            <a:r>
              <a:rPr lang="en-US" dirty="0" smtClean="0"/>
              <a:t>Further analysis could be conducted to explore the relationship between 10th board, degree, and other variables, such as job opportunities, salary, and further education.</a:t>
            </a:r>
          </a:p>
          <a:p>
            <a:endParaRPr lang="en-US" dirty="0"/>
          </a:p>
        </p:txBody>
      </p:sp>
      <p:pic>
        <p:nvPicPr>
          <p:cNvPr id="32770" name="Picture 2"/>
          <p:cNvPicPr>
            <a:picLocks noChangeAspect="1" noChangeArrowheads="1"/>
          </p:cNvPicPr>
          <p:nvPr/>
        </p:nvPicPr>
        <p:blipFill>
          <a:blip r:embed="rId2"/>
          <a:srcRect/>
          <a:stretch>
            <a:fillRect/>
          </a:stretch>
        </p:blipFill>
        <p:spPr bwMode="auto">
          <a:xfrm>
            <a:off x="685800" y="228600"/>
            <a:ext cx="10993438" cy="42291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429000"/>
            <a:ext cx="11506200" cy="3108543"/>
          </a:xfrm>
          <a:prstGeom prst="rect">
            <a:avLst/>
          </a:prstGeom>
          <a:noFill/>
        </p:spPr>
        <p:txBody>
          <a:bodyPr wrap="square" rtlCol="0">
            <a:spAutoFit/>
          </a:bodyPr>
          <a:lstStyle/>
          <a:p>
            <a:r>
              <a:rPr lang="en-US" b="1" dirty="0" smtClean="0"/>
              <a:t>Observations based on the stacked bar plot of Gender </a:t>
            </a:r>
            <a:r>
              <a:rPr lang="en-US" b="1" dirty="0" err="1" smtClean="0"/>
              <a:t>vs</a:t>
            </a:r>
            <a:r>
              <a:rPr lang="en-US" b="1" dirty="0" smtClean="0"/>
              <a:t> </a:t>
            </a:r>
            <a:r>
              <a:rPr lang="en-US" b="1" dirty="0" err="1" smtClean="0"/>
              <a:t>CollegeState</a:t>
            </a:r>
            <a:r>
              <a:rPr lang="en-US" b="1" dirty="0" smtClean="0"/>
              <a:t>:</a:t>
            </a:r>
            <a:endParaRPr lang="en-US" dirty="0" smtClean="0"/>
          </a:p>
          <a:p>
            <a:r>
              <a:rPr lang="en-US" dirty="0" smtClean="0"/>
              <a:t>The distribution of genders is relatively balanced across most college states.</a:t>
            </a:r>
          </a:p>
          <a:p>
            <a:r>
              <a:rPr lang="en-US" dirty="0" smtClean="0"/>
              <a:t>There is a slightly higher proportion of females in Maharashtra and Karnataka compared to other states.</a:t>
            </a:r>
          </a:p>
          <a:p>
            <a:r>
              <a:rPr lang="en-US" dirty="0" smtClean="0"/>
              <a:t>Uttar Pradesh has the highest proportion of males.</a:t>
            </a:r>
          </a:p>
          <a:p>
            <a:r>
              <a:rPr lang="en-US" b="1" dirty="0" smtClean="0"/>
              <a:t>Additional insights:</a:t>
            </a:r>
            <a:endParaRPr lang="en-US" dirty="0" smtClean="0"/>
          </a:p>
          <a:p>
            <a:r>
              <a:rPr lang="en-US" dirty="0" smtClean="0"/>
              <a:t>This information could be used by students to understand the gender distribution in different college states.</a:t>
            </a:r>
          </a:p>
          <a:p>
            <a:r>
              <a:rPr lang="en-US" dirty="0" smtClean="0"/>
              <a:t>It could also be used by colleges and universities to ensure that their student body is diverse and inclusive.</a:t>
            </a:r>
          </a:p>
          <a:p>
            <a:r>
              <a:rPr lang="en-US" dirty="0" smtClean="0"/>
              <a:t>Further analysis could be conducted to explore the relationship between gender, college state, and other variables, such as academic performance, career choices, and post-graduation plans.</a:t>
            </a:r>
          </a:p>
          <a:p>
            <a:r>
              <a:rPr lang="en-US" b="1" dirty="0" smtClean="0"/>
              <a:t>Possible next steps:</a:t>
            </a:r>
            <a:endParaRPr lang="en-US" dirty="0" smtClean="0"/>
          </a:p>
          <a:p>
            <a:r>
              <a:rPr lang="en-US" dirty="0" smtClean="0"/>
              <a:t>Create a similar stacked bar plot for a different pair of categorical columns in your dataset.</a:t>
            </a:r>
          </a:p>
          <a:p>
            <a:r>
              <a:rPr lang="en-US" dirty="0" smtClean="0"/>
              <a:t>Conduct statistical tests to determine the significance of the relationships observed in the stacked bar plot.</a:t>
            </a:r>
          </a:p>
          <a:p>
            <a:r>
              <a:rPr lang="en-US" dirty="0" smtClean="0"/>
              <a:t>Use the insights gained from the analysis to make informed decisions about college selection, outreach programs, or other relevant topics.</a:t>
            </a:r>
          </a:p>
          <a:p>
            <a:endParaRPr lang="en-US" dirty="0"/>
          </a:p>
        </p:txBody>
      </p:sp>
      <p:pic>
        <p:nvPicPr>
          <p:cNvPr id="33794" name="Picture 2"/>
          <p:cNvPicPr>
            <a:picLocks noChangeAspect="1" noChangeArrowheads="1"/>
          </p:cNvPicPr>
          <p:nvPr/>
        </p:nvPicPr>
        <p:blipFill>
          <a:blip r:embed="rId2"/>
          <a:srcRect/>
          <a:stretch>
            <a:fillRect/>
          </a:stretch>
        </p:blipFill>
        <p:spPr bwMode="auto">
          <a:xfrm>
            <a:off x="1066800" y="152400"/>
            <a:ext cx="9982200" cy="32004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962400"/>
            <a:ext cx="11506200" cy="2462213"/>
          </a:xfrm>
          <a:prstGeom prst="rect">
            <a:avLst/>
          </a:prstGeom>
          <a:noFill/>
        </p:spPr>
        <p:txBody>
          <a:bodyPr wrap="square" rtlCol="0">
            <a:spAutoFit/>
          </a:bodyPr>
          <a:lstStyle/>
          <a:p>
            <a:r>
              <a:rPr lang="en-US" b="1" dirty="0" smtClean="0"/>
              <a:t>based on the stacked bar plot of Gender </a:t>
            </a:r>
            <a:r>
              <a:rPr lang="en-US" b="1" dirty="0" err="1" smtClean="0"/>
              <a:t>vs</a:t>
            </a:r>
            <a:r>
              <a:rPr lang="en-US" b="1" dirty="0" smtClean="0"/>
              <a:t> Degree:</a:t>
            </a:r>
            <a:endParaRPr lang="en-US" dirty="0" smtClean="0"/>
          </a:p>
          <a:p>
            <a:r>
              <a:rPr lang="en-US" dirty="0" smtClean="0"/>
              <a:t>The majority of students in both genders pursue a Bachelor's degree.</a:t>
            </a:r>
          </a:p>
          <a:p>
            <a:r>
              <a:rPr lang="en-US" dirty="0" smtClean="0"/>
              <a:t>There is a slightly higher proportion of females pursuing Master's and Doctoral degrees compared to males.</a:t>
            </a:r>
          </a:p>
          <a:p>
            <a:r>
              <a:rPr lang="en-US" dirty="0" smtClean="0"/>
              <a:t>The proportion of females pursuing Professional degrees is lower than males.</a:t>
            </a:r>
          </a:p>
          <a:p>
            <a:endParaRPr lang="en-US" dirty="0" smtClean="0"/>
          </a:p>
          <a:p>
            <a:r>
              <a:rPr lang="en-US" b="1" dirty="0" smtClean="0"/>
              <a:t>Additional insights:</a:t>
            </a:r>
            <a:endParaRPr lang="en-US" dirty="0" smtClean="0"/>
          </a:p>
          <a:p>
            <a:r>
              <a:rPr lang="en-US" dirty="0" smtClean="0"/>
              <a:t>This information could be used by students to understand the distribution of genders across different degree levels.</a:t>
            </a:r>
          </a:p>
          <a:p>
            <a:r>
              <a:rPr lang="en-US" dirty="0" smtClean="0"/>
              <a:t>It could also be used by educational institutions to ensure that their programs are inclusive and cater to the needs of both genders.</a:t>
            </a:r>
          </a:p>
          <a:p>
            <a:r>
              <a:rPr lang="en-US" dirty="0" smtClean="0"/>
              <a:t>Further analysis could be conducted to explore the relationship between gender, degree level, and other variables, such as academic performance, career choices, and salary expectations.</a:t>
            </a:r>
          </a:p>
          <a:p>
            <a:endParaRPr lang="en-US" dirty="0" smtClean="0"/>
          </a:p>
        </p:txBody>
      </p:sp>
      <p:pic>
        <p:nvPicPr>
          <p:cNvPr id="34819" name="Picture 3"/>
          <p:cNvPicPr>
            <a:picLocks noChangeAspect="1" noChangeArrowheads="1"/>
          </p:cNvPicPr>
          <p:nvPr/>
        </p:nvPicPr>
        <p:blipFill>
          <a:blip r:embed="rId2"/>
          <a:srcRect/>
          <a:stretch>
            <a:fillRect/>
          </a:stretch>
        </p:blipFill>
        <p:spPr bwMode="auto">
          <a:xfrm>
            <a:off x="1828800" y="228600"/>
            <a:ext cx="7697788" cy="3657599"/>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114800"/>
            <a:ext cx="11506200" cy="2462213"/>
          </a:xfrm>
          <a:prstGeom prst="rect">
            <a:avLst/>
          </a:prstGeom>
          <a:noFill/>
        </p:spPr>
        <p:txBody>
          <a:bodyPr wrap="square" rtlCol="0">
            <a:spAutoFit/>
          </a:bodyPr>
          <a:lstStyle/>
          <a:p>
            <a:r>
              <a:rPr lang="en-US" b="1" dirty="0" smtClean="0"/>
              <a:t>Observations based on the stacked bar plot of Gender </a:t>
            </a:r>
            <a:r>
              <a:rPr lang="en-US" b="1" dirty="0" err="1" smtClean="0"/>
              <a:t>vs</a:t>
            </a:r>
            <a:r>
              <a:rPr lang="en-US" b="1" dirty="0" smtClean="0"/>
              <a:t> 12board:</a:t>
            </a:r>
            <a:endParaRPr lang="en-US" dirty="0" smtClean="0"/>
          </a:p>
          <a:p>
            <a:r>
              <a:rPr lang="en-US" dirty="0" smtClean="0"/>
              <a:t>The distribution of genders is relatively balanced across different 12th boards.</a:t>
            </a:r>
          </a:p>
          <a:p>
            <a:r>
              <a:rPr lang="en-US" dirty="0" smtClean="0"/>
              <a:t>There is a slightly higher proportion of females in CBSE and NIOS boards compared to other boards.</a:t>
            </a:r>
          </a:p>
          <a:p>
            <a:r>
              <a:rPr lang="en-US" dirty="0" smtClean="0"/>
              <a:t>The proportion of females in the State board is slightly lower than males.</a:t>
            </a:r>
          </a:p>
          <a:p>
            <a:endParaRPr lang="en-US" dirty="0" smtClean="0"/>
          </a:p>
          <a:p>
            <a:r>
              <a:rPr lang="en-US" b="1" dirty="0" smtClean="0"/>
              <a:t>Additional insights:</a:t>
            </a:r>
            <a:endParaRPr lang="en-US" dirty="0" smtClean="0"/>
          </a:p>
          <a:p>
            <a:r>
              <a:rPr lang="en-US" dirty="0" smtClean="0"/>
              <a:t>This information could be used by students to understand the distribution of genders across different 12th boards.</a:t>
            </a:r>
          </a:p>
          <a:p>
            <a:r>
              <a:rPr lang="en-US" dirty="0" smtClean="0"/>
              <a:t>It could also be used by educational institutions to ensure that their programs are inclusive and cater to the needs of both genders.</a:t>
            </a:r>
          </a:p>
          <a:p>
            <a:r>
              <a:rPr lang="en-US" dirty="0" smtClean="0"/>
              <a:t>Further analysis could be conducted to explore the relationship between gender, 12th board, and other variables, such as academic performance, college admission rates, and career choices.</a:t>
            </a:r>
          </a:p>
          <a:p>
            <a:endParaRPr lang="en-US" dirty="0"/>
          </a:p>
        </p:txBody>
      </p:sp>
      <p:pic>
        <p:nvPicPr>
          <p:cNvPr id="35843" name="Picture 3"/>
          <p:cNvPicPr>
            <a:picLocks noChangeAspect="1" noChangeArrowheads="1"/>
          </p:cNvPicPr>
          <p:nvPr/>
        </p:nvPicPr>
        <p:blipFill>
          <a:blip r:embed="rId2"/>
          <a:srcRect/>
          <a:stretch>
            <a:fillRect/>
          </a:stretch>
        </p:blipFill>
        <p:spPr bwMode="auto">
          <a:xfrm>
            <a:off x="1600200" y="228600"/>
            <a:ext cx="8478838" cy="38100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86200"/>
            <a:ext cx="11506200" cy="2246769"/>
          </a:xfrm>
          <a:prstGeom prst="rect">
            <a:avLst/>
          </a:prstGeom>
          <a:noFill/>
        </p:spPr>
        <p:txBody>
          <a:bodyPr wrap="square" rtlCol="0">
            <a:spAutoFit/>
          </a:bodyPr>
          <a:lstStyle/>
          <a:p>
            <a:r>
              <a:rPr lang="en-US" b="1" dirty="0" smtClean="0"/>
              <a:t>Observations based on the </a:t>
            </a:r>
            <a:r>
              <a:rPr lang="en-US" b="1" dirty="0" err="1" smtClean="0"/>
              <a:t>stackesssd</a:t>
            </a:r>
            <a:r>
              <a:rPr lang="en-US" b="1" dirty="0" smtClean="0"/>
              <a:t> bar plot of </a:t>
            </a:r>
            <a:r>
              <a:rPr lang="en-US" b="1" dirty="0" err="1" smtClean="0"/>
              <a:t>JobCity</a:t>
            </a:r>
            <a:r>
              <a:rPr lang="en-US" b="1" dirty="0" smtClean="0"/>
              <a:t> </a:t>
            </a:r>
            <a:r>
              <a:rPr lang="en-US" b="1" dirty="0" err="1" smtClean="0"/>
              <a:t>vs</a:t>
            </a:r>
            <a:r>
              <a:rPr lang="en-US" b="1" dirty="0" smtClean="0"/>
              <a:t> Degree:</a:t>
            </a:r>
            <a:endParaRPr lang="en-US" dirty="0" smtClean="0"/>
          </a:p>
          <a:p>
            <a:r>
              <a:rPr lang="en-US" dirty="0" smtClean="0"/>
              <a:t>The majority of employees with a Bachelor's degree work in Bangalore, followed by Mumbai and Delhi NCR.</a:t>
            </a:r>
          </a:p>
          <a:p>
            <a:r>
              <a:rPr lang="en-US" dirty="0" smtClean="0"/>
              <a:t>Employees with a Master's degree are more likely to work in Bangalore and Delhi NCR.</a:t>
            </a:r>
          </a:p>
          <a:p>
            <a:r>
              <a:rPr lang="en-US" dirty="0" err="1" smtClean="0"/>
              <a:t>Pune</a:t>
            </a:r>
            <a:r>
              <a:rPr lang="en-US" dirty="0" smtClean="0"/>
              <a:t> and Hyderabad have a relatively even distribution of employees with Bachelor's and Master's degrees.</a:t>
            </a:r>
          </a:p>
          <a:p>
            <a:endParaRPr lang="en-US" dirty="0" smtClean="0"/>
          </a:p>
          <a:p>
            <a:r>
              <a:rPr lang="en-US" b="1" dirty="0" smtClean="0"/>
              <a:t>Additional insights:</a:t>
            </a:r>
            <a:endParaRPr lang="en-US" dirty="0" smtClean="0"/>
          </a:p>
          <a:p>
            <a:r>
              <a:rPr lang="en-US" dirty="0" smtClean="0"/>
              <a:t>This information could be used by job seekers to identify cities where they are more likely to find jobs based on their degree level.</a:t>
            </a:r>
          </a:p>
          <a:p>
            <a:r>
              <a:rPr lang="en-US" dirty="0" smtClean="0"/>
              <a:t>It could also be used by employers to target their recruitment efforts to specific cities based on the degree levels they are looking for.</a:t>
            </a:r>
          </a:p>
          <a:p>
            <a:r>
              <a:rPr lang="en-US" dirty="0" smtClean="0"/>
              <a:t>Further analysis could be conducted to explore the relationship between job city, degree level, and other variables, such as salary, industry, and job function.</a:t>
            </a:r>
            <a:endParaRPr lang="en-US" dirty="0"/>
          </a:p>
        </p:txBody>
      </p:sp>
      <p:pic>
        <p:nvPicPr>
          <p:cNvPr id="36866" name="Picture 2"/>
          <p:cNvPicPr>
            <a:picLocks noChangeAspect="1" noChangeArrowheads="1"/>
          </p:cNvPicPr>
          <p:nvPr/>
        </p:nvPicPr>
        <p:blipFill>
          <a:blip r:embed="rId2"/>
          <a:srcRect/>
          <a:stretch>
            <a:fillRect/>
          </a:stretch>
        </p:blipFill>
        <p:spPr bwMode="auto">
          <a:xfrm>
            <a:off x="2209800" y="152401"/>
            <a:ext cx="7469188" cy="36576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11506200" cy="307777"/>
          </a:xfrm>
          <a:prstGeom prst="rect">
            <a:avLst/>
          </a:prstGeom>
        </p:spPr>
        <p:txBody>
          <a:bodyPr wrap="square">
            <a:spAutoFit/>
          </a:bodyPr>
          <a:lstStyle/>
          <a:p>
            <a:r>
              <a:rPr lang="en-IN" b="1" dirty="0" smtClean="0">
                <a:solidFill>
                  <a:srgbClr val="FF0000"/>
                </a:solidFill>
              </a:rPr>
              <a:t>Data </a:t>
            </a:r>
            <a:r>
              <a:rPr lang="en-IN" b="1" dirty="0" err="1" smtClean="0">
                <a:solidFill>
                  <a:srgbClr val="FF0000"/>
                </a:solidFill>
              </a:rPr>
              <a:t>Clearning</a:t>
            </a:r>
            <a:endParaRPr lang="en-US" dirty="0"/>
          </a:p>
        </p:txBody>
      </p:sp>
      <p:sp>
        <p:nvSpPr>
          <p:cNvPr id="3" name="TextBox 2"/>
          <p:cNvSpPr txBox="1"/>
          <p:nvPr/>
        </p:nvSpPr>
        <p:spPr>
          <a:xfrm>
            <a:off x="457200" y="685800"/>
            <a:ext cx="11430000" cy="4616648"/>
          </a:xfrm>
          <a:prstGeom prst="rect">
            <a:avLst/>
          </a:prstGeom>
          <a:noFill/>
        </p:spPr>
        <p:txBody>
          <a:bodyPr wrap="square" rtlCol="0">
            <a:spAutoFit/>
          </a:bodyPr>
          <a:lstStyle/>
          <a:p>
            <a:endParaRPr lang="en-US" dirty="0" smtClean="0"/>
          </a:p>
          <a:p>
            <a:r>
              <a:rPr lang="en-US" b="1" dirty="0" smtClean="0"/>
              <a:t>Replacing the '-1' Values</a:t>
            </a:r>
            <a:r>
              <a:rPr lang="en-US" dirty="0" smtClean="0"/>
              <a:t>:</a:t>
            </a:r>
          </a:p>
          <a:p>
            <a:pPr lvl="1"/>
            <a:r>
              <a:rPr lang="en-US" dirty="0" smtClean="0"/>
              <a:t>	Use the replace function to replace '-1' values with appropriate values based on the context or analysis requirements</a:t>
            </a:r>
          </a:p>
          <a:p>
            <a:pPr lvl="1"/>
            <a:r>
              <a:rPr lang="en-US" dirty="0" smtClean="0"/>
              <a:t>.</a:t>
            </a:r>
          </a:p>
          <a:p>
            <a:r>
              <a:rPr lang="en-US" b="1" dirty="0" smtClean="0"/>
              <a:t>Dropping Columns</a:t>
            </a:r>
            <a:r>
              <a:rPr lang="en-US" dirty="0" smtClean="0"/>
              <a:t>:</a:t>
            </a:r>
          </a:p>
          <a:p>
            <a:pPr lvl="1"/>
            <a:r>
              <a:rPr lang="en-US" dirty="0" smtClean="0"/>
              <a:t>	Identify columns that are not relevant or contain mostly missing values.</a:t>
            </a:r>
          </a:p>
          <a:p>
            <a:pPr lvl="1"/>
            <a:r>
              <a:rPr lang="en-US" dirty="0" smtClean="0"/>
              <a:t>	Use the drop function to remove these columns from the </a:t>
            </a:r>
            <a:r>
              <a:rPr lang="en-US" dirty="0" err="1" smtClean="0"/>
              <a:t>DataFrame</a:t>
            </a:r>
            <a:r>
              <a:rPr lang="en-US" dirty="0" smtClean="0"/>
              <a:t>.</a:t>
            </a:r>
          </a:p>
          <a:p>
            <a:pPr lvl="1"/>
            <a:endParaRPr lang="en-US" dirty="0" smtClean="0"/>
          </a:p>
          <a:p>
            <a:r>
              <a:rPr lang="en-US" b="1" dirty="0" smtClean="0"/>
              <a:t>Converting GPA to Percentage (Column: '</a:t>
            </a:r>
            <a:r>
              <a:rPr lang="en-US" b="1" dirty="0" err="1" smtClean="0"/>
              <a:t>collegeGPA</a:t>
            </a:r>
            <a:r>
              <a:rPr lang="en-US" b="1" dirty="0" smtClean="0"/>
              <a:t>')</a:t>
            </a:r>
            <a:r>
              <a:rPr lang="en-US" dirty="0" smtClean="0"/>
              <a:t>:</a:t>
            </a:r>
          </a:p>
          <a:p>
            <a:pPr lvl="1"/>
            <a:r>
              <a:rPr lang="en-US" dirty="0" smtClean="0"/>
              <a:t>	If GPA is provided on a different scale, convert it to percentage.</a:t>
            </a:r>
          </a:p>
          <a:p>
            <a:pPr lvl="1"/>
            <a:r>
              <a:rPr lang="en-US" dirty="0" smtClean="0"/>
              <a:t>	Apply the appropriate formula to convert GPA to percentage.</a:t>
            </a:r>
          </a:p>
          <a:p>
            <a:pPr lvl="1"/>
            <a:endParaRPr lang="en-US" dirty="0" smtClean="0"/>
          </a:p>
          <a:p>
            <a:r>
              <a:rPr lang="en-US" b="1" dirty="0" smtClean="0"/>
              <a:t>Correcting the </a:t>
            </a:r>
            <a:r>
              <a:rPr lang="en-US" b="1" dirty="0" err="1" smtClean="0"/>
              <a:t>Dtype</a:t>
            </a:r>
            <a:r>
              <a:rPr lang="en-US" dirty="0" smtClean="0"/>
              <a:t>:</a:t>
            </a:r>
          </a:p>
          <a:p>
            <a:pPr lvl="1"/>
            <a:r>
              <a:rPr lang="en-US" dirty="0" smtClean="0"/>
              <a:t>	Ensure that data types are appropriate for each column.</a:t>
            </a:r>
          </a:p>
          <a:p>
            <a:pPr lvl="1"/>
            <a:r>
              <a:rPr lang="en-US" dirty="0" smtClean="0"/>
              <a:t>	Use the </a:t>
            </a:r>
            <a:r>
              <a:rPr lang="en-US" dirty="0" err="1" smtClean="0"/>
              <a:t>astype</a:t>
            </a:r>
            <a:r>
              <a:rPr lang="en-US" dirty="0" smtClean="0"/>
              <a:t> function to convert data types as needed.</a:t>
            </a:r>
          </a:p>
          <a:p>
            <a:pPr lvl="1"/>
            <a:endParaRPr lang="en-US" dirty="0" smtClean="0"/>
          </a:p>
          <a:p>
            <a:r>
              <a:rPr lang="en-US" b="1" dirty="0" smtClean="0"/>
              <a:t>Iterate Through Each Column in the </a:t>
            </a:r>
            <a:r>
              <a:rPr lang="en-US" b="1" dirty="0" err="1" smtClean="0"/>
              <a:t>DataFrame</a:t>
            </a:r>
            <a:r>
              <a:rPr lang="en-US" dirty="0" smtClean="0"/>
              <a:t>:</a:t>
            </a:r>
          </a:p>
          <a:p>
            <a:pPr lvl="1"/>
            <a:r>
              <a:rPr lang="en-US" dirty="0" smtClean="0"/>
              <a:t>	Use a loop to iterate through each column.</a:t>
            </a:r>
          </a:p>
          <a:p>
            <a:pPr lvl="1"/>
            <a:r>
              <a:rPr lang="en-US" dirty="0" smtClean="0"/>
              <a:t>	Apply necessary data cleaning steps specific to each column, such as handling missing values or converting data types.</a:t>
            </a:r>
          </a:p>
          <a:p>
            <a:endParaRPr lang="en-US" dirty="0" smtClean="0"/>
          </a:p>
          <a:p>
            <a:pPr lvl="1"/>
            <a:endParaRPr lang="en-US"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267200"/>
            <a:ext cx="11506200" cy="2031325"/>
          </a:xfrm>
          <a:prstGeom prst="rect">
            <a:avLst/>
          </a:prstGeom>
          <a:noFill/>
        </p:spPr>
        <p:txBody>
          <a:bodyPr wrap="square" rtlCol="0">
            <a:spAutoFit/>
          </a:bodyPr>
          <a:lstStyle/>
          <a:p>
            <a:r>
              <a:rPr lang="en-US" b="1" dirty="0" smtClean="0"/>
              <a:t>Observations based on the stacked bar plot of </a:t>
            </a:r>
            <a:r>
              <a:rPr lang="en-US" b="1" dirty="0" err="1" smtClean="0"/>
              <a:t>JobCity</a:t>
            </a:r>
            <a:r>
              <a:rPr lang="en-US" b="1" dirty="0" smtClean="0"/>
              <a:t> </a:t>
            </a:r>
            <a:r>
              <a:rPr lang="en-US" b="1" dirty="0" err="1" smtClean="0"/>
              <a:t>vs</a:t>
            </a:r>
            <a:r>
              <a:rPr lang="en-US" b="1" dirty="0" smtClean="0"/>
              <a:t> Gender:</a:t>
            </a:r>
            <a:endParaRPr lang="en-US" dirty="0" smtClean="0"/>
          </a:p>
          <a:p>
            <a:r>
              <a:rPr lang="en-US" dirty="0" smtClean="0"/>
              <a:t>The distribution of genders is relatively balanced across most job cities.</a:t>
            </a:r>
          </a:p>
          <a:p>
            <a:r>
              <a:rPr lang="en-US" dirty="0" smtClean="0"/>
              <a:t>There is a slightly higher proportion of males working in Mumbai and Delhi NCR compared to other cities.</a:t>
            </a:r>
          </a:p>
          <a:p>
            <a:r>
              <a:rPr lang="en-US" dirty="0" smtClean="0"/>
              <a:t>Bangalore has a slightly higher proportion of females compared to other cities.</a:t>
            </a:r>
          </a:p>
          <a:p>
            <a:r>
              <a:rPr lang="en-US" b="1" dirty="0" smtClean="0"/>
              <a:t>Additional insights:</a:t>
            </a:r>
            <a:endParaRPr lang="en-US" dirty="0" smtClean="0"/>
          </a:p>
          <a:p>
            <a:r>
              <a:rPr lang="en-US" dirty="0" smtClean="0"/>
              <a:t>This information could be used by job seekers to understand the gender distribution in different job cities.</a:t>
            </a:r>
          </a:p>
          <a:p>
            <a:r>
              <a:rPr lang="en-US" dirty="0" smtClean="0"/>
              <a:t>It could also be used by employers to ensure that their workforce is diverse and inclusive.</a:t>
            </a:r>
          </a:p>
          <a:p>
            <a:r>
              <a:rPr lang="en-US" dirty="0" smtClean="0"/>
              <a:t>Further analysis could be conducted to explore the relationship between job city, gender, and other variables, such as salary, industry, and job function.</a:t>
            </a:r>
            <a:endParaRPr lang="en-US" dirty="0"/>
          </a:p>
        </p:txBody>
      </p:sp>
      <p:pic>
        <p:nvPicPr>
          <p:cNvPr id="37890" name="Picture 2"/>
          <p:cNvPicPr>
            <a:picLocks noChangeAspect="1" noChangeArrowheads="1"/>
          </p:cNvPicPr>
          <p:nvPr/>
        </p:nvPicPr>
        <p:blipFill>
          <a:blip r:embed="rId2"/>
          <a:srcRect/>
          <a:stretch>
            <a:fillRect/>
          </a:stretch>
        </p:blipFill>
        <p:spPr bwMode="auto">
          <a:xfrm>
            <a:off x="2590800" y="304800"/>
            <a:ext cx="6678612" cy="3886199"/>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038600"/>
            <a:ext cx="11506200" cy="2246769"/>
          </a:xfrm>
          <a:prstGeom prst="rect">
            <a:avLst/>
          </a:prstGeom>
          <a:noFill/>
        </p:spPr>
        <p:txBody>
          <a:bodyPr wrap="square" rtlCol="0">
            <a:spAutoFit/>
          </a:bodyPr>
          <a:lstStyle/>
          <a:p>
            <a:r>
              <a:rPr lang="en-US" b="1" dirty="0" smtClean="0"/>
              <a:t>Observations based on the stacked bar plot of Designation </a:t>
            </a:r>
            <a:r>
              <a:rPr lang="en-US" b="1" dirty="0" err="1" smtClean="0"/>
              <a:t>vs</a:t>
            </a:r>
            <a:r>
              <a:rPr lang="en-US" b="1" dirty="0" smtClean="0"/>
              <a:t> Gender:</a:t>
            </a:r>
            <a:endParaRPr lang="en-US" dirty="0" smtClean="0"/>
          </a:p>
          <a:p>
            <a:r>
              <a:rPr lang="en-US" dirty="0" smtClean="0"/>
              <a:t>The distribution of genders is relatively balanced across most designations.</a:t>
            </a:r>
          </a:p>
          <a:p>
            <a:r>
              <a:rPr lang="en-US" dirty="0" smtClean="0"/>
              <a:t>There is a slightly higher proportion of males in the Software Engineer and Data Analyst designations.</a:t>
            </a:r>
          </a:p>
          <a:p>
            <a:r>
              <a:rPr lang="en-US" dirty="0" smtClean="0"/>
              <a:t>The Business Analyst and HR Executive designations have a slightly higher proportion of females.</a:t>
            </a:r>
          </a:p>
          <a:p>
            <a:endParaRPr lang="en-US" dirty="0" smtClean="0"/>
          </a:p>
          <a:p>
            <a:r>
              <a:rPr lang="en-US" b="1" dirty="0" smtClean="0"/>
              <a:t>Additional insights:</a:t>
            </a:r>
            <a:endParaRPr lang="en-US" dirty="0" smtClean="0"/>
          </a:p>
          <a:p>
            <a:r>
              <a:rPr lang="en-US" dirty="0" smtClean="0"/>
              <a:t>This information could be used by job seekers to understand the gender distribution in different job roles.</a:t>
            </a:r>
          </a:p>
          <a:p>
            <a:r>
              <a:rPr lang="en-US" dirty="0" smtClean="0"/>
              <a:t>It could also be used by employers to ensure that their workforce is diverse and inclusive.</a:t>
            </a:r>
          </a:p>
          <a:p>
            <a:r>
              <a:rPr lang="en-US" dirty="0" smtClean="0"/>
              <a:t>Further analysis could be conducted to explore the relationship between designation, gender, and other variables, such as salary, industry, and experience.</a:t>
            </a:r>
            <a:endParaRPr lang="en-US" dirty="0"/>
          </a:p>
        </p:txBody>
      </p:sp>
      <p:pic>
        <p:nvPicPr>
          <p:cNvPr id="38914" name="Picture 2"/>
          <p:cNvPicPr>
            <a:picLocks noChangeAspect="1" noChangeArrowheads="1"/>
          </p:cNvPicPr>
          <p:nvPr/>
        </p:nvPicPr>
        <p:blipFill>
          <a:blip r:embed="rId2"/>
          <a:srcRect/>
          <a:stretch>
            <a:fillRect/>
          </a:stretch>
        </p:blipFill>
        <p:spPr bwMode="auto">
          <a:xfrm>
            <a:off x="2281428" y="304800"/>
            <a:ext cx="7929372" cy="36576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895600"/>
            <a:ext cx="11582400" cy="523220"/>
          </a:xfrm>
          <a:prstGeom prst="rect">
            <a:avLst/>
          </a:prstGeom>
        </p:spPr>
        <p:txBody>
          <a:bodyPr wrap="square">
            <a:spAutoFit/>
          </a:bodyPr>
          <a:lstStyle/>
          <a:p>
            <a:pPr algn="ctr"/>
            <a:r>
              <a:rPr lang="en-US" sz="2800" b="1" dirty="0" smtClean="0">
                <a:solidFill>
                  <a:srgbClr val="FF0000"/>
                </a:solidFill>
              </a:rPr>
              <a:t>Categorical Variable/Column</a:t>
            </a:r>
            <a:endParaRPr lang="en-US" sz="1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04800"/>
            <a:ext cx="11734800" cy="5909310"/>
          </a:xfrm>
          <a:prstGeom prst="rect">
            <a:avLst/>
          </a:prstGeom>
          <a:noFill/>
        </p:spPr>
        <p:txBody>
          <a:bodyPr wrap="square" rtlCol="0">
            <a:spAutoFit/>
          </a:bodyPr>
          <a:lstStyle/>
          <a:p>
            <a:r>
              <a:rPr lang="en-US" b="1" dirty="0" smtClean="0"/>
              <a:t>In-demand Job Roles:</a:t>
            </a:r>
            <a:r>
              <a:rPr lang="en-US" dirty="0" smtClean="0"/>
              <a:t> Software Engineer, Data Analyst, and Business Analyst are the most common designations, accounting for over 50% of all roles. This suggests a high demand for professionals in these fields</a:t>
            </a:r>
            <a:r>
              <a:rPr lang="en-US" dirty="0" smtClean="0"/>
              <a:t>.</a:t>
            </a:r>
          </a:p>
          <a:p>
            <a:endParaRPr lang="en-US" dirty="0" smtClean="0"/>
          </a:p>
          <a:p>
            <a:r>
              <a:rPr lang="en-US" b="1" dirty="0" smtClean="0"/>
              <a:t>Educational Background:</a:t>
            </a:r>
            <a:r>
              <a:rPr lang="en-US" dirty="0" smtClean="0"/>
              <a:t> CBSE, State Board, and ICSE are the most common educational boards, indicating their popularity among students. Further analysis could explore the relationship between board and academic performance or career outcomes</a:t>
            </a:r>
            <a:r>
              <a:rPr lang="en-US" dirty="0" smtClean="0"/>
              <a:t>.</a:t>
            </a:r>
          </a:p>
          <a:p>
            <a:endParaRPr lang="en-US" dirty="0" smtClean="0"/>
          </a:p>
          <a:p>
            <a:r>
              <a:rPr lang="en-US" b="1" dirty="0" smtClean="0"/>
              <a:t>Job Locations:</a:t>
            </a:r>
            <a:r>
              <a:rPr lang="en-US" dirty="0" smtClean="0"/>
              <a:t> Bangalore, Hyderabad, and </a:t>
            </a:r>
            <a:r>
              <a:rPr lang="en-US" dirty="0" err="1" smtClean="0"/>
              <a:t>Pune</a:t>
            </a:r>
            <a:r>
              <a:rPr lang="en-US" dirty="0" smtClean="0"/>
              <a:t> are the top job cities, with over 50% of job postings. This information could guide job seekers in deciding where to focus their job search efforts</a:t>
            </a:r>
            <a:r>
              <a:rPr lang="en-US" dirty="0" smtClean="0"/>
              <a:t>.</a:t>
            </a:r>
          </a:p>
          <a:p>
            <a:endParaRPr lang="en-US" dirty="0" smtClean="0"/>
          </a:p>
          <a:p>
            <a:r>
              <a:rPr lang="en-US" b="1" dirty="0" smtClean="0"/>
              <a:t>Specializations:</a:t>
            </a:r>
            <a:r>
              <a:rPr lang="en-US" dirty="0" smtClean="0"/>
              <a:t> Computer Science, Electronics and Communication Engineering, and Mechanical Engineering are the most common specializations. This reflects the popularity of these fields among students</a:t>
            </a:r>
            <a:r>
              <a:rPr lang="en-US" dirty="0" smtClean="0"/>
              <a:t>.</a:t>
            </a:r>
          </a:p>
          <a:p>
            <a:endParaRPr lang="en-US" dirty="0" smtClean="0"/>
          </a:p>
          <a:p>
            <a:r>
              <a:rPr lang="en-US" b="1" dirty="0" smtClean="0"/>
              <a:t>Education Institutions:</a:t>
            </a:r>
            <a:r>
              <a:rPr lang="en-US" dirty="0" smtClean="0"/>
              <a:t> Uttar Pradesh, Maharashtra, and Karnataka are the top states for college locations. Understanding the distribution of colleges across states can help students and parents make informed decisions about higher education</a:t>
            </a:r>
            <a:r>
              <a:rPr lang="en-US" dirty="0" smtClean="0"/>
              <a:t>.</a:t>
            </a:r>
          </a:p>
          <a:p>
            <a:endParaRPr lang="en-US" dirty="0" smtClean="0"/>
          </a:p>
          <a:p>
            <a:r>
              <a:rPr lang="en-US" b="1" dirty="0" smtClean="0"/>
              <a:t>Academic Performance:</a:t>
            </a:r>
            <a:r>
              <a:rPr lang="en-US" dirty="0" smtClean="0"/>
              <a:t> There is a positive correlation between 10th and 12th-grade percentages, indicating consistency in academic performance. This information can be valuable for predicting academic success and identifying at-risk students</a:t>
            </a:r>
            <a:r>
              <a:rPr lang="en-US" dirty="0" smtClean="0"/>
              <a:t>.</a:t>
            </a:r>
          </a:p>
          <a:p>
            <a:endParaRPr lang="en-US" dirty="0" smtClean="0"/>
          </a:p>
          <a:p>
            <a:r>
              <a:rPr lang="en-US" b="1" dirty="0" smtClean="0"/>
              <a:t>Personality Traits:</a:t>
            </a:r>
            <a:r>
              <a:rPr lang="en-US" dirty="0" smtClean="0"/>
              <a:t> There is a positive correlation between Agreeableness and Openness to Experience. Understanding personality traits can help predict behavior and preferences in various contexts</a:t>
            </a:r>
            <a:r>
              <a:rPr lang="en-US" dirty="0" smtClean="0"/>
              <a:t>.</a:t>
            </a:r>
          </a:p>
          <a:p>
            <a:endParaRPr lang="en-US" dirty="0" smtClean="0"/>
          </a:p>
          <a:p>
            <a:r>
              <a:rPr lang="en-US" b="1" dirty="0" smtClean="0"/>
              <a:t>Gender Pay Gap:</a:t>
            </a:r>
            <a:r>
              <a:rPr lang="en-US" dirty="0" smtClean="0"/>
              <a:t> On average, men earn higher salaries than women, highlighting a persistent gender pay gap. Addressing this gap requires efforts to promote pay equity and eliminate gender-based discrimination in the workplace</a:t>
            </a:r>
            <a:r>
              <a:rPr lang="en-US" dirty="0" smtClean="0"/>
              <a:t>.</a:t>
            </a:r>
          </a:p>
          <a:p>
            <a:endParaRPr lang="en-US" dirty="0" smtClean="0"/>
          </a:p>
          <a:p>
            <a:r>
              <a:rPr lang="en-US" b="1" dirty="0" smtClean="0"/>
              <a:t>Effect of Education:</a:t>
            </a:r>
            <a:r>
              <a:rPr lang="en-US" dirty="0" smtClean="0"/>
              <a:t> Employees with Master's degrees tend to earn higher salaries than those with Bachelor's degrees. This underscores the value of higher education in achieving career success and higher earnings</a:t>
            </a:r>
            <a:r>
              <a:rPr lang="en-US" dirty="0" smtClean="0"/>
              <a:t>.</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11582400" cy="2246769"/>
          </a:xfrm>
          <a:prstGeom prst="rect">
            <a:avLst/>
          </a:prstGeom>
          <a:noFill/>
        </p:spPr>
        <p:txBody>
          <a:bodyPr wrap="square" rtlCol="0">
            <a:spAutoFit/>
          </a:bodyPr>
          <a:lstStyle/>
          <a:p>
            <a:endParaRPr lang="en-US" dirty="0" smtClean="0"/>
          </a:p>
          <a:p>
            <a:r>
              <a:rPr lang="en-US" b="1" dirty="0" smtClean="0"/>
              <a:t>Geographical Salary Differences:</a:t>
            </a:r>
            <a:r>
              <a:rPr lang="en-US" dirty="0" smtClean="0"/>
              <a:t> Bangalore stands out as a city where employees earn higher salaries on average compared to other cities. Understanding regional salary differences can help job seekers make informed decisions about relocation and job opportunities</a:t>
            </a:r>
            <a:r>
              <a:rPr lang="en-US" dirty="0" smtClean="0"/>
              <a:t>.</a:t>
            </a:r>
          </a:p>
          <a:p>
            <a:endParaRPr lang="en-US" dirty="0" smtClean="0"/>
          </a:p>
          <a:p>
            <a:r>
              <a:rPr lang="en-US" b="1" dirty="0" smtClean="0"/>
              <a:t>Job Role Salaries:</a:t>
            </a:r>
            <a:r>
              <a:rPr lang="en-US" dirty="0" smtClean="0"/>
              <a:t> Software Engineers earn the highest salaries among the top 10 designations. This suggests that pursuing a career in software engineering can lead to higher earnings</a:t>
            </a:r>
            <a:r>
              <a:rPr lang="en-US" dirty="0" smtClean="0"/>
              <a:t>.</a:t>
            </a:r>
          </a:p>
          <a:p>
            <a:endParaRPr lang="en-US" dirty="0" smtClean="0"/>
          </a:p>
          <a:p>
            <a:r>
              <a:rPr lang="en-US" b="1" dirty="0" smtClean="0"/>
              <a:t>Educational Background and Degree:</a:t>
            </a:r>
            <a:r>
              <a:rPr lang="en-US" dirty="0" smtClean="0"/>
              <a:t> CBSE is the most common 10th board for both Bachelor's and Master's degree holders. This information can guide educational planning decisions for students.</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124200"/>
            <a:ext cx="11658600" cy="523220"/>
          </a:xfrm>
          <a:prstGeom prst="rect">
            <a:avLst/>
          </a:prstGeom>
        </p:spPr>
        <p:txBody>
          <a:bodyPr wrap="square">
            <a:spAutoFit/>
          </a:bodyPr>
          <a:lstStyle/>
          <a:p>
            <a:pPr algn="ctr"/>
            <a:r>
              <a:rPr lang="en-US" sz="2800" b="1" dirty="0" err="1" smtClean="0">
                <a:solidFill>
                  <a:srgbClr val="FF0000"/>
                </a:solidFill>
              </a:rPr>
              <a:t>Univariate</a:t>
            </a:r>
            <a:r>
              <a:rPr lang="en-US" sz="2800" b="1" dirty="0" smtClean="0">
                <a:solidFill>
                  <a:srgbClr val="FF0000"/>
                </a:solidFill>
              </a:rPr>
              <a:t> Analysis </a:t>
            </a:r>
            <a:endParaRPr lang="en-US" sz="2800" b="1" dirty="0">
              <a:solidFill>
                <a:srgbClr val="FF0000"/>
              </a:solidFill>
            </a:endParaRPr>
          </a:p>
        </p:txBody>
      </p:sp>
      <p:sp>
        <p:nvSpPr>
          <p:cNvPr id="3" name="TextBox 2"/>
          <p:cNvSpPr txBox="1"/>
          <p:nvPr/>
        </p:nvSpPr>
        <p:spPr>
          <a:xfrm>
            <a:off x="457200" y="685800"/>
            <a:ext cx="11430000" cy="307777"/>
          </a:xfrm>
          <a:prstGeom prst="rect">
            <a:avLst/>
          </a:prstGeom>
          <a:noFill/>
        </p:spPr>
        <p:txBody>
          <a:bodyPr wrap="square" rtlCol="0">
            <a:spAutoFit/>
          </a:bodyPr>
          <a:lstStyle/>
          <a:p>
            <a:pPr lvl="1"/>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124200"/>
            <a:ext cx="11506200" cy="3733800"/>
          </a:xfrm>
          <a:prstGeom prst="rect">
            <a:avLst/>
          </a:prstGeom>
          <a:noFill/>
        </p:spPr>
        <p:txBody>
          <a:bodyPr wrap="square" rtlCol="0">
            <a:spAutoFit/>
          </a:bodyPr>
          <a:lstStyle/>
          <a:p>
            <a:r>
              <a:rPr lang="en-US" b="1" dirty="0" smtClean="0"/>
              <a:t>Salary Box plot:</a:t>
            </a:r>
            <a:endParaRPr lang="en-US" dirty="0" smtClean="0"/>
          </a:p>
          <a:p>
            <a:r>
              <a:rPr lang="en-US" dirty="0" smtClean="0"/>
              <a:t>The median salary is around 60k.</a:t>
            </a:r>
          </a:p>
          <a:p>
            <a:r>
              <a:rPr lang="en-US" dirty="0" smtClean="0"/>
              <a:t>The majority of salaries fall between 40k and 80k.</a:t>
            </a:r>
          </a:p>
          <a:p>
            <a:r>
              <a:rPr lang="en-US" dirty="0" smtClean="0"/>
              <a:t>There are a few outliers with salaries above 100k.</a:t>
            </a:r>
          </a:p>
          <a:p>
            <a:endParaRPr lang="en-US" dirty="0" smtClean="0"/>
          </a:p>
          <a:p>
            <a:r>
              <a:rPr lang="en-US" b="1" dirty="0" smtClean="0"/>
              <a:t>Salary Histogram:</a:t>
            </a:r>
            <a:endParaRPr lang="en-US" dirty="0" smtClean="0"/>
          </a:p>
          <a:p>
            <a:r>
              <a:rPr lang="en-US" dirty="0" smtClean="0"/>
              <a:t>The distribution of salaries is roughly bell-shaped, with most salaries clustered around the mean.</a:t>
            </a:r>
          </a:p>
          <a:p>
            <a:r>
              <a:rPr lang="en-US" dirty="0" smtClean="0"/>
              <a:t>There is a slight positive skew, meaning that there are more people with high salaries than with low salaries.</a:t>
            </a:r>
          </a:p>
          <a:p>
            <a:endParaRPr lang="en-US" dirty="0" smtClean="0"/>
          </a:p>
          <a:p>
            <a:r>
              <a:rPr lang="en-US" b="1" dirty="0" smtClean="0"/>
              <a:t>Salary Probability Density:</a:t>
            </a:r>
            <a:endParaRPr lang="en-US" dirty="0" smtClean="0"/>
          </a:p>
          <a:p>
            <a:r>
              <a:rPr lang="en-US" dirty="0" smtClean="0"/>
              <a:t>The probability density function (PDF) confirms the bell-shaped distribution of salaries.</a:t>
            </a:r>
          </a:p>
          <a:p>
            <a:r>
              <a:rPr lang="en-US" dirty="0" smtClean="0"/>
              <a:t>The PDF is highest at around 60k and gradually decreases as you move away from the mean.</a:t>
            </a:r>
          </a:p>
          <a:p>
            <a:endParaRPr lang="en-US" dirty="0" smtClean="0"/>
          </a:p>
          <a:p>
            <a:r>
              <a:rPr lang="en-US" b="1" dirty="0" smtClean="0"/>
              <a:t>Overall:</a:t>
            </a:r>
            <a:endParaRPr lang="en-US" dirty="0" smtClean="0"/>
          </a:p>
          <a:p>
            <a:r>
              <a:rPr lang="en-US" dirty="0" smtClean="0"/>
              <a:t>The salary data is relatively normally distributed, with a few outliers on the high end.</a:t>
            </a:r>
          </a:p>
          <a:p>
            <a:r>
              <a:rPr lang="en-US" dirty="0" smtClean="0"/>
              <a:t>Most people earn between 40k and 80k.</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304800" y="304800"/>
            <a:ext cx="11582400" cy="271810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124200"/>
            <a:ext cx="11506200" cy="3539430"/>
          </a:xfrm>
          <a:prstGeom prst="rect">
            <a:avLst/>
          </a:prstGeom>
          <a:noFill/>
        </p:spPr>
        <p:txBody>
          <a:bodyPr wrap="square" rtlCol="0">
            <a:spAutoFit/>
          </a:bodyPr>
          <a:lstStyle/>
          <a:p>
            <a:r>
              <a:rPr lang="en-US" b="1" dirty="0" smtClean="0"/>
              <a:t>10percentage Box plot:</a:t>
            </a:r>
            <a:endParaRPr lang="en-US" dirty="0" smtClean="0"/>
          </a:p>
          <a:p>
            <a:r>
              <a:rPr lang="en-US" dirty="0" smtClean="0"/>
              <a:t>The median 10percentage is around 5%.</a:t>
            </a:r>
          </a:p>
          <a:p>
            <a:r>
              <a:rPr lang="en-US" dirty="0" smtClean="0"/>
              <a:t>The majority of 10percentages fall between 2% and 8%.</a:t>
            </a:r>
          </a:p>
          <a:p>
            <a:r>
              <a:rPr lang="en-US" dirty="0" smtClean="0"/>
              <a:t>There are a few outliers with 10percentages above 12% and below 0%.</a:t>
            </a:r>
          </a:p>
          <a:p>
            <a:endParaRPr lang="en-US" dirty="0" smtClean="0"/>
          </a:p>
          <a:p>
            <a:r>
              <a:rPr lang="en-US" b="1" dirty="0" smtClean="0"/>
              <a:t>10percentage Histogram:</a:t>
            </a:r>
            <a:endParaRPr lang="en-US" dirty="0" smtClean="0"/>
          </a:p>
          <a:p>
            <a:r>
              <a:rPr lang="en-US" dirty="0" smtClean="0"/>
              <a:t>The distribution of 10percentages is roughly bell-shaped, with most 10percentages clustered around the mean.</a:t>
            </a:r>
          </a:p>
          <a:p>
            <a:r>
              <a:rPr lang="en-US" dirty="0" smtClean="0"/>
              <a:t>There is a slight negative skew, meaning that there are more people with high 10percentages than with low 10percentages.</a:t>
            </a:r>
          </a:p>
          <a:p>
            <a:endParaRPr lang="en-US" dirty="0" smtClean="0"/>
          </a:p>
          <a:p>
            <a:r>
              <a:rPr lang="en-US" b="1" dirty="0" smtClean="0"/>
              <a:t>10percentage Probability Density:</a:t>
            </a:r>
            <a:endParaRPr lang="en-US" dirty="0" smtClean="0"/>
          </a:p>
          <a:p>
            <a:r>
              <a:rPr lang="en-US" dirty="0" smtClean="0"/>
              <a:t>The 10percentage probability density function (PDF) shows the percentage of people who have a given 10percentage.</a:t>
            </a:r>
          </a:p>
          <a:p>
            <a:r>
              <a:rPr lang="en-US" dirty="0" smtClean="0"/>
              <a:t>The PDF is highest at around 5% and gradually decreases as you move away from the mean.</a:t>
            </a:r>
          </a:p>
          <a:p>
            <a:endParaRPr lang="en-US" dirty="0" smtClean="0"/>
          </a:p>
          <a:p>
            <a:r>
              <a:rPr lang="en-US" b="1" dirty="0" smtClean="0"/>
              <a:t>Overall:</a:t>
            </a:r>
            <a:endParaRPr lang="en-US" dirty="0" smtClean="0"/>
          </a:p>
          <a:p>
            <a:r>
              <a:rPr lang="en-US" dirty="0" smtClean="0"/>
              <a:t>The 10percentage data is relatively normally distributed, with a few outliers on the high and low ends.</a:t>
            </a:r>
          </a:p>
          <a:p>
            <a:r>
              <a:rPr lang="en-US" dirty="0" smtClean="0"/>
              <a:t>Most people have a 10percentage between 2% and 8%.</a:t>
            </a:r>
            <a:endParaRPr lang="en-US" dirty="0"/>
          </a:p>
        </p:txBody>
      </p:sp>
      <p:pic>
        <p:nvPicPr>
          <p:cNvPr id="2050" name="Picture 2"/>
          <p:cNvPicPr>
            <a:picLocks noChangeAspect="1" noChangeArrowheads="1"/>
          </p:cNvPicPr>
          <p:nvPr/>
        </p:nvPicPr>
        <p:blipFill>
          <a:blip r:embed="rId2"/>
          <a:srcRect/>
          <a:stretch>
            <a:fillRect/>
          </a:stretch>
        </p:blipFill>
        <p:spPr bwMode="auto">
          <a:xfrm>
            <a:off x="152400" y="152400"/>
            <a:ext cx="11734800" cy="2819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124200"/>
            <a:ext cx="11506200" cy="3754874"/>
          </a:xfrm>
          <a:prstGeom prst="rect">
            <a:avLst/>
          </a:prstGeom>
          <a:noFill/>
        </p:spPr>
        <p:txBody>
          <a:bodyPr wrap="square" rtlCol="0">
            <a:spAutoFit/>
          </a:bodyPr>
          <a:lstStyle/>
          <a:p>
            <a:r>
              <a:rPr lang="en-US" b="1" dirty="0" smtClean="0"/>
              <a:t>Observations based on the </a:t>
            </a:r>
            <a:r>
              <a:rPr lang="en-US" b="1" dirty="0" err="1" smtClean="0"/>
              <a:t>boxplot</a:t>
            </a:r>
            <a:r>
              <a:rPr lang="en-US" b="1" dirty="0" smtClean="0"/>
              <a:t>:</a:t>
            </a:r>
            <a:endParaRPr lang="en-US" dirty="0" smtClean="0"/>
          </a:p>
          <a:p>
            <a:r>
              <a:rPr lang="en-US" dirty="0" smtClean="0"/>
              <a:t>The median (line inside the box) is around 13.5.</a:t>
            </a:r>
          </a:p>
          <a:p>
            <a:r>
              <a:rPr lang="en-US" dirty="0" smtClean="0"/>
              <a:t>The box extends from around 12 to 15, indicating that the middle 50% of the data lies within this range.</a:t>
            </a:r>
          </a:p>
          <a:p>
            <a:r>
              <a:rPr lang="en-US" dirty="0" smtClean="0"/>
              <a:t>There are a few outliers above 16.</a:t>
            </a:r>
          </a:p>
          <a:p>
            <a:endParaRPr lang="en-US" dirty="0" smtClean="0"/>
          </a:p>
          <a:p>
            <a:r>
              <a:rPr lang="en-US" b="1" dirty="0" smtClean="0"/>
              <a:t>Observations based on the histogram:</a:t>
            </a:r>
            <a:endParaRPr lang="en-US" dirty="0" smtClean="0"/>
          </a:p>
          <a:p>
            <a:r>
              <a:rPr lang="en-US" dirty="0" smtClean="0"/>
              <a:t>The data is roughly normally distributed, with a slight positive skew.</a:t>
            </a:r>
          </a:p>
          <a:p>
            <a:r>
              <a:rPr lang="en-US" dirty="0" smtClean="0"/>
              <a:t>The most common values are between 12 and 14.</a:t>
            </a:r>
          </a:p>
          <a:p>
            <a:endParaRPr lang="en-US" dirty="0" smtClean="0"/>
          </a:p>
          <a:p>
            <a:r>
              <a:rPr lang="en-US" b="1" dirty="0" smtClean="0"/>
              <a:t>Observations based on the probability density:</a:t>
            </a:r>
            <a:endParaRPr lang="en-US" dirty="0" smtClean="0"/>
          </a:p>
          <a:p>
            <a:r>
              <a:rPr lang="en-US" dirty="0" smtClean="0"/>
              <a:t>The probability density function (PDF) confirms the normal distribution of the data.</a:t>
            </a:r>
          </a:p>
          <a:p>
            <a:r>
              <a:rPr lang="en-US" dirty="0" smtClean="0"/>
              <a:t>The highest point of the PDF is at around 13.5, indicating that this is the most likely value.</a:t>
            </a:r>
          </a:p>
          <a:p>
            <a:endParaRPr lang="en-US" dirty="0" smtClean="0"/>
          </a:p>
          <a:p>
            <a:r>
              <a:rPr lang="en-US" b="1" dirty="0" smtClean="0"/>
              <a:t>Overall:</a:t>
            </a:r>
            <a:endParaRPr lang="en-US" dirty="0" smtClean="0"/>
          </a:p>
          <a:p>
            <a:r>
              <a:rPr lang="en-US" dirty="0" smtClean="0"/>
              <a:t>The majority of the data lies between 12 and 15.</a:t>
            </a:r>
          </a:p>
          <a:p>
            <a:r>
              <a:rPr lang="en-US" dirty="0" smtClean="0"/>
              <a:t>There are a few outliers above 16.</a:t>
            </a:r>
          </a:p>
          <a:p>
            <a:r>
              <a:rPr lang="en-US" dirty="0" smtClean="0"/>
              <a:t>The data is roughly normally distributed.</a:t>
            </a:r>
          </a:p>
        </p:txBody>
      </p:sp>
      <p:pic>
        <p:nvPicPr>
          <p:cNvPr id="1026" name="Picture 2"/>
          <p:cNvPicPr>
            <a:picLocks noChangeAspect="1" noChangeArrowheads="1"/>
          </p:cNvPicPr>
          <p:nvPr/>
        </p:nvPicPr>
        <p:blipFill>
          <a:blip r:embed="rId2"/>
          <a:srcRect/>
          <a:stretch>
            <a:fillRect/>
          </a:stretch>
        </p:blipFill>
        <p:spPr bwMode="auto">
          <a:xfrm>
            <a:off x="228600" y="0"/>
            <a:ext cx="11734800" cy="29622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7044</Words>
  <PresentationFormat>Custom</PresentationFormat>
  <Paragraphs>638</Paragraphs>
  <Slides>55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Lato Black</vt:lpstr>
      <vt:lpstr>Libre Baskerville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HP</cp:lastModifiedBy>
  <cp:revision>77</cp:revision>
  <dcterms:created xsi:type="dcterms:W3CDTF">2021-02-16T05:19:01Z</dcterms:created>
  <dcterms:modified xsi:type="dcterms:W3CDTF">2024-03-11T07:02:29Z</dcterms:modified>
</cp:coreProperties>
</file>