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8" r:id="rId4"/>
    <p:sldId id="277" r:id="rId5"/>
    <p:sldId id="276" r:id="rId6"/>
    <p:sldId id="275" r:id="rId7"/>
    <p:sldId id="274" r:id="rId8"/>
    <p:sldId id="273" r:id="rId9"/>
    <p:sldId id="272" r:id="rId10"/>
    <p:sldId id="262" r:id="rId11"/>
    <p:sldId id="266" r:id="rId12"/>
    <p:sldId id="269" r:id="rId13"/>
    <p:sldId id="267" r:id="rId14"/>
    <p:sldId id="268" r:id="rId15"/>
    <p:sldId id="264" r:id="rId16"/>
    <p:sldId id="271" r:id="rId17"/>
    <p:sldId id="270" r:id="rId18"/>
    <p:sldId id="258" r:id="rId19"/>
    <p:sldId id="259" r:id="rId20"/>
    <p:sldId id="260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AAAA"/>
    <a:srgbClr val="AFB9C3"/>
    <a:srgbClr val="919BA5"/>
    <a:srgbClr val="D0D3DA"/>
    <a:srgbClr val="A0B6C0"/>
    <a:srgbClr val="FFD500"/>
    <a:srgbClr val="FFFF00"/>
    <a:srgbClr val="CAD6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9" autoAdjust="0"/>
    <p:restoredTop sz="92267" autoAdjust="0"/>
  </p:normalViewPr>
  <p:slideViewPr>
    <p:cSldViewPr>
      <p:cViewPr varScale="1">
        <p:scale>
          <a:sx n="82" d="100"/>
          <a:sy n="82" d="100"/>
        </p:scale>
        <p:origin x="-26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iemens Sans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Siemens Sans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iemens Sans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Siemens Sans" pitchFamily="2" charset="0"/>
              </a:defRPr>
            </a:lvl1pPr>
          </a:lstStyle>
          <a:p>
            <a:pPr>
              <a:defRPr/>
            </a:pPr>
            <a:fld id="{01A3F946-DBF8-4E9C-81AE-B649752B7F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iemens Sans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Siemens Sans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iemens Sans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Siemens Sans" pitchFamily="2" charset="0"/>
              </a:defRPr>
            </a:lvl1pPr>
          </a:lstStyle>
          <a:p>
            <a:pPr>
              <a:defRPr/>
            </a:pPr>
            <a:fld id="{DE86F950-3B01-43D9-A0FD-2E9887F79DE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iemens Sans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iemens Sans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iemens Sans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iemens Sans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iemens San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E4352E-5276-4DE5-9CDC-335EF5BE55FB}" type="slidenum">
              <a:rPr lang="de-DE"/>
              <a:pPr/>
              <a:t>1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E4352E-5276-4DE5-9CDC-335EF5BE55FB}" type="slidenum">
              <a:rPr lang="de-DE"/>
              <a:pPr/>
              <a:t>16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 Siemens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49E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52" name="Rectangle 156"/>
          <p:cNvSpPr>
            <a:spLocks noGrp="1" noChangeArrowheads="1"/>
          </p:cNvSpPr>
          <p:nvPr>
            <p:ph type="ctrTitle" sz="quarter"/>
          </p:nvPr>
        </p:nvSpPr>
        <p:spPr>
          <a:xfrm>
            <a:off x="539750" y="1420813"/>
            <a:ext cx="8208963" cy="1246187"/>
          </a:xfrm>
        </p:spPr>
        <p:txBody>
          <a:bodyPr anchor="t"/>
          <a:lstStyle>
            <a:lvl1pPr>
              <a:lnSpc>
                <a:spcPts val="48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53" name="Rectangle 1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2770188"/>
            <a:ext cx="8208963" cy="1511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254" name="Text Box 158"/>
          <p:cNvSpPr txBox="1">
            <a:spLocks noChangeArrowheads="1"/>
          </p:cNvSpPr>
          <p:nvPr/>
        </p:nvSpPr>
        <p:spPr bwMode="auto">
          <a:xfrm>
            <a:off x="555625" y="6272213"/>
            <a:ext cx="81930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spcBef>
                <a:spcPct val="50000"/>
              </a:spcBef>
            </a:pPr>
            <a:endParaRPr lang="en-US" sz="1200" b="1" dirty="0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sz="1000" b="0" kern="1200" dirty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10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2011. </a:t>
            </a:r>
            <a:r>
              <a:rPr lang="en-US" sz="1000" b="0" kern="1200" dirty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Siemens Product Lifecycle Management Software Inc. All rights reserved</a:t>
            </a:r>
          </a:p>
        </p:txBody>
      </p:sp>
      <p:grpSp>
        <p:nvGrpSpPr>
          <p:cNvPr id="2" name="Group 164"/>
          <p:cNvGrpSpPr>
            <a:grpSpLocks/>
          </p:cNvGrpSpPr>
          <p:nvPr/>
        </p:nvGrpSpPr>
        <p:grpSpPr bwMode="auto">
          <a:xfrm>
            <a:off x="287338" y="260350"/>
            <a:ext cx="8856662" cy="973138"/>
            <a:chOff x="181" y="164"/>
            <a:chExt cx="5579" cy="613"/>
          </a:xfrm>
        </p:grpSpPr>
        <p:sp>
          <p:nvSpPr>
            <p:cNvPr id="4256" name="Rectangle 16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1" y="164"/>
              <a:ext cx="5579" cy="613"/>
            </a:xfrm>
            <a:prstGeom prst="rect">
              <a:avLst/>
            </a:prstGeom>
            <a:solidFill>
              <a:srgbClr val="FE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>
                <a:solidFill>
                  <a:srgbClr val="FFFFFF"/>
                </a:solidFill>
              </a:endParaRPr>
            </a:p>
          </p:txBody>
        </p:sp>
        <p:pic>
          <p:nvPicPr>
            <p:cNvPr id="4259" name="Picture 163" descr="sie_logo_petrol_rgb_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36" y="267"/>
              <a:ext cx="1008" cy="202"/>
            </a:xfrm>
            <a:prstGeom prst="rect">
              <a:avLst/>
            </a:prstGeom>
            <a:noFill/>
          </p:spPr>
        </p:pic>
      </p:grpSp>
      <p:sp>
        <p:nvSpPr>
          <p:cNvPr id="4261" name="Text Box 165"/>
          <p:cNvSpPr txBox="1">
            <a:spLocks noChangeArrowheads="1"/>
          </p:cNvSpPr>
          <p:nvPr/>
        </p:nvSpPr>
        <p:spPr bwMode="auto">
          <a:xfrm>
            <a:off x="5105400" y="6488113"/>
            <a:ext cx="3651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eaLnBrk="0" hangingPunct="0"/>
            <a:r>
              <a:rPr lang="en-US" sz="1100" dirty="0">
                <a:solidFill>
                  <a:srgbClr val="000000"/>
                </a:solidFill>
              </a:rPr>
              <a:t>Siemens PLM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pann C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49E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Picture 2" descr="D:\Ugs\nx75\UGDOC\html_files\graphics\graphicLibrary\nx\new_features\splash_nx75_2.jpg"/>
          <p:cNvPicPr>
            <a:picLocks noChangeAspect="1" noChangeArrowheads="1"/>
          </p:cNvPicPr>
          <p:nvPr userDrawn="1"/>
        </p:nvPicPr>
        <p:blipFill>
          <a:blip r:embed="rId5" cstate="print"/>
          <a:srcRect l="58574" r="5826" b="21699"/>
          <a:stretch>
            <a:fillRect/>
          </a:stretch>
        </p:blipFill>
        <p:spPr bwMode="auto">
          <a:xfrm>
            <a:off x="0" y="0"/>
            <a:ext cx="3059832" cy="5688632"/>
          </a:xfrm>
          <a:prstGeom prst="rect">
            <a:avLst/>
          </a:prstGeom>
          <a:noFill/>
        </p:spPr>
      </p:pic>
      <p:pic>
        <p:nvPicPr>
          <p:cNvPr id="13" name="Picture 2" descr="D:\Ugs\nx7\REL_INFO\release_notes\graphics\graphicLibrary\nx\release_notes\splash_nx7_2.jpg"/>
          <p:cNvPicPr>
            <a:picLocks noChangeAspect="1" noChangeArrowheads="1"/>
          </p:cNvPicPr>
          <p:nvPr userDrawn="1"/>
        </p:nvPicPr>
        <p:blipFill>
          <a:blip r:embed="rId6" cstate="print"/>
          <a:srcRect l="59375" t="77488"/>
          <a:stretch>
            <a:fillRect/>
          </a:stretch>
        </p:blipFill>
        <p:spPr bwMode="auto">
          <a:xfrm>
            <a:off x="0" y="5429264"/>
            <a:ext cx="3030538" cy="1427149"/>
          </a:xfrm>
          <a:prstGeom prst="rect">
            <a:avLst/>
          </a:prstGeom>
          <a:noFill/>
          <a:effectLst/>
        </p:spPr>
      </p:pic>
      <p:sp>
        <p:nvSpPr>
          <p:cNvPr id="4254" name="Text Box 158"/>
          <p:cNvSpPr txBox="1">
            <a:spLocks noChangeArrowheads="1"/>
          </p:cNvSpPr>
          <p:nvPr/>
        </p:nvSpPr>
        <p:spPr bwMode="auto">
          <a:xfrm>
            <a:off x="555625" y="6272213"/>
            <a:ext cx="81930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spcBef>
                <a:spcPct val="50000"/>
              </a:spcBef>
            </a:pPr>
            <a:endParaRPr lang="en-US" sz="1200" b="1" dirty="0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© </a:t>
            </a:r>
            <a:r>
              <a:rPr lang="en-US" dirty="0" smtClean="0">
                <a:solidFill>
                  <a:schemeClr val="bg2"/>
                </a:solidFill>
              </a:rPr>
              <a:t>2011. </a:t>
            </a:r>
            <a:r>
              <a:rPr lang="en-US" dirty="0">
                <a:solidFill>
                  <a:schemeClr val="bg2"/>
                </a:solidFill>
              </a:rPr>
              <a:t>Siemens Product Lifecycle Management Software Inc. All rights reserved</a:t>
            </a:r>
          </a:p>
        </p:txBody>
      </p:sp>
      <p:sp>
        <p:nvSpPr>
          <p:cNvPr id="4261" name="Text Box 165"/>
          <p:cNvSpPr txBox="1">
            <a:spLocks noChangeArrowheads="1"/>
          </p:cNvSpPr>
          <p:nvPr/>
        </p:nvSpPr>
        <p:spPr bwMode="auto">
          <a:xfrm>
            <a:off x="5105400" y="6488113"/>
            <a:ext cx="3651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eaLnBrk="0" hangingPunct="0"/>
            <a:r>
              <a:rPr lang="en-US" sz="1100" dirty="0">
                <a:solidFill>
                  <a:srgbClr val="000000"/>
                </a:solidFill>
              </a:rPr>
              <a:t>Siemens PLM Software</a:t>
            </a:r>
          </a:p>
        </p:txBody>
      </p:sp>
      <p:sp>
        <p:nvSpPr>
          <p:cNvPr id="14" name="cdtLine 8 Id836613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3040063" y="-3175"/>
            <a:ext cx="0" cy="6862763"/>
          </a:xfrm>
          <a:prstGeom prst="line">
            <a:avLst/>
          </a:prstGeom>
          <a:noFill/>
          <a:ln w="635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164"/>
          <p:cNvGrpSpPr>
            <a:grpSpLocks/>
          </p:cNvGrpSpPr>
          <p:nvPr/>
        </p:nvGrpSpPr>
        <p:grpSpPr bwMode="auto">
          <a:xfrm>
            <a:off x="287338" y="260350"/>
            <a:ext cx="8856662" cy="973138"/>
            <a:chOff x="181" y="164"/>
            <a:chExt cx="5579" cy="613"/>
          </a:xfrm>
        </p:grpSpPr>
        <p:sp>
          <p:nvSpPr>
            <p:cNvPr id="4256" name="Rectangle 16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1" y="164"/>
              <a:ext cx="5579" cy="613"/>
            </a:xfrm>
            <a:prstGeom prst="rect">
              <a:avLst/>
            </a:prstGeom>
            <a:solidFill>
              <a:srgbClr val="FE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>
                <a:solidFill>
                  <a:srgbClr val="FFFFFF"/>
                </a:solidFill>
              </a:endParaRPr>
            </a:p>
          </p:txBody>
        </p:sp>
        <p:pic>
          <p:nvPicPr>
            <p:cNvPr id="4259" name="Picture 163" descr="sie_logo_petrol_rgb_2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36" y="267"/>
              <a:ext cx="1008" cy="202"/>
            </a:xfrm>
            <a:prstGeom prst="rect">
              <a:avLst/>
            </a:prstGeom>
            <a:noFill/>
          </p:spPr>
        </p:pic>
      </p:grpSp>
      <p:sp>
        <p:nvSpPr>
          <p:cNvPr id="10" name="Title 1"/>
          <p:cNvSpPr txBox="1">
            <a:spLocks/>
          </p:cNvSpPr>
          <p:nvPr userDrawn="1"/>
        </p:nvSpPr>
        <p:spPr bwMode="auto">
          <a:xfrm>
            <a:off x="539750" y="263525"/>
            <a:ext cx="61404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Vielen Dank für Ihre Aufmerksamkeit!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dtText Box 12 Id518172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381375" y="1836738"/>
            <a:ext cx="5367338" cy="443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144000"/>
          <a:lstStyle/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800" b="1" kern="0" noProof="1" smtClean="0">
                <a:solidFill>
                  <a:srgbClr val="FFFFFF"/>
                </a:solidFill>
              </a:rPr>
              <a:t>Andrej Funke</a:t>
            </a:r>
          </a:p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800" kern="0" noProof="1" smtClean="0">
                <a:solidFill>
                  <a:srgbClr val="FFFFFF"/>
                </a:solidFill>
              </a:rPr>
              <a:t>Technical Sales</a:t>
            </a:r>
            <a:r>
              <a:rPr lang="de-DE" sz="1800" kern="0" baseline="0" noProof="1" smtClean="0">
                <a:solidFill>
                  <a:srgbClr val="FFFFFF"/>
                </a:solidFill>
              </a:rPr>
              <a:t> Support Engineer</a:t>
            </a:r>
            <a:endParaRPr lang="de-DE" sz="1800" kern="0" noProof="1" smtClean="0">
              <a:solidFill>
                <a:srgbClr val="FFFFFF"/>
              </a:solidFill>
            </a:endParaRPr>
          </a:p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800" kern="0" noProof="1" smtClean="0">
                <a:solidFill>
                  <a:srgbClr val="FFFFFF"/>
                </a:solidFill>
              </a:rPr>
              <a:t>Siemens Industry Software</a:t>
            </a:r>
          </a:p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endParaRPr lang="de-DE" sz="1800" kern="0" noProof="1" smtClean="0">
              <a:solidFill>
                <a:srgbClr val="FFFFFF"/>
              </a:solidFill>
            </a:endParaRPr>
          </a:p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800" kern="0" noProof="1" smtClean="0">
                <a:solidFill>
                  <a:srgbClr val="FFFFFF"/>
                </a:solidFill>
              </a:rPr>
              <a:t>Franz-Geuer-Str.</a:t>
            </a:r>
            <a:r>
              <a:rPr lang="de-DE" sz="1800" kern="0" baseline="0" noProof="1" smtClean="0">
                <a:solidFill>
                  <a:srgbClr val="FFFFFF"/>
                </a:solidFill>
              </a:rPr>
              <a:t> 10</a:t>
            </a:r>
            <a:endParaRPr lang="de-DE" sz="1800" kern="0" noProof="1" smtClean="0">
              <a:solidFill>
                <a:srgbClr val="FFFFFF"/>
              </a:solidFill>
            </a:endParaRPr>
          </a:p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800" kern="0" noProof="1" smtClean="0">
                <a:solidFill>
                  <a:srgbClr val="FFFFFF"/>
                </a:solidFill>
              </a:rPr>
              <a:t>50823 </a:t>
            </a:r>
            <a:r>
              <a:rPr lang="de-DE" sz="1800" kern="0" baseline="0" noProof="1" smtClean="0">
                <a:solidFill>
                  <a:srgbClr val="FFFFFF"/>
                </a:solidFill>
              </a:rPr>
              <a:t>Köln</a:t>
            </a:r>
            <a:endParaRPr lang="de-DE" sz="1800" kern="0" noProof="1" smtClean="0">
              <a:solidFill>
                <a:srgbClr val="FFFFFF"/>
              </a:solidFill>
            </a:endParaRPr>
          </a:p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endParaRPr lang="de-DE" sz="1800" kern="0" noProof="1" smtClean="0">
              <a:solidFill>
                <a:srgbClr val="FFFFFF"/>
              </a:solidFill>
            </a:endParaRPr>
          </a:p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800" kern="0" noProof="1" smtClean="0">
                <a:solidFill>
                  <a:srgbClr val="FFFFFF"/>
                </a:solidFill>
              </a:rPr>
              <a:t>Telefon: 	+49 (221) 20802-983</a:t>
            </a:r>
          </a:p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800" kern="0" noProof="1" smtClean="0">
                <a:solidFill>
                  <a:srgbClr val="FFFFFF"/>
                </a:solidFill>
              </a:rPr>
              <a:t>Fax: 	+49 (221) 20802-988</a:t>
            </a:r>
          </a:p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800" kern="0" noProof="1" smtClean="0">
                <a:solidFill>
                  <a:srgbClr val="FFFFFF"/>
                </a:solidFill>
              </a:rPr>
              <a:t>Mobil: 	+49 (151) 14569413</a:t>
            </a:r>
          </a:p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endParaRPr lang="de-DE" sz="1800" kern="0" noProof="1" smtClean="0">
              <a:solidFill>
                <a:srgbClr val="FFFFFF"/>
              </a:solidFill>
            </a:endParaRPr>
          </a:p>
          <a:p>
            <a:pPr lvl="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800" kern="0" noProof="1" smtClean="0">
                <a:solidFill>
                  <a:srgbClr val="FFFFFF"/>
                </a:solidFill>
              </a:rPr>
              <a:t>WEB:	http://www.siemens.com/plm</a:t>
            </a:r>
            <a:br>
              <a:rPr lang="de-DE" sz="1800" kern="0" noProof="1" smtClean="0">
                <a:solidFill>
                  <a:srgbClr val="FFFFFF"/>
                </a:solidFill>
              </a:rPr>
            </a:br>
            <a:r>
              <a:rPr lang="de-DE" sz="1800" kern="0" noProof="1" smtClean="0">
                <a:solidFill>
                  <a:srgbClr val="FFFFFF"/>
                </a:solidFill>
              </a:rPr>
              <a:t>E-Mail: 	Andrej.Funke@siemens.com</a:t>
            </a:r>
            <a:endParaRPr kumimoji="0" lang="de-DE" sz="1800" b="0" i="0" u="none" strike="noStrike" kern="0" cap="none" spc="0" normalizeH="0" baseline="0" noProof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mit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dtRectangle 3 Id835587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1728788" cy="6858000"/>
          </a:xfrm>
          <a:prstGeom prst="rect">
            <a:avLst/>
          </a:prstGeom>
          <a:solidFill>
            <a:srgbClr val="949EAA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cdtText Box 86 Id835586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0" y="1484313"/>
            <a:ext cx="1665288" cy="5373687"/>
          </a:xfrm>
          <a:prstGeom prst="rect">
            <a:avLst/>
          </a:prstGeom>
          <a:solidFill>
            <a:srgbClr val="949EAA"/>
          </a:solidFill>
          <a:ln w="9525">
            <a:noFill/>
            <a:miter lim="800000"/>
            <a:headEnd/>
            <a:tailEnd/>
          </a:ln>
          <a:effectLst/>
        </p:spPr>
        <p:txBody>
          <a:bodyPr lIns="288000" tIns="0" rIns="0" b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D0D3DA"/>
              </a:solidFill>
              <a:effectLst/>
              <a:uLnTx/>
              <a:uFillTx/>
            </a:endParaRPr>
          </a:p>
        </p:txBody>
      </p:sp>
      <p:sp>
        <p:nvSpPr>
          <p:cNvPr id="18" name="cdtLine 4 Id835588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1725613" y="-3175"/>
            <a:ext cx="0" cy="6862763"/>
          </a:xfrm>
          <a:prstGeom prst="line">
            <a:avLst/>
          </a:prstGeom>
          <a:noFill/>
          <a:ln w="635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Group 177"/>
          <p:cNvGrpSpPr>
            <a:grpSpLocks/>
          </p:cNvGrpSpPr>
          <p:nvPr userDrawn="1"/>
        </p:nvGrpSpPr>
        <p:grpSpPr bwMode="auto">
          <a:xfrm>
            <a:off x="287338" y="260350"/>
            <a:ext cx="8856662" cy="973138"/>
            <a:chOff x="181" y="164"/>
            <a:chExt cx="5579" cy="613"/>
          </a:xfrm>
        </p:grpSpPr>
        <p:sp>
          <p:nvSpPr>
            <p:cNvPr id="29" name="Rectangle 17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81" y="164"/>
              <a:ext cx="5579" cy="613"/>
            </a:xfrm>
            <a:prstGeom prst="rect">
              <a:avLst/>
            </a:prstGeom>
            <a:solidFill>
              <a:srgbClr val="FE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>
                <a:solidFill>
                  <a:srgbClr val="FFFFFF"/>
                </a:solidFill>
              </a:endParaRPr>
            </a:p>
          </p:txBody>
        </p:sp>
        <p:pic>
          <p:nvPicPr>
            <p:cNvPr id="30" name="Picture 176" descr="sie_logo_petrol_rgb_2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4536" y="267"/>
              <a:ext cx="1008" cy="202"/>
            </a:xfrm>
            <a:prstGeom prst="rect">
              <a:avLst/>
            </a:prstGeom>
            <a:noFill/>
          </p:spPr>
        </p:pic>
      </p:grpSp>
      <p:sp>
        <p:nvSpPr>
          <p:cNvPr id="31" name="Rectangle 168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3525"/>
            <a:ext cx="61404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7704" y="1592263"/>
            <a:ext cx="6841009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Text ohn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287338" y="260350"/>
            <a:ext cx="8856662" cy="973138"/>
            <a:chOff x="181" y="164"/>
            <a:chExt cx="5579" cy="613"/>
          </a:xfrm>
        </p:grpSpPr>
        <p:sp>
          <p:nvSpPr>
            <p:cNvPr id="1197" name="Rectangle 17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1" y="164"/>
              <a:ext cx="5579" cy="613"/>
            </a:xfrm>
            <a:prstGeom prst="rect">
              <a:avLst/>
            </a:prstGeom>
            <a:solidFill>
              <a:srgbClr val="FE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>
                <a:solidFill>
                  <a:srgbClr val="FFFFFF"/>
                </a:solidFill>
              </a:endParaRPr>
            </a:p>
          </p:txBody>
        </p:sp>
        <p:pic>
          <p:nvPicPr>
            <p:cNvPr id="1200" name="Picture 176" descr="sie_logo_petrol_rgb_2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36" y="267"/>
              <a:ext cx="1008" cy="202"/>
            </a:xfrm>
            <a:prstGeom prst="rect">
              <a:avLst/>
            </a:prstGeom>
            <a:noFill/>
          </p:spPr>
        </p:pic>
      </p:grpSp>
      <p:sp>
        <p:nvSpPr>
          <p:cNvPr id="1189" name="Rectangle 1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592263"/>
            <a:ext cx="8208963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90" name="Text Box 166"/>
          <p:cNvSpPr txBox="1">
            <a:spLocks noChangeArrowheads="1"/>
          </p:cNvSpPr>
          <p:nvPr/>
        </p:nvSpPr>
        <p:spPr bwMode="auto">
          <a:xfrm>
            <a:off x="554038" y="6488113"/>
            <a:ext cx="8778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Page </a:t>
            </a:r>
            <a:fld id="{D47B2739-C4BF-4B0D-B310-04E4640E972C}" type="slidenum">
              <a:rPr lang="en-US" sz="1200">
                <a:solidFill>
                  <a:srgbClr val="000000"/>
                </a:solidFill>
              </a:rPr>
              <a:pPr eaLnBrk="0" hangingPunct="0"/>
              <a:t>‹#›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192" name="Rectangle 168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3525"/>
            <a:ext cx="61404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193" name="Text Box 169"/>
          <p:cNvSpPr txBox="1">
            <a:spLocks noChangeArrowheads="1"/>
          </p:cNvSpPr>
          <p:nvPr/>
        </p:nvSpPr>
        <p:spPr bwMode="auto">
          <a:xfrm>
            <a:off x="555625" y="6272213"/>
            <a:ext cx="81930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spcBef>
                <a:spcPct val="50000"/>
              </a:spcBef>
            </a:pPr>
            <a:endParaRPr lang="en-US" sz="1200" b="1" dirty="0">
              <a:solidFill>
                <a:schemeClr val="bg2"/>
              </a:solidFill>
            </a:endParaRPr>
          </a:p>
          <a:p>
            <a:pPr algn="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0" kern="1200" dirty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10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2011. </a:t>
            </a:r>
            <a:r>
              <a:rPr lang="en-US" sz="1000" b="0" kern="1200" dirty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Siemens Product Lifecycle Management Software Inc. All rights reserved</a:t>
            </a:r>
          </a:p>
        </p:txBody>
      </p:sp>
      <p:sp>
        <p:nvSpPr>
          <p:cNvPr id="1194" name="Text Box 170"/>
          <p:cNvSpPr txBox="1">
            <a:spLocks noChangeArrowheads="1"/>
          </p:cNvSpPr>
          <p:nvPr/>
        </p:nvSpPr>
        <p:spPr bwMode="auto">
          <a:xfrm>
            <a:off x="5105400" y="6488113"/>
            <a:ext cx="3651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eaLnBrk="0" hangingPunct="0"/>
            <a:r>
              <a:rPr lang="en-US" sz="1100" dirty="0">
                <a:solidFill>
                  <a:srgbClr val="000000"/>
                </a:solidFill>
              </a:rPr>
              <a:t>Siemens PLM Software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9" r:id="rId2"/>
    <p:sldLayoutId id="2147483694" r:id="rId3"/>
    <p:sldLayoutId id="214748368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381000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573088" indent="-1905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763588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220788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1677988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135188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2592388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StartCenter (</a:t>
            </a:r>
            <a:r>
              <a:rPr lang="de-DE" dirty="0" err="1" smtClean="0"/>
              <a:t>build</a:t>
            </a:r>
            <a:r>
              <a:rPr lang="de-DE" dirty="0" smtClean="0"/>
              <a:t> after </a:t>
            </a:r>
            <a:r>
              <a:rPr lang="de-DE" dirty="0" smtClean="0"/>
              <a:t>11.5.2012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04864"/>
            <a:ext cx="5688632" cy="409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Neue Version in C# geschrieben.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Die </a:t>
            </a:r>
            <a:r>
              <a:rPr lang="de-DE" sz="1400" dirty="0" err="1" smtClean="0">
                <a:ea typeface="Calibri"/>
              </a:rPr>
              <a:t>Config</a:t>
            </a:r>
            <a:r>
              <a:rPr lang="de-DE" sz="1400" dirty="0" smtClean="0">
                <a:ea typeface="Calibri"/>
              </a:rPr>
              <a:t>-Datei ( StartCenter.cfg ) wird auf dem Programmverzeichnis gesucht!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Durch umbenennen des Programmes wird entsprechend dem Programmnamen eine andere Konfiguration gesucht (siehe ‚RB_StartCenter.cfg‘)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Kommentare können mit ‚#‘ definiert werden. </a:t>
            </a:r>
            <a:r>
              <a:rPr lang="de-DE" sz="1400" b="1" dirty="0" smtClean="0">
                <a:ea typeface="Calibri"/>
              </a:rPr>
              <a:t>Nur führend als 1. Zeichen erlaubt !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Tabs und Blanks in Konfiguration sind erlaubt.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Dateiformat sind Zeilen die über ‚;‘ (Semikolon) intern separiert werden. 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Formatbeispiel: Parameter1; Parameter2; Parameter3; Parameter4;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Es können bis zu 4 Labels, Optionen und Buttons definiert werden.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Es ist nun möglich eine flexible Konfiguration zu definieren (siehe Beispiel).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Nur die Option1 kann flexible definiert werden.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Ist Option1 flexible wird sofern vorhanden der 4. Parameter für ($Option1) eingesetzt.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endParaRPr lang="de-DE" sz="1400" dirty="0" smtClean="0">
              <a:ea typeface="Calibri"/>
            </a:endParaRP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endParaRPr lang="de-DE" sz="1400" dirty="0" smtClean="0">
              <a:ea typeface="Calibri"/>
            </a:endParaRP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endParaRPr lang="de-DE" sz="1400" dirty="0" smtClean="0">
              <a:ea typeface="Calibri"/>
            </a:endParaRPr>
          </a:p>
          <a:p>
            <a:pPr marL="288925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268760"/>
            <a:ext cx="1944216" cy="2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StartCenter.cfg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7704" y="1376239"/>
            <a:ext cx="6841009" cy="5149105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de-DE" sz="1100" dirty="0" smtClean="0">
                <a:ea typeface="Calibri"/>
              </a:rPr>
              <a:t>Konfiguration Startcenter.cfg Datei</a:t>
            </a:r>
          </a:p>
          <a:p>
            <a:pPr>
              <a:spcAft>
                <a:spcPts val="0"/>
              </a:spcAft>
            </a:pPr>
            <a:endParaRPr lang="de-DE" sz="1100" dirty="0" smtClean="0">
              <a:ea typeface="Calibri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de-DE" sz="1100" dirty="0" smtClean="0">
                <a:ea typeface="Calibri"/>
              </a:rPr>
              <a:t>Die 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roten</a:t>
            </a:r>
            <a:r>
              <a:rPr lang="de-DE" sz="1100" dirty="0" smtClean="0">
                <a:ea typeface="Calibri"/>
              </a:rPr>
              <a:t> Befehle sind Schlüsselwörter! Die 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blauen</a:t>
            </a:r>
            <a:r>
              <a:rPr lang="de-DE" sz="1100" dirty="0" smtClean="0">
                <a:ea typeface="Calibri"/>
              </a:rPr>
              <a:t> Texte sind Parameter</a:t>
            </a:r>
          </a:p>
          <a:p>
            <a:pPr>
              <a:spcAft>
                <a:spcPts val="0"/>
              </a:spcAft>
              <a:buNone/>
            </a:pPr>
            <a:r>
              <a:rPr lang="de-DE" sz="1100" dirty="0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de-DE" sz="1100" dirty="0" smtClean="0">
                <a:ea typeface="Calibri"/>
              </a:rPr>
              <a:t>($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Directory</a:t>
            </a:r>
            <a:r>
              <a:rPr lang="de-DE" sz="1100" dirty="0" smtClean="0">
                <a:ea typeface="Calibri"/>
              </a:rPr>
              <a:t>)		= Internal Directory</a:t>
            </a:r>
          </a:p>
          <a:p>
            <a:pPr>
              <a:spcAft>
                <a:spcPts val="0"/>
              </a:spcAft>
            </a:pPr>
            <a:r>
              <a:rPr lang="de-DE" sz="1100" dirty="0" smtClean="0">
                <a:ea typeface="Calibri"/>
              </a:rPr>
              <a:t>($</a:t>
            </a: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Machine</a:t>
            </a:r>
            <a:r>
              <a:rPr lang="de-DE" sz="1100" dirty="0" smtClean="0">
                <a:ea typeface="Calibri"/>
              </a:rPr>
              <a:t>)		= </a:t>
            </a:r>
            <a:r>
              <a:rPr lang="de-DE" sz="1100" dirty="0" err="1" smtClean="0">
                <a:ea typeface="Calibri"/>
              </a:rPr>
              <a:t>For</a:t>
            </a:r>
            <a:r>
              <a:rPr lang="de-DE" sz="1100" dirty="0" smtClean="0">
                <a:ea typeface="Calibri"/>
              </a:rPr>
              <a:t> 32/64 Bit Support (win32 oder win64)</a:t>
            </a:r>
          </a:p>
          <a:p>
            <a:pPr>
              <a:spcAft>
                <a:spcPts val="0"/>
              </a:spcAft>
            </a:pPr>
            <a:r>
              <a:rPr lang="de-DE" sz="1100" dirty="0" smtClean="0">
                <a:ea typeface="Calibri"/>
              </a:rPr>
              <a:t>($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User</a:t>
            </a:r>
            <a:r>
              <a:rPr lang="de-DE" sz="1100" dirty="0" smtClean="0">
                <a:ea typeface="Calibri"/>
              </a:rPr>
              <a:t>)		= </a:t>
            </a:r>
            <a:r>
              <a:rPr lang="de-DE" sz="1100" dirty="0" err="1" smtClean="0">
                <a:ea typeface="Calibri"/>
              </a:rPr>
              <a:t>Username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ea typeface="Calibri"/>
              </a:rPr>
              <a:t>($</a:t>
            </a: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OpenFile</a:t>
            </a:r>
            <a:r>
              <a:rPr lang="de-DE" sz="1100" dirty="0" smtClean="0">
                <a:ea typeface="Calibri"/>
              </a:rPr>
              <a:t>)		= Dialog Open File  </a:t>
            </a:r>
            <a:r>
              <a:rPr lang="de-DE" sz="1100" dirty="0" err="1" smtClean="0">
                <a:ea typeface="Calibri"/>
              </a:rPr>
              <a:t>z.b</a:t>
            </a:r>
            <a:r>
              <a:rPr lang="de-DE" sz="1100" dirty="0" smtClean="0">
                <a:ea typeface="Calibri"/>
              </a:rPr>
              <a:t>: </a:t>
            </a:r>
            <a:r>
              <a:rPr lang="de-DE" sz="1100" dirty="0" err="1" smtClean="0">
                <a:ea typeface="Calibri"/>
              </a:rPr>
              <a:t>notepad</a:t>
            </a:r>
            <a:r>
              <a:rPr lang="de-DE" sz="1100" dirty="0" smtClean="0">
                <a:ea typeface="Calibri"/>
              </a:rPr>
              <a:t>++ ($</a:t>
            </a:r>
            <a:r>
              <a:rPr lang="de-DE" sz="1100" dirty="0" err="1" smtClean="0">
                <a:ea typeface="Calibri"/>
              </a:rPr>
              <a:t>OpenFile</a:t>
            </a:r>
            <a:r>
              <a:rPr lang="de-DE" sz="1100" dirty="0" smtClean="0">
                <a:ea typeface="Calibri"/>
              </a:rPr>
              <a:t>)</a:t>
            </a:r>
          </a:p>
          <a:p>
            <a:pPr>
              <a:spcAft>
                <a:spcPts val="0"/>
              </a:spcAft>
            </a:pPr>
            <a:r>
              <a:rPr lang="de-DE" sz="1100" dirty="0" smtClean="0">
                <a:ea typeface="Calibri"/>
              </a:rPr>
              <a:t>($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Blank</a:t>
            </a:r>
            <a:r>
              <a:rPr lang="de-DE" sz="1100" dirty="0" smtClean="0">
                <a:ea typeface="Calibri"/>
              </a:rPr>
              <a:t>)		= Leerzeichen in Befehle einsetzen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exit</a:t>
            </a:r>
            <a:r>
              <a:rPr lang="de-DE" sz="1100" dirty="0" smtClean="0">
                <a:ea typeface="Calibri"/>
              </a:rPr>
              <a:t>		= </a:t>
            </a:r>
            <a:r>
              <a:rPr lang="de-DE" sz="1100" dirty="0" err="1" smtClean="0">
                <a:ea typeface="Calibri"/>
              </a:rPr>
              <a:t>Defines</a:t>
            </a:r>
            <a:r>
              <a:rPr lang="de-DE" sz="1100" dirty="0" smtClean="0">
                <a:ea typeface="Calibri"/>
              </a:rPr>
              <a:t> end </a:t>
            </a:r>
            <a:r>
              <a:rPr lang="de-DE" sz="1100" dirty="0" err="1" smtClean="0">
                <a:ea typeface="Calibri"/>
              </a:rPr>
              <a:t>of</a:t>
            </a:r>
            <a:r>
              <a:rPr lang="de-DE" sz="1100" dirty="0" smtClean="0">
                <a:ea typeface="Calibri"/>
              </a:rPr>
              <a:t> File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trace</a:t>
            </a:r>
            <a:r>
              <a:rPr lang="de-DE" sz="1100" dirty="0" smtClean="0">
                <a:ea typeface="Calibri"/>
              </a:rPr>
              <a:t>		= </a:t>
            </a:r>
            <a:r>
              <a:rPr lang="de-DE" sz="1100" dirty="0" err="1" smtClean="0">
                <a:ea typeface="Calibri"/>
              </a:rPr>
              <a:t>Debug</a:t>
            </a:r>
            <a:r>
              <a:rPr lang="de-DE" sz="1100" dirty="0" smtClean="0">
                <a:ea typeface="Calibri"/>
              </a:rPr>
              <a:t> Mode on </a:t>
            </a:r>
            <a:r>
              <a:rPr lang="de-DE" sz="1100" b="1" dirty="0" smtClean="0">
                <a:ea typeface="Calibri"/>
              </a:rPr>
              <a:t>(</a:t>
            </a:r>
            <a:r>
              <a:rPr lang="de-DE" sz="1100" b="1" dirty="0" err="1" smtClean="0">
                <a:ea typeface="Calibri"/>
              </a:rPr>
              <a:t>internal</a:t>
            </a:r>
            <a:r>
              <a:rPr lang="de-DE" sz="1100" b="1" dirty="0" smtClean="0">
                <a:ea typeface="Calibri"/>
              </a:rPr>
              <a:t>)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single</a:t>
            </a:r>
            <a:r>
              <a:rPr lang="de-DE" sz="1100" dirty="0" smtClean="0">
                <a:ea typeface="Calibri"/>
              </a:rPr>
              <a:t>		= </a:t>
            </a:r>
            <a:r>
              <a:rPr lang="de-DE" sz="1100" dirty="0" err="1" smtClean="0">
                <a:ea typeface="Calibri"/>
              </a:rPr>
              <a:t>Disable</a:t>
            </a:r>
            <a:r>
              <a:rPr lang="de-DE" sz="1100" dirty="0" smtClean="0">
                <a:ea typeface="Calibri"/>
              </a:rPr>
              <a:t> multiple Start </a:t>
            </a:r>
            <a:r>
              <a:rPr lang="de-DE" sz="1100" dirty="0" err="1" smtClean="0">
                <a:ea typeface="Calibri"/>
              </a:rPr>
              <a:t>of</a:t>
            </a:r>
            <a:r>
              <a:rPr lang="de-DE" sz="1100" dirty="0" smtClean="0">
                <a:ea typeface="Calibri"/>
              </a:rPr>
              <a:t> StartCenter</a:t>
            </a:r>
            <a:endParaRPr lang="de-DE" sz="1100" b="1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wait</a:t>
            </a:r>
            <a:r>
              <a:rPr lang="de-DE" sz="1100" dirty="0" smtClean="0">
                <a:ea typeface="Calibri"/>
              </a:rPr>
              <a:t>		= </a:t>
            </a:r>
            <a:r>
              <a:rPr lang="de-DE" sz="1100" dirty="0" err="1" smtClean="0">
                <a:ea typeface="Calibri"/>
              </a:rPr>
              <a:t>Wait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for</a:t>
            </a:r>
            <a:r>
              <a:rPr lang="de-DE" sz="1100" dirty="0" smtClean="0">
                <a:ea typeface="Calibri"/>
              </a:rPr>
              <a:t> End </a:t>
            </a:r>
            <a:r>
              <a:rPr lang="de-DE" sz="1100" dirty="0" err="1" smtClean="0">
                <a:ea typeface="Calibri"/>
              </a:rPr>
              <a:t>of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Process</a:t>
            </a:r>
            <a:r>
              <a:rPr lang="de-DE" sz="1100" dirty="0" smtClean="0">
                <a:ea typeface="Calibri"/>
              </a:rPr>
              <a:t> on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hide</a:t>
            </a:r>
            <a:r>
              <a:rPr lang="de-DE" sz="1100" dirty="0" smtClean="0">
                <a:ea typeface="Calibri"/>
              </a:rPr>
              <a:t>		= </a:t>
            </a:r>
            <a:r>
              <a:rPr lang="de-DE" sz="1100" dirty="0" err="1" smtClean="0">
                <a:ea typeface="Calibri"/>
              </a:rPr>
              <a:t>Hide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Process</a:t>
            </a:r>
            <a:r>
              <a:rPr lang="de-DE" sz="1100" dirty="0" smtClean="0">
                <a:ea typeface="Calibri"/>
              </a:rPr>
              <a:t> (</a:t>
            </a:r>
            <a:r>
              <a:rPr lang="de-DE" sz="1100" dirty="0" err="1" smtClean="0">
                <a:ea typeface="Calibri"/>
              </a:rPr>
              <a:t>No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Cmd</a:t>
            </a:r>
            <a:r>
              <a:rPr lang="de-DE" sz="1100" dirty="0" smtClean="0">
                <a:ea typeface="Calibri"/>
              </a:rPr>
              <a:t>-Windows </a:t>
            </a:r>
            <a:r>
              <a:rPr lang="de-DE" sz="1100" dirty="0" err="1" smtClean="0">
                <a:ea typeface="Calibri"/>
              </a:rPr>
              <a:t>if</a:t>
            </a:r>
            <a:r>
              <a:rPr lang="de-DE" sz="1100" dirty="0" smtClean="0">
                <a:ea typeface="Calibri"/>
              </a:rPr>
              <a:t> „.bat“ </a:t>
            </a:r>
            <a:r>
              <a:rPr lang="de-DE" sz="1100" dirty="0" err="1" smtClean="0">
                <a:ea typeface="Calibri"/>
              </a:rPr>
              <a:t>exists</a:t>
            </a:r>
            <a:r>
              <a:rPr lang="de-DE" sz="1100" dirty="0" smtClean="0">
                <a:ea typeface="Calibri"/>
              </a:rPr>
              <a:t>)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iconic</a:t>
            </a:r>
            <a:r>
              <a:rPr lang="de-DE" sz="1100" dirty="0" smtClean="0">
                <a:ea typeface="Calibri"/>
              </a:rPr>
              <a:t>		= </a:t>
            </a:r>
            <a:r>
              <a:rPr lang="de-DE" sz="1100" dirty="0" err="1" smtClean="0">
                <a:ea typeface="Calibri"/>
              </a:rPr>
              <a:t>Minimize</a:t>
            </a:r>
            <a:r>
              <a:rPr lang="de-DE" sz="1100" dirty="0" smtClean="0">
                <a:ea typeface="Calibri"/>
              </a:rPr>
              <a:t> on (global </a:t>
            </a:r>
            <a:r>
              <a:rPr lang="de-DE" sz="1100" dirty="0" err="1" smtClean="0">
                <a:ea typeface="Calibri"/>
              </a:rPr>
              <a:t>or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local</a:t>
            </a:r>
            <a:r>
              <a:rPr lang="de-DE" sz="1100" dirty="0" smtClean="0">
                <a:ea typeface="Calibri"/>
              </a:rPr>
              <a:t> after Command)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YesNo</a:t>
            </a:r>
            <a:r>
              <a:rPr lang="de-DE" sz="1100" dirty="0" smtClean="0">
                <a:ea typeface="Calibri"/>
              </a:rPr>
              <a:t>		= Global </a:t>
            </a:r>
            <a:r>
              <a:rPr lang="de-DE" sz="1100" dirty="0" err="1" smtClean="0">
                <a:ea typeface="Calibri"/>
              </a:rPr>
              <a:t>or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local</a:t>
            </a:r>
            <a:r>
              <a:rPr lang="de-DE" sz="1100" dirty="0" smtClean="0">
                <a:ea typeface="Calibri"/>
              </a:rPr>
              <a:t> after Command(</a:t>
            </a:r>
            <a:r>
              <a:rPr lang="de-DE" sz="1100" dirty="0" err="1" smtClean="0">
                <a:ea typeface="Calibri"/>
              </a:rPr>
              <a:t>Ask</a:t>
            </a:r>
            <a:r>
              <a:rPr lang="de-DE" sz="1100" dirty="0" smtClean="0">
                <a:ea typeface="Calibri"/>
              </a:rPr>
              <a:t> User </a:t>
            </a:r>
            <a:r>
              <a:rPr lang="de-DE" sz="1100" dirty="0" err="1" smtClean="0">
                <a:ea typeface="Calibri"/>
              </a:rPr>
              <a:t>for</a:t>
            </a:r>
            <a:r>
              <a:rPr lang="de-DE" sz="1100" dirty="0" smtClean="0">
                <a:ea typeface="Calibri"/>
              </a:rPr>
              <a:t> Ok)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test</a:t>
            </a:r>
            <a:r>
              <a:rPr lang="de-DE" sz="1100" dirty="0" smtClean="0">
                <a:ea typeface="Calibri"/>
              </a:rPr>
              <a:t>		= </a:t>
            </a:r>
            <a:r>
              <a:rPr lang="de-DE" sz="1100" dirty="0" err="1" smtClean="0">
                <a:ea typeface="Calibri"/>
              </a:rPr>
              <a:t>Messagebox</a:t>
            </a:r>
            <a:r>
              <a:rPr lang="de-DE" sz="1100" dirty="0" smtClean="0">
                <a:ea typeface="Calibri"/>
              </a:rPr>
              <a:t> On </a:t>
            </a:r>
            <a:r>
              <a:rPr lang="de-DE" sz="1100" dirty="0" err="1" smtClean="0">
                <a:ea typeface="Calibri"/>
              </a:rPr>
              <a:t>with</a:t>
            </a:r>
            <a:r>
              <a:rPr lang="de-DE" sz="1100" dirty="0" smtClean="0">
                <a:ea typeface="Calibri"/>
              </a:rPr>
              <a:t> Parameter </a:t>
            </a:r>
            <a:r>
              <a:rPr lang="de-DE" sz="1100" dirty="0" err="1" smtClean="0">
                <a:ea typeface="Calibri"/>
              </a:rPr>
              <a:t>for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testing</a:t>
            </a:r>
            <a:endParaRPr lang="de-DE" sz="1100" dirty="0" smtClean="0">
              <a:ea typeface="Calibri"/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stop</a:t>
            </a:r>
            <a:r>
              <a:rPr lang="en-US" sz="1100" dirty="0" smtClean="0"/>
              <a:t>		= </a:t>
            </a:r>
            <a:r>
              <a:rPr lang="en-US" sz="1100" dirty="0" err="1" smtClean="0"/>
              <a:t>Messagebox</a:t>
            </a:r>
            <a:r>
              <a:rPr lang="en-US" sz="1100" dirty="0" smtClean="0"/>
              <a:t> with Information after Process On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WindowTitle</a:t>
            </a:r>
            <a:r>
              <a:rPr lang="de-DE" sz="1100" dirty="0" smtClean="0">
                <a:ea typeface="Calibri"/>
              </a:rPr>
              <a:t>;...	= </a:t>
            </a:r>
            <a:r>
              <a:rPr lang="de-DE" sz="1100" dirty="0" err="1" smtClean="0">
                <a:ea typeface="Calibri"/>
              </a:rPr>
              <a:t>Defines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the</a:t>
            </a:r>
            <a:r>
              <a:rPr lang="de-DE" sz="1100" dirty="0" smtClean="0">
                <a:ea typeface="Calibri"/>
              </a:rPr>
              <a:t> Title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WindowLeft</a:t>
            </a:r>
            <a:r>
              <a:rPr lang="de-DE" sz="1100" dirty="0" smtClean="0">
                <a:ea typeface="Calibri"/>
              </a:rPr>
              <a:t>;...		= </a:t>
            </a:r>
            <a:r>
              <a:rPr lang="de-DE" sz="1100" dirty="0" err="1" smtClean="0">
                <a:ea typeface="Calibri"/>
              </a:rPr>
              <a:t>Defines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the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left</a:t>
            </a:r>
            <a:r>
              <a:rPr lang="de-DE" sz="1100" dirty="0" smtClean="0">
                <a:ea typeface="Calibri"/>
              </a:rPr>
              <a:t> Startposition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WindowTop</a:t>
            </a:r>
            <a:r>
              <a:rPr lang="de-DE" sz="1100" dirty="0" smtClean="0">
                <a:ea typeface="Calibri"/>
              </a:rPr>
              <a:t>;...		= </a:t>
            </a:r>
            <a:r>
              <a:rPr lang="de-DE" sz="1100" dirty="0" err="1" smtClean="0">
                <a:ea typeface="Calibri"/>
              </a:rPr>
              <a:t>Defines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the</a:t>
            </a:r>
            <a:r>
              <a:rPr lang="de-DE" sz="1100" dirty="0" smtClean="0">
                <a:ea typeface="Calibri"/>
              </a:rPr>
              <a:t> top Startposition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WindowImage</a:t>
            </a:r>
            <a:r>
              <a:rPr lang="de-DE" sz="1100" dirty="0" smtClean="0">
                <a:ea typeface="Calibri"/>
              </a:rPr>
              <a:t>;...	= </a:t>
            </a:r>
            <a:r>
              <a:rPr lang="de-DE" sz="1100" dirty="0" err="1" smtClean="0">
                <a:ea typeface="Calibri"/>
              </a:rPr>
              <a:t>Defines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the</a:t>
            </a:r>
            <a:r>
              <a:rPr lang="de-DE" sz="1100" dirty="0" smtClean="0">
                <a:ea typeface="Calibri"/>
              </a:rPr>
              <a:t> </a:t>
            </a:r>
            <a:r>
              <a:rPr lang="de-DE" sz="1100" dirty="0" err="1" smtClean="0">
                <a:ea typeface="Calibri"/>
              </a:rPr>
              <a:t>used</a:t>
            </a:r>
            <a:r>
              <a:rPr lang="de-DE" sz="1100" dirty="0" smtClean="0">
                <a:ea typeface="Calibri"/>
              </a:rPr>
              <a:t> Image(</a:t>
            </a:r>
            <a:r>
              <a:rPr lang="de-DE" sz="1100" dirty="0" err="1" smtClean="0">
                <a:ea typeface="Calibri"/>
              </a:rPr>
              <a:t>default</a:t>
            </a:r>
            <a:r>
              <a:rPr lang="de-DE" sz="1100" dirty="0" smtClean="0">
                <a:ea typeface="Calibri"/>
              </a:rPr>
              <a:t>=Programfilename.bmp, 600x400 Pixel)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DropDown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;</a:t>
            </a:r>
            <a:r>
              <a:rPr lang="de-DE" sz="1100" dirty="0" smtClean="0">
                <a:ea typeface="Calibri"/>
              </a:rPr>
              <a:t>….		= Create a </a:t>
            </a:r>
            <a:r>
              <a:rPr lang="de-DE" sz="1100" dirty="0" err="1" smtClean="0">
                <a:ea typeface="Calibri"/>
              </a:rPr>
              <a:t>new</a:t>
            </a:r>
            <a:r>
              <a:rPr lang="de-DE" sz="1100" dirty="0" smtClean="0">
                <a:ea typeface="Calibri"/>
              </a:rPr>
              <a:t> Dropdown in Default-Menu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MenuItem</a:t>
            </a:r>
            <a:r>
              <a:rPr lang="de-DE" sz="1100" dirty="0" smtClean="0">
                <a:ea typeface="Calibri"/>
              </a:rPr>
              <a:t>;….		= Definition weiterer </a:t>
            </a:r>
            <a:r>
              <a:rPr lang="de-DE" sz="1100" dirty="0" err="1" smtClean="0">
                <a:ea typeface="Calibri"/>
              </a:rPr>
              <a:t>Menueeinträge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MenuItem</a:t>
            </a:r>
            <a:r>
              <a:rPr lang="de-DE" sz="1100" dirty="0" err="1" smtClean="0">
                <a:ea typeface="Calibri"/>
              </a:rPr>
              <a:t>;</a:t>
            </a:r>
            <a:r>
              <a:rPr lang="de-DE" sz="1100" dirty="0" err="1" smtClean="0">
                <a:solidFill>
                  <a:srgbClr val="00B0F0"/>
                </a:solidFill>
                <a:ea typeface="Calibri"/>
              </a:rPr>
              <a:t>Seperator</a:t>
            </a:r>
            <a:r>
              <a:rPr lang="de-DE" sz="1100" dirty="0" smtClean="0">
                <a:ea typeface="Calibri"/>
              </a:rPr>
              <a:t>	= Definition </a:t>
            </a:r>
            <a:r>
              <a:rPr lang="de-DE" sz="1100" dirty="0" err="1" smtClean="0">
                <a:ea typeface="Calibri"/>
              </a:rPr>
              <a:t>Seperator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Environment;</a:t>
            </a:r>
            <a:r>
              <a:rPr lang="de-DE" sz="1100" dirty="0" smtClean="0">
                <a:ea typeface="Calibri"/>
              </a:rPr>
              <a:t>….	= Variablen in StartCenter setzen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ReadEnv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;</a:t>
            </a:r>
            <a:r>
              <a:rPr lang="de-DE" sz="1100" dirty="0" smtClean="0">
                <a:ea typeface="Calibri"/>
              </a:rPr>
              <a:t>….		= Variablen aus Datei lesen</a:t>
            </a: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Execute;</a:t>
            </a:r>
            <a:r>
              <a:rPr lang="de-DE" sz="1100" dirty="0" smtClean="0">
                <a:ea typeface="Calibri"/>
              </a:rPr>
              <a:t>….		= Programm ausführen</a:t>
            </a: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ExecuteError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;</a:t>
            </a:r>
            <a:r>
              <a:rPr lang="de-DE" sz="1100" dirty="0" smtClean="0">
                <a:ea typeface="Calibri"/>
              </a:rPr>
              <a:t>….	= Fehlermeldungen für </a:t>
            </a:r>
            <a:r>
              <a:rPr lang="de-DE" sz="1100" dirty="0" err="1" smtClean="0">
                <a:ea typeface="Calibri"/>
              </a:rPr>
              <a:t>Returncode</a:t>
            </a:r>
            <a:r>
              <a:rPr lang="de-DE" sz="1100" dirty="0" smtClean="0">
                <a:ea typeface="Calibri"/>
              </a:rPr>
              <a:t> aus Execute… definieren</a:t>
            </a:r>
          </a:p>
          <a:p>
            <a:pPr>
              <a:spcAft>
                <a:spcPts val="0"/>
              </a:spcAft>
            </a:pPr>
            <a:r>
              <a:rPr lang="de-DE" sz="1100" dirty="0" smtClean="0">
                <a:ea typeface="Calibri"/>
              </a:rPr>
              <a:t>(%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Environment</a:t>
            </a:r>
            <a:r>
              <a:rPr lang="de-DE" sz="1100" dirty="0" smtClean="0">
                <a:ea typeface="Calibri"/>
              </a:rPr>
              <a:t>%)	= Environment einsetzen(z.B. (%USERNAME%)</a:t>
            </a:r>
          </a:p>
        </p:txBody>
      </p:sp>
      <p:graphicFrame>
        <p:nvGraphicFramePr>
          <p:cNvPr id="11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509120"/>
            <a:ext cx="1800200" cy="104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2708920"/>
            <a:ext cx="148592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 bwMode="auto">
          <a:xfrm>
            <a:off x="8100392" y="1700808"/>
            <a:ext cx="64807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/>
              <a:t>trace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8316416" y="3501008"/>
            <a:ext cx="64807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/>
              <a:t>test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7524328" y="5301208"/>
            <a:ext cx="64807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stop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StartCenter.cfg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7704" y="1592263"/>
            <a:ext cx="6841009" cy="4789065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de-DE" sz="1100" dirty="0" smtClean="0">
                <a:ea typeface="Calibri"/>
              </a:rPr>
              <a:t>Konfiguration Startcenter.cfg Datei</a:t>
            </a:r>
          </a:p>
          <a:p>
            <a:pPr>
              <a:spcAft>
                <a:spcPts val="0"/>
              </a:spcAft>
            </a:pPr>
            <a:endParaRPr lang="de-DE" sz="1100" dirty="0" smtClean="0">
              <a:ea typeface="Calibri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de-DE" sz="1100" dirty="0" smtClean="0">
                <a:ea typeface="Calibri"/>
              </a:rPr>
              <a:t>Die 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roten</a:t>
            </a:r>
            <a:r>
              <a:rPr lang="de-DE" sz="1100" dirty="0" smtClean="0">
                <a:ea typeface="Calibri"/>
              </a:rPr>
              <a:t> Befehle sind Schlüsselwörter!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de-DE" sz="1100" dirty="0" smtClean="0">
                <a:ea typeface="Calibri"/>
              </a:rPr>
              <a:t>Die 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blauen</a:t>
            </a:r>
            <a:r>
              <a:rPr lang="de-DE" sz="1100" dirty="0" smtClean="0">
                <a:ea typeface="Calibri"/>
              </a:rPr>
              <a:t> Texte sind Parameter bzw. Optionen</a:t>
            </a:r>
          </a:p>
          <a:p>
            <a:pPr>
              <a:spcAft>
                <a:spcPts val="0"/>
              </a:spcAft>
              <a:buNone/>
            </a:pPr>
            <a:r>
              <a:rPr lang="de-DE" sz="1100" dirty="0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OptionLeft;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100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dirty="0" err="1" smtClean="0">
                <a:ea typeface="Calibri"/>
              </a:rPr>
              <a:t>Optionposition</a:t>
            </a:r>
            <a:r>
              <a:rPr lang="de-DE" sz="1100" dirty="0" smtClean="0">
                <a:ea typeface="Calibri"/>
              </a:rPr>
              <a:t> </a:t>
            </a: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OptionWidth;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200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dirty="0" err="1" smtClean="0">
                <a:ea typeface="Calibri"/>
              </a:rPr>
              <a:t>Optionbreite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ButtonLeft;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200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	</a:t>
            </a:r>
            <a:r>
              <a:rPr lang="de-DE" sz="1100" dirty="0" smtClean="0">
                <a:ea typeface="Calibri"/>
              </a:rPr>
              <a:t>= Buttonposition</a:t>
            </a: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ButtonWidth;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120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Buttonbreite</a:t>
            </a: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LabelLeft;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300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dirty="0" err="1" smtClean="0">
                <a:ea typeface="Calibri"/>
              </a:rPr>
              <a:t>Labelposition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LabelWidth;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120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Labelbreite</a:t>
            </a:r>
          </a:p>
          <a:p>
            <a:pPr>
              <a:spcAft>
                <a:spcPts val="0"/>
              </a:spcAft>
            </a:pPr>
            <a:endParaRPr lang="de-DE" sz="1100" dirty="0" smtClean="0">
              <a:solidFill>
                <a:srgbClr val="FF0000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err="1" smtClean="0">
                <a:solidFill>
                  <a:srgbClr val="FF0000"/>
                </a:solidFill>
                <a:ea typeface="Calibri"/>
              </a:rPr>
              <a:t>InfoTitle;</a:t>
            </a:r>
            <a:r>
              <a:rPr lang="de-DE" sz="1100" dirty="0" err="1" smtClean="0">
                <a:solidFill>
                  <a:srgbClr val="00B0F0"/>
                </a:solidFill>
                <a:ea typeface="Calibri"/>
              </a:rPr>
              <a:t>Info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 zur F....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smtClean="0">
                <a:ea typeface="Calibri"/>
              </a:rPr>
              <a:t>Informationtitel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endParaRPr lang="de-DE" sz="1100" dirty="0" smtClean="0">
              <a:solidFill>
                <a:srgbClr val="FF0000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Button1Info; 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Info....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dirty="0" err="1" smtClean="0">
                <a:ea typeface="Calibri"/>
              </a:rPr>
              <a:t>Infotext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Button2Info; 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Info.... 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dirty="0" err="1" smtClean="0">
                <a:ea typeface="Calibri"/>
              </a:rPr>
              <a:t>Infotext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Button3Info; 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Info.... 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dirty="0" err="1" smtClean="0">
                <a:ea typeface="Calibri"/>
              </a:rPr>
              <a:t>Infotext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Button4Info; 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Info.... 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dirty="0" err="1" smtClean="0">
                <a:ea typeface="Calibri"/>
              </a:rPr>
              <a:t>Infotext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endParaRPr lang="de-DE" sz="1100" dirty="0" smtClean="0">
              <a:solidFill>
                <a:srgbClr val="FF0000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Option1Info; </a:t>
            </a:r>
            <a:r>
              <a:rPr lang="de-DE" sz="1100" dirty="0" err="1" smtClean="0">
                <a:solidFill>
                  <a:srgbClr val="00B0F0"/>
                </a:solidFill>
                <a:ea typeface="Calibri"/>
              </a:rPr>
              <a:t>Programmg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..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dirty="0" err="1" smtClean="0">
                <a:ea typeface="Calibri"/>
              </a:rPr>
              <a:t>Infotext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Option2Info; 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Info.... 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dirty="0" err="1" smtClean="0">
                <a:ea typeface="Calibri"/>
              </a:rPr>
              <a:t>Infotext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Option3Info; 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Info.... 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dirty="0" err="1" smtClean="0">
                <a:ea typeface="Calibri"/>
              </a:rPr>
              <a:t>Infotext</a:t>
            </a:r>
            <a:endParaRPr lang="de-DE" sz="11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100" dirty="0" smtClean="0">
                <a:solidFill>
                  <a:srgbClr val="FF0000"/>
                </a:solidFill>
                <a:ea typeface="Calibri"/>
              </a:rPr>
              <a:t>Option4Info; </a:t>
            </a:r>
            <a:r>
              <a:rPr lang="de-DE" sz="1100" dirty="0" smtClean="0">
                <a:solidFill>
                  <a:srgbClr val="00B0F0"/>
                </a:solidFill>
                <a:ea typeface="Calibri"/>
              </a:rPr>
              <a:t>Info.... </a:t>
            </a:r>
            <a:r>
              <a:rPr lang="de-DE" sz="1100" dirty="0" smtClean="0">
                <a:solidFill>
                  <a:srgbClr val="FF0000"/>
                </a:solidFill>
                <a:ea typeface="Calibri"/>
              </a:rPr>
              <a:t>	</a:t>
            </a:r>
            <a:r>
              <a:rPr lang="de-DE" sz="1100" dirty="0" smtClean="0">
                <a:ea typeface="Calibri"/>
              </a:rPr>
              <a:t>= </a:t>
            </a:r>
            <a:r>
              <a:rPr lang="de-DE" sz="1100" dirty="0" err="1" smtClean="0">
                <a:ea typeface="Calibri"/>
              </a:rPr>
              <a:t>Infotext</a:t>
            </a:r>
            <a:endParaRPr lang="de-DE" sz="1100" dirty="0" smtClean="0">
              <a:ea typeface="Calibri"/>
            </a:endParaRPr>
          </a:p>
        </p:txBody>
      </p:sp>
      <p:graphicFrame>
        <p:nvGraphicFramePr>
          <p:cNvPr id="11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497297"/>
            <a:ext cx="3969159" cy="285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mit Pfeil 13"/>
          <p:cNvCxnSpPr/>
          <p:nvPr/>
        </p:nvCxnSpPr>
        <p:spPr bwMode="auto">
          <a:xfrm>
            <a:off x="4860032" y="3933056"/>
            <a:ext cx="1656184" cy="7883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Gerade Verbindung mit Pfeil 16"/>
          <p:cNvCxnSpPr/>
          <p:nvPr/>
        </p:nvCxnSpPr>
        <p:spPr bwMode="auto">
          <a:xfrm>
            <a:off x="4427984" y="4941168"/>
            <a:ext cx="2016224" cy="720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 flipH="1">
            <a:off x="5692378" y="2921233"/>
            <a:ext cx="31750" cy="24798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Gerade Verbindung 25"/>
          <p:cNvCxnSpPr/>
          <p:nvPr/>
        </p:nvCxnSpPr>
        <p:spPr bwMode="auto">
          <a:xfrm flipH="1">
            <a:off x="5004048" y="2921233"/>
            <a:ext cx="31750" cy="24798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5048498" y="2993241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" name="Textfeld 31"/>
          <p:cNvSpPr txBox="1"/>
          <p:nvPr/>
        </p:nvSpPr>
        <p:spPr>
          <a:xfrm>
            <a:off x="5184130" y="278092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100</a:t>
            </a:r>
            <a:endParaRPr lang="de-DE" dirty="0"/>
          </a:p>
        </p:txBody>
      </p:sp>
      <p:cxnSp>
        <p:nvCxnSpPr>
          <p:cNvPr id="35" name="Gerade Verbindung mit Pfeil 34"/>
          <p:cNvCxnSpPr/>
          <p:nvPr/>
        </p:nvCxnSpPr>
        <p:spPr bwMode="auto">
          <a:xfrm>
            <a:off x="4860032" y="2564904"/>
            <a:ext cx="36004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StartCenter.cfg (Fixed 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dirty="0" smtClean="0">
                <a:ea typeface="Calibri"/>
              </a:rPr>
              <a:t>Konfiguration Startcenter.cfg Datei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de-DE" sz="1200" dirty="0" smtClean="0">
                <a:ea typeface="Calibri"/>
              </a:rPr>
              <a:t>Die </a:t>
            </a:r>
            <a:r>
              <a:rPr lang="de-DE" sz="1200" dirty="0" smtClean="0">
                <a:solidFill>
                  <a:srgbClr val="FF0000"/>
                </a:solidFill>
                <a:ea typeface="Calibri"/>
              </a:rPr>
              <a:t>roten</a:t>
            </a:r>
            <a:r>
              <a:rPr lang="de-DE" sz="1200" dirty="0" smtClean="0">
                <a:ea typeface="Calibri"/>
              </a:rPr>
              <a:t> Befehle sind Schlüsselwörter!</a:t>
            </a:r>
          </a:p>
          <a:p>
            <a:pPr>
              <a:spcAft>
                <a:spcPts val="0"/>
              </a:spcAft>
              <a:buNone/>
            </a:pPr>
            <a:r>
              <a:rPr lang="de-DE" sz="1200" dirty="0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  <a:buNone/>
            </a:pPr>
            <a:r>
              <a:rPr lang="de-DE" sz="1200" dirty="0" err="1" smtClean="0">
                <a:solidFill>
                  <a:srgbClr val="FF0000"/>
                </a:solidFill>
                <a:ea typeface="Calibri"/>
              </a:rPr>
              <a:t>test</a:t>
            </a:r>
            <a:endParaRPr lang="de-DE" sz="1200" dirty="0" smtClean="0">
              <a:solidFill>
                <a:srgbClr val="FF0000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err="1" smtClean="0">
                <a:solidFill>
                  <a:srgbClr val="FF0000"/>
                </a:solidFill>
                <a:ea typeface="Calibri"/>
              </a:rPr>
              <a:t>WindowTitle</a:t>
            </a:r>
            <a:r>
              <a:rPr lang="de-DE" sz="1200" dirty="0" err="1" smtClean="0">
                <a:ea typeface="Calibri"/>
              </a:rPr>
              <a:t>;NX</a:t>
            </a:r>
            <a:r>
              <a:rPr lang="de-DE" sz="1200" dirty="0" smtClean="0">
                <a:ea typeface="Calibri"/>
              </a:rPr>
              <a:t> StartCenter Test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WindowLeft</a:t>
            </a:r>
            <a:r>
              <a:rPr lang="de-DE" sz="1200" dirty="0" smtClean="0">
                <a:ea typeface="Calibri"/>
              </a:rPr>
              <a:t>;800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WindowTop;</a:t>
            </a:r>
            <a:r>
              <a:rPr lang="de-DE" sz="1200" dirty="0" smtClean="0">
                <a:ea typeface="Calibri"/>
              </a:rPr>
              <a:t>20</a:t>
            </a:r>
          </a:p>
          <a:p>
            <a:pPr>
              <a:spcAft>
                <a:spcPts val="0"/>
              </a:spcAft>
            </a:pPr>
            <a:r>
              <a:rPr lang="de-DE" sz="1200" dirty="0" err="1" smtClean="0">
                <a:solidFill>
                  <a:srgbClr val="FF0000"/>
                </a:solidFill>
                <a:ea typeface="Calibri"/>
              </a:rPr>
              <a:t>WindowImage</a:t>
            </a:r>
            <a:r>
              <a:rPr lang="de-DE" sz="1200" dirty="0" err="1" smtClean="0">
                <a:ea typeface="Calibri"/>
              </a:rPr>
              <a:t>;d</a:t>
            </a:r>
            <a:r>
              <a:rPr lang="de-DE" sz="1200" dirty="0" smtClean="0">
                <a:ea typeface="Calibri"/>
              </a:rPr>
              <a:t>:/exe/nx8_startcenter.bmp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Label1</a:t>
            </a:r>
            <a:r>
              <a:rPr lang="de-DE" sz="1200" dirty="0" smtClean="0">
                <a:ea typeface="Calibri"/>
              </a:rPr>
              <a:t>;Programm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Button1</a:t>
            </a:r>
            <a:r>
              <a:rPr lang="de-DE" sz="1200" dirty="0" smtClean="0">
                <a:ea typeface="Calibri"/>
              </a:rPr>
              <a:t>;Editor </a:t>
            </a:r>
            <a:r>
              <a:rPr lang="de-DE" sz="1200" dirty="0" err="1" smtClean="0">
                <a:ea typeface="Calibri"/>
              </a:rPr>
              <a:t>leer;notepad;iconic</a:t>
            </a: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Button2</a:t>
            </a:r>
            <a:r>
              <a:rPr lang="de-DE" sz="1200" dirty="0" smtClean="0">
                <a:ea typeface="Calibri"/>
              </a:rPr>
              <a:t>;Editor </a:t>
            </a:r>
            <a:r>
              <a:rPr lang="de-DE" sz="1200" dirty="0" err="1" smtClean="0">
                <a:ea typeface="Calibri"/>
              </a:rPr>
              <a:t>file;notepad</a:t>
            </a:r>
            <a:r>
              <a:rPr lang="de-DE" sz="1200" dirty="0" smtClean="0">
                <a:ea typeface="Calibri"/>
              </a:rPr>
              <a:t> d:/exe/edit.txt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Button3</a:t>
            </a:r>
            <a:r>
              <a:rPr lang="de-DE" sz="1200" dirty="0" smtClean="0">
                <a:ea typeface="Calibri"/>
              </a:rPr>
              <a:t>;Batch;($Directory)/NX8_StartCenter.bat ($</a:t>
            </a:r>
            <a:r>
              <a:rPr lang="de-DE" sz="1200" dirty="0" err="1" smtClean="0">
                <a:ea typeface="Calibri"/>
              </a:rPr>
              <a:t>Machine</a:t>
            </a:r>
            <a:r>
              <a:rPr lang="de-DE" sz="1200" dirty="0" smtClean="0">
                <a:ea typeface="Calibri"/>
              </a:rPr>
              <a:t>) ($User) 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Button4</a:t>
            </a:r>
            <a:r>
              <a:rPr lang="de-DE" sz="1200" dirty="0" smtClean="0">
                <a:ea typeface="Calibri"/>
              </a:rPr>
              <a:t>;Start Programm;($Directory)/</a:t>
            </a:r>
            <a:r>
              <a:rPr lang="de-DE" sz="1200" dirty="0" err="1" smtClean="0">
                <a:ea typeface="Calibri"/>
              </a:rPr>
              <a:t>start</a:t>
            </a:r>
            <a:r>
              <a:rPr lang="de-DE" sz="1200" dirty="0" smtClean="0">
                <a:ea typeface="Calibri"/>
              </a:rPr>
              <a:t>/($Option1)/</a:t>
            </a:r>
            <a:r>
              <a:rPr lang="de-DE" sz="1200" dirty="0" err="1" smtClean="0">
                <a:ea typeface="Calibri"/>
              </a:rPr>
              <a:t>start_nx</a:t>
            </a:r>
            <a:r>
              <a:rPr lang="de-DE" sz="1200" dirty="0" smtClean="0">
                <a:ea typeface="Calibri"/>
              </a:rPr>
              <a:t> ($Option2) ($</a:t>
            </a:r>
            <a:r>
              <a:rPr lang="de-DE" sz="1200" dirty="0" err="1" smtClean="0">
                <a:ea typeface="Calibri"/>
              </a:rPr>
              <a:t>Machine</a:t>
            </a:r>
            <a:r>
              <a:rPr lang="de-DE" sz="1200" dirty="0" smtClean="0">
                <a:ea typeface="Calibri"/>
              </a:rPr>
              <a:t>)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Option1</a:t>
            </a:r>
            <a:r>
              <a:rPr lang="de-DE" sz="1200" dirty="0" smtClean="0">
                <a:ea typeface="Calibri"/>
              </a:rPr>
              <a:t>;NX80;nx80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Option1</a:t>
            </a:r>
            <a:r>
              <a:rPr lang="de-DE" sz="1200" dirty="0" smtClean="0">
                <a:ea typeface="Calibri"/>
              </a:rPr>
              <a:t>;NX81;nx81 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Option1</a:t>
            </a:r>
            <a:r>
              <a:rPr lang="de-DE" sz="1200" dirty="0" smtClean="0">
                <a:ea typeface="Calibri"/>
              </a:rPr>
              <a:t>;NX82;nx82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Option2</a:t>
            </a:r>
            <a:r>
              <a:rPr lang="de-DE" sz="1200" dirty="0" smtClean="0">
                <a:ea typeface="Calibri"/>
              </a:rPr>
              <a:t>;CFG1simple;cfg1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Option2</a:t>
            </a:r>
            <a:r>
              <a:rPr lang="de-DE" sz="1200" dirty="0" smtClean="0">
                <a:ea typeface="Calibri"/>
              </a:rPr>
              <a:t>;CFG2simple;cfg2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Option2</a:t>
            </a:r>
            <a:r>
              <a:rPr lang="de-DE" sz="1200" dirty="0" smtClean="0">
                <a:ea typeface="Calibri"/>
              </a:rPr>
              <a:t>;CFG3simple;cfg3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EXIT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</p:txBody>
      </p:sp>
      <p:graphicFrame>
        <p:nvGraphicFramePr>
          <p:cNvPr id="11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Gerade Verbindung mit Pfeil 6"/>
          <p:cNvCxnSpPr/>
          <p:nvPr/>
        </p:nvCxnSpPr>
        <p:spPr bwMode="auto">
          <a:xfrm flipH="1">
            <a:off x="2339752" y="2276872"/>
            <a:ext cx="4464496" cy="144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5148064" y="4941168"/>
            <a:ext cx="3384375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Das </a:t>
            </a:r>
            <a:r>
              <a:rPr lang="de-DE" sz="1600" dirty="0" err="1" smtClean="0"/>
              <a:t>Commando</a:t>
            </a:r>
            <a:r>
              <a:rPr lang="de-DE" sz="1600" dirty="0" smtClean="0"/>
              <a:t> ‚</a:t>
            </a:r>
            <a:r>
              <a:rPr lang="de-DE" sz="1600" dirty="0" err="1" smtClean="0"/>
              <a:t>test</a:t>
            </a:r>
            <a:r>
              <a:rPr lang="de-DE" sz="1600" dirty="0" smtClean="0"/>
              <a:t>‘ bewirkt die Anzeige der Prozessparameter ohne diesen zu starten !</a:t>
            </a:r>
            <a:endParaRPr lang="de-DE" sz="16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340767"/>
            <a:ext cx="2494034" cy="277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StartCenter.cfg (Flexible 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dirty="0" smtClean="0">
                <a:ea typeface="Calibri"/>
              </a:rPr>
              <a:t>Konfiguration Startcenter.cfg Datei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de-DE" sz="1200" dirty="0" smtClean="0">
                <a:ea typeface="Calibri"/>
              </a:rPr>
              <a:t>Die </a:t>
            </a:r>
            <a:r>
              <a:rPr lang="de-DE" sz="1200" dirty="0" smtClean="0">
                <a:solidFill>
                  <a:srgbClr val="FF0000"/>
                </a:solidFill>
                <a:ea typeface="Calibri"/>
              </a:rPr>
              <a:t>roten</a:t>
            </a:r>
            <a:r>
              <a:rPr lang="de-DE" sz="1200" dirty="0" smtClean="0">
                <a:ea typeface="Calibri"/>
              </a:rPr>
              <a:t> Befehle sind Schlüsselwörter!</a:t>
            </a:r>
          </a:p>
          <a:p>
            <a:pPr>
              <a:spcAft>
                <a:spcPts val="0"/>
              </a:spcAft>
              <a:buNone/>
            </a:pPr>
            <a:r>
              <a:rPr lang="de-DE" sz="1200" dirty="0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  <a:buNone/>
            </a:pPr>
            <a:r>
              <a:rPr lang="de-DE" sz="1200" dirty="0" err="1" smtClean="0">
                <a:solidFill>
                  <a:srgbClr val="FF0000"/>
                </a:solidFill>
                <a:ea typeface="Calibri"/>
              </a:rPr>
              <a:t>test</a:t>
            </a:r>
            <a:endParaRPr lang="de-DE" sz="1200" dirty="0" smtClean="0">
              <a:solidFill>
                <a:srgbClr val="FF0000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err="1" smtClean="0">
                <a:solidFill>
                  <a:srgbClr val="FF0000"/>
                </a:solidFill>
                <a:ea typeface="Calibri"/>
              </a:rPr>
              <a:t>WindowTitle</a:t>
            </a:r>
            <a:r>
              <a:rPr lang="de-DE" sz="1200" dirty="0" err="1" smtClean="0">
                <a:ea typeface="Calibri"/>
              </a:rPr>
              <a:t>;NX</a:t>
            </a:r>
            <a:r>
              <a:rPr lang="de-DE" sz="1200" dirty="0" smtClean="0">
                <a:ea typeface="Calibri"/>
              </a:rPr>
              <a:t> StartCenter Test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Button1</a:t>
            </a:r>
            <a:r>
              <a:rPr lang="de-DE" sz="1200" dirty="0" smtClean="0">
                <a:ea typeface="Calibri"/>
              </a:rPr>
              <a:t>;Editor </a:t>
            </a:r>
            <a:r>
              <a:rPr lang="de-DE" sz="1200" dirty="0" err="1" smtClean="0">
                <a:ea typeface="Calibri"/>
              </a:rPr>
              <a:t>leer;notepad;iconic</a:t>
            </a: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Button2</a:t>
            </a:r>
            <a:r>
              <a:rPr lang="de-DE" sz="1200" dirty="0" smtClean="0">
                <a:ea typeface="Calibri"/>
              </a:rPr>
              <a:t>;Editor </a:t>
            </a:r>
            <a:r>
              <a:rPr lang="de-DE" sz="1200" dirty="0" err="1" smtClean="0">
                <a:ea typeface="Calibri"/>
              </a:rPr>
              <a:t>file;notepad</a:t>
            </a:r>
            <a:r>
              <a:rPr lang="de-DE" sz="1200" dirty="0" smtClean="0">
                <a:ea typeface="Calibri"/>
              </a:rPr>
              <a:t> d:/exe/edit.txt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Button3</a:t>
            </a:r>
            <a:r>
              <a:rPr lang="de-DE" sz="1200" dirty="0" smtClean="0">
                <a:ea typeface="Calibri"/>
              </a:rPr>
              <a:t>;Batch;($Directory)/NX8_StartCenter.bat ($</a:t>
            </a:r>
            <a:r>
              <a:rPr lang="de-DE" sz="1200" dirty="0" err="1" smtClean="0">
                <a:ea typeface="Calibri"/>
              </a:rPr>
              <a:t>Machine</a:t>
            </a:r>
            <a:r>
              <a:rPr lang="de-DE" sz="1200" dirty="0" smtClean="0">
                <a:ea typeface="Calibri"/>
              </a:rPr>
              <a:t>) ($User) 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Button4</a:t>
            </a:r>
            <a:r>
              <a:rPr lang="de-DE" sz="1200" dirty="0" smtClean="0">
                <a:ea typeface="Calibri"/>
              </a:rPr>
              <a:t>;Start Programm;($Directory)/</a:t>
            </a:r>
            <a:r>
              <a:rPr lang="de-DE" sz="1200" dirty="0" err="1" smtClean="0">
                <a:ea typeface="Calibri"/>
              </a:rPr>
              <a:t>start</a:t>
            </a:r>
            <a:r>
              <a:rPr lang="de-DE" sz="1200" dirty="0" smtClean="0">
                <a:ea typeface="Calibri"/>
              </a:rPr>
              <a:t>/($Option1)/</a:t>
            </a:r>
            <a:r>
              <a:rPr lang="de-DE" sz="1200" dirty="0" err="1" smtClean="0">
                <a:ea typeface="Calibri"/>
              </a:rPr>
              <a:t>start_nx</a:t>
            </a:r>
            <a:r>
              <a:rPr lang="de-DE" sz="1200" dirty="0" smtClean="0">
                <a:ea typeface="Calibri"/>
              </a:rPr>
              <a:t> ($Option2) ($</a:t>
            </a:r>
            <a:r>
              <a:rPr lang="de-DE" sz="1200" dirty="0" err="1" smtClean="0">
                <a:ea typeface="Calibri"/>
              </a:rPr>
              <a:t>Machine</a:t>
            </a:r>
            <a:r>
              <a:rPr lang="de-DE" sz="1200" dirty="0" smtClean="0">
                <a:ea typeface="Calibri"/>
              </a:rPr>
              <a:t>)</a:t>
            </a:r>
          </a:p>
          <a:p>
            <a:pPr>
              <a:spcAft>
                <a:spcPts val="0"/>
              </a:spcAft>
            </a:pPr>
            <a:endParaRPr lang="de-DE" sz="1200" dirty="0" smtClean="0">
              <a:solidFill>
                <a:srgbClr val="FF0000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Label1</a:t>
            </a:r>
            <a:r>
              <a:rPr lang="de-DE" sz="1200" dirty="0" smtClean="0">
                <a:ea typeface="Calibri"/>
              </a:rPr>
              <a:t>;Programm Gruppe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Option1</a:t>
            </a:r>
            <a:r>
              <a:rPr lang="de-DE" sz="1200" dirty="0" smtClean="0">
                <a:ea typeface="Calibri"/>
              </a:rPr>
              <a:t>;NX Programme;</a:t>
            </a:r>
            <a:r>
              <a:rPr lang="de-DE" sz="1200" dirty="0" smtClean="0">
                <a:solidFill>
                  <a:srgbClr val="00B0F0"/>
                </a:solidFill>
                <a:ea typeface="Calibri"/>
              </a:rPr>
              <a:t>Option2.NX</a:t>
            </a:r>
            <a:r>
              <a:rPr lang="de-DE" sz="1200" dirty="0" smtClean="0">
                <a:ea typeface="Calibri"/>
              </a:rPr>
              <a:t>;nxprg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Option1</a:t>
            </a:r>
            <a:r>
              <a:rPr lang="de-DE" sz="1200" dirty="0" smtClean="0">
                <a:ea typeface="Calibri"/>
              </a:rPr>
              <a:t>;TC Programme;</a:t>
            </a:r>
            <a:r>
              <a:rPr lang="de-DE" sz="1200" dirty="0" smtClean="0">
                <a:solidFill>
                  <a:srgbClr val="00B050"/>
                </a:solidFill>
                <a:ea typeface="Calibri"/>
              </a:rPr>
              <a:t>Option2.TC</a:t>
            </a:r>
            <a:r>
              <a:rPr lang="de-DE" sz="1200" dirty="0" smtClean="0">
                <a:ea typeface="Calibri"/>
              </a:rPr>
              <a:t>;tcprg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Option1</a:t>
            </a:r>
            <a:r>
              <a:rPr lang="de-DE" sz="1200" dirty="0" smtClean="0">
                <a:ea typeface="Calibri"/>
              </a:rPr>
              <a:t>;Tools;tools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Option1</a:t>
            </a:r>
            <a:r>
              <a:rPr lang="de-DE" sz="1200" dirty="0" smtClean="0">
                <a:ea typeface="Calibri"/>
              </a:rPr>
              <a:t>;Translator;Option2.TR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00B0F0"/>
                </a:solidFill>
                <a:ea typeface="Calibri"/>
              </a:rPr>
              <a:t>Option2.NX</a:t>
            </a:r>
            <a:r>
              <a:rPr lang="de-DE" sz="1200" dirty="0" smtClean="0">
                <a:ea typeface="Calibri"/>
              </a:rPr>
              <a:t>;NX80;nx80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00B0F0"/>
                </a:solidFill>
                <a:ea typeface="Calibri"/>
              </a:rPr>
              <a:t>Option2.NX</a:t>
            </a:r>
            <a:r>
              <a:rPr lang="de-DE" sz="1200" dirty="0" smtClean="0">
                <a:ea typeface="Calibri"/>
              </a:rPr>
              <a:t>;NX81;nx81 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00B050"/>
                </a:solidFill>
                <a:ea typeface="Calibri"/>
              </a:rPr>
              <a:t>Option2.TC</a:t>
            </a:r>
            <a:r>
              <a:rPr lang="de-DE" sz="1200" dirty="0" smtClean="0">
                <a:ea typeface="Calibri"/>
              </a:rPr>
              <a:t>;TC80;tc80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00B050"/>
                </a:solidFill>
                <a:ea typeface="Calibri"/>
              </a:rPr>
              <a:t>Option2.TC</a:t>
            </a:r>
            <a:r>
              <a:rPr lang="de-DE" sz="1200" dirty="0" smtClean="0">
                <a:ea typeface="Calibri"/>
              </a:rPr>
              <a:t>;TC90;tc90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ea typeface="Calibri"/>
              </a:rPr>
              <a:t>…..</a:t>
            </a: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EXIT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</p:txBody>
      </p:sp>
      <p:graphicFrame>
        <p:nvGraphicFramePr>
          <p:cNvPr id="11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Gerade Verbindung mit Pfeil 6"/>
          <p:cNvCxnSpPr/>
          <p:nvPr/>
        </p:nvCxnSpPr>
        <p:spPr bwMode="auto">
          <a:xfrm flipH="1">
            <a:off x="2339752" y="2204864"/>
            <a:ext cx="4464496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5436096" y="4653136"/>
            <a:ext cx="3600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4. Parameter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substitude</a:t>
            </a:r>
            <a:r>
              <a:rPr lang="de-DE" sz="1600" dirty="0" smtClean="0"/>
              <a:t> ($Option1)</a:t>
            </a:r>
            <a:endParaRPr lang="de-DE" sz="1600" dirty="0"/>
          </a:p>
        </p:txBody>
      </p:sp>
      <p:sp>
        <p:nvSpPr>
          <p:cNvPr id="8" name="Rechteck 7"/>
          <p:cNvSpPr/>
          <p:nvPr/>
        </p:nvSpPr>
        <p:spPr bwMode="auto">
          <a:xfrm>
            <a:off x="4283968" y="4149080"/>
            <a:ext cx="576064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Gerade Verbindung mit Pfeil 8"/>
          <p:cNvCxnSpPr>
            <a:stCxn id="12" idx="1"/>
            <a:endCxn id="8" idx="2"/>
          </p:cNvCxnSpPr>
          <p:nvPr/>
        </p:nvCxnSpPr>
        <p:spPr bwMode="auto">
          <a:xfrm flipH="1" flipV="1">
            <a:off x="4572000" y="4653136"/>
            <a:ext cx="864096" cy="1692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340767"/>
            <a:ext cx="2494034" cy="277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 bwMode="auto">
          <a:xfrm>
            <a:off x="3707904" y="2852936"/>
            <a:ext cx="576064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24" y="2492896"/>
            <a:ext cx="2736303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4. </a:t>
            </a:r>
            <a:r>
              <a:rPr lang="de-DE" sz="1600" dirty="0" err="1" smtClean="0"/>
              <a:t>Minimize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Button </a:t>
            </a:r>
            <a:r>
              <a:rPr lang="de-DE" sz="1600" dirty="0" err="1" smtClean="0"/>
              <a:t>used</a:t>
            </a:r>
            <a:r>
              <a:rPr lang="de-DE" sz="1600" dirty="0" smtClean="0"/>
              <a:t> !</a:t>
            </a:r>
            <a:endParaRPr lang="de-DE" sz="1600" dirty="0"/>
          </a:p>
        </p:txBody>
      </p:sp>
      <p:cxnSp>
        <p:nvCxnSpPr>
          <p:cNvPr id="21" name="Gerade Verbindung mit Pfeil 20"/>
          <p:cNvCxnSpPr>
            <a:stCxn id="20" idx="1"/>
            <a:endCxn id="18" idx="3"/>
          </p:cNvCxnSpPr>
          <p:nvPr/>
        </p:nvCxnSpPr>
        <p:spPr bwMode="auto">
          <a:xfrm flipH="1">
            <a:off x="4283968" y="2662173"/>
            <a:ext cx="504056" cy="3707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4139952" y="5517232"/>
            <a:ext cx="4032448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Flexible Options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Dot</a:t>
            </a:r>
            <a:r>
              <a:rPr lang="de-DE" sz="1600" dirty="0" smtClean="0"/>
              <a:t> Syntax</a:t>
            </a:r>
          </a:p>
          <a:p>
            <a:r>
              <a:rPr lang="de-DE" sz="1600" dirty="0" smtClean="0"/>
              <a:t>See </a:t>
            </a:r>
            <a:r>
              <a:rPr lang="de-DE" sz="1600" dirty="0" err="1" smtClean="0">
                <a:solidFill>
                  <a:srgbClr val="00B0F0"/>
                </a:solidFill>
              </a:rPr>
              <a:t>blue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00B050"/>
                </a:solidFill>
              </a:rPr>
              <a:t>green</a:t>
            </a:r>
            <a:r>
              <a:rPr lang="de-DE" sz="1600" dirty="0" smtClean="0"/>
              <a:t> Options…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 </a:t>
            </a:r>
            <a:r>
              <a:rPr lang="de-DE" sz="1400" dirty="0" err="1" smtClean="0">
                <a:ea typeface="Calibri"/>
              </a:rPr>
              <a:t>Example</a:t>
            </a:r>
            <a:r>
              <a:rPr lang="de-DE" sz="1400" dirty="0" smtClean="0">
                <a:ea typeface="Calibri"/>
              </a:rPr>
              <a:t> </a:t>
            </a:r>
            <a:r>
              <a:rPr lang="de-DE" sz="1400" dirty="0" err="1" smtClean="0">
                <a:ea typeface="Calibri"/>
              </a:rPr>
              <a:t>Structure</a:t>
            </a:r>
            <a:endParaRPr lang="de-DE" sz="1400" dirty="0" smtClean="0">
              <a:ea typeface="Calibri"/>
            </a:endParaRPr>
          </a:p>
          <a:p>
            <a:pPr lvl="0">
              <a:buNone/>
            </a:pPr>
            <a:endParaRPr lang="en-US" sz="1400" b="1" dirty="0" smtClean="0">
              <a:solidFill>
                <a:srgbClr val="00B050"/>
              </a:solidFill>
              <a:ea typeface="Calibri"/>
            </a:endParaRPr>
          </a:p>
          <a:p>
            <a:pPr lvl="0">
              <a:buNone/>
            </a:pPr>
            <a:r>
              <a:rPr lang="en-US" sz="1400" b="1" dirty="0" smtClean="0">
                <a:solidFill>
                  <a:srgbClr val="00B050"/>
                </a:solidFill>
                <a:ea typeface="Calibri"/>
              </a:rPr>
              <a:t>	($Directory)/start/($Option1)/</a:t>
            </a:r>
            <a:r>
              <a:rPr lang="en-US" sz="1400" b="1" dirty="0" err="1" smtClean="0">
                <a:solidFill>
                  <a:srgbClr val="00B050"/>
                </a:solidFill>
                <a:ea typeface="Calibri"/>
              </a:rPr>
              <a:t>start_nx</a:t>
            </a:r>
            <a:r>
              <a:rPr lang="en-US" sz="1400" b="1" dirty="0" smtClean="0">
                <a:solidFill>
                  <a:srgbClr val="00B050"/>
                </a:solidFill>
                <a:ea typeface="Calibri"/>
              </a:rPr>
              <a:t> ($Option2)  ($Machine)</a:t>
            </a:r>
            <a:endParaRPr lang="de-DE" sz="1400" dirty="0" smtClean="0">
              <a:ea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492896"/>
            <a:ext cx="6614294" cy="359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mit Pfeil 6"/>
          <p:cNvCxnSpPr/>
          <p:nvPr/>
        </p:nvCxnSpPr>
        <p:spPr>
          <a:xfrm rot="16200000" flipH="1">
            <a:off x="2951820" y="2528900"/>
            <a:ext cx="1512168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751" t="20305" r="50875" b="32678"/>
          <a:stretch>
            <a:fillRect/>
          </a:stretch>
        </p:blipFill>
        <p:spPr bwMode="auto">
          <a:xfrm>
            <a:off x="3995936" y="4509120"/>
            <a:ext cx="5021610" cy="1800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StartCenter </a:t>
            </a:r>
            <a:r>
              <a:rPr lang="de-DE" dirty="0" err="1" smtClean="0"/>
              <a:t>Internals</a:t>
            </a:r>
            <a:endParaRPr lang="de-DE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04864"/>
            <a:ext cx="5688632" cy="409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dirty="0" smtClean="0">
                <a:ea typeface="Calibri"/>
              </a:rPr>
              <a:t>Konfiguration Startcenter.cfg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de-DE" sz="1200" dirty="0" smtClean="0">
                <a:ea typeface="Calibri"/>
              </a:rPr>
              <a:t>Die </a:t>
            </a:r>
            <a:r>
              <a:rPr lang="de-DE" sz="1200" dirty="0" smtClean="0">
                <a:solidFill>
                  <a:srgbClr val="FF0000"/>
                </a:solidFill>
                <a:ea typeface="Calibri"/>
              </a:rPr>
              <a:t>roten</a:t>
            </a:r>
            <a:r>
              <a:rPr lang="de-DE" sz="1200" dirty="0" smtClean="0">
                <a:ea typeface="Calibri"/>
              </a:rPr>
              <a:t> Befehle sind Schlüsselwörter!</a:t>
            </a:r>
          </a:p>
          <a:p>
            <a:pPr>
              <a:spcAft>
                <a:spcPts val="0"/>
              </a:spcAft>
              <a:buNone/>
            </a:pPr>
            <a:r>
              <a:rPr lang="de-DE" sz="1200" dirty="0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de-DE" sz="1200" dirty="0" err="1" smtClean="0">
                <a:solidFill>
                  <a:srgbClr val="FF0000"/>
                </a:solidFill>
                <a:ea typeface="Calibri"/>
              </a:rPr>
              <a:t>FlexlmLogFile;</a:t>
            </a:r>
            <a:r>
              <a:rPr lang="de-DE" sz="1200" dirty="0" err="1" smtClean="0">
                <a:ea typeface="Calibri"/>
              </a:rPr>
              <a:t>D</a:t>
            </a:r>
            <a:r>
              <a:rPr lang="de-DE" sz="1200" dirty="0" smtClean="0">
                <a:ea typeface="Calibri"/>
              </a:rPr>
              <a:t>:\</a:t>
            </a:r>
            <a:r>
              <a:rPr lang="de-DE" sz="1200" dirty="0" err="1" smtClean="0">
                <a:ea typeface="Calibri"/>
              </a:rPr>
              <a:t>ugs</a:t>
            </a:r>
            <a:r>
              <a:rPr lang="de-DE" sz="1200" dirty="0" smtClean="0">
                <a:ea typeface="Calibri"/>
              </a:rPr>
              <a:t>\</a:t>
            </a:r>
            <a:r>
              <a:rPr lang="de-DE" sz="1200" dirty="0" err="1" smtClean="0">
                <a:ea typeface="Calibri"/>
              </a:rPr>
              <a:t>flexlm</a:t>
            </a:r>
            <a:r>
              <a:rPr lang="de-DE" sz="1200" dirty="0" smtClean="0">
                <a:ea typeface="Calibri"/>
              </a:rPr>
              <a:t>\ugslicensing.log</a:t>
            </a:r>
          </a:p>
          <a:p>
            <a:pPr>
              <a:spcAft>
                <a:spcPts val="0"/>
              </a:spcAft>
            </a:pPr>
            <a:endParaRPr lang="de-DE" sz="120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solidFill>
                  <a:srgbClr val="FF0000"/>
                </a:solidFill>
                <a:ea typeface="Calibri"/>
              </a:rPr>
              <a:t>Button1;</a:t>
            </a:r>
            <a:r>
              <a:rPr lang="de-DE" sz="1200" dirty="0" smtClean="0">
                <a:ea typeface="Calibri"/>
              </a:rPr>
              <a:t>License </a:t>
            </a:r>
            <a:r>
              <a:rPr lang="de-DE" sz="1200" dirty="0" err="1" smtClean="0">
                <a:ea typeface="Calibri"/>
              </a:rPr>
              <a:t>Viewer</a:t>
            </a:r>
            <a:r>
              <a:rPr lang="de-DE" sz="1200" dirty="0" err="1" smtClean="0">
                <a:solidFill>
                  <a:srgbClr val="FF0000"/>
                </a:solidFill>
                <a:ea typeface="Calibri"/>
              </a:rPr>
              <a:t>;flexlm</a:t>
            </a:r>
            <a:endParaRPr lang="de-DE" sz="1200" dirty="0" smtClean="0">
              <a:ea typeface="Calibri"/>
            </a:endParaRPr>
          </a:p>
        </p:txBody>
      </p:sp>
      <p:graphicFrame>
        <p:nvGraphicFramePr>
          <p:cNvPr id="11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412776"/>
            <a:ext cx="3600400" cy="395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140968"/>
            <a:ext cx="4150480" cy="456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Siemens PLM Produkte</a:t>
            </a:r>
            <a:endParaRPr lang="de-DE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1828800"/>
            <a:ext cx="71056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D:\Parts\nx7\VW\Templates\Logos\nx_logo\nx_logo\nx 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98963" y="4608523"/>
            <a:ext cx="673100" cy="374650"/>
          </a:xfrm>
          <a:prstGeom prst="rect">
            <a:avLst/>
          </a:prstGeom>
          <a:noFill/>
        </p:spPr>
      </p:pic>
      <p:pic>
        <p:nvPicPr>
          <p:cNvPr id="2051" name="Picture 3" descr="D:\Parts\nx7\VW\Templates\Logos\plm_components_logos-a\plm_components_logos-a\plm components 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32920" y="5108589"/>
            <a:ext cx="3405187" cy="325437"/>
          </a:xfrm>
          <a:prstGeom prst="rect">
            <a:avLst/>
          </a:prstGeom>
          <a:noFill/>
        </p:spPr>
      </p:pic>
      <p:pic>
        <p:nvPicPr>
          <p:cNvPr id="2052" name="Picture 4" descr="D:\Parts\nx7\VW\Templates\Logos\teamcenter_logo\teamcenter_logo\teamcenter S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551238" y="5537217"/>
            <a:ext cx="2368550" cy="320675"/>
          </a:xfrm>
          <a:prstGeom prst="rect">
            <a:avLst/>
          </a:prstGeom>
          <a:noFill/>
        </p:spPr>
      </p:pic>
      <p:pic>
        <p:nvPicPr>
          <p:cNvPr id="2053" name="Picture 5" descr="D:\Parts\nx7\VW\Templates\Logos\tecnomatix_logo\tecnomatix_logo\tecnomatix S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3566320" y="5965845"/>
            <a:ext cx="2338387" cy="3206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Primärfarben Weiß und Cool Gray</a:t>
            </a:r>
            <a:endParaRPr lang="de-DE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871788" y="1900242"/>
            <a:ext cx="3400425" cy="2171700"/>
            <a:chOff x="340" y="1003"/>
            <a:chExt cx="3004" cy="1368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40" y="1003"/>
              <a:ext cx="902" cy="34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Weiß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D0D3DA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40" y="1351"/>
              <a:ext cx="902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255/255/255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40" y="2031"/>
              <a:ext cx="902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148/158/170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386" y="2031"/>
              <a:ext cx="902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175/180/190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442" y="2031"/>
              <a:ext cx="902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208/211/218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442" y="1682"/>
              <a:ext cx="902" cy="340"/>
            </a:xfrm>
            <a:prstGeom prst="rect">
              <a:avLst/>
            </a:prstGeom>
            <a:solidFill>
              <a:srgbClr val="D0D3DA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442" y="1682"/>
              <a:ext cx="902" cy="340"/>
            </a:xfrm>
            <a:prstGeom prst="rect">
              <a:avLst/>
            </a:prstGeom>
            <a:solidFill>
              <a:srgbClr val="D0D3DA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Cool Gray </a:t>
              </a:r>
              <a:b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30 %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340" y="1682"/>
              <a:ext cx="902" cy="340"/>
            </a:xfrm>
            <a:prstGeom prst="rect">
              <a:avLst/>
            </a:prstGeom>
            <a:solidFill>
              <a:srgbClr val="949EA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1386" y="1682"/>
              <a:ext cx="902" cy="340"/>
            </a:xfrm>
            <a:prstGeom prst="rect">
              <a:avLst/>
            </a:prstGeom>
            <a:solidFill>
              <a:srgbClr val="AFB4B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Cool Gray </a:t>
              </a:r>
              <a:br>
                <a:rPr kumimoji="0" lang="de-D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de-D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55 %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dirty="0" smtClean="0"/>
              <a:t> New Design </a:t>
            </a:r>
            <a:r>
              <a:rPr lang="de-DE" dirty="0" err="1" smtClean="0"/>
              <a:t>written</a:t>
            </a:r>
            <a:r>
              <a:rPr lang="de-DE" dirty="0" smtClean="0"/>
              <a:t> in C#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dirty="0" smtClean="0"/>
              <a:t> Single Point </a:t>
            </a:r>
            <a:r>
              <a:rPr lang="de-DE" dirty="0" err="1" smtClean="0"/>
              <a:t>of</a:t>
            </a:r>
            <a:r>
              <a:rPr lang="de-DE" dirty="0" smtClean="0"/>
              <a:t> Access ( NX / TC / Other 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dirty="0" smtClean="0"/>
              <a:t> Windows </a:t>
            </a:r>
            <a:r>
              <a:rPr lang="de-DE" dirty="0" err="1" smtClean="0"/>
              <a:t>Only</a:t>
            </a:r>
            <a:r>
              <a:rPr lang="de-DE" dirty="0" smtClean="0"/>
              <a:t> ( 32/64 Bits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Executable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Hide</a:t>
            </a:r>
            <a:r>
              <a:rPr lang="de-DE" dirty="0" smtClean="0"/>
              <a:t> Command Windows (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„.bat“ </a:t>
            </a:r>
            <a:r>
              <a:rPr lang="de-DE" dirty="0" err="1" smtClean="0"/>
              <a:t>used</a:t>
            </a:r>
            <a:r>
              <a:rPr lang="de-DE" dirty="0" smtClean="0"/>
              <a:t> in *.cfg 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dirty="0" smtClean="0"/>
              <a:t> Save last Options </a:t>
            </a:r>
            <a:r>
              <a:rPr lang="de-DE" dirty="0" err="1" smtClean="0"/>
              <a:t>to</a:t>
            </a:r>
            <a:r>
              <a:rPr lang="de-DE" dirty="0" smtClean="0"/>
              <a:t> %USERPROFILE%\exename.txt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SIDT Start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dirty="0" smtClean="0"/>
              <a:t> New </a:t>
            </a:r>
            <a:r>
              <a:rPr lang="de-DE" dirty="0" err="1" smtClean="0"/>
              <a:t>Cfg</a:t>
            </a:r>
            <a:r>
              <a:rPr lang="de-DE" dirty="0" smtClean="0"/>
              <a:t>-Format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Under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Construction</a:t>
            </a:r>
            <a:endParaRPr lang="de-DE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Daily </a:t>
            </a:r>
            <a:r>
              <a:rPr lang="de-DE" dirty="0" err="1" smtClean="0">
                <a:solidFill>
                  <a:srgbClr val="FF0000"/>
                </a:solidFill>
              </a:rPr>
              <a:t>Changes</a:t>
            </a:r>
            <a:endParaRPr lang="de-DE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005064"/>
            <a:ext cx="3240360" cy="233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Alle Akzentfarben der</a:t>
            </a:r>
            <a:r>
              <a:rPr lang="de-DE" dirty="0" smtClean="0">
                <a:solidFill>
                  <a:schemeClr val="hlink"/>
                </a:solidFill>
              </a:rPr>
              <a:t> </a:t>
            </a:r>
            <a:r>
              <a:rPr lang="de-DE" dirty="0" smtClean="0"/>
              <a:t>Siemens Farbpalette</a:t>
            </a:r>
            <a:endParaRPr lang="de-DE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153319" y="1589088"/>
            <a:ext cx="6837363" cy="4984750"/>
            <a:chOff x="340" y="1001"/>
            <a:chExt cx="5169" cy="3140"/>
          </a:xfrm>
        </p:grpSpPr>
        <p:sp>
          <p:nvSpPr>
            <p:cNvPr id="126" name="Rectangle 4"/>
            <p:cNvSpPr>
              <a:spLocks noChangeArrowheads="1"/>
            </p:cNvSpPr>
            <p:nvPr/>
          </p:nvSpPr>
          <p:spPr bwMode="auto">
            <a:xfrm>
              <a:off x="340" y="1003"/>
              <a:ext cx="731" cy="340"/>
            </a:xfrm>
            <a:prstGeom prst="rect">
              <a:avLst/>
            </a:prstGeom>
            <a:solidFill>
              <a:srgbClr val="FFCC00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Gelb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D0D3DA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5"/>
            <p:cNvSpPr>
              <a:spLocks noChangeArrowheads="1"/>
            </p:cNvSpPr>
            <p:nvPr/>
          </p:nvSpPr>
          <p:spPr bwMode="auto">
            <a:xfrm>
              <a:off x="340" y="1351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255/204/0</a:t>
              </a:r>
            </a:p>
          </p:txBody>
        </p:sp>
        <p:sp>
          <p:nvSpPr>
            <p:cNvPr id="128" name="Rectangle 6"/>
            <p:cNvSpPr>
              <a:spLocks noChangeArrowheads="1"/>
            </p:cNvSpPr>
            <p:nvPr/>
          </p:nvSpPr>
          <p:spPr bwMode="auto">
            <a:xfrm>
              <a:off x="340" y="1616"/>
              <a:ext cx="731" cy="340"/>
            </a:xfrm>
            <a:prstGeom prst="rect">
              <a:avLst/>
            </a:prstGeom>
            <a:solidFill>
              <a:srgbClr val="FFDD44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7"/>
            <p:cNvSpPr>
              <a:spLocks noChangeArrowheads="1"/>
            </p:cNvSpPr>
            <p:nvPr/>
          </p:nvSpPr>
          <p:spPr bwMode="auto">
            <a:xfrm>
              <a:off x="340" y="1965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255/221/68</a:t>
              </a: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340" y="2226"/>
              <a:ext cx="731" cy="340"/>
            </a:xfrm>
            <a:prstGeom prst="rect">
              <a:avLst/>
            </a:prstGeom>
            <a:solidFill>
              <a:srgbClr val="FFEE66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9"/>
            <p:cNvSpPr>
              <a:spLocks noChangeArrowheads="1"/>
            </p:cNvSpPr>
            <p:nvPr/>
          </p:nvSpPr>
          <p:spPr bwMode="auto">
            <a:xfrm>
              <a:off x="340" y="2575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255/238/102</a:t>
              </a:r>
            </a:p>
          </p:txBody>
        </p:sp>
        <p:sp>
          <p:nvSpPr>
            <p:cNvPr id="132" name="Rectangle 10"/>
            <p:cNvSpPr>
              <a:spLocks noChangeArrowheads="1"/>
            </p:cNvSpPr>
            <p:nvPr/>
          </p:nvSpPr>
          <p:spPr bwMode="auto">
            <a:xfrm>
              <a:off x="340" y="2838"/>
              <a:ext cx="731" cy="340"/>
            </a:xfrm>
            <a:prstGeom prst="rect">
              <a:avLst/>
            </a:prstGeom>
            <a:solidFill>
              <a:srgbClr val="FFFA96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11"/>
            <p:cNvSpPr>
              <a:spLocks noChangeArrowheads="1"/>
            </p:cNvSpPr>
            <p:nvPr/>
          </p:nvSpPr>
          <p:spPr bwMode="auto">
            <a:xfrm>
              <a:off x="340" y="3187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255/250/150</a:t>
              </a:r>
            </a:p>
          </p:txBody>
        </p:sp>
        <p:sp>
          <p:nvSpPr>
            <p:cNvPr id="134" name="Rectangle 12"/>
            <p:cNvSpPr>
              <a:spLocks noChangeArrowheads="1"/>
            </p:cNvSpPr>
            <p:nvPr/>
          </p:nvSpPr>
          <p:spPr bwMode="auto">
            <a:xfrm>
              <a:off x="340" y="3452"/>
              <a:ext cx="731" cy="340"/>
            </a:xfrm>
            <a:prstGeom prst="rect">
              <a:avLst/>
            </a:prstGeom>
            <a:solidFill>
              <a:srgbClr val="FFFABE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Rectangle 13"/>
            <p:cNvSpPr>
              <a:spLocks noChangeArrowheads="1"/>
            </p:cNvSpPr>
            <p:nvPr/>
          </p:nvSpPr>
          <p:spPr bwMode="auto">
            <a:xfrm>
              <a:off x="340" y="3801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255/250/190</a:t>
              </a:r>
            </a:p>
          </p:txBody>
        </p:sp>
        <p:sp>
          <p:nvSpPr>
            <p:cNvPr id="136" name="Rectangle 14"/>
            <p:cNvSpPr>
              <a:spLocks noChangeArrowheads="1"/>
            </p:cNvSpPr>
            <p:nvPr/>
          </p:nvSpPr>
          <p:spPr bwMode="auto">
            <a:xfrm>
              <a:off x="3886" y="1003"/>
              <a:ext cx="731" cy="3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Blau</a:t>
              </a:r>
            </a:p>
          </p:txBody>
        </p:sp>
        <p:sp>
          <p:nvSpPr>
            <p:cNvPr id="137" name="Rectangle 15"/>
            <p:cNvSpPr>
              <a:spLocks noChangeArrowheads="1"/>
            </p:cNvSpPr>
            <p:nvPr/>
          </p:nvSpPr>
          <p:spPr bwMode="auto">
            <a:xfrm>
              <a:off x="3886" y="1351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0/51/153</a:t>
              </a:r>
            </a:p>
          </p:txBody>
        </p:sp>
        <p:sp>
          <p:nvSpPr>
            <p:cNvPr id="138" name="Rectangle 16"/>
            <p:cNvSpPr>
              <a:spLocks noChangeArrowheads="1"/>
            </p:cNvSpPr>
            <p:nvPr/>
          </p:nvSpPr>
          <p:spPr bwMode="auto">
            <a:xfrm>
              <a:off x="3886" y="1616"/>
              <a:ext cx="731" cy="340"/>
            </a:xfrm>
            <a:prstGeom prst="rect">
              <a:avLst/>
            </a:prstGeom>
            <a:solidFill>
              <a:srgbClr val="3366AA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rgbClr val="D0D3DA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Rectangle 17"/>
            <p:cNvSpPr>
              <a:spLocks noChangeArrowheads="1"/>
            </p:cNvSpPr>
            <p:nvPr/>
          </p:nvSpPr>
          <p:spPr bwMode="auto">
            <a:xfrm>
              <a:off x="3886" y="1965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51/102/170</a:t>
              </a:r>
            </a:p>
          </p:txBody>
        </p:sp>
        <p:sp>
          <p:nvSpPr>
            <p:cNvPr id="140" name="Rectangle 18"/>
            <p:cNvSpPr>
              <a:spLocks noChangeArrowheads="1"/>
            </p:cNvSpPr>
            <p:nvPr/>
          </p:nvSpPr>
          <p:spPr bwMode="auto">
            <a:xfrm>
              <a:off x="3886" y="2226"/>
              <a:ext cx="731" cy="340"/>
            </a:xfrm>
            <a:prstGeom prst="rect">
              <a:avLst/>
            </a:prstGeom>
            <a:solidFill>
              <a:srgbClr val="6996C8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rgbClr val="D0D3D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19"/>
            <p:cNvSpPr>
              <a:spLocks noChangeArrowheads="1"/>
            </p:cNvSpPr>
            <p:nvPr/>
          </p:nvSpPr>
          <p:spPr bwMode="auto">
            <a:xfrm>
              <a:off x="3886" y="2575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105/150/200</a:t>
              </a:r>
            </a:p>
          </p:txBody>
        </p:sp>
        <p:sp>
          <p:nvSpPr>
            <p:cNvPr id="142" name="Rectangle 20"/>
            <p:cNvSpPr>
              <a:spLocks noChangeArrowheads="1"/>
            </p:cNvSpPr>
            <p:nvPr/>
          </p:nvSpPr>
          <p:spPr bwMode="auto">
            <a:xfrm>
              <a:off x="3886" y="2838"/>
              <a:ext cx="731" cy="340"/>
            </a:xfrm>
            <a:prstGeom prst="rect">
              <a:avLst/>
            </a:prstGeom>
            <a:solidFill>
              <a:srgbClr val="96B4D7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rgbClr val="D0D3D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21"/>
            <p:cNvSpPr>
              <a:spLocks noChangeArrowheads="1"/>
            </p:cNvSpPr>
            <p:nvPr/>
          </p:nvSpPr>
          <p:spPr bwMode="auto">
            <a:xfrm>
              <a:off x="3889" y="3180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150/180/215</a:t>
              </a:r>
            </a:p>
          </p:txBody>
        </p:sp>
        <p:sp>
          <p:nvSpPr>
            <p:cNvPr id="144" name="Rectangle 22"/>
            <p:cNvSpPr>
              <a:spLocks noChangeArrowheads="1"/>
            </p:cNvSpPr>
            <p:nvPr/>
          </p:nvSpPr>
          <p:spPr bwMode="auto">
            <a:xfrm>
              <a:off x="3886" y="3452"/>
              <a:ext cx="731" cy="340"/>
            </a:xfrm>
            <a:prstGeom prst="rect">
              <a:avLst/>
            </a:prstGeom>
            <a:solidFill>
              <a:srgbClr val="C3D7EB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rgbClr val="D0D3D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23"/>
            <p:cNvSpPr>
              <a:spLocks noChangeArrowheads="1"/>
            </p:cNvSpPr>
            <p:nvPr/>
          </p:nvSpPr>
          <p:spPr bwMode="auto">
            <a:xfrm>
              <a:off x="3889" y="3794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195/215/235</a:t>
              </a:r>
            </a:p>
          </p:txBody>
        </p:sp>
        <p:sp>
          <p:nvSpPr>
            <p:cNvPr id="146" name="Rectangle 24"/>
            <p:cNvSpPr>
              <a:spLocks noChangeArrowheads="1"/>
            </p:cNvSpPr>
            <p:nvPr/>
          </p:nvSpPr>
          <p:spPr bwMode="auto">
            <a:xfrm>
              <a:off x="2997" y="1003"/>
              <a:ext cx="731" cy="340"/>
            </a:xfrm>
            <a:prstGeom prst="rect">
              <a:avLst/>
            </a:prstGeom>
            <a:solidFill>
              <a:srgbClr val="009933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Grün</a:t>
              </a:r>
            </a:p>
          </p:txBody>
        </p:sp>
        <p:sp>
          <p:nvSpPr>
            <p:cNvPr id="147" name="Rectangle 25"/>
            <p:cNvSpPr>
              <a:spLocks noChangeArrowheads="1"/>
            </p:cNvSpPr>
            <p:nvPr/>
          </p:nvSpPr>
          <p:spPr bwMode="auto">
            <a:xfrm>
              <a:off x="2997" y="1351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0/153/51</a:t>
              </a:r>
            </a:p>
          </p:txBody>
        </p:sp>
        <p:sp>
          <p:nvSpPr>
            <p:cNvPr id="148" name="Rectangle 26"/>
            <p:cNvSpPr>
              <a:spLocks noChangeArrowheads="1"/>
            </p:cNvSpPr>
            <p:nvPr/>
          </p:nvSpPr>
          <p:spPr bwMode="auto">
            <a:xfrm>
              <a:off x="2997" y="1616"/>
              <a:ext cx="731" cy="340"/>
            </a:xfrm>
            <a:prstGeom prst="rect">
              <a:avLst/>
            </a:prstGeom>
            <a:solidFill>
              <a:srgbClr val="46AF5A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27"/>
            <p:cNvSpPr>
              <a:spLocks noChangeArrowheads="1"/>
            </p:cNvSpPr>
            <p:nvPr/>
          </p:nvSpPr>
          <p:spPr bwMode="auto">
            <a:xfrm>
              <a:off x="2997" y="1965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70/175/90</a:t>
              </a:r>
            </a:p>
          </p:txBody>
        </p:sp>
        <p:sp>
          <p:nvSpPr>
            <p:cNvPr id="150" name="Rectangle 28"/>
            <p:cNvSpPr>
              <a:spLocks noChangeArrowheads="1"/>
            </p:cNvSpPr>
            <p:nvPr/>
          </p:nvSpPr>
          <p:spPr bwMode="auto">
            <a:xfrm>
              <a:off x="2997" y="2226"/>
              <a:ext cx="731" cy="340"/>
            </a:xfrm>
            <a:prstGeom prst="rect">
              <a:avLst/>
            </a:prstGeom>
            <a:solidFill>
              <a:srgbClr val="88CC88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Rectangle 29"/>
            <p:cNvSpPr>
              <a:spLocks noChangeArrowheads="1"/>
            </p:cNvSpPr>
            <p:nvPr/>
          </p:nvSpPr>
          <p:spPr bwMode="auto">
            <a:xfrm>
              <a:off x="2997" y="2575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136/204/136</a:t>
              </a:r>
            </a:p>
          </p:txBody>
        </p:sp>
        <p:sp>
          <p:nvSpPr>
            <p:cNvPr id="152" name="Rectangle 30"/>
            <p:cNvSpPr>
              <a:spLocks noChangeArrowheads="1"/>
            </p:cNvSpPr>
            <p:nvPr/>
          </p:nvSpPr>
          <p:spPr bwMode="auto">
            <a:xfrm>
              <a:off x="2997" y="2838"/>
              <a:ext cx="731" cy="340"/>
            </a:xfrm>
            <a:prstGeom prst="rect">
              <a:avLst/>
            </a:prstGeom>
            <a:solidFill>
              <a:srgbClr val="AADCA0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tangle 31"/>
            <p:cNvSpPr>
              <a:spLocks noChangeArrowheads="1"/>
            </p:cNvSpPr>
            <p:nvPr/>
          </p:nvSpPr>
          <p:spPr bwMode="auto">
            <a:xfrm>
              <a:off x="3000" y="3180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170/220/160</a:t>
              </a:r>
            </a:p>
          </p:txBody>
        </p:sp>
        <p:sp>
          <p:nvSpPr>
            <p:cNvPr id="154" name="Rectangle 32"/>
            <p:cNvSpPr>
              <a:spLocks noChangeArrowheads="1"/>
            </p:cNvSpPr>
            <p:nvPr/>
          </p:nvSpPr>
          <p:spPr bwMode="auto">
            <a:xfrm>
              <a:off x="2997" y="3452"/>
              <a:ext cx="731" cy="340"/>
            </a:xfrm>
            <a:prstGeom prst="rect">
              <a:avLst/>
            </a:prstGeom>
            <a:solidFill>
              <a:srgbClr val="C8F0BE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Rectangle 33"/>
            <p:cNvSpPr>
              <a:spLocks noChangeArrowheads="1"/>
            </p:cNvSpPr>
            <p:nvPr/>
          </p:nvSpPr>
          <p:spPr bwMode="auto">
            <a:xfrm>
              <a:off x="3000" y="3794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200/240/190</a:t>
              </a:r>
            </a:p>
          </p:txBody>
        </p:sp>
        <p:sp>
          <p:nvSpPr>
            <p:cNvPr id="156" name="Rectangle 34"/>
            <p:cNvSpPr>
              <a:spLocks noChangeArrowheads="1"/>
            </p:cNvSpPr>
            <p:nvPr/>
          </p:nvSpPr>
          <p:spPr bwMode="auto">
            <a:xfrm>
              <a:off x="1225" y="1003"/>
              <a:ext cx="731" cy="340"/>
            </a:xfrm>
            <a:prstGeom prst="rect">
              <a:avLst/>
            </a:prstGeom>
            <a:solidFill>
              <a:srgbClr val="F66E13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Orange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D0D3DA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Rectangle 35"/>
            <p:cNvSpPr>
              <a:spLocks noChangeArrowheads="1"/>
            </p:cNvSpPr>
            <p:nvPr/>
          </p:nvSpPr>
          <p:spPr bwMode="auto">
            <a:xfrm>
              <a:off x="1225" y="1351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246/110/19</a:t>
              </a:r>
            </a:p>
          </p:txBody>
        </p:sp>
        <p:sp>
          <p:nvSpPr>
            <p:cNvPr id="158" name="Rectangle 36"/>
            <p:cNvSpPr>
              <a:spLocks noChangeArrowheads="1"/>
            </p:cNvSpPr>
            <p:nvPr/>
          </p:nvSpPr>
          <p:spPr bwMode="auto">
            <a:xfrm>
              <a:off x="1225" y="1616"/>
              <a:ext cx="731" cy="340"/>
            </a:xfrm>
            <a:prstGeom prst="rect">
              <a:avLst/>
            </a:prstGeom>
            <a:solidFill>
              <a:srgbClr val="FF8B2E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Rectangle 37"/>
            <p:cNvSpPr>
              <a:spLocks noChangeArrowheads="1"/>
            </p:cNvSpPr>
            <p:nvPr/>
          </p:nvSpPr>
          <p:spPr bwMode="auto">
            <a:xfrm>
              <a:off x="1225" y="1965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255/139/46</a:t>
              </a:r>
            </a:p>
          </p:txBody>
        </p:sp>
        <p:sp>
          <p:nvSpPr>
            <p:cNvPr id="160" name="Rectangle 38"/>
            <p:cNvSpPr>
              <a:spLocks noChangeArrowheads="1"/>
            </p:cNvSpPr>
            <p:nvPr/>
          </p:nvSpPr>
          <p:spPr bwMode="auto">
            <a:xfrm>
              <a:off x="1225" y="2226"/>
              <a:ext cx="731" cy="340"/>
            </a:xfrm>
            <a:prstGeom prst="rect">
              <a:avLst/>
            </a:prstGeom>
            <a:solidFill>
              <a:srgbClr val="FFAE54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tangle 39"/>
            <p:cNvSpPr>
              <a:spLocks noChangeArrowheads="1"/>
            </p:cNvSpPr>
            <p:nvPr/>
          </p:nvSpPr>
          <p:spPr bwMode="auto">
            <a:xfrm>
              <a:off x="1225" y="2575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255/174/84</a:t>
              </a:r>
            </a:p>
          </p:txBody>
        </p:sp>
        <p:sp>
          <p:nvSpPr>
            <p:cNvPr id="162" name="Rectangle 40"/>
            <p:cNvSpPr>
              <a:spLocks noChangeArrowheads="1"/>
            </p:cNvSpPr>
            <p:nvPr/>
          </p:nvSpPr>
          <p:spPr bwMode="auto">
            <a:xfrm>
              <a:off x="1225" y="2838"/>
              <a:ext cx="731" cy="340"/>
            </a:xfrm>
            <a:prstGeom prst="rect">
              <a:avLst/>
            </a:prstGeom>
            <a:solidFill>
              <a:srgbClr val="FFC38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tangle 41"/>
            <p:cNvSpPr>
              <a:spLocks noChangeArrowheads="1"/>
            </p:cNvSpPr>
            <p:nvPr/>
          </p:nvSpPr>
          <p:spPr bwMode="auto">
            <a:xfrm>
              <a:off x="1225" y="3187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255/195/140</a:t>
              </a:r>
            </a:p>
          </p:txBody>
        </p:sp>
        <p:sp>
          <p:nvSpPr>
            <p:cNvPr id="164" name="Rectangle 42"/>
            <p:cNvSpPr>
              <a:spLocks noChangeArrowheads="1"/>
            </p:cNvSpPr>
            <p:nvPr/>
          </p:nvSpPr>
          <p:spPr bwMode="auto">
            <a:xfrm>
              <a:off x="1225" y="3452"/>
              <a:ext cx="731" cy="340"/>
            </a:xfrm>
            <a:prstGeom prst="rect">
              <a:avLst/>
            </a:prstGeom>
            <a:solidFill>
              <a:srgbClr val="FFD7B4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43"/>
            <p:cNvSpPr>
              <a:spLocks noChangeArrowheads="1"/>
            </p:cNvSpPr>
            <p:nvPr/>
          </p:nvSpPr>
          <p:spPr bwMode="auto">
            <a:xfrm>
              <a:off x="1225" y="3801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255/215/180</a:t>
              </a:r>
            </a:p>
          </p:txBody>
        </p:sp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2111" y="1003"/>
              <a:ext cx="730" cy="340"/>
            </a:xfrm>
            <a:prstGeom prst="rect">
              <a:avLst/>
            </a:prstGeom>
            <a:solidFill>
              <a:srgbClr val="CC0000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Rot</a:t>
              </a:r>
            </a:p>
          </p:txBody>
        </p:sp>
        <p:sp>
          <p:nvSpPr>
            <p:cNvPr id="167" name="Rectangle 45"/>
            <p:cNvSpPr>
              <a:spLocks noChangeArrowheads="1"/>
            </p:cNvSpPr>
            <p:nvPr/>
          </p:nvSpPr>
          <p:spPr bwMode="auto">
            <a:xfrm>
              <a:off x="2111" y="1351"/>
              <a:ext cx="730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204/0/0</a:t>
              </a:r>
            </a:p>
          </p:txBody>
        </p:sp>
        <p:sp>
          <p:nvSpPr>
            <p:cNvPr id="168" name="Rectangle 46"/>
            <p:cNvSpPr>
              <a:spLocks noChangeArrowheads="1"/>
            </p:cNvSpPr>
            <p:nvPr/>
          </p:nvSpPr>
          <p:spPr bwMode="auto">
            <a:xfrm>
              <a:off x="2111" y="1616"/>
              <a:ext cx="730" cy="340"/>
            </a:xfrm>
            <a:prstGeom prst="rect">
              <a:avLst/>
            </a:prstGeom>
            <a:solidFill>
              <a:srgbClr val="DD4433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47"/>
            <p:cNvSpPr>
              <a:spLocks noChangeArrowheads="1"/>
            </p:cNvSpPr>
            <p:nvPr/>
          </p:nvSpPr>
          <p:spPr bwMode="auto">
            <a:xfrm>
              <a:off x="2111" y="1965"/>
              <a:ext cx="730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221/68/51</a:t>
              </a:r>
            </a:p>
          </p:txBody>
        </p:sp>
        <p:sp>
          <p:nvSpPr>
            <p:cNvPr id="170" name="Rectangle 48"/>
            <p:cNvSpPr>
              <a:spLocks noChangeArrowheads="1"/>
            </p:cNvSpPr>
            <p:nvPr/>
          </p:nvSpPr>
          <p:spPr bwMode="auto">
            <a:xfrm>
              <a:off x="2111" y="2226"/>
              <a:ext cx="730" cy="340"/>
            </a:xfrm>
            <a:prstGeom prst="rect">
              <a:avLst/>
            </a:prstGeom>
            <a:solidFill>
              <a:srgbClr val="EF796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49"/>
            <p:cNvSpPr>
              <a:spLocks noChangeArrowheads="1"/>
            </p:cNvSpPr>
            <p:nvPr/>
          </p:nvSpPr>
          <p:spPr bwMode="auto">
            <a:xfrm>
              <a:off x="2111" y="2575"/>
              <a:ext cx="730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239/121/97</a:t>
              </a:r>
            </a:p>
          </p:txBody>
        </p:sp>
        <p:sp>
          <p:nvSpPr>
            <p:cNvPr id="172" name="Rectangle 50"/>
            <p:cNvSpPr>
              <a:spLocks noChangeArrowheads="1"/>
            </p:cNvSpPr>
            <p:nvPr/>
          </p:nvSpPr>
          <p:spPr bwMode="auto">
            <a:xfrm>
              <a:off x="2111" y="2838"/>
              <a:ext cx="730" cy="340"/>
            </a:xfrm>
            <a:prstGeom prst="rect">
              <a:avLst/>
            </a:prstGeom>
            <a:solidFill>
              <a:srgbClr val="FAAA96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tangle 51"/>
            <p:cNvSpPr>
              <a:spLocks noChangeArrowheads="1"/>
            </p:cNvSpPr>
            <p:nvPr/>
          </p:nvSpPr>
          <p:spPr bwMode="auto">
            <a:xfrm>
              <a:off x="2111" y="3187"/>
              <a:ext cx="730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250/170/150</a:t>
              </a:r>
            </a:p>
          </p:txBody>
        </p:sp>
        <p:sp>
          <p:nvSpPr>
            <p:cNvPr id="174" name="Rectangle 52"/>
            <p:cNvSpPr>
              <a:spLocks noChangeArrowheads="1"/>
            </p:cNvSpPr>
            <p:nvPr/>
          </p:nvSpPr>
          <p:spPr bwMode="auto">
            <a:xfrm>
              <a:off x="2111" y="3452"/>
              <a:ext cx="730" cy="340"/>
            </a:xfrm>
            <a:prstGeom prst="rect">
              <a:avLst/>
            </a:prstGeom>
            <a:solidFill>
              <a:srgbClr val="FFC8B9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53"/>
            <p:cNvSpPr>
              <a:spLocks noChangeArrowheads="1"/>
            </p:cNvSpPr>
            <p:nvPr/>
          </p:nvSpPr>
          <p:spPr bwMode="auto">
            <a:xfrm>
              <a:off x="2111" y="3801"/>
              <a:ext cx="730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255/200/185</a:t>
              </a:r>
            </a:p>
          </p:txBody>
        </p:sp>
        <p:sp>
          <p:nvSpPr>
            <p:cNvPr id="176" name="Rectangle 54"/>
            <p:cNvSpPr>
              <a:spLocks noChangeArrowheads="1"/>
            </p:cNvSpPr>
            <p:nvPr/>
          </p:nvSpPr>
          <p:spPr bwMode="auto">
            <a:xfrm>
              <a:off x="4775" y="1001"/>
              <a:ext cx="731" cy="340"/>
            </a:xfrm>
            <a:prstGeom prst="rect">
              <a:avLst/>
            </a:prstGeom>
            <a:solidFill>
              <a:srgbClr val="333333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Schwarz</a:t>
              </a:r>
            </a:p>
          </p:txBody>
        </p:sp>
        <p:sp>
          <p:nvSpPr>
            <p:cNvPr id="177" name="Rectangle 55"/>
            <p:cNvSpPr>
              <a:spLocks noChangeArrowheads="1"/>
            </p:cNvSpPr>
            <p:nvPr/>
          </p:nvSpPr>
          <p:spPr bwMode="auto">
            <a:xfrm>
              <a:off x="4775" y="1349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51/51/51</a:t>
              </a:r>
            </a:p>
          </p:txBody>
        </p:sp>
        <p:sp>
          <p:nvSpPr>
            <p:cNvPr id="178" name="Rectangle 56"/>
            <p:cNvSpPr>
              <a:spLocks noChangeArrowheads="1"/>
            </p:cNvSpPr>
            <p:nvPr/>
          </p:nvSpPr>
          <p:spPr bwMode="auto">
            <a:xfrm>
              <a:off x="4775" y="1614"/>
              <a:ext cx="731" cy="340"/>
            </a:xfrm>
            <a:prstGeom prst="rect">
              <a:avLst/>
            </a:prstGeom>
            <a:solidFill>
              <a:srgbClr val="666666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rgbClr val="D0D3DA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Rectangle 57"/>
            <p:cNvSpPr>
              <a:spLocks noChangeArrowheads="1"/>
            </p:cNvSpPr>
            <p:nvPr/>
          </p:nvSpPr>
          <p:spPr bwMode="auto">
            <a:xfrm>
              <a:off x="4775" y="1963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102/102/102</a:t>
              </a:r>
            </a:p>
          </p:txBody>
        </p:sp>
        <p:sp>
          <p:nvSpPr>
            <p:cNvPr id="180" name="Rectangle 58"/>
            <p:cNvSpPr>
              <a:spLocks noChangeArrowheads="1"/>
            </p:cNvSpPr>
            <p:nvPr/>
          </p:nvSpPr>
          <p:spPr bwMode="auto">
            <a:xfrm>
              <a:off x="4775" y="2224"/>
              <a:ext cx="731" cy="340"/>
            </a:xfrm>
            <a:prstGeom prst="rect">
              <a:avLst/>
            </a:prstGeom>
            <a:solidFill>
              <a:srgbClr val="999999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rgbClr val="D0D3DA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Rectangle 59"/>
            <p:cNvSpPr>
              <a:spLocks noChangeArrowheads="1"/>
            </p:cNvSpPr>
            <p:nvPr/>
          </p:nvSpPr>
          <p:spPr bwMode="auto">
            <a:xfrm>
              <a:off x="4775" y="2573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153/153/153</a:t>
              </a:r>
            </a:p>
          </p:txBody>
        </p:sp>
        <p:sp>
          <p:nvSpPr>
            <p:cNvPr id="182" name="Rectangle 60"/>
            <p:cNvSpPr>
              <a:spLocks noChangeArrowheads="1"/>
            </p:cNvSpPr>
            <p:nvPr/>
          </p:nvSpPr>
          <p:spPr bwMode="auto">
            <a:xfrm>
              <a:off x="4775" y="2836"/>
              <a:ext cx="731" cy="340"/>
            </a:xfrm>
            <a:prstGeom prst="rect">
              <a:avLst/>
            </a:prstGeom>
            <a:solidFill>
              <a:srgbClr val="CCCC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rgbClr val="D0D3DA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Rectangle 61"/>
            <p:cNvSpPr>
              <a:spLocks noChangeArrowheads="1"/>
            </p:cNvSpPr>
            <p:nvPr/>
          </p:nvSpPr>
          <p:spPr bwMode="auto">
            <a:xfrm>
              <a:off x="4778" y="3178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204/204/204</a:t>
              </a:r>
            </a:p>
          </p:txBody>
        </p:sp>
        <p:sp>
          <p:nvSpPr>
            <p:cNvPr id="184" name="Rectangle 62"/>
            <p:cNvSpPr>
              <a:spLocks noChangeArrowheads="1"/>
            </p:cNvSpPr>
            <p:nvPr/>
          </p:nvSpPr>
          <p:spPr bwMode="auto">
            <a:xfrm>
              <a:off x="4778" y="3452"/>
              <a:ext cx="731" cy="34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1" i="0" u="none" strike="noStrike" kern="0" cap="none" spc="0" normalizeH="0" baseline="0" noProof="0" smtClean="0">
                <a:ln>
                  <a:noFill/>
                </a:ln>
                <a:solidFill>
                  <a:srgbClr val="D0D3DA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Rectangle 63"/>
            <p:cNvSpPr>
              <a:spLocks noChangeArrowheads="1"/>
            </p:cNvSpPr>
            <p:nvPr/>
          </p:nvSpPr>
          <p:spPr bwMode="auto">
            <a:xfrm>
              <a:off x="4778" y="3794"/>
              <a:ext cx="731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144000" rIns="0" bIns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221/221/221</a:t>
              </a:r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928662" y="4357694"/>
            <a:ext cx="7429552" cy="10001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 </a:t>
            </a:r>
            <a:r>
              <a:rPr lang="de-DE" dirty="0" err="1" smtClean="0"/>
              <a:t>What‘s</a:t>
            </a:r>
            <a:r>
              <a:rPr lang="de-DE" dirty="0" smtClean="0"/>
              <a:t> New (</a:t>
            </a:r>
            <a:r>
              <a:rPr lang="de-DE" dirty="0" err="1" smtClean="0"/>
              <a:t>Build</a:t>
            </a:r>
            <a:r>
              <a:rPr lang="de-DE" dirty="0" smtClean="0"/>
              <a:t> after </a:t>
            </a:r>
            <a:r>
              <a:rPr lang="de-DE" dirty="0" smtClean="0"/>
              <a:t>11.05.2012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7704" y="1627783"/>
            <a:ext cx="6841009" cy="4681537"/>
          </a:xfrm>
        </p:spPr>
        <p:txBody>
          <a:bodyPr>
            <a:normAutofit/>
          </a:bodyPr>
          <a:lstStyle/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err="1" smtClean="0">
                <a:ea typeface="Calibri"/>
              </a:rPr>
              <a:t>Hide</a:t>
            </a:r>
            <a:r>
              <a:rPr lang="de-DE" sz="1400" dirty="0" smtClean="0">
                <a:ea typeface="Calibri"/>
              </a:rPr>
              <a:t> in User-</a:t>
            </a:r>
            <a:r>
              <a:rPr lang="de-DE" sz="1400" dirty="0" err="1" smtClean="0">
                <a:ea typeface="Calibri"/>
              </a:rPr>
              <a:t>Cfg</a:t>
            </a:r>
            <a:r>
              <a:rPr lang="de-DE" sz="1400" dirty="0" smtClean="0">
                <a:ea typeface="Calibri"/>
              </a:rPr>
              <a:t> eingebaut um Optionen </a:t>
            </a:r>
            <a:r>
              <a:rPr lang="de-DE" sz="1400" smtClean="0">
                <a:ea typeface="Calibri"/>
              </a:rPr>
              <a:t>zu unterdrücken</a:t>
            </a:r>
            <a:endParaRPr lang="de-DE" sz="1400" dirty="0" smtClean="0">
              <a:solidFill>
                <a:srgbClr val="FF0000"/>
              </a:solidFill>
              <a:ea typeface="Calibri"/>
            </a:endParaRPr>
          </a:p>
          <a:p>
            <a:pPr marL="288925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  <a:p>
            <a:pPr marL="569913" lvl="0" indent="-288925">
              <a:lnSpc>
                <a:spcPct val="150000"/>
              </a:lnSpc>
            </a:pPr>
            <a:r>
              <a:rPr lang="de-DE" sz="1400" dirty="0" smtClean="0">
                <a:ea typeface="Calibri"/>
              </a:rPr>
              <a:t>Beispiel:</a:t>
            </a:r>
          </a:p>
          <a:p>
            <a:pPr marL="569913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  <a:p>
            <a:pPr marL="569913" lvl="0" indent="-288925">
              <a:lnSpc>
                <a:spcPct val="150000"/>
              </a:lnSpc>
            </a:pPr>
            <a:r>
              <a:rPr lang="de-DE" sz="1400" dirty="0" smtClean="0">
                <a:solidFill>
                  <a:schemeClr val="accent4"/>
                </a:solidFill>
                <a:ea typeface="Calibri"/>
              </a:rPr>
              <a:t>Option2.TC </a:t>
            </a:r>
            <a:r>
              <a:rPr lang="de-DE" sz="1400" dirty="0" smtClean="0">
                <a:ea typeface="Calibri"/>
              </a:rPr>
              <a:t>; </a:t>
            </a:r>
            <a:r>
              <a:rPr lang="de-DE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/>
              </a:rPr>
              <a:t>TC Command Prompt </a:t>
            </a:r>
            <a:r>
              <a:rPr lang="de-DE" sz="1400" dirty="0" smtClean="0">
                <a:ea typeface="Calibri"/>
              </a:rPr>
              <a:t>; </a:t>
            </a:r>
            <a:r>
              <a:rPr lang="de-DE" sz="1400" dirty="0" err="1" smtClean="0">
                <a:ea typeface="Calibri"/>
              </a:rPr>
              <a:t>tccmd</a:t>
            </a:r>
            <a:endParaRPr lang="de-DE" sz="1400" dirty="0" smtClean="0">
              <a:solidFill>
                <a:srgbClr val="FF0000"/>
              </a:solidFill>
              <a:ea typeface="Calibri"/>
            </a:endParaRPr>
          </a:p>
          <a:p>
            <a:pPr marL="569913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  <a:p>
            <a:pPr marL="569913" lvl="0" indent="-288925">
              <a:lnSpc>
                <a:spcPct val="150000"/>
              </a:lnSpc>
            </a:pPr>
            <a:r>
              <a:rPr lang="de-DE" sz="1400" dirty="0" err="1" smtClean="0">
                <a:ea typeface="Calibri"/>
              </a:rPr>
              <a:t>Hide</a:t>
            </a:r>
            <a:r>
              <a:rPr lang="de-DE" sz="1400" dirty="0" smtClean="0">
                <a:ea typeface="Calibri"/>
              </a:rPr>
              <a:t> </a:t>
            </a:r>
            <a:r>
              <a:rPr lang="de-DE" sz="1400" dirty="0" smtClean="0">
                <a:ea typeface="Calibri"/>
              </a:rPr>
              <a:t>; </a:t>
            </a:r>
            <a:r>
              <a:rPr lang="de-DE" sz="1400" dirty="0" smtClean="0">
                <a:solidFill>
                  <a:schemeClr val="accent4"/>
                </a:solidFill>
                <a:ea typeface="Calibri"/>
              </a:rPr>
              <a:t>Option2.TC</a:t>
            </a:r>
            <a:r>
              <a:rPr lang="de-DE" sz="1400" dirty="0" smtClean="0">
                <a:ea typeface="Calibri"/>
              </a:rPr>
              <a:t> ; </a:t>
            </a:r>
            <a:r>
              <a:rPr lang="de-DE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/>
              </a:rPr>
              <a:t>TC Command Prompt </a:t>
            </a:r>
            <a:r>
              <a:rPr lang="de-DE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de-DE" sz="1400" dirty="0" smtClean="0">
                <a:ea typeface="Calibri"/>
              </a:rPr>
              <a:t>(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in User 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Cfg</a:t>
            </a:r>
            <a:r>
              <a:rPr lang="de-DE" sz="1400" dirty="0" smtClean="0">
                <a:ea typeface="Calibri"/>
              </a:rPr>
              <a:t>)</a:t>
            </a:r>
            <a:endParaRPr lang="de-DE" sz="1400" dirty="0" smtClean="0">
              <a:ea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 </a:t>
            </a:r>
            <a:r>
              <a:rPr lang="de-DE" dirty="0" err="1" smtClean="0"/>
              <a:t>What‘s</a:t>
            </a:r>
            <a:r>
              <a:rPr lang="de-DE" dirty="0" smtClean="0"/>
              <a:t> New (</a:t>
            </a:r>
            <a:r>
              <a:rPr lang="de-DE" dirty="0" err="1" smtClean="0"/>
              <a:t>Build</a:t>
            </a:r>
            <a:r>
              <a:rPr lang="de-DE" dirty="0" smtClean="0"/>
              <a:t> after 03.04.2012)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7704" y="1627783"/>
            <a:ext cx="6841009" cy="4681537"/>
          </a:xfrm>
        </p:spPr>
        <p:txBody>
          <a:bodyPr>
            <a:normAutofit/>
          </a:bodyPr>
          <a:lstStyle/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err="1" smtClean="0">
                <a:ea typeface="Calibri"/>
              </a:rPr>
              <a:t>Hide</a:t>
            </a:r>
            <a:r>
              <a:rPr lang="de-DE" sz="1400" dirty="0" smtClean="0">
                <a:ea typeface="Calibri"/>
              </a:rPr>
              <a:t> für Optionen eingebaut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($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hide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) </a:t>
            </a:r>
            <a:r>
              <a:rPr lang="de-DE" sz="1400" dirty="0" smtClean="0">
                <a:ea typeface="Calibri"/>
              </a:rPr>
              <a:t>und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($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nohide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)  </a:t>
            </a:r>
          </a:p>
          <a:p>
            <a:pPr marL="288925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  <a:p>
            <a:pPr marL="569913" lvl="0" indent="-288925">
              <a:lnSpc>
                <a:spcPct val="150000"/>
              </a:lnSpc>
            </a:pPr>
            <a:r>
              <a:rPr lang="de-DE" sz="1400" smtClean="0">
                <a:ea typeface="Calibri"/>
              </a:rPr>
              <a:t>Beispiel:</a:t>
            </a:r>
          </a:p>
          <a:p>
            <a:pPr marL="569913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  <a:p>
            <a:pPr marL="569913" lvl="0" indent="-288925">
              <a:lnSpc>
                <a:spcPct val="150000"/>
              </a:lnSpc>
            </a:pPr>
            <a:r>
              <a:rPr lang="de-DE" sz="1400" dirty="0" smtClean="0">
                <a:ea typeface="Calibri"/>
              </a:rPr>
              <a:t>Option2.TC ; TC Command Prompt ; </a:t>
            </a:r>
            <a:r>
              <a:rPr lang="de-DE" sz="1400" dirty="0" err="1" smtClean="0">
                <a:ea typeface="Calibri"/>
              </a:rPr>
              <a:t>tccmd</a:t>
            </a:r>
            <a:r>
              <a:rPr lang="de-DE" sz="1400" dirty="0" smtClean="0">
                <a:ea typeface="Calibri"/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($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nohide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) </a:t>
            </a:r>
          </a:p>
          <a:p>
            <a:pPr marL="569913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  <a:p>
            <a:pPr marL="569913" lvl="0" indent="-288925">
              <a:lnSpc>
                <a:spcPct val="150000"/>
              </a:lnSpc>
            </a:pPr>
            <a:r>
              <a:rPr lang="de-DE" sz="1400" dirty="0" smtClean="0">
                <a:ea typeface="Calibri"/>
              </a:rPr>
              <a:t>Button4 ; Start Program ; ($Directory)\</a:t>
            </a:r>
            <a:r>
              <a:rPr lang="de-DE" sz="1400" dirty="0" err="1" smtClean="0">
                <a:ea typeface="Calibri"/>
              </a:rPr>
              <a:t>start</a:t>
            </a:r>
            <a:r>
              <a:rPr lang="de-DE" sz="1400" dirty="0" smtClean="0">
                <a:ea typeface="Calibri"/>
              </a:rPr>
              <a:t>\($Option2)\start.bat</a:t>
            </a:r>
          </a:p>
          <a:p>
            <a:pPr marL="569913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 </a:t>
            </a:r>
            <a:r>
              <a:rPr lang="de-DE" dirty="0" err="1" smtClean="0"/>
              <a:t>What‘s</a:t>
            </a:r>
            <a:r>
              <a:rPr lang="de-DE" dirty="0" smtClean="0"/>
              <a:t> New (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smtClean="0"/>
              <a:t>after 02.04.2012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7704" y="1627783"/>
            <a:ext cx="6841009" cy="4681537"/>
          </a:xfrm>
        </p:spPr>
        <p:txBody>
          <a:bodyPr>
            <a:normAutofit/>
          </a:bodyPr>
          <a:lstStyle/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Dynamische Labels eingebaut</a:t>
            </a:r>
          </a:p>
          <a:p>
            <a:pPr marL="288925"/>
            <a:r>
              <a:rPr lang="de-DE" sz="1100" dirty="0" smtClean="0"/>
              <a:t>Label1  ;   Programm-Gruppe</a:t>
            </a:r>
          </a:p>
          <a:p>
            <a:pPr marL="288925"/>
            <a:r>
              <a:rPr lang="de-DE" sz="1100" dirty="0" smtClean="0"/>
              <a:t>Label2  ;   </a:t>
            </a:r>
          </a:p>
          <a:p>
            <a:pPr marL="288925"/>
            <a:r>
              <a:rPr lang="de-DE" sz="1100" dirty="0" smtClean="0"/>
              <a:t>Label3  ;   </a:t>
            </a:r>
          </a:p>
          <a:p>
            <a:pPr marL="288925"/>
            <a:r>
              <a:rPr lang="de-DE" sz="1100" dirty="0" smtClean="0"/>
              <a:t>Label4  ;   </a:t>
            </a:r>
          </a:p>
          <a:p>
            <a:pPr marL="288925"/>
            <a:r>
              <a:rPr lang="de-DE" sz="1100" dirty="0" smtClean="0"/>
              <a:t> </a:t>
            </a:r>
          </a:p>
          <a:p>
            <a:pPr marL="288925"/>
            <a:r>
              <a:rPr lang="en-US" sz="1100" dirty="0" smtClean="0"/>
              <a:t>Option1       ;     NX </a:t>
            </a:r>
            <a:r>
              <a:rPr lang="en-US" sz="1100" dirty="0" err="1" smtClean="0"/>
              <a:t>Programme</a:t>
            </a:r>
            <a:r>
              <a:rPr lang="en-US" sz="1100" dirty="0" smtClean="0"/>
              <a:t>  ;   Option2.NX        ;      </a:t>
            </a:r>
            <a:r>
              <a:rPr lang="en-US" sz="1100" dirty="0" err="1" smtClean="0"/>
              <a:t>nxprg</a:t>
            </a:r>
            <a:r>
              <a:rPr lang="en-US" sz="1100" dirty="0" smtClean="0"/>
              <a:t> </a:t>
            </a:r>
            <a:endParaRPr lang="de-DE" sz="1100" dirty="0" smtClean="0"/>
          </a:p>
          <a:p>
            <a:pPr marL="288925"/>
            <a:r>
              <a:rPr lang="en-US" sz="1100" dirty="0" smtClean="0"/>
              <a:t>Option1        ;    TC </a:t>
            </a:r>
            <a:r>
              <a:rPr lang="en-US" sz="1100" dirty="0" err="1" smtClean="0"/>
              <a:t>Programme</a:t>
            </a:r>
            <a:r>
              <a:rPr lang="en-US" sz="1100" dirty="0" smtClean="0"/>
              <a:t>  ;   Option2.TC         ;     </a:t>
            </a:r>
            <a:r>
              <a:rPr lang="en-US" sz="1100" dirty="0" err="1" smtClean="0"/>
              <a:t>tcprg</a:t>
            </a:r>
            <a:endParaRPr lang="de-DE" sz="1100" dirty="0" smtClean="0"/>
          </a:p>
          <a:p>
            <a:pPr marL="288925"/>
            <a:r>
              <a:rPr lang="en-US" sz="1100" dirty="0" smtClean="0"/>
              <a:t> </a:t>
            </a:r>
            <a:endParaRPr lang="de-DE" sz="1100" dirty="0" smtClean="0"/>
          </a:p>
          <a:p>
            <a:pPr marL="288925"/>
            <a:r>
              <a:rPr lang="en-US" sz="1100" dirty="0" smtClean="0"/>
              <a:t>Label2.NX  ; NX-</a:t>
            </a:r>
            <a:r>
              <a:rPr lang="en-US" sz="1100" dirty="0" err="1" smtClean="0"/>
              <a:t>Prg</a:t>
            </a:r>
            <a:endParaRPr lang="de-DE" sz="1100" dirty="0" smtClean="0"/>
          </a:p>
          <a:p>
            <a:pPr marL="288925"/>
            <a:r>
              <a:rPr lang="en-US" sz="1100" dirty="0" smtClean="0"/>
              <a:t>Option2.NX;NX80;nx80</a:t>
            </a:r>
            <a:endParaRPr lang="de-DE" sz="1100" dirty="0" smtClean="0"/>
          </a:p>
          <a:p>
            <a:pPr marL="288925"/>
            <a:r>
              <a:rPr lang="en-US" sz="1100" dirty="0" smtClean="0"/>
              <a:t>Option2.NX;NX81;nx81 </a:t>
            </a:r>
            <a:endParaRPr lang="de-DE" sz="1100" dirty="0" smtClean="0"/>
          </a:p>
          <a:p>
            <a:pPr marL="288925"/>
            <a:r>
              <a:rPr lang="de-DE" sz="1100" dirty="0" smtClean="0"/>
              <a:t> </a:t>
            </a:r>
          </a:p>
          <a:p>
            <a:pPr marL="288925"/>
            <a:r>
              <a:rPr lang="de-DE" sz="1100" dirty="0" smtClean="0"/>
              <a:t>Label3.NX  ; </a:t>
            </a:r>
            <a:r>
              <a:rPr lang="de-DE" sz="1100" dirty="0" err="1" smtClean="0"/>
              <a:t>Config</a:t>
            </a:r>
            <a:endParaRPr lang="de-DE" sz="1100" dirty="0" smtClean="0"/>
          </a:p>
          <a:p>
            <a:pPr marL="288925"/>
            <a:r>
              <a:rPr lang="de-DE" sz="1100" dirty="0" smtClean="0"/>
              <a:t>Option3.NX;CFG1;cfg1</a:t>
            </a:r>
          </a:p>
          <a:p>
            <a:pPr marL="288925"/>
            <a:r>
              <a:rPr lang="de-DE" sz="1100" dirty="0" smtClean="0"/>
              <a:t>Option3.NX;CFG2;cfg2</a:t>
            </a:r>
          </a:p>
          <a:p>
            <a:pPr marL="288925"/>
            <a:r>
              <a:rPr lang="de-DE" sz="1100" dirty="0" smtClean="0"/>
              <a:t> </a:t>
            </a:r>
          </a:p>
          <a:p>
            <a:pPr marL="288925"/>
            <a:r>
              <a:rPr lang="de-DE" sz="1100" dirty="0" smtClean="0"/>
              <a:t>Label2.TC  ; TC-</a:t>
            </a:r>
            <a:r>
              <a:rPr lang="de-DE" sz="1100" dirty="0" err="1" smtClean="0"/>
              <a:t>Prg</a:t>
            </a:r>
            <a:endParaRPr lang="de-DE" sz="1100" dirty="0" smtClean="0"/>
          </a:p>
          <a:p>
            <a:pPr marL="288925"/>
            <a:r>
              <a:rPr lang="en-US" sz="1100" dirty="0" smtClean="0"/>
              <a:t>Option2.TC;TC80;tc80</a:t>
            </a:r>
            <a:endParaRPr lang="de-DE" sz="1100" dirty="0" smtClean="0"/>
          </a:p>
          <a:p>
            <a:pPr marL="288925"/>
            <a:r>
              <a:rPr lang="en-US" sz="1100" dirty="0" smtClean="0"/>
              <a:t>Option2.TC;TC90;tc90</a:t>
            </a:r>
            <a:endParaRPr lang="de-DE" sz="1100" dirty="0" smtClean="0"/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Command 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exit</a:t>
            </a:r>
            <a:r>
              <a:rPr lang="de-DE" sz="1400" dirty="0" smtClean="0">
                <a:ea typeface="Calibri"/>
              </a:rPr>
              <a:t> eingebaut( z.B. Button4 ; Exit ; </a:t>
            </a:r>
            <a:r>
              <a:rPr lang="de-DE" sz="1400" dirty="0" err="1" smtClean="0">
                <a:ea typeface="Calibri"/>
              </a:rPr>
              <a:t>exit</a:t>
            </a:r>
            <a:r>
              <a:rPr lang="de-DE" sz="1400" dirty="0" smtClean="0">
                <a:ea typeface="Calibri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 </a:t>
            </a:r>
            <a:r>
              <a:rPr lang="de-DE" dirty="0" err="1" smtClean="0"/>
              <a:t>What‘s</a:t>
            </a:r>
            <a:r>
              <a:rPr lang="de-DE" dirty="0" smtClean="0"/>
              <a:t> New (</a:t>
            </a:r>
            <a:r>
              <a:rPr lang="de-DE" dirty="0" err="1" smtClean="0"/>
              <a:t>Build</a:t>
            </a:r>
            <a:r>
              <a:rPr lang="de-DE" dirty="0" smtClean="0"/>
              <a:t> after 30.03.2012)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StartCenter kann sich jetzt selber aufrufen um Informationen auszugeben.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Erlaubt sind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–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info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=….., -error=….., -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warning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=……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Nun kann auch der Modus 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hide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/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nohide</a:t>
            </a:r>
            <a:r>
              <a:rPr lang="de-DE" sz="1400" dirty="0" smtClean="0">
                <a:ea typeface="Calibri"/>
              </a:rPr>
              <a:t> über ein </a:t>
            </a:r>
            <a:r>
              <a:rPr lang="de-DE" sz="1400" dirty="0" err="1" smtClean="0">
                <a:ea typeface="Calibri"/>
              </a:rPr>
              <a:t>MenuItem</a:t>
            </a:r>
            <a:r>
              <a:rPr lang="de-DE" sz="1400" dirty="0" smtClean="0">
                <a:ea typeface="Calibri"/>
              </a:rPr>
              <a:t> gewechselt werden.</a:t>
            </a:r>
          </a:p>
          <a:p>
            <a:pPr marL="288925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 </a:t>
            </a:r>
            <a:r>
              <a:rPr lang="de-DE" dirty="0" err="1" smtClean="0"/>
              <a:t>What‘s</a:t>
            </a:r>
            <a:r>
              <a:rPr lang="de-DE" dirty="0" smtClean="0"/>
              <a:t> New (</a:t>
            </a:r>
            <a:r>
              <a:rPr lang="de-DE" dirty="0" err="1" smtClean="0"/>
              <a:t>Build</a:t>
            </a:r>
            <a:r>
              <a:rPr lang="de-DE" dirty="0" smtClean="0"/>
              <a:t> after 29.03.2012)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Verschiede Fehler beseitigt.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StartCenter läuft nun als Single (</a:t>
            </a:r>
            <a:r>
              <a:rPr lang="de-DE" sz="1400" dirty="0" err="1" smtClean="0"/>
              <a:t>STAThread</a:t>
            </a:r>
            <a:r>
              <a:rPr lang="de-DE" sz="1400" dirty="0" smtClean="0"/>
              <a:t>)</a:t>
            </a:r>
            <a:r>
              <a:rPr lang="de-DE" sz="1400" dirty="0" smtClean="0">
                <a:ea typeface="Calibri"/>
              </a:rPr>
              <a:t> wegen </a:t>
            </a:r>
            <a:r>
              <a:rPr lang="de-DE" sz="1400" dirty="0" err="1" smtClean="0">
                <a:ea typeface="Calibri"/>
              </a:rPr>
              <a:t>OpenDialog</a:t>
            </a:r>
            <a:r>
              <a:rPr lang="de-DE" sz="1400" dirty="0" smtClean="0">
                <a:ea typeface="Calibri"/>
              </a:rPr>
              <a:t> Problemen.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Als 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MenuItem</a:t>
            </a:r>
            <a:r>
              <a:rPr lang="de-DE" sz="1400" dirty="0" smtClean="0">
                <a:ea typeface="Calibri"/>
              </a:rPr>
              <a:t> kann jetzt auch direkt Environment gesetzt werden. Beispiel: 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MenuItem</a:t>
            </a:r>
            <a:r>
              <a:rPr lang="de-DE" sz="1400" dirty="0" smtClean="0">
                <a:ea typeface="Calibri"/>
              </a:rPr>
              <a:t> ; TEST-Variable setzen;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Environment </a:t>
            </a:r>
            <a:r>
              <a:rPr lang="de-DE" sz="1400" dirty="0" smtClean="0">
                <a:ea typeface="Calibri"/>
              </a:rPr>
              <a:t>; TEST_VAR ; d:\weber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Nach der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*.cfg </a:t>
            </a:r>
            <a:r>
              <a:rPr lang="de-DE" sz="1400" dirty="0" smtClean="0">
                <a:ea typeface="Calibri"/>
              </a:rPr>
              <a:t>wird nun noch eine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*_%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USERNAME%.cfg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 </a:t>
            </a:r>
            <a:r>
              <a:rPr lang="de-DE" sz="1400" dirty="0" smtClean="0">
                <a:ea typeface="Calibri"/>
              </a:rPr>
              <a:t>gelesen. Darin kann man z.B. das </a:t>
            </a:r>
            <a:r>
              <a:rPr lang="de-DE" sz="1400" dirty="0" err="1" smtClean="0">
                <a:ea typeface="Calibri"/>
              </a:rPr>
              <a:t>Menue</a:t>
            </a:r>
            <a:r>
              <a:rPr lang="de-DE" sz="1400" dirty="0" smtClean="0">
                <a:ea typeface="Calibri"/>
              </a:rPr>
              <a:t> erweitern(siehe Beispiel). Die User-</a:t>
            </a:r>
            <a:r>
              <a:rPr lang="de-DE" sz="1400" dirty="0" err="1" smtClean="0">
                <a:ea typeface="Calibri"/>
              </a:rPr>
              <a:t>Cfg</a:t>
            </a:r>
            <a:r>
              <a:rPr lang="de-DE" sz="1400" dirty="0" smtClean="0">
                <a:ea typeface="Calibri"/>
              </a:rPr>
              <a:t> kann, muss aber nicht vorhanden sein. Wird eine User-</a:t>
            </a:r>
            <a:r>
              <a:rPr lang="de-DE" sz="1400" dirty="0" err="1" smtClean="0">
                <a:ea typeface="Calibri"/>
              </a:rPr>
              <a:t>Cfg</a:t>
            </a:r>
            <a:r>
              <a:rPr lang="de-DE" sz="1400" dirty="0" smtClean="0">
                <a:ea typeface="Calibri"/>
              </a:rPr>
              <a:t> auf dem Server gefunden wird nicht mehr </a:t>
            </a:r>
            <a:r>
              <a:rPr lang="de-DE" sz="1400" dirty="0" err="1" smtClean="0">
                <a:ea typeface="Calibri"/>
              </a:rPr>
              <a:t>local</a:t>
            </a:r>
            <a:r>
              <a:rPr lang="de-DE" sz="1400" dirty="0" smtClean="0">
                <a:ea typeface="Calibri"/>
              </a:rPr>
              <a:t> auf 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%USERPROFILE% </a:t>
            </a:r>
            <a:r>
              <a:rPr lang="de-DE" sz="1400" dirty="0" smtClean="0">
                <a:ea typeface="Calibri"/>
              </a:rPr>
              <a:t>gelesen.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Um eine Serverinstallation zu unterstützen wird nach der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*.cfg </a:t>
            </a:r>
            <a:r>
              <a:rPr lang="de-DE" sz="1400" dirty="0" smtClean="0">
                <a:ea typeface="Calibri"/>
              </a:rPr>
              <a:t>eine eventuell vorhandene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*_%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USERNAME%.cfg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  </a:t>
            </a:r>
            <a:r>
              <a:rPr lang="de-DE" sz="1400" dirty="0" smtClean="0">
                <a:ea typeface="Calibri"/>
              </a:rPr>
              <a:t>auf 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%USERPROFILE% </a:t>
            </a:r>
            <a:r>
              <a:rPr lang="de-DE" sz="1400" dirty="0" smtClean="0">
                <a:ea typeface="Calibri"/>
              </a:rPr>
              <a:t>gelesen.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Das 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trace</a:t>
            </a:r>
            <a:r>
              <a:rPr lang="de-DE" sz="1400" dirty="0" smtClean="0">
                <a:ea typeface="Calibri"/>
              </a:rPr>
              <a:t> kann jetzt auch in der Datei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*_%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USERNAME%.cfg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 </a:t>
            </a:r>
            <a:r>
              <a:rPr lang="de-DE" sz="1400" dirty="0" smtClean="0">
                <a:ea typeface="Calibri"/>
              </a:rPr>
              <a:t>gesetzt werden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.</a:t>
            </a:r>
            <a:endParaRPr lang="de-DE" sz="1400" dirty="0" smtClean="0">
              <a:ea typeface="Calibri"/>
            </a:endParaRPr>
          </a:p>
          <a:p>
            <a:pPr marL="288925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 </a:t>
            </a:r>
            <a:r>
              <a:rPr lang="de-DE" dirty="0" err="1" smtClean="0"/>
              <a:t>What‘s</a:t>
            </a:r>
            <a:r>
              <a:rPr lang="de-DE" dirty="0" smtClean="0"/>
              <a:t> New (</a:t>
            </a:r>
            <a:r>
              <a:rPr lang="de-DE" dirty="0" err="1" smtClean="0"/>
              <a:t>Build</a:t>
            </a:r>
            <a:r>
              <a:rPr lang="de-DE" dirty="0" smtClean="0"/>
              <a:t> after 28.02.2012)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Option „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single</a:t>
            </a:r>
            <a:r>
              <a:rPr lang="de-DE" sz="1400" dirty="0" smtClean="0">
                <a:ea typeface="Calibri"/>
              </a:rPr>
              <a:t>“ eingebaut, erlaubt kein mehrfaches starten des StartCenters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Optionen „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nowait</a:t>
            </a:r>
            <a:r>
              <a:rPr lang="de-DE" sz="1400" dirty="0" smtClean="0">
                <a:ea typeface="Calibri"/>
              </a:rPr>
              <a:t>“, „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notrace</a:t>
            </a:r>
            <a:r>
              <a:rPr lang="de-DE" sz="1400" dirty="0" smtClean="0">
                <a:ea typeface="Calibri"/>
              </a:rPr>
              <a:t>“ „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no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…</a:t>
            </a:r>
            <a:r>
              <a:rPr lang="de-DE" sz="1400" dirty="0" smtClean="0">
                <a:ea typeface="Calibri"/>
              </a:rPr>
              <a:t>“ entfernt ! 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err="1" smtClean="0">
                <a:ea typeface="Calibri"/>
              </a:rPr>
              <a:t>Recursiven</a:t>
            </a:r>
            <a:r>
              <a:rPr lang="de-DE" sz="1400" dirty="0" smtClean="0">
                <a:ea typeface="Calibri"/>
              </a:rPr>
              <a:t> </a:t>
            </a:r>
            <a:r>
              <a:rPr lang="de-DE" sz="1400" dirty="0" err="1" smtClean="0">
                <a:ea typeface="Calibri"/>
              </a:rPr>
              <a:t>start</a:t>
            </a:r>
            <a:r>
              <a:rPr lang="de-DE" sz="1400" dirty="0" smtClean="0">
                <a:ea typeface="Calibri"/>
              </a:rPr>
              <a:t> mit </a:t>
            </a:r>
            <a:r>
              <a:rPr lang="de-DE" sz="1400" dirty="0" err="1" smtClean="0">
                <a:ea typeface="Calibri"/>
              </a:rPr>
              <a:t>z.b</a:t>
            </a:r>
            <a:r>
              <a:rPr lang="de-DE" sz="1400" dirty="0" smtClean="0">
                <a:ea typeface="Calibri"/>
              </a:rPr>
              <a:t>. 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Execute </a:t>
            </a:r>
            <a:r>
              <a:rPr lang="de-DE" sz="1400" dirty="0" smtClean="0">
                <a:ea typeface="Calibri"/>
              </a:rPr>
              <a:t>; …./nx8_startcenter verhindert !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Fehlermeldungen </a:t>
            </a:r>
            <a:r>
              <a:rPr lang="de-DE" sz="1400" dirty="0" err="1" smtClean="0">
                <a:ea typeface="Calibri"/>
              </a:rPr>
              <a:t>consolidiert</a:t>
            </a:r>
            <a:r>
              <a:rPr lang="de-DE" sz="1400" dirty="0" smtClean="0">
                <a:ea typeface="Calibri"/>
              </a:rPr>
              <a:t> !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endParaRPr lang="de-DE" sz="1400" dirty="0" smtClean="0">
              <a:ea typeface="Calibri"/>
            </a:endParaRPr>
          </a:p>
          <a:p>
            <a:pPr marL="288925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StartCenter </a:t>
            </a:r>
            <a:r>
              <a:rPr lang="de-DE" dirty="0" err="1" smtClean="0"/>
              <a:t>What‘s</a:t>
            </a:r>
            <a:r>
              <a:rPr lang="de-DE" dirty="0" smtClean="0"/>
              <a:t> New (</a:t>
            </a:r>
            <a:r>
              <a:rPr lang="de-DE" dirty="0" err="1" smtClean="0"/>
              <a:t>Build</a:t>
            </a:r>
            <a:r>
              <a:rPr lang="de-DE" dirty="0" smtClean="0"/>
              <a:t> after 27.02.2012)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Environment kann nun in </a:t>
            </a:r>
            <a:r>
              <a:rPr lang="de-DE" sz="1400" dirty="0" err="1" smtClean="0">
                <a:ea typeface="Calibri"/>
              </a:rPr>
              <a:t>Cfg</a:t>
            </a:r>
            <a:r>
              <a:rPr lang="de-DE" sz="1400" dirty="0" smtClean="0">
                <a:ea typeface="Calibri"/>
              </a:rPr>
              <a:t>-Datei gesetzt und gelesen werden</a:t>
            </a:r>
          </a:p>
          <a:p>
            <a:pPr marL="571500" lvl="0" indent="-288925">
              <a:lnSpc>
                <a:spcPct val="150000"/>
              </a:lnSpc>
            </a:pPr>
            <a:r>
              <a:rPr lang="de-DE" sz="1400" dirty="0" smtClean="0">
                <a:solidFill>
                  <a:srgbClr val="FF0000"/>
                </a:solidFill>
                <a:ea typeface="Calibri"/>
              </a:rPr>
              <a:t>Environment ; MY_BASE_DIR ; MY_(%UGII_BASE_DIR%)</a:t>
            </a:r>
          </a:p>
          <a:p>
            <a:pPr marL="571500" lvl="0" indent="-288925">
              <a:lnSpc>
                <a:spcPct val="150000"/>
              </a:lnSpc>
            </a:pPr>
            <a:r>
              <a:rPr lang="de-DE" sz="1400" dirty="0" smtClean="0">
                <a:ea typeface="Calibri"/>
              </a:rPr>
              <a:t>Oder</a:t>
            </a:r>
          </a:p>
          <a:p>
            <a:pPr marL="571500" lvl="0" indent="-288925">
              <a:lnSpc>
                <a:spcPct val="150000"/>
              </a:lnSpc>
            </a:pP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ReadEnv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 ; ($Directory)/nx8_startcenter.env</a:t>
            </a:r>
          </a:p>
          <a:p>
            <a:pPr marL="571500" lvl="0" indent="-288925">
              <a:lnSpc>
                <a:spcPct val="150000"/>
              </a:lnSpc>
            </a:pPr>
            <a:r>
              <a:rPr lang="de-DE" sz="1400" dirty="0" smtClean="0">
                <a:ea typeface="Calibri"/>
              </a:rPr>
              <a:t>Oder</a:t>
            </a:r>
          </a:p>
          <a:p>
            <a:pPr marL="571500" lvl="0" indent="-288925">
              <a:lnSpc>
                <a:spcPct val="150000"/>
              </a:lnSpc>
            </a:pP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MenuItem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 ; Read 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environment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 1 ; 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ReadEnv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 ; ($Directory)/\nx8_startcenter1.env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Ausführen eines oder mehrerer </a:t>
            </a:r>
            <a:r>
              <a:rPr lang="de-DE" sz="1400" dirty="0" err="1" smtClean="0">
                <a:ea typeface="Calibri"/>
              </a:rPr>
              <a:t>Startup‘s</a:t>
            </a:r>
            <a:r>
              <a:rPr lang="de-DE" sz="1400" dirty="0" smtClean="0">
                <a:ea typeface="Calibri"/>
              </a:rPr>
              <a:t>(Execute) möglich</a:t>
            </a:r>
          </a:p>
          <a:p>
            <a:pPr marL="571500" lvl="0" indent="-288925">
              <a:lnSpc>
                <a:spcPct val="150000"/>
              </a:lnSpc>
            </a:pPr>
            <a:r>
              <a:rPr lang="de-DE" sz="1400" dirty="0" smtClean="0">
                <a:solidFill>
                  <a:srgbClr val="FF0000"/>
                </a:solidFill>
                <a:ea typeface="Calibri"/>
              </a:rPr>
              <a:t>Execute ; ($Directory)/ nx8_startcenter_execute</a:t>
            </a:r>
          </a:p>
          <a:p>
            <a:pPr marL="571500" lvl="0" indent="-288925">
              <a:lnSpc>
                <a:spcPct val="150000"/>
              </a:lnSpc>
            </a:pPr>
            <a:r>
              <a:rPr lang="de-DE" sz="1400" dirty="0" smtClean="0">
                <a:ea typeface="Calibri"/>
              </a:rPr>
              <a:t>Oder</a:t>
            </a:r>
          </a:p>
          <a:p>
            <a:pPr marL="279400" indent="3175">
              <a:lnSpc>
                <a:spcPct val="150000"/>
              </a:lnSpc>
            </a:pPr>
            <a:r>
              <a:rPr lang="de-DE" sz="1400" dirty="0" smtClean="0">
                <a:solidFill>
                  <a:srgbClr val="FF0000"/>
                </a:solidFill>
                <a:ea typeface="Calibri"/>
              </a:rPr>
              <a:t>Execute ; ($Directory)/ nx8_startcenter_execute ; 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ExitOnError</a:t>
            </a:r>
            <a:endParaRPr lang="de-DE" sz="1400" dirty="0" smtClean="0">
              <a:solidFill>
                <a:srgbClr val="FF0000"/>
              </a:solidFill>
              <a:ea typeface="Calibri"/>
            </a:endParaRPr>
          </a:p>
          <a:p>
            <a:pPr marL="279400" lvl="0" indent="3175">
              <a:lnSpc>
                <a:spcPct val="150000"/>
              </a:lnSpc>
            </a:pPr>
            <a:r>
              <a:rPr lang="de-DE" sz="1400" dirty="0" smtClean="0">
                <a:ea typeface="Calibri"/>
              </a:rPr>
              <a:t>Der optionale Parameter „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ExitOnError</a:t>
            </a:r>
            <a:r>
              <a:rPr lang="de-DE" sz="1400" dirty="0" smtClean="0">
                <a:ea typeface="Calibri"/>
              </a:rPr>
              <a:t>“ bewirkt das beenden des StartCenters wenn der Exit-Code &lt;&gt; 0 ist !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1400" dirty="0" smtClean="0">
                <a:ea typeface="Calibri"/>
              </a:rPr>
              <a:t>Error Codes Definition für Execute mit </a:t>
            </a:r>
            <a:r>
              <a:rPr lang="de-DE" sz="1400" dirty="0" err="1" smtClean="0">
                <a:ea typeface="Calibri"/>
              </a:rPr>
              <a:t>z.B</a:t>
            </a:r>
            <a:r>
              <a:rPr lang="de-DE" sz="1400" dirty="0" smtClean="0">
                <a:ea typeface="Calibri"/>
              </a:rPr>
              <a:t> </a:t>
            </a:r>
            <a:r>
              <a:rPr lang="de-DE" sz="1400" dirty="0" err="1" smtClean="0">
                <a:ea typeface="Calibri"/>
              </a:rPr>
              <a:t>exit</a:t>
            </a:r>
            <a:r>
              <a:rPr lang="de-DE" sz="1400" dirty="0" smtClean="0">
                <a:ea typeface="Calibri"/>
              </a:rPr>
              <a:t> 101.</a:t>
            </a:r>
          </a:p>
          <a:p>
            <a:pPr marL="571500" lvl="0" indent="-288925">
              <a:lnSpc>
                <a:spcPct val="150000"/>
              </a:lnSpc>
            </a:pP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ExecuteError</a:t>
            </a:r>
            <a:r>
              <a:rPr lang="de-DE" sz="1400" dirty="0" smtClean="0">
                <a:solidFill>
                  <a:srgbClr val="FF0000"/>
                </a:solidFill>
                <a:ea typeface="Calibri"/>
              </a:rPr>
              <a:t>	; 101 ;	Language German </a:t>
            </a:r>
            <a:r>
              <a:rPr lang="de-DE" sz="1400" dirty="0" err="1" smtClean="0">
                <a:solidFill>
                  <a:srgbClr val="FF0000"/>
                </a:solidFill>
                <a:ea typeface="Calibri"/>
              </a:rPr>
              <a:t>selected</a:t>
            </a:r>
            <a:endParaRPr lang="de-DE" sz="1400" dirty="0" smtClean="0">
              <a:solidFill>
                <a:srgbClr val="FF0000"/>
              </a:solidFill>
              <a:ea typeface="Calibri"/>
            </a:endParaRPr>
          </a:p>
          <a:p>
            <a:pPr marL="288925" lvl="0" indent="-288925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400" dirty="0" smtClean="0">
                <a:ea typeface="Calibri"/>
              </a:rPr>
              <a:t>StartCenter kann nur noch einmal gestartet werden.</a:t>
            </a:r>
          </a:p>
          <a:p>
            <a:pPr marL="288925" lvl="0" indent="-288925">
              <a:lnSpc>
                <a:spcPct val="150000"/>
              </a:lnSpc>
              <a:buFont typeface="Wingdings" pitchFamily="2" charset="2"/>
              <a:buChar char="§"/>
            </a:pPr>
            <a:endParaRPr lang="de-DE" sz="1400" dirty="0" smtClean="0">
              <a:ea typeface="Calibri"/>
            </a:endParaRPr>
          </a:p>
          <a:p>
            <a:pPr marL="288925" lvl="0" indent="-288925">
              <a:lnSpc>
                <a:spcPct val="150000"/>
              </a:lnSpc>
            </a:pPr>
            <a:endParaRPr lang="de-DE" sz="1400" dirty="0" smtClean="0">
              <a:ea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40" y="1545580"/>
          <a:ext cx="1476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Überblick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chemeClr val="bg2"/>
                          </a:solidFill>
                          <a:latin typeface="Arial" charset="0"/>
                          <a:ea typeface="+mn-ea"/>
                          <a:cs typeface="+mn-cs"/>
                        </a:rPr>
                        <a:t>Konfiguration</a:t>
                      </a:r>
                      <a:endParaRPr lang="de-DE" sz="1200" b="0" kern="1200" noProof="1" smtClean="0">
                        <a:solidFill>
                          <a:schemeClr val="bg2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588" algn="l"/>
                        </a:tabLst>
                        <a:defRPr/>
                      </a:pPr>
                      <a:r>
                        <a:rPr lang="de-AT" sz="1200" b="0" kern="1200" noProof="1" smtClean="0">
                          <a:solidFill>
                            <a:srgbClr val="D0D3DA"/>
                          </a:solidFill>
                          <a:latin typeface="Arial" charset="0"/>
                          <a:ea typeface="+mn-ea"/>
                          <a:cs typeface="+mn-cs"/>
                        </a:rPr>
                        <a:t>Ausführung</a:t>
                      </a:r>
                      <a:endParaRPr lang="de-DE" sz="1200" b="0" kern="1200" noProof="1" smtClean="0">
                        <a:solidFill>
                          <a:srgbClr val="D0D3DA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54000" marT="108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COLBL" val="8"/>
  <p:tag name="CDT_EXTCOL" val="True"/>
  <p:tag name="CDT_COLFL" val="8"/>
  <p:tag name="CDT_FILLFIXED" val="True"/>
  <p:tag name="CDT_LINEFIXED" val="True"/>
  <p:tag name="CDT_FILLUNVISIBLE" val="True"/>
  <p:tag name="CDT_LINEUNVISIBLE" val="False"/>
  <p:tag name="CDT_PROT" val="3"/>
  <p:tag name="CDT_PROT_TOP" val="-0,25"/>
  <p:tag name="CDT_PROT_LEFT" val="239,375"/>
  <p:tag name="CDT_PROT_WIDTH" val="0"/>
  <p:tag name="CDT_PROT_HEIGHT" val="540,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EXTCOL" val="True"/>
  <p:tag name="CDT_COLTX" val="14"/>
  <p:tag name="CDT_FILLFIXED" val="True"/>
  <p:tag name="CDT_LINEFIXED" val="True"/>
  <p:tag name="CDT_AUTODIALOG" val="4"/>
  <p:tag name="CDT_TARGETSHAPE" val="11"/>
  <p:tag name="CDT_FILLUNVISIBLE" val="True"/>
  <p:tag name="CDT_LINEUNVISIBLE" val="True"/>
  <p:tag name="CDT_PROT" val="3"/>
  <p:tag name="CDT_PROT_TOP" val="144,625"/>
  <p:tag name="CDT_PROT_LEFT" val="266,25"/>
  <p:tag name="CDT_PROT_WIDTH" val="422,625"/>
  <p:tag name="CDT_PROT_HEIGHT" val="349,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COLBF" val="9"/>
  <p:tag name="CDT_EXTCOL" val="True"/>
  <p:tag name="CDT_COLFF" val="9"/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136,125"/>
  <p:tag name="CDT_PROT_HEIGHT" val="5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COLBF" val="9"/>
  <p:tag name="CDT_EXTCOL" val="True"/>
  <p:tag name="CDT_COLFF" val="9"/>
  <p:tag name="CDT_FILLFIXED" val="True"/>
  <p:tag name="CDT_LINEFIXED" val="True"/>
  <p:tag name="CDT_AUTODIALOG" val="3"/>
  <p:tag name="CDT_TARGETSHAPE" val="6"/>
  <p:tag name="CDT_FILLUNVISIBLE" val="False"/>
  <p:tag name="CDT_LINEUNVISIBLE" val="True"/>
  <p:tag name="CDT_PROT" val="3"/>
  <p:tag name="CDT_PROT_TOP" val="116,875"/>
  <p:tag name="CDT_PROT_LEFT" val="0"/>
  <p:tag name="CDT_PROT_WIDTH" val="131,125"/>
  <p:tag name="CDT_PROT_HEIGHT" val="423,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COLBL" val="8"/>
  <p:tag name="CDT_EXTCOL" val="True"/>
  <p:tag name="CDT_COLFL" val="8"/>
  <p:tag name="CDT_FILLFIXED" val="True"/>
  <p:tag name="CDT_LINEFIXED" val="True"/>
  <p:tag name="CDT_FILLUNVISIBLE" val="True"/>
  <p:tag name="CDT_LINEUNVISIBLE" val="False"/>
  <p:tag name="CDT_PROT" val="3"/>
  <p:tag name="CDT_PROT_TOP" val="-0,25"/>
  <p:tag name="CDT_PROT_LEFT" val="135,875"/>
  <p:tag name="CDT_PROT_WIDTH" val="0"/>
  <p:tag name="CDT_PROT_HEIGHT" val="540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Siemens_PLM_Grey_Template">
  <a:themeElements>
    <a:clrScheme name="Siemens Standard">
      <a:dk1>
        <a:srgbClr val="000000"/>
      </a:dk1>
      <a:lt1>
        <a:srgbClr val="D0D3DA"/>
      </a:lt1>
      <a:dk2>
        <a:srgbClr val="949EAA"/>
      </a:dk2>
      <a:lt2>
        <a:srgbClr val="FFFFFF"/>
      </a:lt2>
      <a:accent1>
        <a:srgbClr val="FF9900"/>
      </a:accent1>
      <a:accent2>
        <a:srgbClr val="990000"/>
      </a:accent2>
      <a:accent3>
        <a:srgbClr val="336699"/>
      </a:accent3>
      <a:accent4>
        <a:srgbClr val="007900"/>
      </a:accent4>
      <a:accent5>
        <a:srgbClr val="CC3300"/>
      </a:accent5>
      <a:accent6>
        <a:srgbClr val="FFCC00"/>
      </a:accent6>
      <a:hlink>
        <a:srgbClr val="336699"/>
      </a:hlink>
      <a:folHlink>
        <a:srgbClr val="990000"/>
      </a:folHlink>
    </a:clrScheme>
    <a:fontScheme name="Siemens PLM Grey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emens PLM Grey Template 1">
        <a:dk1>
          <a:srgbClr val="000000"/>
        </a:dk1>
        <a:lt1>
          <a:srgbClr val="D0D3DA"/>
        </a:lt1>
        <a:dk2>
          <a:srgbClr val="949EAA"/>
        </a:dk2>
        <a:lt2>
          <a:srgbClr val="FFFFFF"/>
        </a:lt2>
        <a:accent1>
          <a:srgbClr val="AFB4BE"/>
        </a:accent1>
        <a:accent2>
          <a:srgbClr val="FF9900"/>
        </a:accent2>
        <a:accent3>
          <a:srgbClr val="E4E6EA"/>
        </a:accent3>
        <a:accent4>
          <a:srgbClr val="000000"/>
        </a:accent4>
        <a:accent5>
          <a:srgbClr val="D4D6DB"/>
        </a:accent5>
        <a:accent6>
          <a:srgbClr val="E78A00"/>
        </a:accent6>
        <a:hlink>
          <a:srgbClr val="33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Siemens_PLM_Grey_Template</Template>
  <TotalTime>0</TotalTime>
  <Words>861</Words>
  <Application>Microsoft Office PowerPoint</Application>
  <PresentationFormat>On-screen Show (4:3)</PresentationFormat>
  <Paragraphs>319</Paragraphs>
  <Slides>20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Siemens_PLM_Grey_Template</vt:lpstr>
      <vt:lpstr>StartCenter (build after 11.5.2012)</vt:lpstr>
      <vt:lpstr>StartCenter</vt:lpstr>
      <vt:lpstr>StartCenter What‘s New (Build after 11.05.2012)</vt:lpstr>
      <vt:lpstr>StartCenter What‘s New (Build after 03.04.2012)</vt:lpstr>
      <vt:lpstr>StartCenter What‘s New (Build after 02.04.2012)</vt:lpstr>
      <vt:lpstr>StartCenter What‘s New (Build after 30.03.2012)</vt:lpstr>
      <vt:lpstr>StartCenter What‘s New (Build after 29.03.2012)</vt:lpstr>
      <vt:lpstr>StartCenter What‘s New (Build after 28.02.2012)</vt:lpstr>
      <vt:lpstr>StartCenter What‘s New (Build after 27.02.2012)</vt:lpstr>
      <vt:lpstr>StartCenter</vt:lpstr>
      <vt:lpstr>StartCenter.cfg</vt:lpstr>
      <vt:lpstr>StartCenter.cfg</vt:lpstr>
      <vt:lpstr>StartCenter.cfg (Fixed Example)</vt:lpstr>
      <vt:lpstr>StartCenter.cfg (Flexible Example)</vt:lpstr>
      <vt:lpstr>StartCenter</vt:lpstr>
      <vt:lpstr>StartCenter Internals</vt:lpstr>
      <vt:lpstr>Internal Commands</vt:lpstr>
      <vt:lpstr>Siemens PLM Produkte</vt:lpstr>
      <vt:lpstr>Die Primärfarben Weiß und Cool Gray</vt:lpstr>
      <vt:lpstr>Alle Akzentfarben der Siemens Farbpalette</vt:lpstr>
    </vt:vector>
  </TitlesOfParts>
  <Company>Siemens PLM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TSS StartCenter</dc:title>
  <dc:creator>Funke</dc:creator>
  <cp:lastModifiedBy>rb</cp:lastModifiedBy>
  <cp:revision>134</cp:revision>
  <cp:lastPrinted>2005-10-17T08:52:43Z</cp:lastPrinted>
  <dcterms:created xsi:type="dcterms:W3CDTF">2011-08-29T09:03:15Z</dcterms:created>
  <dcterms:modified xsi:type="dcterms:W3CDTF">2012-05-11T08:33:12Z</dcterms:modified>
</cp:coreProperties>
</file>