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63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46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46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46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2105405" y="416813"/>
            <a:ext cx="6617334" cy="8890"/>
          </a:xfrm>
          <a:custGeom>
            <a:avLst/>
            <a:gdLst/>
            <a:ahLst/>
            <a:cxnLst/>
            <a:rect l="l" t="t" r="r" b="b"/>
            <a:pathLst>
              <a:path w="6617334" h="8890">
                <a:moveTo>
                  <a:pt x="0" y="8762"/>
                </a:moveTo>
                <a:lnTo>
                  <a:pt x="6617081" y="0"/>
                </a:lnTo>
              </a:path>
            </a:pathLst>
          </a:custGeom>
          <a:ln w="38099">
            <a:solidFill>
              <a:srgbClr val="F464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78785" y="4292346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209" y="0"/>
                </a:lnTo>
              </a:path>
            </a:pathLst>
          </a:custGeom>
          <a:ln w="19812">
            <a:solidFill>
              <a:srgbClr val="F464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9658" y="1763014"/>
            <a:ext cx="242468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4642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1862" y="1210246"/>
            <a:ext cx="7915275" cy="2887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bob@abc.in" TargetMode="External"/><Relationship Id="rId2" Type="http://schemas.openxmlformats.org/officeDocument/2006/relationships/hyperlink" Target="mailto:joe@abc.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440" y="1641348"/>
            <a:ext cx="3182112" cy="86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7671" y="749249"/>
            <a:ext cx="52100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spc="50" dirty="0" smtClean="0"/>
              <a:t>Getting started with </a:t>
            </a:r>
            <a:r>
              <a:rPr sz="3600" spc="260" dirty="0" smtClean="0"/>
              <a:t>MongoDB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194" y="573481"/>
            <a:ext cx="646747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80" dirty="0"/>
              <a:t>Comparison</a:t>
            </a:r>
            <a:r>
              <a:rPr sz="2600" spc="-204" dirty="0"/>
              <a:t> </a:t>
            </a:r>
            <a:r>
              <a:rPr sz="2600" spc="70" dirty="0"/>
              <a:t>between</a:t>
            </a:r>
            <a:r>
              <a:rPr sz="2600" spc="-165" dirty="0"/>
              <a:t> </a:t>
            </a:r>
            <a:r>
              <a:rPr sz="2600" spc="155" dirty="0"/>
              <a:t>SQL</a:t>
            </a:r>
            <a:r>
              <a:rPr sz="2600" spc="-175" dirty="0"/>
              <a:t> </a:t>
            </a:r>
            <a:r>
              <a:rPr sz="2600" spc="105" dirty="0"/>
              <a:t>and</a:t>
            </a:r>
            <a:r>
              <a:rPr sz="2600" spc="-175" dirty="0"/>
              <a:t> </a:t>
            </a:r>
            <a:r>
              <a:rPr sz="2600" spc="190" dirty="0"/>
              <a:t>MongoDB</a:t>
            </a:r>
            <a:endParaRPr sz="2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89288" y="1259776"/>
          <a:ext cx="5153025" cy="2700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4120"/>
                <a:gridCol w="2668905"/>
              </a:tblGrid>
              <a:tr h="400431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SQL</a:t>
                      </a:r>
                      <a:r>
                        <a:rPr sz="1800" b="1" spc="-5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 Server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b="1" spc="-5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MongoDB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79856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Database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Database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79856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Table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Collection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79857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Index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Index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79983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Row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Document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79856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5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Column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-10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Field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400354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spc="-5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Joining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905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spc="-5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Linking &amp;</a:t>
                      </a:r>
                      <a:r>
                        <a:rPr sz="1600" spc="30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600" spc="-10" dirty="0">
                          <a:solidFill>
                            <a:srgbClr val="212535"/>
                          </a:solidFill>
                          <a:latin typeface="Georgia"/>
                          <a:cs typeface="Georgia"/>
                        </a:rPr>
                        <a:t>Embedding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5905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457" y="728217"/>
            <a:ext cx="4267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latin typeface="Lato"/>
                <a:cs typeface="Lato"/>
              </a:rPr>
              <a:t>Where </a:t>
            </a:r>
            <a:r>
              <a:rPr spc="10" dirty="0">
                <a:latin typeface="Lato"/>
                <a:cs typeface="Lato"/>
              </a:rPr>
              <a:t>to</a:t>
            </a:r>
            <a:r>
              <a:rPr spc="-55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use </a:t>
            </a:r>
            <a:r>
              <a:rPr spc="-40" dirty="0">
                <a:latin typeface="Lato"/>
                <a:cs typeface="Lato"/>
              </a:rPr>
              <a:t>MongoDB?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5033" y="1567053"/>
            <a:ext cx="3879215" cy="217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25" dirty="0">
                <a:latin typeface="Lato Light"/>
                <a:cs typeface="Lato Light"/>
              </a:rPr>
              <a:t>Big</a:t>
            </a:r>
            <a:r>
              <a:rPr sz="1800" b="0" spc="-135" dirty="0">
                <a:latin typeface="Lato Light"/>
                <a:cs typeface="Lato Light"/>
              </a:rPr>
              <a:t> </a:t>
            </a:r>
            <a:r>
              <a:rPr sz="1800" b="0" spc="30" dirty="0">
                <a:latin typeface="Lato Light"/>
                <a:cs typeface="Lato Light"/>
              </a:rPr>
              <a:t>Data</a:t>
            </a:r>
            <a:endParaRPr sz="1800">
              <a:latin typeface="Lato Light"/>
              <a:cs typeface="Lato Light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15" dirty="0">
                <a:latin typeface="Lato Light"/>
                <a:cs typeface="Lato Light"/>
              </a:rPr>
              <a:t>Content</a:t>
            </a:r>
            <a:r>
              <a:rPr sz="1800" b="0" spc="-150" dirty="0">
                <a:latin typeface="Lato Light"/>
                <a:cs typeface="Lato Light"/>
              </a:rPr>
              <a:t> </a:t>
            </a:r>
            <a:r>
              <a:rPr sz="1800" b="0" spc="20" dirty="0">
                <a:latin typeface="Lato Light"/>
                <a:cs typeface="Lato Light"/>
              </a:rPr>
              <a:t>Management</a:t>
            </a:r>
            <a:r>
              <a:rPr sz="1800" b="0" spc="-160" dirty="0">
                <a:latin typeface="Lato Light"/>
                <a:cs typeface="Lato Light"/>
              </a:rPr>
              <a:t> </a:t>
            </a:r>
            <a:r>
              <a:rPr sz="1800" b="0" spc="15" dirty="0">
                <a:latin typeface="Lato Light"/>
                <a:cs typeface="Lato Light"/>
              </a:rPr>
              <a:t>and</a:t>
            </a:r>
            <a:r>
              <a:rPr sz="1800" b="0" spc="-155" dirty="0">
                <a:latin typeface="Lato Light"/>
                <a:cs typeface="Lato Light"/>
              </a:rPr>
              <a:t> </a:t>
            </a:r>
            <a:r>
              <a:rPr sz="1800" b="0" spc="30" dirty="0">
                <a:latin typeface="Lato Light"/>
                <a:cs typeface="Lato Light"/>
              </a:rPr>
              <a:t>Delivery</a:t>
            </a:r>
            <a:endParaRPr sz="1800">
              <a:latin typeface="Lato Light"/>
              <a:cs typeface="Lato Light"/>
            </a:endParaRPr>
          </a:p>
          <a:p>
            <a:pPr marL="355600" indent="-342900">
              <a:lnSpc>
                <a:spcPct val="100000"/>
              </a:lnSpc>
              <a:spcBef>
                <a:spcPts val="15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25" dirty="0">
                <a:latin typeface="Lato Light"/>
                <a:cs typeface="Lato Light"/>
              </a:rPr>
              <a:t>Mobile</a:t>
            </a:r>
            <a:r>
              <a:rPr sz="1800" b="0" spc="-155" dirty="0">
                <a:latin typeface="Lato Light"/>
                <a:cs typeface="Lato Light"/>
              </a:rPr>
              <a:t> </a:t>
            </a:r>
            <a:r>
              <a:rPr sz="1800" b="0" spc="20" dirty="0">
                <a:latin typeface="Lato Light"/>
                <a:cs typeface="Lato Light"/>
              </a:rPr>
              <a:t>and</a:t>
            </a:r>
            <a:r>
              <a:rPr sz="1800" b="0" spc="-165" dirty="0">
                <a:latin typeface="Lato Light"/>
                <a:cs typeface="Lato Light"/>
              </a:rPr>
              <a:t> </a:t>
            </a:r>
            <a:r>
              <a:rPr sz="1800" b="0" spc="20" dirty="0">
                <a:latin typeface="Lato Light"/>
                <a:cs typeface="Lato Light"/>
              </a:rPr>
              <a:t>Social</a:t>
            </a:r>
            <a:r>
              <a:rPr sz="1800" b="0" spc="-150" dirty="0">
                <a:latin typeface="Lato Light"/>
                <a:cs typeface="Lato Light"/>
              </a:rPr>
              <a:t> </a:t>
            </a:r>
            <a:r>
              <a:rPr sz="1800" b="0" spc="35" dirty="0">
                <a:latin typeface="Lato Light"/>
                <a:cs typeface="Lato Light"/>
              </a:rPr>
              <a:t>Infrastructure</a:t>
            </a:r>
            <a:endParaRPr sz="1800">
              <a:latin typeface="Lato Light"/>
              <a:cs typeface="Lato Light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25" dirty="0">
                <a:latin typeface="Lato Light"/>
                <a:cs typeface="Lato Light"/>
              </a:rPr>
              <a:t>User </a:t>
            </a:r>
            <a:r>
              <a:rPr sz="1800" b="0" spc="30" dirty="0">
                <a:latin typeface="Lato Light"/>
                <a:cs typeface="Lato Light"/>
              </a:rPr>
              <a:t>Data</a:t>
            </a:r>
            <a:r>
              <a:rPr sz="1800" b="0" spc="-330" dirty="0">
                <a:latin typeface="Lato Light"/>
                <a:cs typeface="Lato Light"/>
              </a:rPr>
              <a:t> </a:t>
            </a:r>
            <a:r>
              <a:rPr sz="1800" b="0" spc="20" dirty="0">
                <a:latin typeface="Lato Light"/>
                <a:cs typeface="Lato Light"/>
              </a:rPr>
              <a:t>Management</a:t>
            </a:r>
            <a:endParaRPr sz="1800">
              <a:latin typeface="Lato Light"/>
              <a:cs typeface="Lato Light"/>
            </a:endParaRPr>
          </a:p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30" dirty="0">
                <a:latin typeface="Lato Light"/>
                <a:cs typeface="Lato Light"/>
              </a:rPr>
              <a:t>Data</a:t>
            </a:r>
            <a:r>
              <a:rPr sz="1800" b="0" spc="-150" dirty="0">
                <a:latin typeface="Lato Light"/>
                <a:cs typeface="Lato Light"/>
              </a:rPr>
              <a:t> </a:t>
            </a:r>
            <a:r>
              <a:rPr sz="1800" b="0" spc="5" dirty="0">
                <a:latin typeface="Lato Light"/>
                <a:cs typeface="Lato Light"/>
              </a:rPr>
              <a:t>Hub</a:t>
            </a:r>
            <a:endParaRPr sz="1800">
              <a:latin typeface="Lato Light"/>
              <a:cs typeface="La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05405" y="416813"/>
            <a:ext cx="6617334" cy="8890"/>
          </a:xfrm>
          <a:custGeom>
            <a:avLst/>
            <a:gdLst/>
            <a:ahLst/>
            <a:cxnLst/>
            <a:rect l="l" t="t" r="r" b="b"/>
            <a:pathLst>
              <a:path w="6617334" h="8890">
                <a:moveTo>
                  <a:pt x="0" y="8762"/>
                </a:moveTo>
                <a:lnTo>
                  <a:pt x="6617081" y="0"/>
                </a:lnTo>
              </a:path>
            </a:pathLst>
          </a:custGeom>
          <a:ln w="38099">
            <a:solidFill>
              <a:srgbClr val="F464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53755" y="1298257"/>
          <a:ext cx="6833234" cy="3000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0"/>
                <a:gridCol w="5182234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mongo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Enter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MongoDB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client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4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show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dbs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38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List all database. Should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at least on record to display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 db in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list.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Display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active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database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db.stats()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Show the database name, number of collection and</a:t>
                      </a:r>
                      <a:r>
                        <a:rPr sz="14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documents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 the database,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etc.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db_name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To switch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/ create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database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929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db.dropDatabase(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Drop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database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F4642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3940" y="611581"/>
            <a:ext cx="3680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"/>
                <a:cs typeface="Arial"/>
              </a:rPr>
              <a:t>MongoDB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commands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191" y="510286"/>
            <a:ext cx="66313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70" dirty="0"/>
              <a:t>Collections </a:t>
            </a:r>
            <a:r>
              <a:rPr sz="2600" spc="-390" dirty="0"/>
              <a:t>= </a:t>
            </a:r>
            <a:r>
              <a:rPr sz="1800" b="0" spc="35" dirty="0">
                <a:solidFill>
                  <a:srgbClr val="000000"/>
                </a:solidFill>
                <a:latin typeface="Arial"/>
                <a:cs typeface="Arial"/>
              </a:rPr>
              <a:t>Tables </a:t>
            </a:r>
            <a:r>
              <a:rPr sz="1800" b="0" spc="20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sz="1800" b="0" spc="50" dirty="0">
                <a:solidFill>
                  <a:srgbClr val="000000"/>
                </a:solidFill>
                <a:latin typeface="Arial"/>
                <a:cs typeface="Arial"/>
              </a:rPr>
              <a:t>MongoDB 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sz="1800" b="0" spc="70" dirty="0">
                <a:solidFill>
                  <a:srgbClr val="000000"/>
                </a:solidFill>
                <a:latin typeface="Arial"/>
                <a:cs typeface="Arial"/>
              </a:rPr>
              <a:t>called</a:t>
            </a:r>
            <a:r>
              <a:rPr sz="1800" b="0" spc="-3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as </a:t>
            </a:r>
            <a:r>
              <a:rPr sz="1800" b="0" spc="55" dirty="0">
                <a:solidFill>
                  <a:srgbClr val="000000"/>
                </a:solidFill>
                <a:latin typeface="Arial"/>
                <a:cs typeface="Arial"/>
              </a:rPr>
              <a:t>collections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7991" y="1538986"/>
            <a:ext cx="3083560" cy="254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05"/>
              </a:spcBef>
              <a:buFont typeface="Noto Sans Symbols"/>
              <a:buChar char="❖"/>
              <a:tabLst>
                <a:tab pos="215900" algn="l"/>
              </a:tabLst>
            </a:pPr>
            <a:r>
              <a:rPr sz="1400" b="0" spc="5" dirty="0">
                <a:latin typeface="Lato Light"/>
                <a:cs typeface="Lato Light"/>
              </a:rPr>
              <a:t>To</a:t>
            </a:r>
            <a:r>
              <a:rPr sz="1400" b="0" spc="-125" dirty="0">
                <a:latin typeface="Lato Light"/>
                <a:cs typeface="Lato Light"/>
              </a:rPr>
              <a:t> </a:t>
            </a:r>
            <a:r>
              <a:rPr sz="1400" b="0" spc="20" dirty="0">
                <a:latin typeface="Lato Light"/>
                <a:cs typeface="Lato Light"/>
              </a:rPr>
              <a:t>create</a:t>
            </a:r>
            <a:r>
              <a:rPr sz="1400" b="0" spc="-110" dirty="0">
                <a:latin typeface="Lato Light"/>
                <a:cs typeface="Lato Light"/>
              </a:rPr>
              <a:t> </a:t>
            </a:r>
            <a:r>
              <a:rPr sz="1400" b="0" spc="30" dirty="0">
                <a:latin typeface="Lato Light"/>
                <a:cs typeface="Lato Light"/>
              </a:rPr>
              <a:t>a</a:t>
            </a:r>
            <a:r>
              <a:rPr sz="1400" b="0" spc="-100" dirty="0">
                <a:latin typeface="Lato Light"/>
                <a:cs typeface="Lato Light"/>
              </a:rPr>
              <a:t> </a:t>
            </a:r>
            <a:r>
              <a:rPr sz="1400" b="0" spc="15" dirty="0">
                <a:latin typeface="Lato Light"/>
                <a:cs typeface="Lato Light"/>
              </a:rPr>
              <a:t>collection</a:t>
            </a:r>
            <a:endParaRPr sz="1400">
              <a:latin typeface="Lato Light"/>
              <a:cs typeface="Lato Light"/>
            </a:endParaRPr>
          </a:p>
          <a:p>
            <a:pPr marL="672465" marR="348615" lvl="1" indent="-228600">
              <a:lnSpc>
                <a:spcPct val="100000"/>
              </a:lnSpc>
              <a:spcBef>
                <a:spcPts val="1595"/>
              </a:spcBef>
              <a:buFont typeface="Noto Sans Symbols"/>
              <a:buChar char="➢"/>
              <a:tabLst>
                <a:tab pos="673100" algn="l"/>
              </a:tabLst>
            </a:pPr>
            <a:r>
              <a:rPr sz="1400" b="0" spc="15" dirty="0">
                <a:latin typeface="Lato Light"/>
                <a:cs typeface="Lato Light"/>
              </a:rPr>
              <a:t>db.createCollection(name,  </a:t>
            </a:r>
            <a:r>
              <a:rPr sz="1400" b="0" spc="20" dirty="0">
                <a:latin typeface="Lato Light"/>
                <a:cs typeface="Lato Light"/>
              </a:rPr>
              <a:t>options)</a:t>
            </a:r>
            <a:endParaRPr sz="1400">
              <a:latin typeface="Lato Light"/>
              <a:cs typeface="Lato Ligh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Noto Sans Symbols"/>
              <a:buChar char="➢"/>
            </a:pPr>
            <a:endParaRPr sz="1300">
              <a:latin typeface="Lato Light"/>
              <a:cs typeface="Lato Light"/>
            </a:endParaRPr>
          </a:p>
          <a:p>
            <a:pPr marL="672465" lvl="1" indent="-229235">
              <a:lnSpc>
                <a:spcPct val="100000"/>
              </a:lnSpc>
              <a:spcBef>
                <a:spcPts val="5"/>
              </a:spcBef>
              <a:buFont typeface="Noto Sans Symbols"/>
              <a:buChar char="➢"/>
              <a:tabLst>
                <a:tab pos="673100" algn="l"/>
              </a:tabLst>
            </a:pPr>
            <a:r>
              <a:rPr sz="1400" b="0" dirty="0">
                <a:latin typeface="Lato Light"/>
                <a:cs typeface="Lato Light"/>
              </a:rPr>
              <a:t>Eg</a:t>
            </a:r>
            <a:r>
              <a:rPr sz="1400" b="0" spc="-114" dirty="0">
                <a:latin typeface="Lato Light"/>
                <a:cs typeface="Lato Light"/>
              </a:rPr>
              <a:t> </a:t>
            </a:r>
            <a:r>
              <a:rPr sz="1400" b="0" spc="15" dirty="0">
                <a:latin typeface="Lato Light"/>
                <a:cs typeface="Lato Light"/>
              </a:rPr>
              <a:t>:</a:t>
            </a:r>
            <a:endParaRPr sz="1400">
              <a:latin typeface="Lato Light"/>
              <a:cs typeface="Lato Light"/>
            </a:endParaRPr>
          </a:p>
          <a:p>
            <a:pPr marL="672465" marR="5080">
              <a:lnSpc>
                <a:spcPct val="100000"/>
              </a:lnSpc>
            </a:pPr>
            <a:r>
              <a:rPr sz="1400" b="0" spc="15" dirty="0">
                <a:latin typeface="Lato Light"/>
                <a:cs typeface="Lato Light"/>
              </a:rPr>
              <a:t>db.createCollection(‘Employee  </a:t>
            </a:r>
            <a:r>
              <a:rPr sz="1400" b="0" spc="25" dirty="0">
                <a:latin typeface="Lato Light"/>
                <a:cs typeface="Lato Light"/>
              </a:rPr>
              <a:t>s’)</a:t>
            </a:r>
            <a:endParaRPr sz="1400">
              <a:latin typeface="Lato Light"/>
              <a:cs typeface="Lato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Lato Light"/>
              <a:cs typeface="Lato Light"/>
            </a:endParaRPr>
          </a:p>
          <a:p>
            <a:pPr marL="215265" indent="-203200">
              <a:lnSpc>
                <a:spcPct val="100000"/>
              </a:lnSpc>
              <a:buFont typeface="Noto Sans Symbols"/>
              <a:buChar char="❖"/>
              <a:tabLst>
                <a:tab pos="215900" algn="l"/>
              </a:tabLst>
            </a:pPr>
            <a:r>
              <a:rPr sz="1400" b="0" spc="15" dirty="0">
                <a:latin typeface="Lato Light"/>
                <a:cs typeface="Lato Light"/>
              </a:rPr>
              <a:t>Drop </a:t>
            </a:r>
            <a:r>
              <a:rPr sz="1400" b="0" spc="30" dirty="0">
                <a:latin typeface="Lato Light"/>
                <a:cs typeface="Lato Light"/>
              </a:rPr>
              <a:t>a</a:t>
            </a:r>
            <a:r>
              <a:rPr sz="1400" b="0" spc="-250" dirty="0">
                <a:latin typeface="Lato Light"/>
                <a:cs typeface="Lato Light"/>
              </a:rPr>
              <a:t> </a:t>
            </a:r>
            <a:r>
              <a:rPr sz="1400" b="0" spc="15" dirty="0">
                <a:latin typeface="Lato Light"/>
                <a:cs typeface="Lato Light"/>
              </a:rPr>
              <a:t>collection</a:t>
            </a:r>
            <a:endParaRPr sz="1400">
              <a:latin typeface="Lato Light"/>
              <a:cs typeface="Lato Light"/>
            </a:endParaRPr>
          </a:p>
          <a:p>
            <a:pPr marL="672465" lvl="1" indent="-229235">
              <a:lnSpc>
                <a:spcPct val="100000"/>
              </a:lnSpc>
              <a:spcBef>
                <a:spcPts val="1600"/>
              </a:spcBef>
              <a:buFont typeface="Noto Sans Symbols"/>
              <a:buChar char="➢"/>
              <a:tabLst>
                <a:tab pos="673100" algn="l"/>
              </a:tabLst>
            </a:pPr>
            <a:r>
              <a:rPr sz="1400" b="0" spc="10" dirty="0">
                <a:latin typeface="Lato Light"/>
                <a:cs typeface="Lato Light"/>
              </a:rPr>
              <a:t>db.collection_name.drop()</a:t>
            </a:r>
            <a:endParaRPr sz="1400">
              <a:latin typeface="Lato Light"/>
              <a:cs typeface="Lato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15726" y="1253807"/>
          <a:ext cx="4292598" cy="2931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069"/>
                <a:gridCol w="3478529"/>
              </a:tblGrid>
              <a:tr h="6145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Collection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23165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b="0" spc="15" dirty="0">
                          <a:latin typeface="Lato Light"/>
                          <a:cs typeface="Lato Light"/>
                        </a:rPr>
                        <a:t>Options</a:t>
                      </a:r>
                      <a:endParaRPr sz="1400">
                        <a:latin typeface="Lato Light"/>
                        <a:cs typeface="Lato Light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9275" marR="175260" indent="-229235">
                        <a:lnSpc>
                          <a:spcPct val="100000"/>
                        </a:lnSpc>
                        <a:spcBef>
                          <a:spcPts val="705"/>
                        </a:spcBef>
                        <a:buFont typeface="Noto Sans Symbols"/>
                        <a:buChar char="❖"/>
                        <a:tabLst>
                          <a:tab pos="549910" algn="l"/>
                        </a:tabLst>
                      </a:pPr>
                      <a:r>
                        <a:rPr sz="1400" b="0" spc="5" dirty="0">
                          <a:latin typeface="Lato Light"/>
                          <a:cs typeface="Lato Light"/>
                        </a:rPr>
                        <a:t>capped</a:t>
                      </a:r>
                      <a:r>
                        <a:rPr sz="1400" b="0" spc="-114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-35" dirty="0">
                          <a:latin typeface="Lato Light"/>
                          <a:cs typeface="Lato Light"/>
                        </a:rPr>
                        <a:t>-</a:t>
                      </a:r>
                      <a:r>
                        <a:rPr sz="1400" b="0" spc="-114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5" dirty="0">
                          <a:latin typeface="Lato Light"/>
                          <a:cs typeface="Lato Light"/>
                        </a:rPr>
                        <a:t>Overwrite</a:t>
                      </a:r>
                      <a:r>
                        <a:rPr sz="1400" b="0" spc="-12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0" dirty="0">
                          <a:latin typeface="Lato Light"/>
                          <a:cs typeface="Lato Light"/>
                        </a:rPr>
                        <a:t>oldest</a:t>
                      </a:r>
                      <a:r>
                        <a:rPr sz="1400" b="0" spc="-9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5" dirty="0">
                          <a:latin typeface="Lato Light"/>
                          <a:cs typeface="Lato Light"/>
                        </a:rPr>
                        <a:t>entries</a:t>
                      </a:r>
                      <a:r>
                        <a:rPr sz="1400" b="0" spc="-11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0" dirty="0">
                          <a:latin typeface="Lato Light"/>
                          <a:cs typeface="Lato Light"/>
                        </a:rPr>
                        <a:t>if  </a:t>
                      </a:r>
                      <a:r>
                        <a:rPr sz="1400" b="0" spc="15" dirty="0">
                          <a:latin typeface="Lato Light"/>
                          <a:cs typeface="Lato Light"/>
                        </a:rPr>
                        <a:t>collection</a:t>
                      </a:r>
                      <a:r>
                        <a:rPr sz="1400" b="0" spc="-13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0" dirty="0">
                          <a:latin typeface="Lato Light"/>
                          <a:cs typeface="Lato Light"/>
                        </a:rPr>
                        <a:t>size</a:t>
                      </a:r>
                      <a:r>
                        <a:rPr sz="1400" b="0" spc="-10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30" dirty="0">
                          <a:latin typeface="Lato Light"/>
                          <a:cs typeface="Lato Light"/>
                        </a:rPr>
                        <a:t>is</a:t>
                      </a:r>
                      <a:r>
                        <a:rPr sz="1400" b="0" spc="-10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10" dirty="0">
                          <a:latin typeface="Lato Light"/>
                          <a:cs typeface="Lato Light"/>
                        </a:rPr>
                        <a:t>reached.</a:t>
                      </a:r>
                      <a:endParaRPr sz="1400">
                        <a:latin typeface="Lato Light"/>
                        <a:cs typeface="Lato Light"/>
                      </a:endParaRPr>
                    </a:p>
                    <a:p>
                      <a:pPr marL="549275" marR="302895" indent="-229235">
                        <a:lnSpc>
                          <a:spcPct val="100000"/>
                        </a:lnSpc>
                        <a:buFont typeface="Noto Sans Symbols"/>
                        <a:buChar char="❖"/>
                        <a:tabLst>
                          <a:tab pos="549910" algn="l"/>
                        </a:tabLst>
                      </a:pPr>
                      <a:r>
                        <a:rPr sz="1400" b="0" spc="25" dirty="0">
                          <a:latin typeface="Lato Light"/>
                          <a:cs typeface="Lato Light"/>
                        </a:rPr>
                        <a:t>autoindexId</a:t>
                      </a:r>
                      <a:r>
                        <a:rPr sz="1400" b="0" spc="-14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-35" dirty="0">
                          <a:latin typeface="Lato Light"/>
                          <a:cs typeface="Lato Light"/>
                        </a:rPr>
                        <a:t>-</a:t>
                      </a:r>
                      <a:r>
                        <a:rPr sz="1400" b="0" spc="-12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30" dirty="0">
                          <a:latin typeface="Lato Light"/>
                          <a:cs typeface="Lato Light"/>
                        </a:rPr>
                        <a:t>Automatically</a:t>
                      </a:r>
                      <a:r>
                        <a:rPr sz="1400" b="0" spc="-15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0" dirty="0">
                          <a:latin typeface="Lato Light"/>
                          <a:cs typeface="Lato Light"/>
                        </a:rPr>
                        <a:t>index  the </a:t>
                      </a:r>
                      <a:r>
                        <a:rPr sz="1400" b="0" spc="-10" dirty="0">
                          <a:latin typeface="Lato Light"/>
                          <a:cs typeface="Lato Light"/>
                        </a:rPr>
                        <a:t>_id</a:t>
                      </a:r>
                      <a:r>
                        <a:rPr sz="1400" b="0" spc="-25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0" dirty="0">
                          <a:latin typeface="Lato Light"/>
                          <a:cs typeface="Lato Light"/>
                        </a:rPr>
                        <a:t>field</a:t>
                      </a:r>
                      <a:endParaRPr sz="1400">
                        <a:latin typeface="Lato Light"/>
                        <a:cs typeface="Lato Light"/>
                      </a:endParaRPr>
                    </a:p>
                    <a:p>
                      <a:pPr marL="549275" marR="92075" indent="-229235">
                        <a:lnSpc>
                          <a:spcPct val="100000"/>
                        </a:lnSpc>
                        <a:buFont typeface="Noto Sans Symbols"/>
                        <a:buChar char="❖"/>
                        <a:tabLst>
                          <a:tab pos="549910" algn="l"/>
                        </a:tabLst>
                      </a:pPr>
                      <a:r>
                        <a:rPr sz="1400" b="0" spc="20" dirty="0">
                          <a:latin typeface="Lato Light"/>
                          <a:cs typeface="Lato Light"/>
                        </a:rPr>
                        <a:t>size</a:t>
                      </a:r>
                      <a:r>
                        <a:rPr sz="1400" b="0" spc="-10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-35" dirty="0">
                          <a:latin typeface="Lato Light"/>
                          <a:cs typeface="Lato Light"/>
                        </a:rPr>
                        <a:t>-</a:t>
                      </a:r>
                      <a:r>
                        <a:rPr sz="1400" b="0" spc="-114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30" dirty="0">
                          <a:latin typeface="Lato Light"/>
                          <a:cs typeface="Lato Light"/>
                        </a:rPr>
                        <a:t>Maximum</a:t>
                      </a:r>
                      <a:r>
                        <a:rPr sz="1400" b="0" spc="-12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0" dirty="0">
                          <a:latin typeface="Lato Light"/>
                          <a:cs typeface="Lato Light"/>
                        </a:rPr>
                        <a:t>size</a:t>
                      </a:r>
                      <a:r>
                        <a:rPr sz="1400" b="0" spc="-10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-5" dirty="0">
                          <a:latin typeface="Lato Light"/>
                          <a:cs typeface="Lato Light"/>
                        </a:rPr>
                        <a:t>of</a:t>
                      </a:r>
                      <a:r>
                        <a:rPr sz="1400" b="0" spc="-114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0" dirty="0">
                          <a:latin typeface="Lato Light"/>
                          <a:cs typeface="Lato Light"/>
                        </a:rPr>
                        <a:t>the</a:t>
                      </a:r>
                      <a:r>
                        <a:rPr sz="1400" b="0" spc="-12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15" dirty="0">
                          <a:latin typeface="Lato Light"/>
                          <a:cs typeface="Lato Light"/>
                        </a:rPr>
                        <a:t>collection  </a:t>
                      </a:r>
                      <a:r>
                        <a:rPr sz="1400" b="0" spc="25" dirty="0">
                          <a:latin typeface="Lato Light"/>
                          <a:cs typeface="Lato Light"/>
                        </a:rPr>
                        <a:t>in</a:t>
                      </a:r>
                      <a:r>
                        <a:rPr sz="1400" b="0" spc="-11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15" dirty="0">
                          <a:latin typeface="Lato Light"/>
                          <a:cs typeface="Lato Light"/>
                        </a:rPr>
                        <a:t>bytes</a:t>
                      </a:r>
                      <a:r>
                        <a:rPr sz="1400" b="0" spc="-11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0" dirty="0">
                          <a:latin typeface="Lato Light"/>
                          <a:cs typeface="Lato Light"/>
                        </a:rPr>
                        <a:t>if</a:t>
                      </a:r>
                      <a:r>
                        <a:rPr sz="1400" b="0" spc="-10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5" dirty="0">
                          <a:latin typeface="Lato Light"/>
                          <a:cs typeface="Lato Light"/>
                        </a:rPr>
                        <a:t>capped</a:t>
                      </a:r>
                      <a:r>
                        <a:rPr sz="1400" b="0" spc="-12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dirty="0">
                          <a:latin typeface="Lato Light"/>
                          <a:cs typeface="Lato Light"/>
                        </a:rPr>
                        <a:t>=</a:t>
                      </a:r>
                      <a:r>
                        <a:rPr sz="1400" b="0" spc="-10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30" dirty="0">
                          <a:latin typeface="Lato Light"/>
                          <a:cs typeface="Lato Light"/>
                        </a:rPr>
                        <a:t>true</a:t>
                      </a:r>
                      <a:endParaRPr sz="1400">
                        <a:latin typeface="Lato Light"/>
                        <a:cs typeface="Lato Light"/>
                      </a:endParaRPr>
                    </a:p>
                    <a:p>
                      <a:pPr marL="549275" marR="437515" indent="-2292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Noto Sans Symbols"/>
                        <a:buChar char="❖"/>
                        <a:tabLst>
                          <a:tab pos="549910" algn="l"/>
                        </a:tabLst>
                      </a:pPr>
                      <a:r>
                        <a:rPr sz="1400" b="0" spc="35" dirty="0">
                          <a:latin typeface="Lato Light"/>
                          <a:cs typeface="Lato Light"/>
                        </a:rPr>
                        <a:t>max </a:t>
                      </a:r>
                      <a:r>
                        <a:rPr sz="1400" b="0" spc="-35" dirty="0">
                          <a:latin typeface="Lato Light"/>
                          <a:cs typeface="Lato Light"/>
                        </a:rPr>
                        <a:t>- </a:t>
                      </a:r>
                      <a:r>
                        <a:rPr sz="1400" b="0" spc="30" dirty="0">
                          <a:latin typeface="Lato Light"/>
                          <a:cs typeface="Lato Light"/>
                        </a:rPr>
                        <a:t>Maximum </a:t>
                      </a:r>
                      <a:r>
                        <a:rPr sz="1400" b="0" spc="20" dirty="0">
                          <a:latin typeface="Lato Light"/>
                          <a:cs typeface="Lato Light"/>
                        </a:rPr>
                        <a:t>number </a:t>
                      </a:r>
                      <a:r>
                        <a:rPr sz="1400" b="0" spc="-5" dirty="0">
                          <a:latin typeface="Lato Light"/>
                          <a:cs typeface="Lato Light"/>
                        </a:rPr>
                        <a:t>of  </a:t>
                      </a:r>
                      <a:r>
                        <a:rPr sz="1400" b="0" spc="10" dirty="0">
                          <a:latin typeface="Lato Light"/>
                          <a:cs typeface="Lato Light"/>
                        </a:rPr>
                        <a:t>documents</a:t>
                      </a:r>
                      <a:r>
                        <a:rPr sz="1400" b="0" spc="-114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0" dirty="0">
                          <a:latin typeface="Lato Light"/>
                          <a:cs typeface="Lato Light"/>
                        </a:rPr>
                        <a:t>allowed</a:t>
                      </a:r>
                      <a:r>
                        <a:rPr sz="1400" b="0" spc="-114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25" dirty="0">
                          <a:latin typeface="Lato Light"/>
                          <a:cs typeface="Lato Light"/>
                        </a:rPr>
                        <a:t>in</a:t>
                      </a:r>
                      <a:r>
                        <a:rPr sz="1400" b="0" spc="-10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400" b="0" spc="15" dirty="0">
                          <a:latin typeface="Lato Light"/>
                          <a:cs typeface="Lato Light"/>
                        </a:rPr>
                        <a:t>collection</a:t>
                      </a:r>
                      <a:endParaRPr sz="1400">
                        <a:latin typeface="Lato Light"/>
                        <a:cs typeface="Lato Light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0815" y="571626"/>
            <a:ext cx="28359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100" dirty="0"/>
              <a:t>Where</a:t>
            </a:r>
            <a:r>
              <a:rPr sz="2600" spc="-240" dirty="0"/>
              <a:t> </a:t>
            </a:r>
            <a:r>
              <a:rPr sz="2600" spc="50" dirty="0"/>
              <a:t>conditions</a:t>
            </a:r>
            <a:endParaRPr sz="2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1862" y="1210246"/>
          <a:ext cx="7900670" cy="3056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940"/>
                <a:gridCol w="1976755"/>
                <a:gridCol w="2888615"/>
                <a:gridCol w="1864360"/>
              </a:tblGrid>
              <a:tr h="33527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Operation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Syntax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Example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RDBMS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Equivalent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1579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5" dirty="0">
                          <a:latin typeface="Lato Light"/>
                          <a:cs typeface="Lato Light"/>
                        </a:rPr>
                        <a:t>Equality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{&lt;key&gt;:&lt;value&gt;}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5" dirty="0">
                          <a:latin typeface="Lato Light"/>
                          <a:cs typeface="Lato Light"/>
                        </a:rPr>
                        <a:t>db.posts.find({"by":"tutorials</a:t>
                      </a:r>
                      <a:r>
                        <a:rPr sz="1100" b="0" spc="-12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0" dirty="0">
                          <a:latin typeface="Lato Light"/>
                          <a:cs typeface="Lato Light"/>
                        </a:rPr>
                        <a:t>point"}).pretty()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5" dirty="0">
                          <a:latin typeface="Lato Light"/>
                          <a:cs typeface="Lato Light"/>
                        </a:rPr>
                        <a:t>by</a:t>
                      </a:r>
                      <a:r>
                        <a:rPr sz="1100" b="0" spc="-10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latin typeface="Lato Light"/>
                          <a:cs typeface="Lato Light"/>
                        </a:rPr>
                        <a:t>=</a:t>
                      </a:r>
                      <a:r>
                        <a:rPr sz="1100" b="0" spc="-9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latin typeface="Lato Light"/>
                          <a:cs typeface="Lato Light"/>
                        </a:rPr>
                        <a:t>'tutorials</a:t>
                      </a:r>
                      <a:r>
                        <a:rPr sz="1100" b="0" spc="-10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15" dirty="0">
                          <a:latin typeface="Lato Light"/>
                          <a:cs typeface="Lato Light"/>
                        </a:rPr>
                        <a:t>point'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1567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0" spc="5" dirty="0">
                          <a:latin typeface="Lato Light"/>
                          <a:cs typeface="Lato Light"/>
                        </a:rPr>
                        <a:t>Less</a:t>
                      </a:r>
                      <a:r>
                        <a:rPr sz="1100" b="0" spc="-10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10" dirty="0">
                          <a:latin typeface="Lato Light"/>
                          <a:cs typeface="Lato Light"/>
                        </a:rPr>
                        <a:t>Than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{&lt;key&gt;:{</a:t>
                      </a:r>
                      <a:r>
                        <a:rPr sz="1100" b="0" spc="10" dirty="0">
                          <a:solidFill>
                            <a:srgbClr val="FF0000"/>
                          </a:solidFill>
                          <a:latin typeface="Lato Light"/>
                          <a:cs typeface="Lato Light"/>
                        </a:rPr>
                        <a:t>$lt</a:t>
                      </a:r>
                      <a:r>
                        <a:rPr sz="1100" b="0" spc="10" dirty="0">
                          <a:latin typeface="Lato Light"/>
                          <a:cs typeface="Lato Light"/>
                        </a:rPr>
                        <a:t>:&lt;value&gt;}}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0" spc="15" dirty="0">
                          <a:latin typeface="Lato Light"/>
                          <a:cs typeface="Lato Light"/>
                        </a:rPr>
                        <a:t>db.posts.find({"likes":{$lt:50}}).pretty()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latin typeface="Lato Light"/>
                          <a:cs typeface="Lato Light"/>
                        </a:rPr>
                        <a:t>likes</a:t>
                      </a:r>
                      <a:r>
                        <a:rPr sz="1100" b="0" spc="-9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latin typeface="Lato Light"/>
                          <a:cs typeface="Lato Light"/>
                        </a:rPr>
                        <a:t>&lt;</a:t>
                      </a:r>
                      <a:r>
                        <a:rPr sz="1100" b="0" spc="-9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latin typeface="Lato Light"/>
                          <a:cs typeface="Lato Light"/>
                        </a:rPr>
                        <a:t>50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36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76200" marR="4845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5" dirty="0">
                          <a:latin typeface="Lato Light"/>
                          <a:cs typeface="Lato Light"/>
                        </a:rPr>
                        <a:t>Less</a:t>
                      </a:r>
                      <a:r>
                        <a:rPr sz="1100" b="0" spc="-16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10" dirty="0">
                          <a:latin typeface="Lato Light"/>
                          <a:cs typeface="Lato Light"/>
                        </a:rPr>
                        <a:t>Than  Equals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{&lt;key&gt;:{</a:t>
                      </a:r>
                      <a:r>
                        <a:rPr sz="1100" b="0" spc="10" dirty="0">
                          <a:solidFill>
                            <a:srgbClr val="FF0000"/>
                          </a:solidFill>
                          <a:latin typeface="Lato Light"/>
                          <a:cs typeface="Lato Light"/>
                        </a:rPr>
                        <a:t>$lte</a:t>
                      </a:r>
                      <a:r>
                        <a:rPr sz="1100" b="0" spc="10" dirty="0">
                          <a:latin typeface="Lato Light"/>
                          <a:cs typeface="Lato Light"/>
                        </a:rPr>
                        <a:t>:&lt;value&gt;}}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5" dirty="0">
                          <a:latin typeface="Lato Light"/>
                          <a:cs typeface="Lato Light"/>
                        </a:rPr>
                        <a:t>db.posts.find({"likes":{$lte:50}}).pretty()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latin typeface="Lato Light"/>
                          <a:cs typeface="Lato Light"/>
                        </a:rPr>
                        <a:t>likes</a:t>
                      </a:r>
                      <a:r>
                        <a:rPr sz="1100" b="0" spc="-9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-5" dirty="0">
                          <a:latin typeface="Lato Light"/>
                          <a:cs typeface="Lato Light"/>
                        </a:rPr>
                        <a:t>&lt;=</a:t>
                      </a:r>
                      <a:r>
                        <a:rPr sz="1100" b="0" spc="-9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latin typeface="Lato Light"/>
                          <a:cs typeface="Lato Light"/>
                        </a:rPr>
                        <a:t>50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1567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25" dirty="0">
                          <a:latin typeface="Lato Light"/>
                          <a:cs typeface="Lato Light"/>
                        </a:rPr>
                        <a:t>Greater</a:t>
                      </a:r>
                      <a:r>
                        <a:rPr sz="1100" b="0" spc="-12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10" dirty="0">
                          <a:latin typeface="Lato Light"/>
                          <a:cs typeface="Lato Light"/>
                        </a:rPr>
                        <a:t>Than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{&lt;key&gt;:{</a:t>
                      </a:r>
                      <a:r>
                        <a:rPr sz="1100" b="0" spc="10" dirty="0">
                          <a:solidFill>
                            <a:srgbClr val="FF0000"/>
                          </a:solidFill>
                          <a:latin typeface="Lato Light"/>
                          <a:cs typeface="Lato Light"/>
                        </a:rPr>
                        <a:t>$gt</a:t>
                      </a:r>
                      <a:r>
                        <a:rPr sz="1100" b="0" spc="10" dirty="0">
                          <a:latin typeface="Lato Light"/>
                          <a:cs typeface="Lato Light"/>
                        </a:rPr>
                        <a:t>:&lt;value&gt;}}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5" dirty="0">
                          <a:latin typeface="Lato Light"/>
                          <a:cs typeface="Lato Light"/>
                        </a:rPr>
                        <a:t>db.posts.find({"likes":{$gt:50}}).pretty()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latin typeface="Lato Light"/>
                          <a:cs typeface="Lato Light"/>
                        </a:rPr>
                        <a:t>likes</a:t>
                      </a:r>
                      <a:r>
                        <a:rPr sz="1100" b="0" spc="-9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latin typeface="Lato Light"/>
                          <a:cs typeface="Lato Light"/>
                        </a:rPr>
                        <a:t>&gt;</a:t>
                      </a:r>
                      <a:r>
                        <a:rPr sz="1100" b="0" spc="-9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latin typeface="Lato Light"/>
                          <a:cs typeface="Lato Light"/>
                        </a:rPr>
                        <a:t>50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76200" marR="2667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25" dirty="0">
                          <a:latin typeface="Lato Light"/>
                          <a:cs typeface="Lato Light"/>
                        </a:rPr>
                        <a:t>Greater</a:t>
                      </a:r>
                      <a:r>
                        <a:rPr sz="1100" b="0" spc="-18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10" dirty="0">
                          <a:latin typeface="Lato Light"/>
                          <a:cs typeface="Lato Light"/>
                        </a:rPr>
                        <a:t>Than  Equals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{&lt;key&gt;:{</a:t>
                      </a:r>
                      <a:r>
                        <a:rPr sz="1100" b="0" spc="10" dirty="0">
                          <a:solidFill>
                            <a:srgbClr val="FF0000"/>
                          </a:solidFill>
                          <a:latin typeface="Lato Light"/>
                          <a:cs typeface="Lato Light"/>
                        </a:rPr>
                        <a:t>$gte</a:t>
                      </a:r>
                      <a:r>
                        <a:rPr sz="1100" b="0" spc="10" dirty="0">
                          <a:latin typeface="Lato Light"/>
                          <a:cs typeface="Lato Light"/>
                        </a:rPr>
                        <a:t>:&lt;value&gt;}}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5" dirty="0">
                          <a:latin typeface="Lato Light"/>
                          <a:cs typeface="Lato Light"/>
                        </a:rPr>
                        <a:t>db.posts.find({"likes":{$gte:50}}).pretty()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latin typeface="Lato Light"/>
                          <a:cs typeface="Lato Light"/>
                        </a:rPr>
                        <a:t>likes</a:t>
                      </a:r>
                      <a:r>
                        <a:rPr sz="1100" b="0" spc="-9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-5" dirty="0">
                          <a:latin typeface="Lato Light"/>
                          <a:cs typeface="Lato Light"/>
                        </a:rPr>
                        <a:t>&gt;=</a:t>
                      </a:r>
                      <a:r>
                        <a:rPr sz="1100" b="0" spc="-9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latin typeface="Lato Light"/>
                          <a:cs typeface="Lato Light"/>
                        </a:rPr>
                        <a:t>50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b="0" spc="25" dirty="0">
                          <a:latin typeface="Lato Light"/>
                          <a:cs typeface="Lato Light"/>
                        </a:rPr>
                        <a:t>Like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9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{&lt;key&gt;:{'</a:t>
                      </a:r>
                      <a:r>
                        <a:rPr sz="1100" b="0" spc="10" dirty="0">
                          <a:solidFill>
                            <a:srgbClr val="FF0000"/>
                          </a:solidFill>
                          <a:latin typeface="Lato Light"/>
                          <a:cs typeface="Lato Light"/>
                        </a:rPr>
                        <a:t>$regex</a:t>
                      </a:r>
                      <a:r>
                        <a:rPr sz="1100" b="0" spc="10" dirty="0">
                          <a:latin typeface="Lato Light"/>
                          <a:cs typeface="Lato Light"/>
                        </a:rPr>
                        <a:t>':&lt;value&gt;}}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9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db.posts.find({“title”:</a:t>
                      </a:r>
                      <a:r>
                        <a:rPr sz="1100" b="0" spc="-10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15" dirty="0">
                          <a:latin typeface="Lato Light"/>
                          <a:cs typeface="Lato Light"/>
                        </a:rPr>
                        <a:t>{'$regex':</a:t>
                      </a:r>
                      <a:r>
                        <a:rPr sz="1100" b="0" spc="-12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latin typeface="Lato Light"/>
                          <a:cs typeface="Lato Light"/>
                        </a:rPr>
                        <a:t>‘How’}</a:t>
                      </a:r>
                      <a:r>
                        <a:rPr sz="1100" b="0" spc="-10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latin typeface="Lato Light"/>
                          <a:cs typeface="Lato Light"/>
                        </a:rPr>
                        <a:t>})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9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b="0" spc="10" dirty="0">
                          <a:latin typeface="Lato Light"/>
                          <a:cs typeface="Lato Light"/>
                        </a:rPr>
                        <a:t>where</a:t>
                      </a:r>
                      <a:r>
                        <a:rPr sz="1100" b="0" spc="-10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25" dirty="0">
                          <a:latin typeface="Lato Light"/>
                          <a:cs typeface="Lato Light"/>
                        </a:rPr>
                        <a:t>title</a:t>
                      </a:r>
                      <a:r>
                        <a:rPr sz="1100" b="0" spc="-90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spc="30" dirty="0">
                          <a:latin typeface="Lato Light"/>
                          <a:cs typeface="Lato Light"/>
                        </a:rPr>
                        <a:t>like</a:t>
                      </a:r>
                      <a:r>
                        <a:rPr sz="1100" b="0" spc="-95" dirty="0">
                          <a:latin typeface="Lato Light"/>
                          <a:cs typeface="Lato Light"/>
                        </a:rPr>
                        <a:t> </a:t>
                      </a:r>
                      <a:r>
                        <a:rPr sz="1100" b="0" dirty="0">
                          <a:latin typeface="Lato Light"/>
                          <a:cs typeface="Lato Light"/>
                        </a:rPr>
                        <a:t>‘%How%’</a:t>
                      </a:r>
                      <a:endParaRPr sz="1100">
                        <a:latin typeface="Lato Light"/>
                        <a:cs typeface="Lato Light"/>
                      </a:endParaRPr>
                    </a:p>
                  </a:txBody>
                  <a:tcPr marL="0" marR="0" marT="7493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945" y="695401"/>
            <a:ext cx="27978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Lato"/>
                <a:cs typeface="Lato"/>
              </a:rPr>
              <a:t>Linking </a:t>
            </a:r>
            <a:r>
              <a:rPr spc="75" dirty="0">
                <a:latin typeface="Lato"/>
                <a:cs typeface="Lato"/>
              </a:rPr>
              <a:t>(</a:t>
            </a:r>
            <a:r>
              <a:rPr spc="-535" dirty="0">
                <a:latin typeface="Lato"/>
                <a:cs typeface="Lato"/>
              </a:rPr>
              <a:t> </a:t>
            </a:r>
            <a:r>
              <a:rPr spc="-10" dirty="0">
                <a:latin typeface="Lato"/>
                <a:cs typeface="Lato"/>
              </a:rPr>
              <a:t>JOINS </a:t>
            </a:r>
            <a:r>
              <a:rPr spc="75" dirty="0">
                <a:latin typeface="Lato"/>
                <a:cs typeface="Lato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9944" y="1338072"/>
            <a:ext cx="4326890" cy="2428229"/>
          </a:xfrm>
          <a:prstGeom prst="rect">
            <a:avLst/>
          </a:prstGeom>
          <a:solidFill>
            <a:srgbClr val="6AA84F"/>
          </a:solidFill>
        </p:spPr>
        <p:txBody>
          <a:bodyPr vert="horz" wrap="square" lIns="0" tIns="577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5"/>
              </a:spcBef>
            </a:pPr>
            <a:r>
              <a:rPr sz="1400" b="1" spc="-10" dirty="0">
                <a:solidFill>
                  <a:srgbClr val="FFFFFF"/>
                </a:solidFill>
                <a:latin typeface="Lato"/>
                <a:cs typeface="Lato"/>
              </a:rPr>
              <a:t>{</a:t>
            </a:r>
            <a:endParaRPr sz="1400" dirty="0">
              <a:latin typeface="Lato"/>
              <a:cs typeface="Lato"/>
            </a:endParaRPr>
          </a:p>
          <a:p>
            <a:pPr marL="232410">
              <a:lnSpc>
                <a:spcPct val="100000"/>
              </a:lnSpc>
            </a:pPr>
            <a:r>
              <a:rPr sz="1400" b="1" spc="20" dirty="0">
                <a:solidFill>
                  <a:srgbClr val="FFFFFF"/>
                </a:solidFill>
                <a:latin typeface="Lato"/>
                <a:cs typeface="Lato"/>
              </a:rPr>
              <a:t>"name" </a:t>
            </a:r>
            <a:r>
              <a:rPr sz="1400" b="1" spc="10" dirty="0">
                <a:solidFill>
                  <a:srgbClr val="FFFFFF"/>
                </a:solidFill>
                <a:latin typeface="Lato"/>
                <a:cs typeface="Lato"/>
              </a:rPr>
              <a:t>:</a:t>
            </a:r>
            <a:r>
              <a:rPr sz="1400" b="1" spc="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b="1" spc="15" dirty="0" smtClean="0">
                <a:solidFill>
                  <a:srgbClr val="FFFFFF"/>
                </a:solidFill>
                <a:latin typeface="Lato"/>
                <a:cs typeface="Lato"/>
              </a:rPr>
              <a:t>"</a:t>
            </a:r>
            <a:r>
              <a:rPr lang="en-IN" sz="1400" b="1" spc="15" dirty="0" smtClean="0">
                <a:solidFill>
                  <a:srgbClr val="FFFFFF"/>
                </a:solidFill>
                <a:latin typeface="Lato"/>
                <a:cs typeface="Lato"/>
              </a:rPr>
              <a:t>John</a:t>
            </a:r>
            <a:r>
              <a:rPr sz="1400" b="1" spc="15" dirty="0" smtClean="0">
                <a:solidFill>
                  <a:srgbClr val="FFFFFF"/>
                </a:solidFill>
                <a:latin typeface="Lato"/>
                <a:cs typeface="Lato"/>
              </a:rPr>
              <a:t>",</a:t>
            </a:r>
            <a:endParaRPr sz="1400" dirty="0">
              <a:latin typeface="Lato"/>
              <a:cs typeface="Lato"/>
            </a:endParaRPr>
          </a:p>
          <a:p>
            <a:pPr marL="232410" marR="1586230">
              <a:lnSpc>
                <a:spcPct val="200000"/>
              </a:lnSpc>
              <a:spcBef>
                <a:spcPts val="5"/>
              </a:spcBef>
              <a:tabLst>
                <a:tab pos="893444" algn="l"/>
              </a:tabLst>
            </a:pPr>
            <a:r>
              <a:rPr sz="1400" b="1" spc="25" dirty="0">
                <a:solidFill>
                  <a:srgbClr val="FFFFFF"/>
                </a:solidFill>
                <a:latin typeface="Lato"/>
                <a:cs typeface="Lato"/>
              </a:rPr>
              <a:t>"mail"	</a:t>
            </a:r>
            <a:r>
              <a:rPr sz="1400" b="1" spc="10" dirty="0">
                <a:solidFill>
                  <a:srgbClr val="FFFFFF"/>
                </a:solidFill>
                <a:latin typeface="Lato"/>
                <a:cs typeface="Lato"/>
              </a:rPr>
              <a:t>: </a:t>
            </a:r>
            <a:r>
              <a:rPr sz="1400" b="1" spc="5" dirty="0" smtClean="0">
                <a:solidFill>
                  <a:srgbClr val="FFFFFF"/>
                </a:solidFill>
                <a:latin typeface="Lato"/>
                <a:cs typeface="Lato"/>
              </a:rPr>
              <a:t>"</a:t>
            </a:r>
            <a:r>
              <a:rPr lang="en-IN" sz="1400" b="1" spc="5" dirty="0" smtClean="0">
                <a:solidFill>
                  <a:srgbClr val="FFFFFF"/>
                </a:solidFill>
                <a:latin typeface="Lato"/>
                <a:cs typeface="Lato"/>
              </a:rPr>
              <a:t>John@xyz.com</a:t>
            </a:r>
            <a:r>
              <a:rPr sz="1400" b="1" spc="5" dirty="0" smtClean="0">
                <a:solidFill>
                  <a:srgbClr val="FFFFFF"/>
                </a:solidFill>
                <a:latin typeface="Lato"/>
                <a:cs typeface="Lato"/>
              </a:rPr>
              <a:t>",  </a:t>
            </a:r>
            <a:r>
              <a:rPr sz="1400" b="1" spc="10" dirty="0">
                <a:solidFill>
                  <a:srgbClr val="FFFFFF"/>
                </a:solidFill>
                <a:latin typeface="Lato"/>
                <a:cs typeface="Lato"/>
              </a:rPr>
              <a:t>"phone" :</a:t>
            </a:r>
            <a:r>
              <a:rPr sz="1400" b="1" spc="-1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Lato"/>
                <a:cs typeface="Lato"/>
              </a:rPr>
              <a:t>{</a:t>
            </a:r>
            <a:endParaRPr sz="1400" dirty="0">
              <a:latin typeface="Lato"/>
              <a:cs typeface="Lato"/>
            </a:endParaRPr>
          </a:p>
          <a:p>
            <a:pPr marL="1070610">
              <a:lnSpc>
                <a:spcPct val="100000"/>
              </a:lnSpc>
              <a:tabLst>
                <a:tab pos="1732280" algn="l"/>
                <a:tab pos="1919605" algn="l"/>
              </a:tabLst>
            </a:pPr>
            <a:r>
              <a:rPr sz="1400" b="1" dirty="0">
                <a:solidFill>
                  <a:srgbClr val="FFFFFF"/>
                </a:solidFill>
                <a:latin typeface="Lato"/>
                <a:cs typeface="Lato"/>
              </a:rPr>
              <a:t>‘ph1’	</a:t>
            </a:r>
            <a:r>
              <a:rPr sz="1400" b="1" spc="10" dirty="0">
                <a:solidFill>
                  <a:srgbClr val="FFFFFF"/>
                </a:solidFill>
                <a:latin typeface="Lato"/>
                <a:cs typeface="Lato"/>
              </a:rPr>
              <a:t>:	</a:t>
            </a:r>
            <a:r>
              <a:rPr sz="1400" b="1" spc="5" dirty="0">
                <a:solidFill>
                  <a:srgbClr val="FFFFFF"/>
                </a:solidFill>
                <a:latin typeface="Lato"/>
                <a:cs typeface="Lato"/>
              </a:rPr>
              <a:t>"8080808080",</a:t>
            </a:r>
            <a:endParaRPr sz="1400" dirty="0">
              <a:latin typeface="Lato"/>
              <a:cs typeface="Lato"/>
            </a:endParaRPr>
          </a:p>
          <a:p>
            <a:pPr marL="1070610">
              <a:lnSpc>
                <a:spcPct val="100000"/>
              </a:lnSpc>
              <a:tabLst>
                <a:tab pos="1732280" algn="l"/>
              </a:tabLst>
            </a:pPr>
            <a:r>
              <a:rPr sz="1400" b="1" dirty="0">
                <a:solidFill>
                  <a:srgbClr val="FFFFFF"/>
                </a:solidFill>
                <a:latin typeface="Lato"/>
                <a:cs typeface="Lato"/>
              </a:rPr>
              <a:t>‘ph2’	</a:t>
            </a:r>
            <a:r>
              <a:rPr sz="1400" b="1" spc="10" dirty="0">
                <a:solidFill>
                  <a:srgbClr val="FFFFFF"/>
                </a:solidFill>
                <a:latin typeface="Lato"/>
                <a:cs typeface="Lato"/>
              </a:rPr>
              <a:t>:</a:t>
            </a:r>
            <a:r>
              <a:rPr sz="1400" b="1" spc="-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Lato"/>
                <a:cs typeface="Lato"/>
              </a:rPr>
              <a:t>"9090909090",</a:t>
            </a:r>
            <a:endParaRPr sz="1400" dirty="0">
              <a:latin typeface="Lato"/>
              <a:cs typeface="Lato"/>
            </a:endParaRPr>
          </a:p>
          <a:p>
            <a:pPr marL="1070610">
              <a:lnSpc>
                <a:spcPct val="100000"/>
              </a:lnSpc>
            </a:pPr>
            <a:r>
              <a:rPr sz="1400" b="1" spc="15" dirty="0">
                <a:solidFill>
                  <a:srgbClr val="FFFFFF"/>
                </a:solidFill>
                <a:latin typeface="Lato"/>
                <a:cs typeface="Lato"/>
              </a:rPr>
              <a:t>‘landline’ </a:t>
            </a:r>
            <a:r>
              <a:rPr sz="1400" b="1" spc="10" dirty="0">
                <a:solidFill>
                  <a:srgbClr val="FFFFFF"/>
                </a:solidFill>
                <a:latin typeface="Lato"/>
                <a:cs typeface="Lato"/>
              </a:rPr>
              <a:t>:</a:t>
            </a:r>
            <a:r>
              <a:rPr sz="1400" b="1" spc="-1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Lato"/>
                <a:cs typeface="Lato"/>
              </a:rPr>
              <a:t>"</a:t>
            </a:r>
            <a:r>
              <a:rPr sz="1400" b="1" spc="5" dirty="0" smtClean="0">
                <a:solidFill>
                  <a:srgbClr val="FFFFFF"/>
                </a:solidFill>
                <a:latin typeface="Lato"/>
                <a:cs typeface="Lato"/>
              </a:rPr>
              <a:t>0</a:t>
            </a:r>
            <a:r>
              <a:rPr lang="en-IN" sz="1400" b="1" spc="5" dirty="0" smtClean="0">
                <a:solidFill>
                  <a:srgbClr val="FFFFFF"/>
                </a:solidFill>
                <a:latin typeface="Lato"/>
                <a:cs typeface="Lato"/>
              </a:rPr>
              <a:t>1</a:t>
            </a:r>
            <a:r>
              <a:rPr sz="1400" b="1" spc="5" dirty="0" smtClean="0">
                <a:solidFill>
                  <a:srgbClr val="FFFFFF"/>
                </a:solidFill>
                <a:latin typeface="Lato"/>
                <a:cs typeface="Lato"/>
              </a:rPr>
              <a:t>0-45454545</a:t>
            </a:r>
            <a:r>
              <a:rPr sz="1400" b="1" spc="5" dirty="0">
                <a:solidFill>
                  <a:srgbClr val="FFFFFF"/>
                </a:solidFill>
                <a:latin typeface="Lato"/>
                <a:cs typeface="Lato"/>
              </a:rPr>
              <a:t>"</a:t>
            </a:r>
            <a:endParaRPr sz="1400" dirty="0">
              <a:latin typeface="Lato"/>
              <a:cs typeface="Lato"/>
            </a:endParaRPr>
          </a:p>
          <a:p>
            <a:pPr marL="93027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Lato"/>
                <a:cs typeface="Lato"/>
              </a:rPr>
              <a:t>}</a:t>
            </a:r>
            <a:endParaRPr sz="1400" dirty="0">
              <a:latin typeface="Lato"/>
              <a:cs typeface="Lato"/>
            </a:endParaRPr>
          </a:p>
          <a:p>
            <a:pPr marL="9207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Lato"/>
                <a:cs typeface="Lato"/>
              </a:rPr>
              <a:t>}</a:t>
            </a:r>
            <a:endParaRPr sz="14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278" y="514350"/>
            <a:ext cx="7915275" cy="276999"/>
          </a:xfrm>
        </p:spPr>
        <p:txBody>
          <a:bodyPr/>
          <a:lstStyle/>
          <a:p>
            <a:r>
              <a:rPr lang="en-IN" dirty="0" smtClean="0"/>
              <a:t>Aggregation Pipeline</a:t>
            </a:r>
            <a:endParaRPr lang="en-IN" dirty="0"/>
          </a:p>
        </p:txBody>
      </p:sp>
      <p:pic>
        <p:nvPicPr>
          <p:cNvPr id="1026" name="Picture 2" descr="Image result for mongodb aggregation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04950"/>
            <a:ext cx="59817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429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945" y="774268"/>
            <a:ext cx="1546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9E9E9E"/>
                </a:solidFill>
              </a:rPr>
              <a:t>Reference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465070" y="1470787"/>
            <a:ext cx="30861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●"/>
              <a:tabLst>
                <a:tab pos="311150" algn="l"/>
                <a:tab pos="311785" algn="l"/>
              </a:tabLst>
            </a:pPr>
            <a:r>
              <a:rPr sz="1100" u="sng" spc="-5" dirty="0">
                <a:solidFill>
                  <a:srgbClr val="0177BC"/>
                </a:solidFill>
                <a:uFill>
                  <a:solidFill>
                    <a:srgbClr val="0177BC"/>
                  </a:solidFill>
                </a:uFill>
                <a:latin typeface="Arial"/>
                <a:cs typeface="Arial"/>
                <a:hlinkClick r:id="rId2"/>
              </a:rPr>
              <a:t>https://docs.mongodb.com/manual/reference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9138" y="2319908"/>
            <a:ext cx="185673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14" dirty="0">
                <a:solidFill>
                  <a:srgbClr val="F46423"/>
                </a:solidFill>
                <a:latin typeface="Trebuchet MS"/>
                <a:cs typeface="Trebuchet MS"/>
              </a:rPr>
              <a:t>Q</a:t>
            </a:r>
            <a:r>
              <a:rPr sz="3000" b="1" spc="100" dirty="0">
                <a:solidFill>
                  <a:srgbClr val="F46423"/>
                </a:solidFill>
                <a:latin typeface="Trebuchet MS"/>
                <a:cs typeface="Trebuchet MS"/>
              </a:rPr>
              <a:t>u</a:t>
            </a:r>
            <a:r>
              <a:rPr sz="3000" b="1" spc="55" dirty="0">
                <a:solidFill>
                  <a:srgbClr val="F46423"/>
                </a:solidFill>
                <a:latin typeface="Trebuchet MS"/>
                <a:cs typeface="Trebuchet MS"/>
              </a:rPr>
              <a:t>estion?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Thank</a:t>
            </a:r>
            <a:r>
              <a:rPr spc="-265" dirty="0"/>
              <a:t> </a:t>
            </a:r>
            <a:r>
              <a:rPr spc="8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9245" y="1475359"/>
            <a:ext cx="4451985" cy="281615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30" dirty="0">
                <a:latin typeface="Lato Light"/>
                <a:cs typeface="Lato Light"/>
              </a:rPr>
              <a:t>Problems with</a:t>
            </a:r>
            <a:r>
              <a:rPr sz="1800" b="0" spc="-330" dirty="0">
                <a:latin typeface="Lato Light"/>
                <a:cs typeface="Lato Light"/>
              </a:rPr>
              <a:t> </a:t>
            </a:r>
            <a:r>
              <a:rPr sz="1800" b="0" spc="15" dirty="0">
                <a:latin typeface="Lato Light"/>
                <a:cs typeface="Lato Light"/>
              </a:rPr>
              <a:t>RDBMS</a:t>
            </a:r>
            <a:endParaRPr sz="1800" dirty="0">
              <a:latin typeface="Lato Light"/>
              <a:cs typeface="Lato Ligh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25" dirty="0">
                <a:latin typeface="Lato Light"/>
                <a:cs typeface="Lato Light"/>
              </a:rPr>
              <a:t>What </a:t>
            </a:r>
            <a:r>
              <a:rPr sz="1800" b="0" spc="35" dirty="0">
                <a:latin typeface="Lato Light"/>
                <a:cs typeface="Lato Light"/>
              </a:rPr>
              <a:t>is</a:t>
            </a:r>
            <a:r>
              <a:rPr sz="1800" b="0" spc="-315" dirty="0">
                <a:latin typeface="Lato Light"/>
                <a:cs typeface="Lato Light"/>
              </a:rPr>
              <a:t> </a:t>
            </a:r>
            <a:r>
              <a:rPr sz="1800" b="0" dirty="0">
                <a:latin typeface="Lato Light"/>
                <a:cs typeface="Lato Light"/>
              </a:rPr>
              <a:t>MongoDB</a:t>
            </a:r>
            <a:endParaRPr sz="1800" dirty="0">
              <a:latin typeface="Lato Light"/>
              <a:cs typeface="Lato Ligh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25" dirty="0">
                <a:latin typeface="Lato Light"/>
                <a:cs typeface="Lato Light"/>
              </a:rPr>
              <a:t>Performance</a:t>
            </a:r>
            <a:r>
              <a:rPr sz="1800" b="0" spc="-155" dirty="0">
                <a:latin typeface="Lato Light"/>
                <a:cs typeface="Lato Light"/>
              </a:rPr>
              <a:t> </a:t>
            </a:r>
            <a:r>
              <a:rPr sz="1800" b="0" spc="-5" dirty="0">
                <a:latin typeface="Lato Light"/>
                <a:cs typeface="Lato Light"/>
              </a:rPr>
              <a:t>of</a:t>
            </a:r>
            <a:r>
              <a:rPr sz="1800" b="0" spc="-135" dirty="0">
                <a:latin typeface="Lato Light"/>
                <a:cs typeface="Lato Light"/>
              </a:rPr>
              <a:t> </a:t>
            </a:r>
            <a:r>
              <a:rPr sz="1800" b="0" spc="5" dirty="0">
                <a:latin typeface="Lato Light"/>
                <a:cs typeface="Lato Light"/>
              </a:rPr>
              <a:t>SQL</a:t>
            </a:r>
            <a:r>
              <a:rPr sz="1800" b="0" spc="-160" dirty="0">
                <a:latin typeface="Lato Light"/>
                <a:cs typeface="Lato Light"/>
              </a:rPr>
              <a:t> </a:t>
            </a:r>
            <a:r>
              <a:rPr sz="1800" b="0" spc="15" dirty="0">
                <a:latin typeface="Lato Light"/>
                <a:cs typeface="Lato Light"/>
              </a:rPr>
              <a:t>and</a:t>
            </a:r>
            <a:r>
              <a:rPr sz="1800" b="0" spc="-145" dirty="0">
                <a:latin typeface="Lato Light"/>
                <a:cs typeface="Lato Light"/>
              </a:rPr>
              <a:t> </a:t>
            </a:r>
            <a:r>
              <a:rPr sz="1800" b="0" dirty="0">
                <a:latin typeface="Lato Light"/>
                <a:cs typeface="Lato Light"/>
              </a:rPr>
              <a:t>MongoDB</a:t>
            </a:r>
            <a:endParaRPr sz="1800" dirty="0">
              <a:latin typeface="Lato Light"/>
              <a:cs typeface="Lato Ligh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20" dirty="0">
                <a:latin typeface="Lato Light"/>
                <a:cs typeface="Lato Light"/>
              </a:rPr>
              <a:t>Comparison</a:t>
            </a:r>
            <a:r>
              <a:rPr sz="1800" b="0" spc="-150" dirty="0">
                <a:latin typeface="Lato Light"/>
                <a:cs typeface="Lato Light"/>
              </a:rPr>
              <a:t> </a:t>
            </a:r>
            <a:r>
              <a:rPr sz="1800" b="0" spc="15" dirty="0">
                <a:latin typeface="Lato Light"/>
                <a:cs typeface="Lato Light"/>
              </a:rPr>
              <a:t>between</a:t>
            </a:r>
            <a:r>
              <a:rPr sz="1800" b="0" spc="-180" dirty="0">
                <a:latin typeface="Lato Light"/>
                <a:cs typeface="Lato Light"/>
              </a:rPr>
              <a:t> </a:t>
            </a:r>
            <a:r>
              <a:rPr sz="1800" b="0" spc="5" dirty="0">
                <a:latin typeface="Lato Light"/>
                <a:cs typeface="Lato Light"/>
              </a:rPr>
              <a:t>SQL</a:t>
            </a:r>
            <a:r>
              <a:rPr sz="1800" b="0" spc="-165" dirty="0">
                <a:latin typeface="Lato Light"/>
                <a:cs typeface="Lato Light"/>
              </a:rPr>
              <a:t> </a:t>
            </a:r>
            <a:r>
              <a:rPr sz="1800" b="0" spc="20" dirty="0">
                <a:latin typeface="Lato Light"/>
                <a:cs typeface="Lato Light"/>
              </a:rPr>
              <a:t>and</a:t>
            </a:r>
            <a:r>
              <a:rPr sz="1800" b="0" spc="-150" dirty="0">
                <a:latin typeface="Lato Light"/>
                <a:cs typeface="Lato Light"/>
              </a:rPr>
              <a:t> </a:t>
            </a:r>
            <a:r>
              <a:rPr sz="1800" b="0" dirty="0">
                <a:latin typeface="Lato Light"/>
                <a:cs typeface="Lato Light"/>
              </a:rPr>
              <a:t>MongoDB</a:t>
            </a:r>
            <a:endParaRPr sz="1800" dirty="0">
              <a:latin typeface="Lato Light"/>
              <a:cs typeface="Lato Ligh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20" dirty="0" smtClean="0">
                <a:latin typeface="Lato Light"/>
                <a:cs typeface="Lato Light"/>
              </a:rPr>
              <a:t>CR</a:t>
            </a:r>
            <a:r>
              <a:rPr lang="en-IN" spc="20" dirty="0">
                <a:latin typeface="Lato Light"/>
                <a:cs typeface="Lato Light"/>
              </a:rPr>
              <a:t>U</a:t>
            </a:r>
            <a:r>
              <a:rPr sz="1800" b="0" spc="20" dirty="0" smtClean="0">
                <a:latin typeface="Lato Light"/>
                <a:cs typeface="Lato Light"/>
              </a:rPr>
              <a:t>D</a:t>
            </a:r>
            <a:r>
              <a:rPr sz="1800" b="0" spc="-155" dirty="0" smtClean="0">
                <a:latin typeface="Lato Light"/>
                <a:cs typeface="Lato Light"/>
              </a:rPr>
              <a:t> </a:t>
            </a:r>
            <a:r>
              <a:rPr sz="1800" b="0" spc="25" dirty="0">
                <a:latin typeface="Lato Light"/>
                <a:cs typeface="Lato Light"/>
              </a:rPr>
              <a:t>operation</a:t>
            </a:r>
            <a:r>
              <a:rPr sz="1800" b="0" spc="-140" dirty="0">
                <a:latin typeface="Lato Light"/>
                <a:cs typeface="Lato Light"/>
              </a:rPr>
              <a:t> </a:t>
            </a:r>
            <a:r>
              <a:rPr sz="1800" b="0" spc="35" dirty="0">
                <a:latin typeface="Lato Light"/>
                <a:cs typeface="Lato Light"/>
              </a:rPr>
              <a:t>in</a:t>
            </a:r>
            <a:r>
              <a:rPr sz="1800" b="0" spc="-140" dirty="0">
                <a:latin typeface="Lato Light"/>
                <a:cs typeface="Lato Light"/>
              </a:rPr>
              <a:t> </a:t>
            </a:r>
            <a:r>
              <a:rPr sz="1800" b="0" dirty="0">
                <a:latin typeface="Lato Light"/>
                <a:cs typeface="Lato Light"/>
              </a:rPr>
              <a:t>MongoDB</a:t>
            </a:r>
            <a:endParaRPr sz="1800" dirty="0">
              <a:latin typeface="Lato Light"/>
              <a:cs typeface="Lato Ligh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20" dirty="0">
                <a:latin typeface="Lato Light"/>
                <a:cs typeface="Lato Light"/>
              </a:rPr>
              <a:t>Where </a:t>
            </a:r>
            <a:r>
              <a:rPr sz="1800" b="0" spc="15" dirty="0">
                <a:latin typeface="Lato Light"/>
                <a:cs typeface="Lato Light"/>
              </a:rPr>
              <a:t>clause</a:t>
            </a:r>
            <a:r>
              <a:rPr sz="1800" b="0" spc="-325" dirty="0">
                <a:latin typeface="Lato Light"/>
                <a:cs typeface="Lato Light"/>
              </a:rPr>
              <a:t> </a:t>
            </a:r>
            <a:r>
              <a:rPr sz="1800" b="0" spc="10" dirty="0">
                <a:latin typeface="Lato Light"/>
                <a:cs typeface="Lato Light"/>
              </a:rPr>
              <a:t>commands</a:t>
            </a:r>
            <a:endParaRPr sz="1800" dirty="0">
              <a:latin typeface="Lato Light"/>
              <a:cs typeface="Lato Ligh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800" b="0" spc="30" dirty="0">
                <a:latin typeface="Lato Light"/>
                <a:cs typeface="Lato Light"/>
              </a:rPr>
              <a:t>Linking</a:t>
            </a:r>
            <a:r>
              <a:rPr sz="1800" b="0" spc="-135" dirty="0">
                <a:latin typeface="Lato Light"/>
                <a:cs typeface="Lato Light"/>
              </a:rPr>
              <a:t> </a:t>
            </a:r>
            <a:r>
              <a:rPr sz="1800" b="0" spc="35" dirty="0">
                <a:latin typeface="Lato Light"/>
                <a:cs typeface="Lato Light"/>
              </a:rPr>
              <a:t>(Joins</a:t>
            </a:r>
            <a:r>
              <a:rPr sz="1800" b="0" spc="35" dirty="0" smtClean="0">
                <a:latin typeface="Lato Light"/>
                <a:cs typeface="Lato Light"/>
              </a:rPr>
              <a:t>)</a:t>
            </a:r>
            <a:endParaRPr lang="en-IN" sz="1800" b="0" spc="35" dirty="0" smtClean="0">
              <a:latin typeface="Lato Light"/>
              <a:cs typeface="Lato Ligh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lang="en-IN" spc="35" dirty="0" smtClean="0">
                <a:latin typeface="Lato Light"/>
                <a:cs typeface="Lato Light"/>
              </a:rPr>
              <a:t>Aggregation Pipeline</a:t>
            </a:r>
            <a:endParaRPr sz="1800" dirty="0">
              <a:latin typeface="Lato Light"/>
              <a:cs typeface="Lato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4945" y="685038"/>
            <a:ext cx="1446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Age</a:t>
            </a:r>
            <a:r>
              <a:rPr spc="165" dirty="0"/>
              <a:t>n</a:t>
            </a:r>
            <a:r>
              <a:rPr spc="155" dirty="0"/>
              <a:t>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4417" y="1476908"/>
            <a:ext cx="495681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83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0" spc="15" dirty="0">
                <a:latin typeface="Lato Light"/>
                <a:cs typeface="Lato Light"/>
              </a:rPr>
              <a:t>Before</a:t>
            </a:r>
            <a:r>
              <a:rPr sz="1600" b="0" spc="-125" dirty="0">
                <a:latin typeface="Lato Light"/>
                <a:cs typeface="Lato Light"/>
              </a:rPr>
              <a:t> </a:t>
            </a:r>
            <a:r>
              <a:rPr sz="1600" b="0" dirty="0">
                <a:latin typeface="Lato Light"/>
                <a:cs typeface="Lato Light"/>
              </a:rPr>
              <a:t>we</a:t>
            </a:r>
            <a:r>
              <a:rPr sz="1600" b="0" spc="-130" dirty="0">
                <a:latin typeface="Lato Light"/>
                <a:cs typeface="Lato Light"/>
              </a:rPr>
              <a:t> </a:t>
            </a:r>
            <a:r>
              <a:rPr sz="1600" b="0" spc="20" dirty="0">
                <a:latin typeface="Lato Light"/>
                <a:cs typeface="Lato Light"/>
              </a:rPr>
              <a:t>understand</a:t>
            </a:r>
            <a:r>
              <a:rPr sz="1600" b="0" spc="-100" dirty="0">
                <a:latin typeface="Lato Light"/>
                <a:cs typeface="Lato Light"/>
              </a:rPr>
              <a:t> </a:t>
            </a:r>
            <a:r>
              <a:rPr sz="1600" b="0" spc="20" dirty="0">
                <a:latin typeface="Lato Light"/>
                <a:cs typeface="Lato Light"/>
              </a:rPr>
              <a:t>what</a:t>
            </a:r>
            <a:r>
              <a:rPr sz="1600" b="0" spc="-120" dirty="0">
                <a:latin typeface="Lato Light"/>
                <a:cs typeface="Lato Light"/>
              </a:rPr>
              <a:t> </a:t>
            </a:r>
            <a:r>
              <a:rPr sz="1600" b="0" dirty="0">
                <a:latin typeface="Lato Light"/>
                <a:cs typeface="Lato Light"/>
              </a:rPr>
              <a:t>MongoDB</a:t>
            </a:r>
            <a:r>
              <a:rPr sz="1600" b="0" spc="-125" dirty="0">
                <a:latin typeface="Lato Light"/>
                <a:cs typeface="Lato Light"/>
              </a:rPr>
              <a:t> </a:t>
            </a:r>
            <a:r>
              <a:rPr sz="1600" b="0" spc="30" dirty="0">
                <a:latin typeface="Lato Light"/>
                <a:cs typeface="Lato Light"/>
              </a:rPr>
              <a:t>is</a:t>
            </a:r>
            <a:r>
              <a:rPr sz="1600" b="0" spc="-125" dirty="0">
                <a:latin typeface="Lato Light"/>
                <a:cs typeface="Lato Light"/>
              </a:rPr>
              <a:t> </a:t>
            </a:r>
            <a:r>
              <a:rPr sz="1600" b="0" dirty="0">
                <a:latin typeface="Lato Light"/>
                <a:cs typeface="Lato Light"/>
              </a:rPr>
              <a:t>we</a:t>
            </a:r>
            <a:r>
              <a:rPr sz="1600" b="0" spc="-130" dirty="0">
                <a:latin typeface="Lato Light"/>
                <a:cs typeface="Lato Light"/>
              </a:rPr>
              <a:t> </a:t>
            </a:r>
            <a:r>
              <a:rPr sz="1600" b="0" spc="5" dirty="0">
                <a:latin typeface="Lato Light"/>
                <a:cs typeface="Lato Light"/>
              </a:rPr>
              <a:t>need</a:t>
            </a:r>
            <a:r>
              <a:rPr sz="1600" b="0" spc="-120" dirty="0">
                <a:latin typeface="Lato Light"/>
                <a:cs typeface="Lato Light"/>
              </a:rPr>
              <a:t> </a:t>
            </a:r>
            <a:r>
              <a:rPr sz="1600" b="0" spc="20" dirty="0">
                <a:latin typeface="Lato Light"/>
                <a:cs typeface="Lato Light"/>
              </a:rPr>
              <a:t>to  understand</a:t>
            </a:r>
            <a:r>
              <a:rPr sz="1600" b="0" spc="-100" dirty="0">
                <a:latin typeface="Lato Light"/>
                <a:cs typeface="Lato Light"/>
              </a:rPr>
              <a:t> </a:t>
            </a:r>
            <a:r>
              <a:rPr sz="1600" b="0" spc="15" dirty="0">
                <a:latin typeface="Lato Light"/>
                <a:cs typeface="Lato Light"/>
              </a:rPr>
              <a:t>issues</a:t>
            </a:r>
            <a:r>
              <a:rPr sz="1600" b="0" spc="-110" dirty="0">
                <a:latin typeface="Lato Light"/>
                <a:cs typeface="Lato Light"/>
              </a:rPr>
              <a:t> </a:t>
            </a:r>
            <a:r>
              <a:rPr sz="1600" b="0" spc="25" dirty="0">
                <a:latin typeface="Lato Light"/>
                <a:cs typeface="Lato Light"/>
              </a:rPr>
              <a:t>with</a:t>
            </a:r>
            <a:r>
              <a:rPr sz="1600" b="0" spc="-114" dirty="0">
                <a:latin typeface="Lato Light"/>
                <a:cs typeface="Lato Light"/>
              </a:rPr>
              <a:t> </a:t>
            </a:r>
            <a:r>
              <a:rPr sz="1600" b="0" spc="35" dirty="0">
                <a:latin typeface="Lato Light"/>
                <a:cs typeface="Lato Light"/>
              </a:rPr>
              <a:t>traditional</a:t>
            </a:r>
            <a:r>
              <a:rPr sz="1600" b="0" spc="-95" dirty="0">
                <a:latin typeface="Lato Light"/>
                <a:cs typeface="Lato Light"/>
              </a:rPr>
              <a:t> </a:t>
            </a:r>
            <a:r>
              <a:rPr sz="1600" b="0" dirty="0">
                <a:latin typeface="Lato Light"/>
                <a:cs typeface="Lato Light"/>
              </a:rPr>
              <a:t>RDBMS.</a:t>
            </a:r>
            <a:endParaRPr sz="1600">
              <a:latin typeface="Lato Light"/>
              <a:cs typeface="Lato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5919" y="686561"/>
            <a:ext cx="59359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Why MongoDB why not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MySQL?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2201" y="2415667"/>
            <a:ext cx="3988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6AA84F"/>
                </a:solidFill>
                <a:latin typeface="Arial"/>
                <a:cs typeface="Arial"/>
              </a:rPr>
              <a:t>ANY</a:t>
            </a:r>
            <a:r>
              <a:rPr sz="4800" b="1" spc="-85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6AA84F"/>
                </a:solidFill>
                <a:latin typeface="Arial"/>
                <a:cs typeface="Arial"/>
              </a:rPr>
              <a:t>GUESS?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6709" y="1531391"/>
            <a:ext cx="2750820" cy="163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835">
              <a:lnSpc>
                <a:spcPct val="114999"/>
              </a:lnSpc>
              <a:spcBef>
                <a:spcPts val="100"/>
              </a:spcBef>
              <a:buFont typeface="Noto Sans Symbols"/>
              <a:buChar char="❖"/>
              <a:tabLst>
                <a:tab pos="342900" algn="l"/>
                <a:tab pos="343535" algn="l"/>
              </a:tabLst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Difficult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to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scale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millions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-10" dirty="0">
                <a:solidFill>
                  <a:srgbClr val="585858"/>
                </a:solidFill>
                <a:latin typeface="Lato Light"/>
                <a:cs typeface="Lato Light"/>
              </a:rPr>
              <a:t>of 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millions </a:t>
            </a:r>
            <a:r>
              <a:rPr sz="1600" b="0" spc="-10" dirty="0">
                <a:solidFill>
                  <a:srgbClr val="585858"/>
                </a:solidFill>
                <a:latin typeface="Lato Light"/>
                <a:cs typeface="Lato Light"/>
              </a:rPr>
              <a:t>of</a:t>
            </a:r>
            <a:r>
              <a:rPr sz="1600" b="0" spc="-26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data.</a:t>
            </a:r>
            <a:endParaRPr sz="1600">
              <a:latin typeface="Lato Light"/>
              <a:cs typeface="Lato Light"/>
            </a:endParaRPr>
          </a:p>
          <a:p>
            <a:pPr marL="342900" marR="285115" lvl="1" indent="-241300">
              <a:lnSpc>
                <a:spcPct val="114999"/>
              </a:lnSpc>
              <a:spcBef>
                <a:spcPts val="1600"/>
              </a:spcBef>
              <a:buFont typeface="Noto Sans Symbols"/>
              <a:buChar char="❖"/>
              <a:tabLst>
                <a:tab pos="343535" algn="l"/>
              </a:tabLst>
            </a:pP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Data stored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in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multiple  tables</a:t>
            </a:r>
            <a:r>
              <a:rPr sz="16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(relationship)</a:t>
            </a:r>
            <a:r>
              <a:rPr sz="16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45" dirty="0">
                <a:solidFill>
                  <a:srgbClr val="585858"/>
                </a:solidFill>
                <a:latin typeface="Lato Light"/>
                <a:cs typeface="Lato Light"/>
              </a:rPr>
              <a:t>it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is 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difficult to</a:t>
            </a:r>
            <a:r>
              <a:rPr sz="1600" b="0" spc="-25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scale.</a:t>
            </a:r>
            <a:endParaRPr sz="1600">
              <a:latin typeface="Lato Light"/>
              <a:cs typeface="Lato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9104" y="631316"/>
            <a:ext cx="2275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1.</a:t>
            </a:r>
            <a:r>
              <a:rPr spc="-225" dirty="0"/>
              <a:t> </a:t>
            </a:r>
            <a:r>
              <a:rPr spc="-5" dirty="0">
                <a:latin typeface="Arial"/>
                <a:cs typeface="Arial"/>
              </a:rPr>
              <a:t>Scalability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2150364" y="1573496"/>
            <a:ext cx="3070860" cy="186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3802" y="1203477"/>
            <a:ext cx="3050540" cy="267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15240" indent="-241300">
              <a:lnSpc>
                <a:spcPct val="114999"/>
              </a:lnSpc>
              <a:spcBef>
                <a:spcPts val="100"/>
              </a:spcBef>
              <a:buFont typeface="Noto Sans Symbols"/>
              <a:buChar char="❖"/>
              <a:tabLst>
                <a:tab pos="254000" algn="l"/>
              </a:tabLst>
            </a:pP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Fixed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data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structure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therefore 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not</a:t>
            </a:r>
            <a:r>
              <a:rPr sz="1600" b="0" spc="-14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easy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to</a:t>
            </a:r>
            <a:r>
              <a:rPr sz="1600" b="0" spc="-14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make</a:t>
            </a:r>
            <a:r>
              <a:rPr sz="16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1" spc="5" dirty="0">
                <a:solidFill>
                  <a:srgbClr val="F46423"/>
                </a:solidFill>
                <a:latin typeface="Lato"/>
                <a:cs typeface="Lato"/>
              </a:rPr>
              <a:t>modifications </a:t>
            </a:r>
            <a:r>
              <a:rPr sz="1600" b="1" spc="5" dirty="0">
                <a:solidFill>
                  <a:srgbClr val="585858"/>
                </a:solidFill>
                <a:latin typeface="Lato"/>
                <a:cs typeface="Lato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to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data</a:t>
            </a:r>
            <a:r>
              <a:rPr sz="1600" b="0" spc="-25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structure</a:t>
            </a:r>
            <a:endParaRPr sz="1600">
              <a:latin typeface="Lato Light"/>
              <a:cs typeface="Lato Light"/>
            </a:endParaRPr>
          </a:p>
          <a:p>
            <a:pPr marL="253365" marR="142875" indent="-241300">
              <a:lnSpc>
                <a:spcPct val="114999"/>
              </a:lnSpc>
              <a:spcBef>
                <a:spcPts val="1595"/>
              </a:spcBef>
              <a:buFont typeface="Noto Sans Symbols"/>
              <a:buChar char="❖"/>
              <a:tabLst>
                <a:tab pos="254000" algn="l"/>
              </a:tabLst>
            </a:pP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You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need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to 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spend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hours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and 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hours </a:t>
            </a:r>
            <a:r>
              <a:rPr sz="1600" b="0" dirty="0">
                <a:solidFill>
                  <a:srgbClr val="585858"/>
                </a:solidFill>
                <a:latin typeface="Lato Light"/>
                <a:cs typeface="Lato Light"/>
              </a:rPr>
              <a:t>on </a:t>
            </a:r>
            <a:r>
              <a:rPr sz="1600" b="1" dirty="0">
                <a:solidFill>
                  <a:srgbClr val="F46423"/>
                </a:solidFill>
                <a:latin typeface="Lato"/>
                <a:cs typeface="Lato"/>
              </a:rPr>
              <a:t>designing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the 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database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before</a:t>
            </a:r>
            <a:r>
              <a:rPr sz="1600" b="0" spc="-23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development</a:t>
            </a:r>
            <a:endParaRPr sz="1600">
              <a:latin typeface="Lato Light"/>
              <a:cs typeface="Lato Light"/>
            </a:endParaRPr>
          </a:p>
          <a:p>
            <a:pPr marL="253365" marR="5080" indent="-241300">
              <a:lnSpc>
                <a:spcPct val="114999"/>
              </a:lnSpc>
              <a:spcBef>
                <a:spcPts val="1615"/>
              </a:spcBef>
              <a:buFont typeface="Noto Sans Symbols"/>
              <a:buChar char="❖"/>
              <a:tabLst>
                <a:tab pos="254000" algn="l"/>
              </a:tabLst>
            </a:pPr>
            <a:r>
              <a:rPr sz="1600" b="0" spc="40" dirty="0">
                <a:solidFill>
                  <a:srgbClr val="585858"/>
                </a:solidFill>
                <a:latin typeface="Lato Light"/>
                <a:cs typeface="Lato Light"/>
              </a:rPr>
              <a:t>In </a:t>
            </a:r>
            <a:r>
              <a:rPr sz="1600" b="1" spc="10" dirty="0">
                <a:solidFill>
                  <a:srgbClr val="F46423"/>
                </a:solidFill>
                <a:latin typeface="Lato"/>
                <a:cs typeface="Lato"/>
              </a:rPr>
              <a:t>Agile </a:t>
            </a:r>
            <a:r>
              <a:rPr sz="1600" b="1" spc="5" dirty="0">
                <a:solidFill>
                  <a:srgbClr val="F46423"/>
                </a:solidFill>
                <a:latin typeface="Lato"/>
                <a:cs typeface="Lato"/>
              </a:rPr>
              <a:t>projects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database 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requires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constant</a:t>
            </a:r>
            <a:r>
              <a:rPr sz="1600" b="0" spc="-28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restructuring</a:t>
            </a:r>
            <a:endParaRPr sz="1600">
              <a:latin typeface="Lato Light"/>
              <a:cs typeface="Lato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4785" y="579246"/>
            <a:ext cx="2204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2.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Flexibility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1726692" y="1510601"/>
            <a:ext cx="3051275" cy="1992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8234" y="1423268"/>
            <a:ext cx="3096895" cy="2472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365" marR="5080" indent="-241300">
              <a:lnSpc>
                <a:spcPct val="114999"/>
              </a:lnSpc>
              <a:spcBef>
                <a:spcPts val="105"/>
              </a:spcBef>
              <a:buFont typeface="Noto Sans Symbols"/>
              <a:buChar char="❖"/>
              <a:tabLst>
                <a:tab pos="254000" algn="l"/>
              </a:tabLst>
            </a:pP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Data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is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generally stored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across </a:t>
            </a:r>
            <a:r>
              <a:rPr sz="1600" b="0" spc="20" dirty="0">
                <a:solidFill>
                  <a:srgbClr val="F46423"/>
                </a:solidFill>
                <a:latin typeface="Lato Light"/>
                <a:cs typeface="Lato Light"/>
              </a:rPr>
              <a:t> </a:t>
            </a:r>
            <a:r>
              <a:rPr sz="1600" b="1" spc="10" dirty="0">
                <a:solidFill>
                  <a:srgbClr val="F46423"/>
                </a:solidFill>
                <a:latin typeface="Lato"/>
                <a:cs typeface="Lato"/>
              </a:rPr>
              <a:t>multiple</a:t>
            </a:r>
            <a:r>
              <a:rPr sz="1600" b="1" spc="-60" dirty="0">
                <a:solidFill>
                  <a:srgbClr val="F46423"/>
                </a:solidFill>
                <a:latin typeface="Lato"/>
                <a:cs typeface="Lato"/>
              </a:rPr>
              <a:t> </a:t>
            </a:r>
            <a:r>
              <a:rPr sz="1600" b="1" spc="5" dirty="0">
                <a:solidFill>
                  <a:srgbClr val="F46423"/>
                </a:solidFill>
                <a:latin typeface="Lato"/>
                <a:cs typeface="Lato"/>
              </a:rPr>
              <a:t>tables</a:t>
            </a: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.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Joins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have</a:t>
            </a:r>
            <a:r>
              <a:rPr sz="16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dirty="0">
                <a:solidFill>
                  <a:srgbClr val="585858"/>
                </a:solidFill>
                <a:latin typeface="Lato Light"/>
                <a:cs typeface="Lato Light"/>
              </a:rPr>
              <a:t>huge 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performance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impact as </a:t>
            </a:r>
            <a:r>
              <a:rPr sz="1600" b="0" spc="45" dirty="0">
                <a:solidFill>
                  <a:srgbClr val="585858"/>
                </a:solidFill>
                <a:latin typeface="Lato Light"/>
                <a:cs typeface="Lato Light"/>
              </a:rPr>
              <a:t>it 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requires lot </a:t>
            </a:r>
            <a:r>
              <a:rPr sz="1600" b="0" spc="-10" dirty="0">
                <a:solidFill>
                  <a:srgbClr val="585858"/>
                </a:solidFill>
                <a:latin typeface="Lato Light"/>
                <a:cs typeface="Lato Light"/>
              </a:rPr>
              <a:t>of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CPU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and 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resources</a:t>
            </a:r>
            <a:endParaRPr sz="1600">
              <a:latin typeface="Lato Light"/>
              <a:cs typeface="Lato Light"/>
            </a:endParaRPr>
          </a:p>
          <a:p>
            <a:pPr marL="253365" marR="98425" indent="-241300">
              <a:lnSpc>
                <a:spcPct val="114999"/>
              </a:lnSpc>
              <a:spcBef>
                <a:spcPts val="1600"/>
              </a:spcBef>
              <a:buFont typeface="Noto Sans Symbols"/>
              <a:buChar char="❖"/>
              <a:tabLst>
                <a:tab pos="254000" algn="l"/>
              </a:tabLst>
            </a:pPr>
            <a:r>
              <a:rPr sz="1600" b="0" spc="5" dirty="0">
                <a:solidFill>
                  <a:srgbClr val="585858"/>
                </a:solidFill>
                <a:latin typeface="Lato Light"/>
                <a:cs typeface="Lato Light"/>
              </a:rPr>
              <a:t>Need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to </a:t>
            </a:r>
            <a:r>
              <a:rPr sz="1600" b="0" spc="35" dirty="0">
                <a:solidFill>
                  <a:srgbClr val="585858"/>
                </a:solidFill>
                <a:latin typeface="Lato Light"/>
                <a:cs typeface="Lato Light"/>
              </a:rPr>
              <a:t>install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and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configure 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complex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0" dirty="0">
                <a:solidFill>
                  <a:srgbClr val="585858"/>
                </a:solidFill>
                <a:latin typeface="Lato Light"/>
                <a:cs typeface="Lato Light"/>
              </a:rPr>
              <a:t>caching</a:t>
            </a:r>
            <a:r>
              <a:rPr sz="1600" b="0" spc="-13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15" dirty="0">
                <a:solidFill>
                  <a:srgbClr val="585858"/>
                </a:solidFill>
                <a:latin typeface="Lato Light"/>
                <a:cs typeface="Lato Light"/>
              </a:rPr>
              <a:t>mechanism</a:t>
            </a:r>
            <a:r>
              <a:rPr sz="1600" b="0" spc="-114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0" dirty="0">
                <a:solidFill>
                  <a:srgbClr val="585858"/>
                </a:solidFill>
                <a:latin typeface="Lato Light"/>
                <a:cs typeface="Lato Light"/>
              </a:rPr>
              <a:t>to  </a:t>
            </a:r>
            <a:r>
              <a:rPr sz="1600" b="0" spc="30" dirty="0">
                <a:solidFill>
                  <a:srgbClr val="585858"/>
                </a:solidFill>
                <a:latin typeface="Lato Light"/>
                <a:cs typeface="Lato Light"/>
              </a:rPr>
              <a:t>make </a:t>
            </a:r>
            <a:r>
              <a:rPr sz="1600" b="0" spc="50" dirty="0">
                <a:solidFill>
                  <a:srgbClr val="585858"/>
                </a:solidFill>
                <a:latin typeface="Lato Light"/>
                <a:cs typeface="Lato Light"/>
              </a:rPr>
              <a:t>it</a:t>
            </a:r>
            <a:r>
              <a:rPr sz="1600" b="0" spc="-27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600" b="0" spc="25" dirty="0">
                <a:solidFill>
                  <a:srgbClr val="585858"/>
                </a:solidFill>
                <a:latin typeface="Lato Light"/>
                <a:cs typeface="Lato Light"/>
              </a:rPr>
              <a:t>faster</a:t>
            </a:r>
            <a:endParaRPr sz="1600">
              <a:latin typeface="Lato Light"/>
              <a:cs typeface="Lato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4875" y="677036"/>
            <a:ext cx="27781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3.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Performance</a:t>
            </a:r>
          </a:p>
        </p:txBody>
      </p:sp>
      <p:sp>
        <p:nvSpPr>
          <p:cNvPr id="4" name="object 4"/>
          <p:cNvSpPr/>
          <p:nvPr/>
        </p:nvSpPr>
        <p:spPr>
          <a:xfrm>
            <a:off x="2238765" y="1424939"/>
            <a:ext cx="2683848" cy="2453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605" y="721613"/>
            <a:ext cx="57829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190" dirty="0"/>
              <a:t>MongoDB</a:t>
            </a:r>
            <a:r>
              <a:rPr sz="2600" spc="-200" dirty="0"/>
              <a:t> </a:t>
            </a:r>
            <a:r>
              <a:rPr sz="2600" spc="114" dirty="0"/>
              <a:t>vs</a:t>
            </a:r>
            <a:r>
              <a:rPr sz="2600" spc="-180" dirty="0"/>
              <a:t> </a:t>
            </a:r>
            <a:r>
              <a:rPr sz="2600" spc="155" dirty="0"/>
              <a:t>SQL</a:t>
            </a:r>
            <a:r>
              <a:rPr sz="2600" spc="-170" dirty="0"/>
              <a:t> </a:t>
            </a:r>
            <a:r>
              <a:rPr sz="2600" spc="55" dirty="0"/>
              <a:t>performance</a:t>
            </a:r>
            <a:r>
              <a:rPr sz="2600" spc="-200" dirty="0"/>
              <a:t> </a:t>
            </a:r>
            <a:r>
              <a:rPr sz="2600" spc="25" dirty="0"/>
              <a:t>chart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2998793" y="1314090"/>
            <a:ext cx="4390814" cy="2807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615" y="539876"/>
            <a:ext cx="30156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135" dirty="0"/>
              <a:t>What </a:t>
            </a:r>
            <a:r>
              <a:rPr sz="2600" spc="30" dirty="0"/>
              <a:t>is</a:t>
            </a:r>
            <a:r>
              <a:rPr sz="2600" spc="-535" dirty="0"/>
              <a:t> </a:t>
            </a:r>
            <a:r>
              <a:rPr sz="2600" spc="180" dirty="0"/>
              <a:t>MongoDB?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591561" y="1238834"/>
            <a:ext cx="5306695" cy="1786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Noto Sans Symbols"/>
              <a:buChar char="❖"/>
              <a:tabLst>
                <a:tab pos="241300" algn="l"/>
              </a:tabLst>
            </a:pPr>
            <a:r>
              <a:rPr sz="1800" b="0" spc="70" dirty="0">
                <a:solidFill>
                  <a:srgbClr val="585858"/>
                </a:solidFill>
                <a:latin typeface="Lato Light"/>
                <a:cs typeface="Lato Light"/>
              </a:rPr>
              <a:t>It</a:t>
            </a:r>
            <a:r>
              <a:rPr sz="1800" b="0" spc="-14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30" dirty="0">
                <a:solidFill>
                  <a:srgbClr val="585858"/>
                </a:solidFill>
                <a:latin typeface="Lato Light"/>
                <a:cs typeface="Lato Light"/>
              </a:rPr>
              <a:t>is</a:t>
            </a:r>
            <a:r>
              <a:rPr sz="1800" b="0" spc="-13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40" dirty="0">
                <a:solidFill>
                  <a:srgbClr val="585858"/>
                </a:solidFill>
                <a:latin typeface="Lato Light"/>
                <a:cs typeface="Lato Light"/>
              </a:rPr>
              <a:t>a</a:t>
            </a:r>
            <a:r>
              <a:rPr sz="1800" b="0" spc="-14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1" spc="-20" dirty="0">
                <a:solidFill>
                  <a:srgbClr val="F46423"/>
                </a:solidFill>
                <a:latin typeface="Lato"/>
                <a:cs typeface="Lato"/>
              </a:rPr>
              <a:t>NoSQL</a:t>
            </a:r>
            <a:r>
              <a:rPr sz="1800" b="1" spc="-90" dirty="0">
                <a:solidFill>
                  <a:srgbClr val="F46423"/>
                </a:solidFill>
                <a:latin typeface="Lato"/>
                <a:cs typeface="Lato"/>
              </a:rPr>
              <a:t> </a:t>
            </a:r>
            <a:r>
              <a:rPr sz="1800" b="0" spc="25" dirty="0">
                <a:solidFill>
                  <a:srgbClr val="585858"/>
                </a:solidFill>
                <a:latin typeface="Lato Light"/>
                <a:cs typeface="Lato Light"/>
              </a:rPr>
              <a:t>database</a:t>
            </a:r>
            <a:r>
              <a:rPr sz="1800" b="0" spc="-16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25" dirty="0">
                <a:solidFill>
                  <a:srgbClr val="585858"/>
                </a:solidFill>
                <a:latin typeface="Lato Light"/>
                <a:cs typeface="Lato Light"/>
              </a:rPr>
              <a:t>called</a:t>
            </a:r>
            <a:r>
              <a:rPr sz="1800" b="0" spc="-15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15" dirty="0">
                <a:solidFill>
                  <a:srgbClr val="585858"/>
                </a:solidFill>
                <a:latin typeface="Lato Light"/>
                <a:cs typeface="Lato Light"/>
              </a:rPr>
              <a:t>(Document</a:t>
            </a:r>
            <a:r>
              <a:rPr sz="1800" b="0" spc="-14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30" dirty="0">
                <a:solidFill>
                  <a:srgbClr val="585858"/>
                </a:solidFill>
                <a:latin typeface="Lato Light"/>
                <a:cs typeface="Lato Light"/>
              </a:rPr>
              <a:t>database)</a:t>
            </a:r>
            <a:endParaRPr sz="1800">
              <a:latin typeface="Lato Light"/>
              <a:cs typeface="Lato Light"/>
            </a:endParaRPr>
          </a:p>
          <a:p>
            <a:pPr marL="241300" indent="-228600">
              <a:lnSpc>
                <a:spcPct val="100000"/>
              </a:lnSpc>
              <a:spcBef>
                <a:spcPts val="1935"/>
              </a:spcBef>
              <a:buFont typeface="Noto Sans Symbols"/>
              <a:buChar char="❖"/>
              <a:tabLst>
                <a:tab pos="241300" algn="l"/>
              </a:tabLst>
            </a:pPr>
            <a:r>
              <a:rPr sz="1800" b="0" spc="65" dirty="0">
                <a:solidFill>
                  <a:srgbClr val="585858"/>
                </a:solidFill>
                <a:latin typeface="Lato Light"/>
                <a:cs typeface="Lato Light"/>
              </a:rPr>
              <a:t>It</a:t>
            </a:r>
            <a:r>
              <a:rPr sz="1800" b="0" spc="-15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25" dirty="0">
                <a:solidFill>
                  <a:srgbClr val="585858"/>
                </a:solidFill>
                <a:latin typeface="Lato Light"/>
                <a:cs typeface="Lato Light"/>
              </a:rPr>
              <a:t>stores</a:t>
            </a:r>
            <a:r>
              <a:rPr sz="1800" b="0" spc="-14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35" dirty="0">
                <a:solidFill>
                  <a:srgbClr val="585858"/>
                </a:solidFill>
                <a:latin typeface="Lato Light"/>
                <a:cs typeface="Lato Light"/>
              </a:rPr>
              <a:t>data</a:t>
            </a:r>
            <a:r>
              <a:rPr sz="1800" b="0" spc="-14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35" dirty="0">
                <a:solidFill>
                  <a:srgbClr val="585858"/>
                </a:solidFill>
                <a:latin typeface="Lato Light"/>
                <a:cs typeface="Lato Light"/>
              </a:rPr>
              <a:t>in</a:t>
            </a:r>
            <a:r>
              <a:rPr sz="1800" b="0" spc="-14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30" dirty="0">
                <a:solidFill>
                  <a:srgbClr val="585858"/>
                </a:solidFill>
                <a:latin typeface="Lato Light"/>
                <a:cs typeface="Lato Light"/>
              </a:rPr>
              <a:t>flexible</a:t>
            </a:r>
            <a:r>
              <a:rPr sz="1800" b="0" spc="-15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25" dirty="0">
                <a:solidFill>
                  <a:srgbClr val="585858"/>
                </a:solidFill>
                <a:latin typeface="Lato Light"/>
                <a:cs typeface="Lato Light"/>
              </a:rPr>
              <a:t>JSON-like</a:t>
            </a:r>
            <a:r>
              <a:rPr sz="1800" b="0" spc="-14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5" dirty="0">
                <a:solidFill>
                  <a:srgbClr val="585858"/>
                </a:solidFill>
                <a:latin typeface="Lato Light"/>
                <a:cs typeface="Lato Light"/>
              </a:rPr>
              <a:t>document.</a:t>
            </a:r>
            <a:endParaRPr sz="1800">
              <a:latin typeface="Lato Light"/>
              <a:cs typeface="Lato Light"/>
            </a:endParaRPr>
          </a:p>
          <a:p>
            <a:pPr marL="698500" lvl="1" indent="-229235">
              <a:lnSpc>
                <a:spcPct val="100000"/>
              </a:lnSpc>
              <a:spcBef>
                <a:spcPts val="1900"/>
              </a:spcBef>
              <a:buFont typeface="Noto Sans Symbols"/>
              <a:buChar char="➢"/>
              <a:tabLst>
                <a:tab pos="699135" algn="l"/>
              </a:tabLst>
            </a:pPr>
            <a:r>
              <a:rPr sz="1400" b="0" spc="15" dirty="0">
                <a:solidFill>
                  <a:srgbClr val="585858"/>
                </a:solidFill>
                <a:latin typeface="Lato Light"/>
                <a:cs typeface="Lato Light"/>
              </a:rPr>
              <a:t>Easy</a:t>
            </a:r>
            <a:r>
              <a:rPr sz="14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400" b="0" spc="20" dirty="0">
                <a:solidFill>
                  <a:srgbClr val="585858"/>
                </a:solidFill>
                <a:latin typeface="Lato Light"/>
                <a:cs typeface="Lato Light"/>
              </a:rPr>
              <a:t>to</a:t>
            </a:r>
            <a:r>
              <a:rPr sz="1400" b="0" spc="-11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400" b="0" spc="10" dirty="0">
                <a:solidFill>
                  <a:srgbClr val="585858"/>
                </a:solidFill>
                <a:latin typeface="Lato Light"/>
                <a:cs typeface="Lato Light"/>
              </a:rPr>
              <a:t>develop</a:t>
            </a:r>
            <a:r>
              <a:rPr sz="14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400" b="0" spc="15" dirty="0">
                <a:solidFill>
                  <a:srgbClr val="585858"/>
                </a:solidFill>
                <a:latin typeface="Lato Light"/>
                <a:cs typeface="Lato Light"/>
              </a:rPr>
              <a:t>REST</a:t>
            </a:r>
            <a:r>
              <a:rPr sz="1400" b="0" spc="-12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400" b="0" spc="45" dirty="0">
                <a:solidFill>
                  <a:srgbClr val="585858"/>
                </a:solidFill>
                <a:latin typeface="Lato Light"/>
                <a:cs typeface="Lato Light"/>
              </a:rPr>
              <a:t>API</a:t>
            </a:r>
            <a:r>
              <a:rPr sz="1400" b="0" spc="-13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400" b="0" spc="25" dirty="0">
                <a:solidFill>
                  <a:srgbClr val="585858"/>
                </a:solidFill>
                <a:latin typeface="Lato Light"/>
                <a:cs typeface="Lato Light"/>
              </a:rPr>
              <a:t>in</a:t>
            </a:r>
            <a:r>
              <a:rPr sz="1400" b="0" spc="-10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400" b="0" spc="10" dirty="0">
                <a:solidFill>
                  <a:srgbClr val="585858"/>
                </a:solidFill>
                <a:latin typeface="Lato Light"/>
                <a:cs typeface="Lato Light"/>
              </a:rPr>
              <a:t>JSON</a:t>
            </a:r>
            <a:endParaRPr sz="1400">
              <a:latin typeface="Lato Light"/>
              <a:cs typeface="Lato Ligh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Noto Sans Symbols"/>
              <a:buChar char="➢"/>
            </a:pPr>
            <a:endParaRPr sz="1550">
              <a:latin typeface="Lato Light"/>
              <a:cs typeface="Lato Light"/>
            </a:endParaRPr>
          </a:p>
          <a:p>
            <a:pPr marL="241300" indent="-228600">
              <a:lnSpc>
                <a:spcPct val="100000"/>
              </a:lnSpc>
              <a:buFont typeface="Noto Sans Symbols"/>
              <a:buChar char="❖"/>
              <a:tabLst>
                <a:tab pos="241300" algn="l"/>
              </a:tabLst>
            </a:pPr>
            <a:r>
              <a:rPr sz="1800" b="0" spc="65" dirty="0">
                <a:solidFill>
                  <a:srgbClr val="585858"/>
                </a:solidFill>
                <a:latin typeface="Lato Light"/>
                <a:cs typeface="Lato Light"/>
              </a:rPr>
              <a:t>It</a:t>
            </a:r>
            <a:r>
              <a:rPr sz="1800" b="0" spc="-14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35" dirty="0">
                <a:solidFill>
                  <a:srgbClr val="585858"/>
                </a:solidFill>
                <a:latin typeface="Lato Light"/>
                <a:cs typeface="Lato Light"/>
              </a:rPr>
              <a:t>is</a:t>
            </a:r>
            <a:r>
              <a:rPr sz="1800" b="0" spc="-14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20" dirty="0">
                <a:solidFill>
                  <a:srgbClr val="585858"/>
                </a:solidFill>
                <a:latin typeface="Lato Light"/>
                <a:cs typeface="Lato Light"/>
              </a:rPr>
              <a:t>highly</a:t>
            </a:r>
            <a:r>
              <a:rPr sz="1800" b="0" spc="-12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25" dirty="0">
                <a:solidFill>
                  <a:srgbClr val="585858"/>
                </a:solidFill>
                <a:latin typeface="Lato Light"/>
                <a:cs typeface="Lato Light"/>
              </a:rPr>
              <a:t>scalable</a:t>
            </a:r>
            <a:r>
              <a:rPr sz="1800" b="0" spc="-15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15" dirty="0">
                <a:solidFill>
                  <a:srgbClr val="585858"/>
                </a:solidFill>
                <a:latin typeface="Lato Light"/>
                <a:cs typeface="Lato Light"/>
              </a:rPr>
              <a:t>and</a:t>
            </a:r>
            <a:r>
              <a:rPr sz="1800" b="0" spc="-140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30" dirty="0">
                <a:solidFill>
                  <a:srgbClr val="585858"/>
                </a:solidFill>
                <a:latin typeface="Lato Light"/>
                <a:cs typeface="Lato Light"/>
              </a:rPr>
              <a:t>flexible</a:t>
            </a:r>
            <a:r>
              <a:rPr sz="1800" b="0" spc="-155" dirty="0">
                <a:solidFill>
                  <a:srgbClr val="585858"/>
                </a:solidFill>
                <a:latin typeface="Lato Light"/>
                <a:cs typeface="Lato Light"/>
              </a:rPr>
              <a:t> </a:t>
            </a:r>
            <a:r>
              <a:rPr sz="1800" b="0" spc="25" dirty="0">
                <a:solidFill>
                  <a:srgbClr val="585858"/>
                </a:solidFill>
                <a:latin typeface="Lato Light"/>
                <a:cs typeface="Lato Light"/>
              </a:rPr>
              <a:t>database</a:t>
            </a:r>
            <a:endParaRPr sz="1800">
              <a:latin typeface="Lato Light"/>
              <a:cs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241" y="533857"/>
            <a:ext cx="598678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5339" marR="5080" indent="-2073275">
              <a:lnSpc>
                <a:spcPct val="100000"/>
              </a:lnSpc>
              <a:spcBef>
                <a:spcPts val="105"/>
              </a:spcBef>
            </a:pPr>
            <a:r>
              <a:rPr sz="2600" spc="140" dirty="0"/>
              <a:t>How</a:t>
            </a:r>
            <a:r>
              <a:rPr sz="2600" spc="-180" dirty="0"/>
              <a:t> </a:t>
            </a:r>
            <a:r>
              <a:rPr sz="2600" spc="190" dirty="0"/>
              <a:t>MongoDB</a:t>
            </a:r>
            <a:r>
              <a:rPr sz="2600" spc="-210" dirty="0"/>
              <a:t> </a:t>
            </a:r>
            <a:r>
              <a:rPr sz="2600" spc="95" dirty="0"/>
              <a:t>looks</a:t>
            </a:r>
            <a:r>
              <a:rPr sz="2600" spc="-204" dirty="0"/>
              <a:t> </a:t>
            </a:r>
            <a:r>
              <a:rPr sz="2600" spc="70" dirty="0"/>
              <a:t>when</a:t>
            </a:r>
            <a:r>
              <a:rPr sz="2600" spc="-155" dirty="0"/>
              <a:t> </a:t>
            </a:r>
            <a:r>
              <a:rPr sz="2600" spc="100" dirty="0"/>
              <a:t>compared  </a:t>
            </a:r>
            <a:r>
              <a:rPr sz="2600" spc="35" dirty="0"/>
              <a:t>to </a:t>
            </a:r>
            <a:r>
              <a:rPr sz="2600" spc="225" dirty="0"/>
              <a:t>RDBMS</a:t>
            </a:r>
            <a:r>
              <a:rPr sz="2600" spc="-390" dirty="0"/>
              <a:t> </a:t>
            </a:r>
            <a:r>
              <a:rPr sz="2600" spc="125" dirty="0"/>
              <a:t>?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299708" y="1403350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9444" y="1548383"/>
            <a:ext cx="2482850" cy="2520950"/>
          </a:xfrm>
          <a:prstGeom prst="rect">
            <a:avLst/>
          </a:prstGeom>
          <a:solidFill>
            <a:srgbClr val="6AA84F"/>
          </a:solidFill>
        </p:spPr>
        <p:txBody>
          <a:bodyPr vert="horz" wrap="square" lIns="0" tIns="8128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64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90830" marR="17145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“first_name”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“Joe”,  “last_name”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“Satana”,  “email”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“joe@abc.in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  <a:spcBef>
                <a:spcPts val="5"/>
              </a:spcBef>
            </a:pP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},</a:t>
            </a:r>
            <a:endParaRPr sz="140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290830" marR="201930">
              <a:lnSpc>
                <a:spcPct val="10000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“first_name”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“Bob”,  “last_name”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“Michel”,  “email”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“bob@abc.in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99881" y="1835848"/>
          <a:ext cx="3766184" cy="146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395"/>
                <a:gridCol w="1255395"/>
                <a:gridCol w="1255394"/>
              </a:tblGrid>
              <a:tr h="487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first_name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last_name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email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B7B7B7"/>
                    </a:solidFill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Joe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Satana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  <a:hlinkClick r:id="rId2"/>
                        </a:rPr>
                        <a:t>joe@abc.in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7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Bob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Michel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  <a:hlinkClick r:id="rId3"/>
                        </a:rPr>
                        <a:t>bob@abc.in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604</Words>
  <Application>Microsoft Office PowerPoint</Application>
  <PresentationFormat>On-screen Show (16:9)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Georgia</vt:lpstr>
      <vt:lpstr>Lato</vt:lpstr>
      <vt:lpstr>Lato Light</vt:lpstr>
      <vt:lpstr>Noto Sans Symbols</vt:lpstr>
      <vt:lpstr>Trebuchet MS</vt:lpstr>
      <vt:lpstr>Office Theme</vt:lpstr>
      <vt:lpstr>Getting started with MongoDB</vt:lpstr>
      <vt:lpstr>Agenda</vt:lpstr>
      <vt:lpstr>Why MongoDB why not MySQL?</vt:lpstr>
      <vt:lpstr>1. Scalability</vt:lpstr>
      <vt:lpstr>2. Flexibility</vt:lpstr>
      <vt:lpstr>3. Performance</vt:lpstr>
      <vt:lpstr>MongoDB vs SQL performance chart</vt:lpstr>
      <vt:lpstr>What is MongoDB?</vt:lpstr>
      <vt:lpstr>How MongoDB looks when compared  to RDBMS ?</vt:lpstr>
      <vt:lpstr>Comparison between SQL and MongoDB</vt:lpstr>
      <vt:lpstr>Where to use MongoDB?</vt:lpstr>
      <vt:lpstr>MongoDB commands</vt:lpstr>
      <vt:lpstr>Collections = Tables in MongoDB is called as collections</vt:lpstr>
      <vt:lpstr>Where conditions</vt:lpstr>
      <vt:lpstr>Linking ( JOINS )</vt:lpstr>
      <vt:lpstr>PowerPoint Presentation</vt:lpstr>
      <vt:lpstr>Reference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MongoDB</dc:title>
  <dc:creator>achilles</dc:creator>
  <cp:lastModifiedBy>achilles</cp:lastModifiedBy>
  <cp:revision>2</cp:revision>
  <dcterms:created xsi:type="dcterms:W3CDTF">2021-02-05T02:55:49Z</dcterms:created>
  <dcterms:modified xsi:type="dcterms:W3CDTF">2021-02-05T03:01:11Z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2021-02-05T00:00:00Z</vt:filetime>
  </property>
</Properties>
</file>