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2" y="19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2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89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9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80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8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5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7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3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22640"/>
            <a:ext cx="390652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20" dirty="0">
                <a:solidFill>
                  <a:srgbClr val="101010"/>
                </a:solidFill>
                <a:latin typeface="Verdana"/>
                <a:cs typeface="Verdana"/>
              </a:rPr>
              <a:t>Intro </a:t>
            </a:r>
            <a:r>
              <a:rPr sz="4500" spc="15" dirty="0">
                <a:solidFill>
                  <a:srgbClr val="101010"/>
                </a:solidFill>
                <a:latin typeface="Verdana"/>
                <a:cs typeface="Verdana"/>
              </a:rPr>
              <a:t>to</a:t>
            </a:r>
            <a:r>
              <a:rPr sz="4500" spc="-76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95" dirty="0">
                <a:solidFill>
                  <a:srgbClr val="101010"/>
                </a:solidFill>
                <a:latin typeface="Verdana"/>
                <a:cs typeface="Verdana"/>
              </a:rPr>
              <a:t>Redux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817" y="4558347"/>
            <a:ext cx="25101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Unidirectional</a:t>
            </a:r>
            <a:r>
              <a:rPr sz="20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Flow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2826" y="531761"/>
            <a:ext cx="619950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Flux </a:t>
            </a:r>
            <a:r>
              <a:rPr sz="3600" spc="25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</a:t>
            </a:r>
            <a:r>
              <a:rPr sz="3600" spc="-7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Tahoma"/>
                <a:cs typeface="Tahoma"/>
              </a:rPr>
              <a:t>Similarities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5957" y="4558347"/>
            <a:ext cx="99758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7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spc="290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ti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0344" y="4558347"/>
            <a:ext cx="83883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4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65464" y="1840992"/>
            <a:ext cx="2330196" cy="241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8947" y="1828800"/>
            <a:ext cx="1735836" cy="2442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8" y="1825751"/>
            <a:ext cx="2447544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" y="1828800"/>
            <a:ext cx="2442972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20640" y="1825751"/>
            <a:ext cx="1950719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14816" y="1840992"/>
            <a:ext cx="2033016" cy="241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4535" y="4558347"/>
            <a:ext cx="12185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35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u</a:t>
            </a: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4806" y="531761"/>
            <a:ext cx="499554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 </a:t>
            </a:r>
            <a:r>
              <a:rPr sz="3600" spc="325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3600" spc="-3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95" dirty="0">
                <a:solidFill>
                  <a:srgbClr val="3E3E3E"/>
                </a:solidFill>
                <a:latin typeface="Tahoma"/>
                <a:cs typeface="Tahoma"/>
              </a:rPr>
              <a:t>Concepts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0256" y="4558347"/>
            <a:ext cx="14090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5099" y="4558347"/>
            <a:ext cx="164782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Immutability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730" y="1749933"/>
            <a:ext cx="67754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90" dirty="0">
                <a:solidFill>
                  <a:srgbClr val="F05A28"/>
                </a:solidFill>
                <a:latin typeface="Calibri"/>
                <a:cs typeface="Calibri"/>
              </a:rPr>
              <a:t>Flux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8333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4608" y="531761"/>
            <a:ext cx="317436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Flux </a:t>
            </a:r>
            <a:r>
              <a:rPr sz="3600" spc="204" dirty="0">
                <a:solidFill>
                  <a:srgbClr val="3E3E3E"/>
                </a:solidFill>
                <a:latin typeface="Tahoma"/>
                <a:cs typeface="Tahoma"/>
              </a:rPr>
              <a:t>vs</a:t>
            </a:r>
            <a:r>
              <a:rPr sz="3600" spc="-4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75" dirty="0">
                <a:solidFill>
                  <a:srgbClr val="3E3E3E"/>
                </a:solidFill>
                <a:latin typeface="Tahoma"/>
                <a:cs typeface="Tahoma"/>
              </a:rPr>
              <a:t>Redux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607" y="5658611"/>
            <a:ext cx="1594485" cy="6908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565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8607" y="1981200"/>
            <a:ext cx="1594485" cy="783590"/>
          </a:xfrm>
          <a:custGeom>
            <a:avLst/>
            <a:gdLst/>
            <a:ahLst/>
            <a:cxnLst/>
            <a:rect l="l" t="t" r="r" b="b"/>
            <a:pathLst>
              <a:path w="1594485" h="783589">
                <a:moveTo>
                  <a:pt x="0" y="0"/>
                </a:moveTo>
                <a:lnTo>
                  <a:pt x="1594104" y="0"/>
                </a:lnTo>
                <a:lnTo>
                  <a:pt x="1594104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83395" y="2226221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7083" y="3302508"/>
            <a:ext cx="1595755" cy="629920"/>
          </a:xfrm>
          <a:custGeom>
            <a:avLst/>
            <a:gdLst/>
            <a:ahLst/>
            <a:cxnLst/>
            <a:rect l="l" t="t" r="r" b="b"/>
            <a:pathLst>
              <a:path w="1595754" h="629920">
                <a:moveTo>
                  <a:pt x="0" y="0"/>
                </a:moveTo>
                <a:lnTo>
                  <a:pt x="1595628" y="0"/>
                </a:lnTo>
                <a:lnTo>
                  <a:pt x="1595628" y="629412"/>
                </a:lnTo>
                <a:lnTo>
                  <a:pt x="0" y="6294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786" y="3471202"/>
            <a:ext cx="12674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85" dirty="0">
                <a:solidFill>
                  <a:srgbClr val="FFFFFF"/>
                </a:solidFill>
                <a:latin typeface="Calibri"/>
                <a:cs typeface="Calibri"/>
              </a:rPr>
              <a:t>Dispatcher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8607" y="4471415"/>
            <a:ext cx="1594485" cy="650875"/>
          </a:xfrm>
          <a:custGeom>
            <a:avLst/>
            <a:gdLst/>
            <a:ahLst/>
            <a:cxnLst/>
            <a:rect l="l" t="t" r="r" b="b"/>
            <a:pathLst>
              <a:path w="1594485" h="650875">
                <a:moveTo>
                  <a:pt x="0" y="0"/>
                </a:moveTo>
                <a:lnTo>
                  <a:pt x="1594104" y="0"/>
                </a:lnTo>
                <a:lnTo>
                  <a:pt x="1594104" y="650747"/>
                </a:lnTo>
                <a:lnTo>
                  <a:pt x="0" y="650747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54997" y="4650206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2594" y="2788157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5444" y="3212757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6978" y="3955541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9828" y="4380141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94" y="5145785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5444" y="5570385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3470" y="2373629"/>
            <a:ext cx="215900" cy="3631565"/>
          </a:xfrm>
          <a:custGeom>
            <a:avLst/>
            <a:gdLst/>
            <a:ahLst/>
            <a:cxnLst/>
            <a:rect l="l" t="t" r="r" b="b"/>
            <a:pathLst>
              <a:path w="215900" h="3631565">
                <a:moveTo>
                  <a:pt x="133350" y="0"/>
                </a:moveTo>
                <a:lnTo>
                  <a:pt x="0" y="0"/>
                </a:lnTo>
                <a:lnTo>
                  <a:pt x="0" y="3631171"/>
                </a:lnTo>
                <a:lnTo>
                  <a:pt x="215900" y="363117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7770" y="23164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08747" y="4992623"/>
            <a:ext cx="1675130" cy="6921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570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08747" y="2430779"/>
            <a:ext cx="1675130" cy="783590"/>
          </a:xfrm>
          <a:custGeom>
            <a:avLst/>
            <a:gdLst/>
            <a:ahLst/>
            <a:cxnLst/>
            <a:rect l="l" t="t" r="r" b="b"/>
            <a:pathLst>
              <a:path w="1675129" h="783589">
                <a:moveTo>
                  <a:pt x="0" y="0"/>
                </a:moveTo>
                <a:lnTo>
                  <a:pt x="1674876" y="0"/>
                </a:lnTo>
                <a:lnTo>
                  <a:pt x="1674876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54518" y="2676359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9988" y="3771900"/>
            <a:ext cx="1675130" cy="6299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6891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330"/>
              </a:spcBef>
            </a:pPr>
            <a:r>
              <a:rPr sz="1800" spc="210" dirty="0">
                <a:solidFill>
                  <a:srgbClr val="FFFFFF"/>
                </a:solidFill>
                <a:latin typeface="Calibri"/>
                <a:cs typeface="Calibri"/>
              </a:rPr>
              <a:t>Reducers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8747" y="3771900"/>
            <a:ext cx="1675130" cy="652780"/>
          </a:xfrm>
          <a:custGeom>
            <a:avLst/>
            <a:gdLst/>
            <a:ahLst/>
            <a:cxnLst/>
            <a:rect l="l" t="t" r="r" b="b"/>
            <a:pathLst>
              <a:path w="1675129" h="652779">
                <a:moveTo>
                  <a:pt x="0" y="0"/>
                </a:moveTo>
                <a:lnTo>
                  <a:pt x="1674876" y="0"/>
                </a:lnTo>
                <a:lnTo>
                  <a:pt x="1674876" y="652272"/>
                </a:lnTo>
                <a:lnTo>
                  <a:pt x="0" y="65227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24647" y="3951858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44737" y="3204210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87587" y="362880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44737" y="4440173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7587" y="486477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0909" y="2823210"/>
            <a:ext cx="228600" cy="2516505"/>
          </a:xfrm>
          <a:custGeom>
            <a:avLst/>
            <a:gdLst/>
            <a:ahLst/>
            <a:cxnLst/>
            <a:rect l="l" t="t" r="r" b="b"/>
            <a:pathLst>
              <a:path w="228600" h="2516504">
                <a:moveTo>
                  <a:pt x="133350" y="0"/>
                </a:moveTo>
                <a:lnTo>
                  <a:pt x="0" y="0"/>
                </a:lnTo>
                <a:lnTo>
                  <a:pt x="0" y="2516035"/>
                </a:lnTo>
                <a:lnTo>
                  <a:pt x="228600" y="2516035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5209" y="27660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84385" y="423138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694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23602" y="418795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0"/>
                </a:moveTo>
                <a:lnTo>
                  <a:pt x="0" y="86868"/>
                </a:lnTo>
                <a:lnTo>
                  <a:pt x="8686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56776" y="4004309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55369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84385" y="3960876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2A9FBC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2A9FBC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388234"/>
            <a:ext cx="46329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2A9FBC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2A9FBC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2A9FBC"/>
                </a:solidFill>
                <a:latin typeface="Calibri"/>
                <a:cs typeface="Calibri"/>
              </a:rPr>
              <a:t>separate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2941320">
              <a:lnSpc>
                <a:spcPct val="100000"/>
              </a:lnSpc>
              <a:spcBef>
                <a:spcPts val="1560"/>
              </a:spcBef>
            </a:pPr>
            <a:r>
              <a:rPr sz="2000" spc="150" dirty="0">
                <a:solidFill>
                  <a:srgbClr val="2A9FBC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63296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2A9FBC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130935" marR="5715" indent="1810385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 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Flat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20" dirty="0">
                <a:solidFill>
                  <a:srgbClr val="2A9FBC"/>
                </a:solidFill>
                <a:latin typeface="Calibri"/>
                <a:cs typeface="Calibri"/>
              </a:rPr>
              <a:t>disconnected</a:t>
            </a:r>
            <a:r>
              <a:rPr sz="2000" spc="-114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152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2A9FBC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2A9FBC"/>
                </a:solidFill>
                <a:latin typeface="Calibri"/>
                <a:cs typeface="Calibri"/>
              </a:rPr>
              <a:t>reducers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18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130935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2A9FBC"/>
                </a:solidFill>
                <a:latin typeface="Calibri"/>
                <a:cs typeface="Calibri"/>
              </a:rPr>
              <a:t>Singleton</a:t>
            </a:r>
            <a:r>
              <a:rPr sz="2000" spc="3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2028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2A9FBC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402" y="2388234"/>
            <a:ext cx="4922520" cy="233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219200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Singleton</a:t>
            </a:r>
            <a:r>
              <a:rPr sz="20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560"/>
              </a:spcBef>
            </a:pPr>
            <a:r>
              <a:rPr sz="2000" spc="240" dirty="0">
                <a:solidFill>
                  <a:srgbClr val="2A9FBC"/>
                </a:solidFill>
                <a:latin typeface="Calibri"/>
                <a:cs typeface="Calibri"/>
              </a:rPr>
              <a:t>React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components 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subscribe </a:t>
            </a:r>
            <a:r>
              <a:rPr sz="2000" spc="195" dirty="0">
                <a:solidFill>
                  <a:srgbClr val="2A9FBC"/>
                </a:solidFill>
                <a:latin typeface="Calibri"/>
                <a:cs typeface="Calibri"/>
              </a:rPr>
              <a:t>to</a:t>
            </a:r>
            <a:r>
              <a:rPr sz="2000" spc="-18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253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Container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components </a:t>
            </a:r>
            <a:r>
              <a:rPr sz="2000" spc="170" dirty="0">
                <a:solidFill>
                  <a:srgbClr val="2A9FBC"/>
                </a:solidFill>
                <a:latin typeface="Calibri"/>
                <a:cs typeface="Calibri"/>
              </a:rPr>
              <a:t>utilize</a:t>
            </a:r>
            <a:r>
              <a:rPr sz="2000" spc="-9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2A9FBC"/>
                </a:solidFill>
                <a:latin typeface="Calibri"/>
                <a:cs typeface="Calibri"/>
              </a:rPr>
              <a:t>connect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402" y="2388234"/>
            <a:ext cx="4922520" cy="283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219200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Singleton</a:t>
            </a:r>
            <a:r>
              <a:rPr sz="20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560"/>
              </a:spcBef>
            </a:pP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React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components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subscribe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000" spc="-1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mutated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303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L="12700" marR="15240">
              <a:lnSpc>
                <a:spcPct val="165000"/>
              </a:lnSpc>
            </a:pP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Container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components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utilize</a:t>
            </a:r>
            <a:r>
              <a:rPr sz="20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connect  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immutable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1900" y="2731604"/>
            <a:ext cx="270383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0" dirty="0">
                <a:solidFill>
                  <a:srgbClr val="1A1A1A"/>
                </a:solidFill>
                <a:latin typeface="Verdana"/>
                <a:cs typeface="Verdana"/>
              </a:rPr>
              <a:t>Redux</a:t>
            </a:r>
            <a:r>
              <a:rPr sz="3600" spc="-29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114" dirty="0">
                <a:solidFill>
                  <a:srgbClr val="1A1A1A"/>
                </a:solidFill>
                <a:latin typeface="Verdana"/>
                <a:cs typeface="Verdana"/>
              </a:rPr>
              <a:t>Flow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3612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7110" marR="5080">
              <a:lnSpc>
                <a:spcPct val="162500"/>
              </a:lnSpc>
            </a:pPr>
            <a:r>
              <a:rPr spc="350" dirty="0"/>
              <a:t>Do </a:t>
            </a:r>
            <a:r>
              <a:rPr spc="155" dirty="0"/>
              <a:t>I </a:t>
            </a:r>
            <a:r>
              <a:rPr spc="265" dirty="0"/>
              <a:t>need</a:t>
            </a:r>
            <a:r>
              <a:rPr spc="-45" dirty="0"/>
              <a:t> </a:t>
            </a:r>
            <a:r>
              <a:rPr spc="295" dirty="0"/>
              <a:t>Redux?  </a:t>
            </a:r>
            <a:r>
              <a:rPr lang="en-IN" spc="295" dirty="0" smtClean="0"/>
              <a:t/>
            </a:r>
            <a:br>
              <a:rPr lang="en-IN" spc="295" dirty="0" smtClean="0"/>
            </a:br>
            <a:r>
              <a:rPr spc="265" dirty="0" smtClean="0"/>
              <a:t>3</a:t>
            </a:r>
            <a:r>
              <a:rPr spc="80" dirty="0" smtClean="0"/>
              <a:t> </a:t>
            </a:r>
            <a:r>
              <a:rPr spc="235" dirty="0"/>
              <a:t>Principles</a:t>
            </a:r>
          </a:p>
          <a:p>
            <a:pPr marL="1007110" marR="575945">
              <a:lnSpc>
                <a:spcPct val="162500"/>
              </a:lnSpc>
            </a:pPr>
            <a:r>
              <a:rPr spc="290" dirty="0"/>
              <a:t>Flux </a:t>
            </a:r>
            <a:r>
              <a:rPr spc="275" dirty="0"/>
              <a:t>vs</a:t>
            </a:r>
            <a:r>
              <a:rPr spc="10" dirty="0"/>
              <a:t> </a:t>
            </a:r>
            <a:r>
              <a:rPr spc="315" dirty="0" err="1"/>
              <a:t>Redux</a:t>
            </a:r>
            <a:r>
              <a:rPr spc="315" dirty="0"/>
              <a:t>  </a:t>
            </a:r>
            <a:r>
              <a:rPr lang="en-IN" spc="315" dirty="0" smtClean="0"/>
              <a:t/>
            </a:r>
            <a:br>
              <a:rPr lang="en-IN" spc="315" dirty="0" smtClean="0"/>
            </a:br>
            <a:r>
              <a:rPr spc="315" dirty="0" err="1" smtClean="0"/>
              <a:t>Redux</a:t>
            </a:r>
            <a:r>
              <a:rPr spc="105" dirty="0" smtClean="0"/>
              <a:t> </a:t>
            </a:r>
            <a:r>
              <a:rPr spc="310" dirty="0"/>
              <a:t>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170" y="638936"/>
            <a:ext cx="268732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75" dirty="0">
                <a:solidFill>
                  <a:srgbClr val="3E3E3E"/>
                </a:solidFill>
                <a:latin typeface="Tahoma"/>
                <a:cs typeface="Tahoma"/>
              </a:rPr>
              <a:t>Redux</a:t>
            </a:r>
            <a:r>
              <a:rPr sz="36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310" dirty="0">
                <a:solidFill>
                  <a:srgbClr val="3E3E3E"/>
                </a:solidFill>
                <a:latin typeface="Tahoma"/>
                <a:cs typeface="Tahoma"/>
              </a:rPr>
              <a:t>Flow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79132" rIns="0" bIns="0" rtlCol="0">
            <a:spAutoFit/>
          </a:bodyPr>
          <a:lstStyle/>
          <a:p>
            <a:pPr marL="3325495" marR="5080" indent="-254635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function </a:t>
            </a:r>
            <a:r>
              <a:rPr i="1" spc="-10" dirty="0">
                <a:latin typeface="Arial"/>
                <a:cs typeface="Arial"/>
              </a:rPr>
              <a:t>appReducer</a:t>
            </a:r>
            <a:r>
              <a:rPr spc="-10" dirty="0"/>
              <a:t>(state </a:t>
            </a:r>
            <a:r>
              <a:rPr dirty="0"/>
              <a:t>= </a:t>
            </a:r>
            <a:r>
              <a:rPr spc="-10" dirty="0"/>
              <a:t>defaultState, action) </a:t>
            </a:r>
            <a:r>
              <a:rPr dirty="0"/>
              <a:t>{  </a:t>
            </a:r>
            <a:r>
              <a:rPr spc="-10" dirty="0">
                <a:solidFill>
                  <a:srgbClr val="000080"/>
                </a:solidFill>
              </a:rPr>
              <a:t>switch</a:t>
            </a:r>
            <a:r>
              <a:rPr spc="-10" dirty="0"/>
              <a:t>(action.</a:t>
            </a:r>
            <a:r>
              <a:rPr spc="-10" dirty="0">
                <a:solidFill>
                  <a:srgbClr val="660E7A"/>
                </a:solidFill>
              </a:rPr>
              <a:t>type</a:t>
            </a:r>
            <a:r>
              <a:rPr spc="-10" dirty="0"/>
              <a:t>)</a:t>
            </a:r>
            <a:r>
              <a:rPr spc="35" dirty="0"/>
              <a:t> </a:t>
            </a:r>
            <a:r>
              <a:rPr dirty="0"/>
              <a:t>{</a:t>
            </a:r>
          </a:p>
          <a:p>
            <a:pPr marL="3578225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case</a:t>
            </a:r>
            <a:r>
              <a:rPr spc="-65" dirty="0">
                <a:solidFill>
                  <a:srgbClr val="000080"/>
                </a:solidFill>
              </a:rPr>
              <a:t> </a:t>
            </a:r>
            <a:r>
              <a:rPr spc="-15" dirty="0"/>
              <a:t>RATE_COURSE:</a:t>
            </a:r>
          </a:p>
          <a:p>
            <a:pPr marL="3578225">
              <a:lnSpc>
                <a:spcPct val="100000"/>
              </a:lnSpc>
            </a:pPr>
            <a:r>
              <a:rPr i="1" spc="-5" dirty="0">
                <a:solidFill>
                  <a:srgbClr val="818181"/>
                </a:solidFill>
                <a:latin typeface="Arial"/>
                <a:cs typeface="Arial"/>
              </a:rPr>
              <a:t>//return </a:t>
            </a:r>
            <a:r>
              <a:rPr i="1" spc="-10" dirty="0">
                <a:solidFill>
                  <a:srgbClr val="818181"/>
                </a:solidFill>
                <a:latin typeface="Arial"/>
                <a:cs typeface="Arial"/>
              </a:rPr>
              <a:t>new</a:t>
            </a:r>
            <a:r>
              <a:rPr i="1" spc="-50" dirty="0">
                <a:solidFill>
                  <a:srgbClr val="818181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818181"/>
                </a:solidFill>
                <a:latin typeface="Arial"/>
                <a:cs typeface="Arial"/>
              </a:rPr>
              <a:t>state</a:t>
            </a:r>
          </a:p>
          <a:p>
            <a:pPr marL="3324860">
              <a:lnSpc>
                <a:spcPct val="100000"/>
              </a:lnSpc>
            </a:pPr>
            <a:r>
              <a:rPr dirty="0"/>
              <a:t>}</a:t>
            </a:r>
          </a:p>
          <a:p>
            <a:pPr marL="307086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4526" y="2235365"/>
            <a:ext cx="390080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660E7A"/>
                </a:solidFill>
                <a:latin typeface="Arial"/>
                <a:cs typeface="Arial"/>
              </a:rPr>
              <a:t>type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RATE_COURSE, </a:t>
            </a:r>
            <a:r>
              <a:rPr sz="2000" dirty="0">
                <a:solidFill>
                  <a:srgbClr val="660E7A"/>
                </a:solidFill>
                <a:latin typeface="Arial"/>
                <a:cs typeface="Arial"/>
              </a:rPr>
              <a:t>rating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526" y="4798262"/>
            <a:ext cx="32378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Notified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via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React-Redux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588764"/>
            <a:ext cx="1675130" cy="6908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570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2026920"/>
            <a:ext cx="1675130" cy="783590"/>
          </a:xfrm>
          <a:custGeom>
            <a:avLst/>
            <a:gdLst/>
            <a:ahLst/>
            <a:cxnLst/>
            <a:rect l="l" t="t" r="r" b="b"/>
            <a:pathLst>
              <a:path w="1675130" h="783589">
                <a:moveTo>
                  <a:pt x="0" y="0"/>
                </a:moveTo>
                <a:lnTo>
                  <a:pt x="1674876" y="0"/>
                </a:lnTo>
                <a:lnTo>
                  <a:pt x="1674876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3617" y="2272055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8460" y="3368040"/>
            <a:ext cx="1676400" cy="629920"/>
          </a:xfrm>
          <a:custGeom>
            <a:avLst/>
            <a:gdLst/>
            <a:ahLst/>
            <a:cxnLst/>
            <a:rect l="l" t="t" r="r" b="b"/>
            <a:pathLst>
              <a:path w="1676400" h="629920">
                <a:moveTo>
                  <a:pt x="0" y="0"/>
                </a:moveTo>
                <a:lnTo>
                  <a:pt x="1676400" y="0"/>
                </a:lnTo>
                <a:lnTo>
                  <a:pt x="1676400" y="629412"/>
                </a:lnTo>
                <a:lnTo>
                  <a:pt x="0" y="6294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6699" y="3536594"/>
            <a:ext cx="109855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6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2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5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19" y="3368040"/>
            <a:ext cx="1675130" cy="650875"/>
          </a:xfrm>
          <a:custGeom>
            <a:avLst/>
            <a:gdLst/>
            <a:ahLst/>
            <a:cxnLst/>
            <a:rect l="l" t="t" r="r" b="b"/>
            <a:pathLst>
              <a:path w="1675130" h="650875">
                <a:moveTo>
                  <a:pt x="0" y="0"/>
                </a:moveTo>
                <a:lnTo>
                  <a:pt x="1674876" y="0"/>
                </a:lnTo>
                <a:lnTo>
                  <a:pt x="1674876" y="650748"/>
                </a:lnTo>
                <a:lnTo>
                  <a:pt x="0" y="650748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3753" y="3547554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4734" y="2800350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7584" y="322494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4734" y="4036314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7584" y="4460912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381" y="2419350"/>
            <a:ext cx="228600" cy="2516505"/>
          </a:xfrm>
          <a:custGeom>
            <a:avLst/>
            <a:gdLst/>
            <a:ahLst/>
            <a:cxnLst/>
            <a:rect l="l" t="t" r="r" b="b"/>
            <a:pathLst>
              <a:path w="228600" h="2516504">
                <a:moveTo>
                  <a:pt x="133350" y="0"/>
                </a:moveTo>
                <a:lnTo>
                  <a:pt x="0" y="0"/>
                </a:lnTo>
                <a:lnTo>
                  <a:pt x="0" y="2516035"/>
                </a:lnTo>
                <a:lnTo>
                  <a:pt x="228600" y="2516035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684" y="23622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2857" y="3827526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>
                <a:moveTo>
                  <a:pt x="0" y="0"/>
                </a:moveTo>
                <a:lnTo>
                  <a:pt x="553694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2074" y="378409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0"/>
                </a:moveTo>
                <a:lnTo>
                  <a:pt x="0" y="86867"/>
                </a:lnTo>
                <a:lnTo>
                  <a:pt x="86868" y="43433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5248" y="3600450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>
                <a:moveTo>
                  <a:pt x="55369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92857" y="355701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6020" y="2731604"/>
            <a:ext cx="402907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0" dirty="0">
                <a:solidFill>
                  <a:srgbClr val="1A1A1A"/>
                </a:solidFill>
                <a:latin typeface="Verdana"/>
                <a:cs typeface="Verdana"/>
              </a:rPr>
              <a:t>Do </a:t>
            </a:r>
            <a:r>
              <a:rPr sz="3600" spc="-470" dirty="0">
                <a:solidFill>
                  <a:srgbClr val="1A1A1A"/>
                </a:solidFill>
                <a:latin typeface="Verdana"/>
                <a:cs typeface="Verdana"/>
              </a:rPr>
              <a:t>I </a:t>
            </a:r>
            <a:r>
              <a:rPr sz="3600" spc="15" dirty="0">
                <a:solidFill>
                  <a:srgbClr val="1A1A1A"/>
                </a:solidFill>
                <a:latin typeface="Verdana"/>
                <a:cs typeface="Verdana"/>
              </a:rPr>
              <a:t>need</a:t>
            </a:r>
            <a:r>
              <a:rPr sz="3600" spc="-31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1A1A1A"/>
                </a:solidFill>
                <a:latin typeface="Verdana"/>
                <a:cs typeface="Verdana"/>
              </a:rPr>
              <a:t>Redux?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098" y="2901365"/>
            <a:ext cx="12547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Vanilla</a:t>
            </a:r>
            <a:r>
              <a:rPr sz="2000" spc="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425" dirty="0">
                <a:solidFill>
                  <a:srgbClr val="2A9FBC"/>
                </a:solidFill>
                <a:latin typeface="Calibri"/>
                <a:cs typeface="Calibri"/>
              </a:rPr>
              <a:t>JS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577" y="2901365"/>
            <a:ext cx="8845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90" dirty="0">
                <a:solidFill>
                  <a:srgbClr val="2A9FBC"/>
                </a:solidFill>
                <a:latin typeface="Calibri"/>
                <a:cs typeface="Calibri"/>
              </a:rPr>
              <a:t>j</a:t>
            </a:r>
            <a:r>
              <a:rPr sz="2000" spc="305" dirty="0">
                <a:solidFill>
                  <a:srgbClr val="2A9FBC"/>
                </a:solidFill>
                <a:latin typeface="Calibri"/>
                <a:cs typeface="Calibri"/>
              </a:rPr>
              <a:t>Q</a:t>
            </a:r>
            <a:r>
              <a:rPr sz="2000" spc="245" dirty="0">
                <a:solidFill>
                  <a:srgbClr val="2A9FBC"/>
                </a:solidFill>
                <a:latin typeface="Calibri"/>
                <a:cs typeface="Calibri"/>
              </a:rPr>
              <a:t>u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e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2427" y="2901365"/>
            <a:ext cx="76009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80" dirty="0">
                <a:solidFill>
                  <a:srgbClr val="2A9FBC"/>
                </a:solidFill>
                <a:latin typeface="Calibri"/>
                <a:cs typeface="Calibri"/>
              </a:rPr>
              <a:t>R</a:t>
            </a:r>
            <a:r>
              <a:rPr sz="2000" spc="275" dirty="0">
                <a:solidFill>
                  <a:srgbClr val="2A9FBC"/>
                </a:solidFill>
                <a:latin typeface="Calibri"/>
                <a:cs typeface="Calibri"/>
              </a:rPr>
              <a:t>e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a</a:t>
            </a:r>
            <a:r>
              <a:rPr sz="2000" spc="290" dirty="0">
                <a:solidFill>
                  <a:srgbClr val="2A9FBC"/>
                </a:solidFill>
                <a:latin typeface="Calibri"/>
                <a:cs typeface="Calibri"/>
              </a:rPr>
              <a:t>c</a:t>
            </a:r>
            <a:r>
              <a:rPr sz="2000" spc="150" dirty="0">
                <a:solidFill>
                  <a:srgbClr val="2A9FBC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425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sz="2000" spc="240" dirty="0">
                <a:solidFill>
                  <a:srgbClr val="2A9FBC"/>
                </a:solidFill>
              </a:rPr>
              <a:t>React </a:t>
            </a:r>
            <a:r>
              <a:rPr sz="2000" spc="270" dirty="0">
                <a:solidFill>
                  <a:srgbClr val="2A9FBC"/>
                </a:solidFill>
              </a:rPr>
              <a:t>+</a:t>
            </a:r>
            <a:r>
              <a:rPr sz="2000" spc="-30" dirty="0">
                <a:solidFill>
                  <a:srgbClr val="2A9FBC"/>
                </a:solidFill>
              </a:rPr>
              <a:t> </a:t>
            </a:r>
            <a:r>
              <a:rPr sz="2000" spc="265" dirty="0">
                <a:solidFill>
                  <a:srgbClr val="2A9FBC"/>
                </a:solidFill>
              </a:rPr>
              <a:t>Redux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773843" y="3517556"/>
            <a:ext cx="118554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300"/>
              </a:lnSpc>
            </a:pPr>
            <a:r>
              <a:rPr sz="2000" spc="229" dirty="0">
                <a:solidFill>
                  <a:srgbClr val="8D8D8D"/>
                </a:solidFill>
                <a:latin typeface="Calibri"/>
                <a:cs typeface="Calibri"/>
              </a:rPr>
              <a:t>Simple  </a:t>
            </a:r>
            <a:r>
              <a:rPr sz="2000" spc="275" dirty="0">
                <a:solidFill>
                  <a:srgbClr val="8D8D8D"/>
                </a:solidFill>
                <a:latin typeface="Calibri"/>
                <a:cs typeface="Calibri"/>
              </a:rPr>
              <a:t>No</a:t>
            </a:r>
            <a:r>
              <a:rPr sz="2000" spc="45" dirty="0">
                <a:solidFill>
                  <a:srgbClr val="8D8D8D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D8D8D"/>
                </a:solidFill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8849" y="3517556"/>
            <a:ext cx="217741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8065">
              <a:lnSpc>
                <a:spcPct val="131300"/>
              </a:lnSpc>
            </a:pPr>
            <a:r>
              <a:rPr sz="2000" spc="380" dirty="0">
                <a:solidFill>
                  <a:srgbClr val="8D8D8D"/>
                </a:solidFill>
                <a:latin typeface="Calibri"/>
                <a:cs typeface="Calibri"/>
              </a:rPr>
              <a:t>C</a:t>
            </a:r>
            <a:r>
              <a:rPr sz="2000" spc="260" dirty="0">
                <a:solidFill>
                  <a:srgbClr val="8D8D8D"/>
                </a:solidFill>
                <a:latin typeface="Calibri"/>
                <a:cs typeface="Calibri"/>
              </a:rPr>
              <a:t>o</a:t>
            </a:r>
            <a:r>
              <a:rPr sz="2000" spc="290" dirty="0">
                <a:solidFill>
                  <a:srgbClr val="8D8D8D"/>
                </a:solidFill>
                <a:latin typeface="Calibri"/>
                <a:cs typeface="Calibri"/>
              </a:rPr>
              <a:t>m</a:t>
            </a:r>
            <a:r>
              <a:rPr sz="2000" spc="285" dirty="0">
                <a:solidFill>
                  <a:srgbClr val="8D8D8D"/>
                </a:solidFill>
                <a:latin typeface="Calibri"/>
                <a:cs typeface="Calibri"/>
              </a:rPr>
              <a:t>p</a:t>
            </a:r>
            <a:r>
              <a:rPr sz="2000" spc="110" dirty="0">
                <a:solidFill>
                  <a:srgbClr val="8D8D8D"/>
                </a:solidFill>
                <a:latin typeface="Calibri"/>
                <a:cs typeface="Calibri"/>
              </a:rPr>
              <a:t>l</a:t>
            </a:r>
            <a:r>
              <a:rPr sz="2000" spc="130" dirty="0">
                <a:solidFill>
                  <a:srgbClr val="8D8D8D"/>
                </a:solidFill>
                <a:latin typeface="Calibri"/>
                <a:cs typeface="Calibri"/>
              </a:rPr>
              <a:t>ex  </a:t>
            </a:r>
            <a:r>
              <a:rPr sz="2000" spc="204" dirty="0">
                <a:solidFill>
                  <a:srgbClr val="8D8D8D"/>
                </a:solidFill>
                <a:latin typeface="Calibri"/>
                <a:cs typeface="Calibri"/>
              </a:rPr>
              <a:t>Significant</a:t>
            </a:r>
            <a:r>
              <a:rPr sz="2000" spc="50" dirty="0">
                <a:solidFill>
                  <a:srgbClr val="8D8D8D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D8D8D"/>
                </a:solidFill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2033" y="1600200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0460" y="531761"/>
            <a:ext cx="554418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20" dirty="0">
                <a:solidFill>
                  <a:srgbClr val="3E3E3E"/>
                </a:solidFill>
                <a:latin typeface="Tahoma"/>
                <a:cs typeface="Tahoma"/>
              </a:rPr>
              <a:t>When </a:t>
            </a:r>
            <a:r>
              <a:rPr sz="3600" spc="360" dirty="0">
                <a:solidFill>
                  <a:srgbClr val="3E3E3E"/>
                </a:solidFill>
                <a:latin typeface="Tahoma"/>
                <a:cs typeface="Tahoma"/>
              </a:rPr>
              <a:t>Do </a:t>
            </a:r>
            <a:r>
              <a:rPr sz="3600" spc="-360" dirty="0">
                <a:solidFill>
                  <a:srgbClr val="3E3E3E"/>
                </a:solidFill>
                <a:latin typeface="Tahoma"/>
                <a:cs typeface="Tahoma"/>
              </a:rPr>
              <a:t>I </a:t>
            </a:r>
            <a:r>
              <a:rPr sz="3600" spc="305" dirty="0">
                <a:solidFill>
                  <a:srgbClr val="3E3E3E"/>
                </a:solidFill>
                <a:latin typeface="Tahoma"/>
                <a:cs typeface="Tahoma"/>
              </a:rPr>
              <a:t>Need</a:t>
            </a:r>
            <a:r>
              <a:rPr sz="3600" spc="-5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Redux?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4215">
              <a:lnSpc>
                <a:spcPct val="100000"/>
              </a:lnSpc>
            </a:pPr>
            <a:r>
              <a:rPr sz="2400" spc="315" dirty="0">
                <a:solidFill>
                  <a:srgbClr val="F05A28"/>
                </a:solidFill>
                <a:latin typeface="Calibri"/>
                <a:cs typeface="Calibri"/>
              </a:rPr>
              <a:t>Complex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05A28"/>
                </a:solidFill>
                <a:latin typeface="Calibri"/>
                <a:cs typeface="Calibri"/>
              </a:rPr>
              <a:t>flows</a:t>
            </a:r>
            <a:endParaRPr sz="2400">
              <a:latin typeface="Calibri"/>
              <a:cs typeface="Calibri"/>
            </a:endParaRPr>
          </a:p>
          <a:p>
            <a:pPr marL="3244215" marR="189865">
              <a:lnSpc>
                <a:spcPct val="162500"/>
              </a:lnSpc>
            </a:pPr>
            <a:r>
              <a:rPr sz="2400" spc="245" dirty="0">
                <a:solidFill>
                  <a:srgbClr val="F05A28"/>
                </a:solidFill>
                <a:latin typeface="Calibri"/>
                <a:cs typeface="Calibri"/>
              </a:rPr>
              <a:t>Inter-component</a:t>
            </a:r>
            <a:r>
              <a:rPr sz="2400" spc="15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communication  </a:t>
            </a:r>
            <a:r>
              <a:rPr sz="2400" spc="225" dirty="0">
                <a:solidFill>
                  <a:srgbClr val="F05A28"/>
                </a:solidFill>
                <a:latin typeface="Calibri"/>
                <a:cs typeface="Calibri"/>
              </a:rPr>
              <a:t>Non-heirarchical</a:t>
            </a:r>
            <a:r>
              <a:rPr sz="2400" spc="15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50" dirty="0">
                <a:solidFill>
                  <a:srgbClr val="F05A28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244215">
              <a:lnSpc>
                <a:spcPct val="100000"/>
              </a:lnSpc>
              <a:spcBef>
                <a:spcPts val="1800"/>
              </a:spcBef>
            </a:pPr>
            <a:r>
              <a:rPr sz="2400" spc="210" dirty="0">
                <a:solidFill>
                  <a:srgbClr val="F05A28"/>
                </a:solidFill>
                <a:latin typeface="Calibri"/>
                <a:cs typeface="Calibri"/>
              </a:rPr>
              <a:t>Many</a:t>
            </a:r>
            <a:r>
              <a:rPr sz="2400" spc="11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05A28"/>
                </a:solidFill>
                <a:latin typeface="Calibri"/>
                <a:cs typeface="Calibri"/>
              </a:rPr>
              <a:t>actions</a:t>
            </a:r>
            <a:endParaRPr sz="2400">
              <a:latin typeface="Calibri"/>
              <a:cs typeface="Calibri"/>
            </a:endParaRPr>
          </a:p>
          <a:p>
            <a:pPr marL="3244215">
              <a:lnSpc>
                <a:spcPct val="100000"/>
              </a:lnSpc>
              <a:spcBef>
                <a:spcPts val="1800"/>
              </a:spcBef>
            </a:pPr>
            <a:r>
              <a:rPr sz="2400" spc="320" dirty="0">
                <a:solidFill>
                  <a:srgbClr val="F05A28"/>
                </a:solidFill>
                <a:latin typeface="Calibri"/>
                <a:cs typeface="Calibri"/>
              </a:rPr>
              <a:t>Same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data </a:t>
            </a:r>
            <a:r>
              <a:rPr sz="2400" spc="270" dirty="0">
                <a:solidFill>
                  <a:srgbClr val="F05A28"/>
                </a:solidFill>
                <a:latin typeface="Calibri"/>
                <a:cs typeface="Calibri"/>
              </a:rPr>
              <a:t>used </a:t>
            </a:r>
            <a:r>
              <a:rPr sz="2400" spc="175" dirty="0">
                <a:solidFill>
                  <a:srgbClr val="F05A28"/>
                </a:solidFill>
                <a:latin typeface="Calibri"/>
                <a:cs typeface="Calibri"/>
              </a:rPr>
              <a:t>in </a:t>
            </a:r>
            <a:r>
              <a:rPr sz="2400" spc="215" dirty="0">
                <a:solidFill>
                  <a:srgbClr val="F05A28"/>
                </a:solidFill>
                <a:latin typeface="Calibri"/>
                <a:cs typeface="Calibri"/>
              </a:rPr>
              <a:t>multiple</a:t>
            </a:r>
            <a:r>
              <a:rPr sz="2400" spc="-10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60" dirty="0">
                <a:solidFill>
                  <a:srgbClr val="F05A28"/>
                </a:solidFill>
                <a:latin typeface="Calibri"/>
                <a:cs typeface="Calibri"/>
              </a:rPr>
              <a:t>places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8" y="1813560"/>
            <a:ext cx="3646932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1219200"/>
            <a:ext cx="8319516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253196" y="304800"/>
            <a:ext cx="198278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spc="345" dirty="0"/>
              <a:t>S</a:t>
            </a:r>
            <a:r>
              <a:rPr spc="130" dirty="0"/>
              <a:t>t</a:t>
            </a:r>
            <a:r>
              <a:rPr spc="260" dirty="0"/>
              <a:t>o</a:t>
            </a:r>
            <a:r>
              <a:rPr spc="130" dirty="0"/>
              <a:t>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34474" y="2165946"/>
            <a:ext cx="251269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Action: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Create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185" y="4558347"/>
            <a:ext cx="271780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immutable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6850" y="531761"/>
            <a:ext cx="429006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 </a:t>
            </a:r>
            <a:r>
              <a:rPr sz="3600" spc="229" dirty="0">
                <a:solidFill>
                  <a:srgbClr val="3E3E3E"/>
                </a:solidFill>
                <a:latin typeface="Tahoma"/>
                <a:cs typeface="Tahoma"/>
              </a:rPr>
              <a:t>3</a:t>
            </a:r>
            <a:r>
              <a:rPr sz="3600" spc="-3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10" dirty="0">
                <a:solidFill>
                  <a:srgbClr val="3E3E3E"/>
                </a:solidFill>
                <a:latin typeface="Tahoma"/>
                <a:cs typeface="Tahoma"/>
              </a:rPr>
              <a:t>Principles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2731" y="4558347"/>
            <a:ext cx="308991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Actions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trigger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8723" y="4558347"/>
            <a:ext cx="289877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Reducers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update</a:t>
            </a:r>
            <a:r>
              <a:rPr sz="20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2792" y="1840992"/>
            <a:ext cx="2415540" cy="241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16" y="1834895"/>
            <a:ext cx="2551176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8" y="1825751"/>
            <a:ext cx="2447544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2696" y="2731604"/>
            <a:ext cx="319405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solidFill>
                  <a:srgbClr val="1A1A1A"/>
                </a:solidFill>
                <a:latin typeface="Verdana"/>
                <a:cs typeface="Verdana"/>
              </a:rPr>
              <a:t>Flux </a:t>
            </a:r>
            <a:r>
              <a:rPr sz="3600" spc="-90" dirty="0">
                <a:solidFill>
                  <a:srgbClr val="1A1A1A"/>
                </a:solidFill>
                <a:latin typeface="Verdana"/>
                <a:cs typeface="Verdana"/>
              </a:rPr>
              <a:t>vs</a:t>
            </a:r>
            <a:r>
              <a:rPr sz="3600" spc="-50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1A1A1A"/>
                </a:solidFill>
                <a:latin typeface="Verdana"/>
                <a:cs typeface="Verdana"/>
              </a:rPr>
              <a:t>Redux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3937" rIns="0" bIns="0" rtlCol="0">
            <a:spAutoFit/>
          </a:bodyPr>
          <a:lstStyle/>
          <a:p>
            <a:pPr marL="215900" marR="5080" indent="-30480">
              <a:lnSpc>
                <a:spcPts val="4900"/>
              </a:lnSpc>
            </a:pPr>
            <a:r>
              <a:rPr sz="4800" spc="229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48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spc="175" dirty="0">
                <a:solidFill>
                  <a:srgbClr val="FFFFFF"/>
                </a:solidFill>
                <a:latin typeface="Tahoma"/>
                <a:cs typeface="Tahoma"/>
              </a:rPr>
              <a:t>down.  </a:t>
            </a:r>
            <a:r>
              <a:rPr sz="4800" spc="290" dirty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r>
              <a:rPr sz="4800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Tahoma"/>
                <a:cs typeface="Tahoma"/>
              </a:rPr>
              <a:t>up.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533</TotalTime>
  <Words>319</Words>
  <Application>Microsoft Office PowerPoint</Application>
  <PresentationFormat>Widescreen</PresentationFormat>
  <Paragraphs>93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Tahoma</vt:lpstr>
      <vt:lpstr>Verdana</vt:lpstr>
      <vt:lpstr>Wingdings 3</vt:lpstr>
      <vt:lpstr>Wisp</vt:lpstr>
      <vt:lpstr>Intro to Redux</vt:lpstr>
      <vt:lpstr>Do I need Redux?   3 Principles Flux vs Redux   Redux Flow</vt:lpstr>
      <vt:lpstr>Do I need Redux?</vt:lpstr>
      <vt:lpstr>React + Redux</vt:lpstr>
      <vt:lpstr>When Do I Need Redux?</vt:lpstr>
      <vt:lpstr>Store</vt:lpstr>
      <vt:lpstr>Redux: 3 Principles</vt:lpstr>
      <vt:lpstr>Flux vs Redux</vt:lpstr>
      <vt:lpstr>Data down.  Actions up.</vt:lpstr>
      <vt:lpstr>Flux and Redux: Similarities</vt:lpstr>
      <vt:lpstr>Redux: New Concepts</vt:lpstr>
      <vt:lpstr>Flux vs Redux</vt:lpstr>
      <vt:lpstr>Flux</vt:lpstr>
      <vt:lpstr>Flux</vt:lpstr>
      <vt:lpstr>Flux</vt:lpstr>
      <vt:lpstr>Flux</vt:lpstr>
      <vt:lpstr>Flux</vt:lpstr>
      <vt:lpstr>Flux</vt:lpstr>
      <vt:lpstr>Redux Flow</vt:lpstr>
      <vt:lpstr>Redux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achilles</cp:lastModifiedBy>
  <cp:revision>6</cp:revision>
  <dcterms:created xsi:type="dcterms:W3CDTF">2016-09-24T11:37:18Z</dcterms:created>
  <dcterms:modified xsi:type="dcterms:W3CDTF">2018-04-24T10:59:39Z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2016-09-24T00:00:00Z</vt:filetime>
  </property>
</Properties>
</file>