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6"/>
  </p:notesMasterIdLst>
  <p:handoutMasterIdLst>
    <p:handoutMasterId r:id="rId47"/>
  </p:handoutMasterIdLst>
  <p:sldIdLst>
    <p:sldId id="267" r:id="rId5"/>
    <p:sldId id="278" r:id="rId6"/>
    <p:sldId id="283" r:id="rId7"/>
    <p:sldId id="319" r:id="rId8"/>
    <p:sldId id="320" r:id="rId9"/>
    <p:sldId id="288" r:id="rId10"/>
    <p:sldId id="279" r:id="rId11"/>
    <p:sldId id="280" r:id="rId12"/>
    <p:sldId id="281" r:id="rId13"/>
    <p:sldId id="322" r:id="rId14"/>
    <p:sldId id="324" r:id="rId15"/>
    <p:sldId id="289" r:id="rId16"/>
    <p:sldId id="325" r:id="rId17"/>
    <p:sldId id="269" r:id="rId18"/>
    <p:sldId id="290" r:id="rId19"/>
    <p:sldId id="327" r:id="rId20"/>
    <p:sldId id="328" r:id="rId21"/>
    <p:sldId id="329" r:id="rId22"/>
    <p:sldId id="326" r:id="rId23"/>
    <p:sldId id="291" r:id="rId24"/>
    <p:sldId id="331" r:id="rId25"/>
    <p:sldId id="311" r:id="rId26"/>
    <p:sldId id="312" r:id="rId27"/>
    <p:sldId id="313" r:id="rId28"/>
    <p:sldId id="314" r:id="rId29"/>
    <p:sldId id="315" r:id="rId30"/>
    <p:sldId id="316" r:id="rId31"/>
    <p:sldId id="271" r:id="rId32"/>
    <p:sldId id="293" r:id="rId33"/>
    <p:sldId id="304" r:id="rId34"/>
    <p:sldId id="302" r:id="rId35"/>
    <p:sldId id="317" r:id="rId36"/>
    <p:sldId id="309" r:id="rId37"/>
    <p:sldId id="310" r:id="rId38"/>
    <p:sldId id="273" r:id="rId39"/>
    <p:sldId id="298" r:id="rId40"/>
    <p:sldId id="299" r:id="rId41"/>
    <p:sldId id="330" r:id="rId42"/>
    <p:sldId id="321" r:id="rId43"/>
    <p:sldId id="282" r:id="rId44"/>
    <p:sldId id="277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lemus" initials="ol" lastIdx="2" clrIdx="0">
    <p:extLst>
      <p:ext uri="{19B8F6BF-5375-455C-9EA6-DF929625EA0E}">
        <p15:presenceInfo xmlns:p15="http://schemas.microsoft.com/office/powerpoint/2012/main" userId="969197482b1a02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7/16/2017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7/16/2017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3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05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7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7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5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2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3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3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2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6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5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1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6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8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4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61935-4425-44D3-A112-15A513612BD6}" type="datetime1">
              <a:rPr lang="en-US" smtClean="0"/>
              <a:t>7/16/2017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6980" y="6353577"/>
            <a:ext cx="711015" cy="304800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FA1C-820C-42B6-9882-6E7E043733B4}" type="datetime1">
              <a:rPr lang="en-US" smtClean="0"/>
              <a:t>7/16/2017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E2F6-B777-49CB-8FBD-5C8A28CE03B2}" type="datetime1">
              <a:rPr lang="en-US" smtClean="0"/>
              <a:t>7/16/2017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8D51-76D8-465F-9F4F-64374A282643}" type="datetime1">
              <a:rPr lang="en-US" smtClean="0"/>
              <a:t>7/16/2017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6980" y="6172200"/>
            <a:ext cx="711015" cy="304800"/>
          </a:xfrm>
        </p:spPr>
        <p:txBody>
          <a:bodyPr/>
          <a:lstStyle>
            <a:lvl1pPr>
              <a:defRPr sz="1800"/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24AF-81D6-4757-A7AF-5A89D6044E8B}" type="datetime1">
              <a:rPr lang="en-US" smtClean="0"/>
              <a:t>7/16/2017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6980" y="6188299"/>
            <a:ext cx="711015" cy="304800"/>
          </a:xfrm>
        </p:spPr>
        <p:txBody>
          <a:bodyPr/>
          <a:lstStyle>
            <a:lvl1pPr>
              <a:defRPr sz="1800"/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C2C7-01A9-4DC2-811C-1095610F620D}" type="datetime1">
              <a:rPr lang="en-US" smtClean="0"/>
              <a:t>7/16/2017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6980" y="6172200"/>
            <a:ext cx="711015" cy="304800"/>
          </a:xfrm>
        </p:spPr>
        <p:txBody>
          <a:bodyPr/>
          <a:lstStyle>
            <a:lvl1pPr>
              <a:defRPr sz="1800"/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D1A1-3FDD-45F5-A024-38763CEA02A7}" type="datetime1">
              <a:rPr lang="en-US" smtClean="0"/>
              <a:t>7/16/2017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06980" y="6172200"/>
            <a:ext cx="711015" cy="304800"/>
          </a:xfrm>
        </p:spPr>
        <p:txBody>
          <a:bodyPr/>
          <a:lstStyle>
            <a:lvl1pPr>
              <a:defRPr sz="1800"/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2070-A8EA-400B-8908-C52EE09DFC56}" type="datetime1">
              <a:rPr lang="en-US" smtClean="0"/>
              <a:t>7/16/2017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4E8-ACD4-46C0-91EC-B5F214F9B001}" type="datetime1">
              <a:rPr lang="en-US" smtClean="0"/>
              <a:t>7/16/2017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6980" y="6172200"/>
            <a:ext cx="711015" cy="304800"/>
          </a:xfrm>
        </p:spPr>
        <p:txBody>
          <a:bodyPr/>
          <a:lstStyle>
            <a:lvl1pPr>
              <a:defRPr sz="1800"/>
            </a:lvl1pPr>
          </a:lstStyle>
          <a:p>
            <a:fld id="{DF28FB93-0A08-4E7D-8E63-9EFA29F1E0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78C4-E59A-4B79-9B84-67DE6573EED7}" type="datetime1">
              <a:rPr lang="en-US" smtClean="0"/>
              <a:t>7/16/2017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47F1-82A7-4B08-ACFB-75D8704D6BD8}" type="datetime1">
              <a:rPr lang="en-US" smtClean="0"/>
              <a:t>7/16/2017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C6B718B-39FC-41AD-ABA2-CEAF607649FB}" type="datetime1">
              <a:rPr lang="en-US" smtClean="0"/>
              <a:t>7/16/2017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r>
              <a:rPr lang="en-US" dirty="0"/>
              <a:t> para la </a:t>
            </a:r>
            <a:r>
              <a:rPr lang="en-US" dirty="0" err="1"/>
              <a:t>comunicación</a:t>
            </a:r>
            <a:r>
              <a:rPr lang="en-US" dirty="0"/>
              <a:t> con personas que </a:t>
            </a:r>
            <a:r>
              <a:rPr lang="en-US" dirty="0" err="1"/>
              <a:t>utilizan</a:t>
            </a:r>
            <a:r>
              <a:rPr lang="en-US" dirty="0"/>
              <a:t> el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señas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Presenta</a:t>
            </a:r>
            <a:r>
              <a:rPr lang="en-US" dirty="0"/>
              <a:t>:</a:t>
            </a:r>
          </a:p>
          <a:p>
            <a:r>
              <a:rPr lang="en-US" dirty="0"/>
              <a:t>Lemus </a:t>
            </a:r>
            <a:r>
              <a:rPr lang="en-US" dirty="0" err="1"/>
              <a:t>Pichardo</a:t>
            </a:r>
            <a:r>
              <a:rPr lang="en-US" dirty="0"/>
              <a:t> oscar </a:t>
            </a:r>
            <a:r>
              <a:rPr lang="en-US" dirty="0" err="1"/>
              <a:t>alejandro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5525" y="5085184"/>
            <a:ext cx="9429931" cy="991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asesora</a:t>
            </a:r>
            <a:r>
              <a:rPr lang="en-US" dirty="0"/>
              <a:t>:</a:t>
            </a:r>
          </a:p>
          <a:p>
            <a:r>
              <a:rPr lang="en-US" dirty="0"/>
              <a:t>M. </a:t>
            </a:r>
            <a:r>
              <a:rPr lang="en-US" dirty="0" err="1"/>
              <a:t>En</a:t>
            </a:r>
            <a:r>
              <a:rPr lang="en-US" dirty="0"/>
              <a:t> c. </a:t>
            </a:r>
            <a:r>
              <a:rPr lang="en-US" dirty="0" err="1"/>
              <a:t>iclia</a:t>
            </a:r>
            <a:r>
              <a:rPr lang="en-US" dirty="0"/>
              <a:t> </a:t>
            </a:r>
            <a:r>
              <a:rPr lang="en-US" dirty="0" err="1"/>
              <a:t>Villordo</a:t>
            </a:r>
            <a:r>
              <a:rPr lang="en-US" dirty="0"/>
              <a:t> </a:t>
            </a:r>
            <a:r>
              <a:rPr lang="en-US" dirty="0" err="1"/>
              <a:t>jiménez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63804" y="476942"/>
            <a:ext cx="7661215" cy="991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Instituto </a:t>
            </a:r>
            <a:r>
              <a:rPr lang="en-US" dirty="0" err="1"/>
              <a:t>politécnico</a:t>
            </a:r>
            <a:r>
              <a:rPr lang="en-US" dirty="0"/>
              <a:t> </a:t>
            </a:r>
            <a:r>
              <a:rPr lang="en-US" dirty="0" err="1"/>
              <a:t>nacional</a:t>
            </a:r>
            <a:endParaRPr lang="en-US" dirty="0"/>
          </a:p>
          <a:p>
            <a:r>
              <a:rPr lang="en-US" dirty="0" err="1"/>
              <a:t>Unidad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interdisciplinaria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ingeniería</a:t>
            </a:r>
            <a:r>
              <a:rPr lang="en-US" dirty="0"/>
              <a:t> y </a:t>
            </a:r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avanzadas</a:t>
            </a:r>
            <a:r>
              <a:rPr lang="en-US" dirty="0"/>
              <a:t>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526460" y="5848548"/>
            <a:ext cx="4285573" cy="44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Ciudad de </a:t>
            </a:r>
            <a:r>
              <a:rPr lang="en-US" dirty="0" err="1"/>
              <a:t>méxico</a:t>
            </a:r>
            <a:r>
              <a:rPr lang="en-US" dirty="0"/>
              <a:t>,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71194"/>
            <a:ext cx="1422222" cy="139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869" y="71194"/>
            <a:ext cx="1422222" cy="13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PROPUESTA DE SOLUCIÓN</a:t>
            </a:r>
            <a:endParaRPr lang="es-MX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17752"/>
            <a:ext cx="9750425" cy="42384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6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ACTIVIDADES REALIZADAS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800" dirty="0"/>
              <a:t>Analizar la estructura de oraciones del lenguaje de se</a:t>
            </a:r>
            <a:r>
              <a:rPr lang="en-GB" sz="2800" dirty="0" err="1"/>
              <a:t>ñas</a:t>
            </a:r>
            <a:r>
              <a:rPr lang="en-GB" sz="2800" dirty="0"/>
              <a:t> y </a:t>
            </a:r>
            <a:r>
              <a:rPr lang="en-GB" sz="2800" dirty="0" err="1"/>
              <a:t>definr</a:t>
            </a:r>
            <a:r>
              <a:rPr lang="en-GB" sz="2800" dirty="0"/>
              <a:t> el banco de palabras a </a:t>
            </a:r>
            <a:r>
              <a:rPr lang="en-GB" sz="2800" dirty="0" err="1"/>
              <a:t>reconocer</a:t>
            </a:r>
            <a:r>
              <a:rPr lang="es-MX" sz="2800" dirty="0"/>
              <a:t>.</a:t>
            </a:r>
          </a:p>
          <a:p>
            <a:pPr algn="just"/>
            <a:r>
              <a:rPr lang="es-MX" sz="2800" dirty="0"/>
              <a:t>Realizar el análisis de requerimientos de software de acuerdo a la norma IEEE 830.</a:t>
            </a:r>
          </a:p>
          <a:p>
            <a:pPr algn="just"/>
            <a:r>
              <a:rPr lang="es-MX" sz="2800" dirty="0"/>
              <a:t>Analizar el uso de la API de síntesis de voz de Google.</a:t>
            </a:r>
          </a:p>
          <a:p>
            <a:pPr algn="just"/>
            <a:r>
              <a:rPr lang="es-MX" sz="2800" dirty="0"/>
              <a:t>Definir las secciones del diccionario auxiliar del lenguaje de señas.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7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ACTIVIDADES REALIZADAS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800" dirty="0" err="1"/>
              <a:t>Implementación</a:t>
            </a:r>
            <a:r>
              <a:rPr lang="en-GB" sz="2800" dirty="0"/>
              <a:t> del </a:t>
            </a:r>
            <a:r>
              <a:rPr lang="en-GB" sz="2800" dirty="0" err="1"/>
              <a:t>módulo</a:t>
            </a:r>
            <a:r>
              <a:rPr lang="en-GB" sz="2800" dirty="0"/>
              <a:t> de </a:t>
            </a:r>
            <a:r>
              <a:rPr lang="en-GB" sz="2800" dirty="0" err="1"/>
              <a:t>síntesis</a:t>
            </a:r>
            <a:r>
              <a:rPr lang="en-GB" sz="2800" dirty="0"/>
              <a:t> de </a:t>
            </a:r>
            <a:r>
              <a:rPr lang="en-GB" sz="2800" dirty="0" err="1"/>
              <a:t>voz</a:t>
            </a:r>
            <a:r>
              <a:rPr lang="en-GB" sz="2800" dirty="0"/>
              <a:t> y del </a:t>
            </a:r>
            <a:r>
              <a:rPr lang="en-GB" sz="2800" dirty="0" err="1"/>
              <a:t>diccionario</a:t>
            </a:r>
            <a:r>
              <a:rPr lang="en-GB" sz="2800" dirty="0"/>
              <a:t> </a:t>
            </a:r>
            <a:r>
              <a:rPr lang="en-GB" sz="2800" dirty="0" err="1"/>
              <a:t>auxiliar</a:t>
            </a:r>
            <a:r>
              <a:rPr lang="en-GB" sz="2800" dirty="0"/>
              <a:t>.</a:t>
            </a:r>
          </a:p>
          <a:p>
            <a:pPr algn="just"/>
            <a:r>
              <a:rPr lang="en-GB" sz="2800" dirty="0" err="1"/>
              <a:t>Definir</a:t>
            </a:r>
            <a:r>
              <a:rPr lang="en-GB" sz="2800" dirty="0"/>
              <a:t> el </a:t>
            </a:r>
            <a:r>
              <a:rPr lang="en-GB" sz="2800" dirty="0" err="1"/>
              <a:t>protocolo</a:t>
            </a:r>
            <a:r>
              <a:rPr lang="en-GB" sz="2800" dirty="0"/>
              <a:t> de </a:t>
            </a:r>
            <a:r>
              <a:rPr lang="en-GB" sz="2800" dirty="0" err="1"/>
              <a:t>comunicación</a:t>
            </a:r>
            <a:r>
              <a:rPr lang="en-GB" sz="2800" dirty="0"/>
              <a:t> entre la </a:t>
            </a:r>
            <a:r>
              <a:rPr lang="en-GB" sz="2800" dirty="0" err="1"/>
              <a:t>aplicación</a:t>
            </a:r>
            <a:r>
              <a:rPr lang="en-GB" sz="2800" dirty="0"/>
              <a:t> </a:t>
            </a:r>
            <a:r>
              <a:rPr lang="en-GB" sz="2800" dirty="0" err="1"/>
              <a:t>móvil</a:t>
            </a:r>
            <a:r>
              <a:rPr lang="en-GB" sz="2800" dirty="0"/>
              <a:t> y el </a:t>
            </a:r>
            <a:r>
              <a:rPr lang="en-GB" sz="2800" dirty="0" err="1"/>
              <a:t>servidor</a:t>
            </a:r>
            <a:r>
              <a:rPr lang="en-GB" sz="2800" dirty="0"/>
              <a:t>.</a:t>
            </a:r>
          </a:p>
          <a:p>
            <a:pPr algn="just"/>
            <a:r>
              <a:rPr lang="en-GB" sz="2800" dirty="0" err="1"/>
              <a:t>Diseñar</a:t>
            </a:r>
            <a:r>
              <a:rPr lang="en-GB" sz="2800" dirty="0"/>
              <a:t> la base de </a:t>
            </a:r>
            <a:r>
              <a:rPr lang="en-GB" sz="2800" dirty="0" err="1"/>
              <a:t>datos</a:t>
            </a:r>
            <a:r>
              <a:rPr lang="en-GB" sz="2800" dirty="0"/>
              <a:t> a </a:t>
            </a:r>
            <a:r>
              <a:rPr lang="en-GB" sz="2800" dirty="0" err="1"/>
              <a:t>implementar</a:t>
            </a:r>
            <a:r>
              <a:rPr lang="en-GB" sz="2800" dirty="0"/>
              <a:t>.</a:t>
            </a:r>
            <a:endParaRPr lang="es-MX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9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ACTIVIDADES REALIZADAS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800" dirty="0"/>
              <a:t>Analizar y seleccionar las técnicas de pre-procesamiento con base en una investigación documental.</a:t>
            </a:r>
          </a:p>
          <a:p>
            <a:pPr algn="just"/>
            <a:r>
              <a:rPr lang="es-MX" sz="2800" dirty="0"/>
              <a:t>Analizar y seleccionar la arquitectura y algoritmo de entrenamiento de la red neuronal a implementar para llevar a cabo el reconocimiento de voz.</a:t>
            </a:r>
          </a:p>
          <a:p>
            <a:pPr algn="just"/>
            <a:r>
              <a:rPr lang="en-GB" sz="2800" dirty="0" err="1"/>
              <a:t>Comenzar</a:t>
            </a:r>
            <a:r>
              <a:rPr lang="en-GB" sz="2800" dirty="0"/>
              <a:t> a </a:t>
            </a:r>
            <a:r>
              <a:rPr lang="en-GB" sz="2800" dirty="0" err="1"/>
              <a:t>obtener</a:t>
            </a:r>
            <a:r>
              <a:rPr lang="en-GB" sz="2800" dirty="0"/>
              <a:t> la base de </a:t>
            </a:r>
            <a:r>
              <a:rPr lang="en-GB" sz="2800" dirty="0" err="1"/>
              <a:t>datos</a:t>
            </a:r>
            <a:r>
              <a:rPr lang="en-GB" sz="2800" dirty="0"/>
              <a:t> de las palabras a </a:t>
            </a:r>
            <a:r>
              <a:rPr lang="en-GB" sz="2800" dirty="0" err="1"/>
              <a:t>reconocer</a:t>
            </a:r>
            <a:r>
              <a:rPr lang="en-GB" sz="2800" dirty="0"/>
              <a:t> para el </a:t>
            </a:r>
            <a:r>
              <a:rPr lang="en-GB" sz="2800" dirty="0" err="1"/>
              <a:t>entrenamiento</a:t>
            </a:r>
            <a:r>
              <a:rPr lang="en-GB" sz="2800" dirty="0"/>
              <a:t> del </a:t>
            </a:r>
            <a:r>
              <a:rPr lang="en-GB" sz="2800" dirty="0" err="1"/>
              <a:t>reconocimiento</a:t>
            </a:r>
            <a:r>
              <a:rPr lang="en-GB" sz="2800" dirty="0"/>
              <a:t> de </a:t>
            </a:r>
            <a:r>
              <a:rPr lang="en-GB" sz="2800" dirty="0" err="1"/>
              <a:t>voz</a:t>
            </a:r>
            <a:r>
              <a:rPr lang="en-GB" sz="2800" dirty="0"/>
              <a:t>.</a:t>
            </a:r>
            <a:endParaRPr lang="es-MX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RESULTADOS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RESULTADOS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/>
              <a:t>Se establecieron tres categorías para el banco de palabras a reconocer:</a:t>
            </a:r>
          </a:p>
          <a:p>
            <a:pPr lvl="1" algn="just"/>
            <a:r>
              <a:rPr lang="en-GB" sz="2800" dirty="0" err="1"/>
              <a:t>Saludos</a:t>
            </a:r>
            <a:endParaRPr lang="en-GB" sz="2800" dirty="0"/>
          </a:p>
          <a:p>
            <a:pPr lvl="1" algn="just"/>
            <a:r>
              <a:rPr lang="en-GB" sz="2800" dirty="0" err="1"/>
              <a:t>Compras</a:t>
            </a:r>
            <a:endParaRPr lang="en-GB" sz="2800" dirty="0"/>
          </a:p>
          <a:p>
            <a:pPr lvl="1" algn="just"/>
            <a:r>
              <a:rPr lang="en-GB" sz="2800" dirty="0" err="1"/>
              <a:t>Indicaciones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la ciudad</a:t>
            </a:r>
          </a:p>
          <a:p>
            <a:pPr lvl="1" algn="just"/>
            <a:endParaRPr lang="es-MX" dirty="0"/>
          </a:p>
          <a:p>
            <a:r>
              <a:rPr lang="en-GB" sz="3200" dirty="0"/>
              <a:t>Total de 42 palabras</a:t>
            </a:r>
            <a:endParaRPr lang="es-MX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29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RESULTADOS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3200" dirty="0"/>
              <a:t>Un diseño basado en la especificación de requisitos de software siguiendo el estándar IEEE 830.</a:t>
            </a:r>
            <a:endParaRPr lang="en-GB" sz="3200" dirty="0"/>
          </a:p>
          <a:p>
            <a:pPr algn="just"/>
            <a:r>
              <a:rPr lang="en-GB" sz="3200" dirty="0"/>
              <a:t>Se define la </a:t>
            </a:r>
            <a:r>
              <a:rPr lang="en-GB" sz="3200" dirty="0" err="1"/>
              <a:t>comunicación</a:t>
            </a:r>
            <a:r>
              <a:rPr lang="en-GB" sz="3200" dirty="0"/>
              <a:t> </a:t>
            </a:r>
            <a:r>
              <a:rPr lang="en-GB" sz="3200" dirty="0" err="1"/>
              <a:t>entres</a:t>
            </a:r>
            <a:r>
              <a:rPr lang="en-GB" sz="3200" dirty="0"/>
              <a:t> la </a:t>
            </a:r>
            <a:r>
              <a:rPr lang="en-GB" sz="3200" dirty="0" err="1"/>
              <a:t>aplicación</a:t>
            </a:r>
            <a:r>
              <a:rPr lang="en-GB" sz="3200" dirty="0"/>
              <a:t> </a:t>
            </a:r>
            <a:r>
              <a:rPr lang="en-GB" sz="3200" dirty="0" err="1"/>
              <a:t>móvil</a:t>
            </a:r>
            <a:r>
              <a:rPr lang="en-GB" sz="3200" dirty="0"/>
              <a:t> y el </a:t>
            </a:r>
            <a:r>
              <a:rPr lang="en-GB" sz="3200" dirty="0" err="1"/>
              <a:t>servidor</a:t>
            </a:r>
            <a:r>
              <a:rPr lang="en-GB" sz="3200" dirty="0"/>
              <a:t> a </a:t>
            </a:r>
            <a:r>
              <a:rPr lang="en-GB" sz="3200" dirty="0" err="1"/>
              <a:t>través</a:t>
            </a:r>
            <a:r>
              <a:rPr lang="en-GB" sz="3200" dirty="0"/>
              <a:t> de Web Services</a:t>
            </a:r>
          </a:p>
          <a:p>
            <a:pPr algn="just"/>
            <a:r>
              <a:rPr lang="en-GB" sz="3200" dirty="0"/>
              <a:t>Se </a:t>
            </a:r>
            <a:r>
              <a:rPr lang="en-GB" sz="3200" dirty="0" err="1"/>
              <a:t>definen</a:t>
            </a:r>
            <a:r>
              <a:rPr lang="en-GB" sz="3200" dirty="0"/>
              <a:t> </a:t>
            </a:r>
            <a:r>
              <a:rPr lang="en-GB" sz="3200" dirty="0" err="1"/>
              <a:t>los</a:t>
            </a:r>
            <a:r>
              <a:rPr lang="en-GB" sz="3200" dirty="0"/>
              <a:t> </a:t>
            </a:r>
            <a:r>
              <a:rPr lang="en-GB" sz="3200" dirty="0" err="1"/>
              <a:t>requisitos</a:t>
            </a:r>
            <a:r>
              <a:rPr lang="en-GB" sz="3200" dirty="0"/>
              <a:t> </a:t>
            </a:r>
            <a:r>
              <a:rPr lang="en-GB" sz="3200" dirty="0" err="1"/>
              <a:t>mínimos</a:t>
            </a:r>
            <a:r>
              <a:rPr lang="en-GB" sz="3200" dirty="0"/>
              <a:t> del </a:t>
            </a:r>
            <a:r>
              <a:rPr lang="en-GB" sz="3200" dirty="0" err="1"/>
              <a:t>dispositivo</a:t>
            </a:r>
            <a:r>
              <a:rPr lang="en-GB" sz="3200" dirty="0"/>
              <a:t> </a:t>
            </a:r>
            <a:r>
              <a:rPr lang="en-GB" sz="3200" dirty="0" err="1"/>
              <a:t>móvil</a:t>
            </a:r>
            <a:r>
              <a:rPr lang="en-GB" sz="3200" dirty="0"/>
              <a:t>:</a:t>
            </a:r>
          </a:p>
          <a:p>
            <a:pPr lvl="1" algn="just"/>
            <a:r>
              <a:rPr lang="en-GB" sz="2800" dirty="0"/>
              <a:t>Android </a:t>
            </a:r>
            <a:r>
              <a:rPr lang="en-GB" sz="2800" dirty="0" err="1"/>
              <a:t>versión</a:t>
            </a:r>
            <a:r>
              <a:rPr lang="en-GB" sz="2800" dirty="0"/>
              <a:t> 4.4</a:t>
            </a:r>
          </a:p>
          <a:p>
            <a:pPr lvl="1" algn="just"/>
            <a:r>
              <a:rPr lang="en-GB" sz="2800" dirty="0"/>
              <a:t>Memoria RAM de 1 GB</a:t>
            </a:r>
          </a:p>
          <a:p>
            <a:pPr lvl="1" algn="just"/>
            <a:r>
              <a:rPr lang="en-GB" sz="2800" dirty="0"/>
              <a:t>CPU: Quad-core 1.4 GHz</a:t>
            </a:r>
            <a:endParaRPr lang="es-MX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5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RESULTADOS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3200" dirty="0"/>
              <a:t>Se </a:t>
            </a:r>
            <a:r>
              <a:rPr lang="en-GB" sz="3200" dirty="0" err="1"/>
              <a:t>definen</a:t>
            </a:r>
            <a:r>
              <a:rPr lang="en-GB" sz="3200" dirty="0"/>
              <a:t> </a:t>
            </a:r>
            <a:r>
              <a:rPr lang="en-GB" sz="3200" dirty="0" err="1"/>
              <a:t>los</a:t>
            </a:r>
            <a:r>
              <a:rPr lang="en-GB" sz="3200" dirty="0"/>
              <a:t> </a:t>
            </a:r>
            <a:r>
              <a:rPr lang="en-GB" sz="3200" dirty="0" err="1"/>
              <a:t>requisitos</a:t>
            </a:r>
            <a:r>
              <a:rPr lang="en-GB" sz="3200" dirty="0"/>
              <a:t> </a:t>
            </a:r>
            <a:r>
              <a:rPr lang="en-GB" sz="3200" dirty="0" err="1"/>
              <a:t>mínimos</a:t>
            </a:r>
            <a:r>
              <a:rPr lang="en-GB" sz="3200" dirty="0"/>
              <a:t> del </a:t>
            </a:r>
            <a:r>
              <a:rPr lang="en-GB" sz="3200" dirty="0" err="1"/>
              <a:t>servidor</a:t>
            </a:r>
            <a:r>
              <a:rPr lang="en-GB" sz="3200" dirty="0"/>
              <a:t>:</a:t>
            </a:r>
          </a:p>
          <a:p>
            <a:pPr lvl="1" algn="just"/>
            <a:r>
              <a:rPr lang="en-GB" sz="2800" dirty="0"/>
              <a:t>Windows 8 o superior</a:t>
            </a:r>
          </a:p>
          <a:p>
            <a:pPr lvl="1" algn="just"/>
            <a:r>
              <a:rPr lang="en-GB" sz="2800" dirty="0"/>
              <a:t>Java 8 o superior</a:t>
            </a:r>
          </a:p>
          <a:p>
            <a:pPr lvl="1" algn="just"/>
            <a:r>
              <a:rPr lang="en-GB" sz="2800" dirty="0"/>
              <a:t>4 GB de </a:t>
            </a:r>
            <a:r>
              <a:rPr lang="en-GB" sz="2800" dirty="0" err="1"/>
              <a:t>memoria</a:t>
            </a:r>
            <a:r>
              <a:rPr lang="en-GB" sz="2800" dirty="0"/>
              <a:t> RAM</a:t>
            </a:r>
          </a:p>
          <a:p>
            <a:pPr lvl="1" algn="just"/>
            <a:r>
              <a:rPr lang="en-GB" sz="2800" dirty="0"/>
              <a:t>10 GB de disco </a:t>
            </a:r>
            <a:r>
              <a:rPr lang="en-GB" sz="2800" dirty="0" err="1"/>
              <a:t>duro</a:t>
            </a:r>
            <a:r>
              <a:rPr lang="en-GB" sz="2800" dirty="0"/>
              <a:t> </a:t>
            </a:r>
            <a:r>
              <a:rPr lang="en-GB" sz="2800" dirty="0" err="1"/>
              <a:t>disponibles</a:t>
            </a:r>
            <a:endParaRPr lang="en-GB" sz="2800" dirty="0"/>
          </a:p>
          <a:p>
            <a:pPr lvl="1" algn="just"/>
            <a:r>
              <a:rPr lang="en-GB" sz="2800" dirty="0" err="1"/>
              <a:t>Procesador</a:t>
            </a:r>
            <a:r>
              <a:rPr lang="en-GB" sz="2800" dirty="0"/>
              <a:t> de </a:t>
            </a:r>
            <a:r>
              <a:rPr lang="en-GB" sz="2800" dirty="0" err="1"/>
              <a:t>doble</a:t>
            </a:r>
            <a:r>
              <a:rPr lang="en-GB" sz="2800" dirty="0"/>
              <a:t> </a:t>
            </a:r>
            <a:r>
              <a:rPr lang="en-GB" sz="2800" dirty="0" err="1"/>
              <a:t>núcleo</a:t>
            </a:r>
            <a:r>
              <a:rPr lang="en-GB" sz="2800" dirty="0"/>
              <a:t> a 1.8 GHz</a:t>
            </a:r>
          </a:p>
          <a:p>
            <a:pPr lvl="1" algn="just"/>
            <a:r>
              <a:rPr lang="en-GB" sz="2800" dirty="0"/>
              <a:t>MySQL server 5.6</a:t>
            </a:r>
            <a:endParaRPr lang="es-MX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5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RESULTADOS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3200" dirty="0"/>
              <a:t>Se </a:t>
            </a:r>
            <a:r>
              <a:rPr lang="en-GB" sz="3200" dirty="0" err="1"/>
              <a:t>definen</a:t>
            </a:r>
            <a:r>
              <a:rPr lang="en-GB" sz="3200" dirty="0"/>
              <a:t> </a:t>
            </a:r>
            <a:r>
              <a:rPr lang="en-GB" sz="3200" dirty="0" err="1"/>
              <a:t>los</a:t>
            </a:r>
            <a:r>
              <a:rPr lang="en-GB" sz="3200" dirty="0"/>
              <a:t> </a:t>
            </a:r>
            <a:r>
              <a:rPr lang="en-GB" sz="3200" dirty="0" err="1"/>
              <a:t>ambientes</a:t>
            </a:r>
            <a:r>
              <a:rPr lang="en-GB" sz="3200" dirty="0"/>
              <a:t> de </a:t>
            </a:r>
            <a:r>
              <a:rPr lang="en-GB" sz="3200" dirty="0" err="1"/>
              <a:t>desarrollo</a:t>
            </a:r>
            <a:r>
              <a:rPr lang="en-GB" sz="3200" dirty="0"/>
              <a:t>:</a:t>
            </a:r>
          </a:p>
          <a:p>
            <a:pPr lvl="1" algn="just"/>
            <a:r>
              <a:rPr lang="en-GB" sz="2400" dirty="0" err="1"/>
              <a:t>Aplicación</a:t>
            </a:r>
            <a:r>
              <a:rPr lang="en-GB" sz="2400" dirty="0"/>
              <a:t> </a:t>
            </a:r>
            <a:r>
              <a:rPr lang="en-GB" sz="2400" dirty="0" err="1"/>
              <a:t>móvil</a:t>
            </a:r>
            <a:r>
              <a:rPr lang="en-GB" sz="2400" dirty="0"/>
              <a:t>: Android Studio version 2.2 (JAVA)</a:t>
            </a:r>
          </a:p>
          <a:p>
            <a:pPr lvl="1" algn="just"/>
            <a:r>
              <a:rPr lang="en-GB" sz="2400" dirty="0"/>
              <a:t>Web Service (</a:t>
            </a:r>
            <a:r>
              <a:rPr lang="en-GB" sz="2400" dirty="0" err="1"/>
              <a:t>Servidor</a:t>
            </a:r>
            <a:r>
              <a:rPr lang="en-GB" sz="2400" dirty="0"/>
              <a:t>): </a:t>
            </a:r>
            <a:r>
              <a:rPr lang="en-GB" sz="2400" dirty="0" err="1"/>
              <a:t>Netbeans</a:t>
            </a:r>
            <a:r>
              <a:rPr lang="en-GB" sz="2400" dirty="0"/>
              <a:t> (JAVA)</a:t>
            </a:r>
          </a:p>
          <a:p>
            <a:pPr lvl="1" algn="just"/>
            <a:r>
              <a:rPr lang="en-GB" sz="2400" dirty="0" err="1"/>
              <a:t>Reconocimiento</a:t>
            </a:r>
            <a:r>
              <a:rPr lang="en-GB" sz="2400" dirty="0"/>
              <a:t> de </a:t>
            </a:r>
            <a:r>
              <a:rPr lang="en-GB" sz="2400" dirty="0" err="1"/>
              <a:t>voz</a:t>
            </a:r>
            <a:r>
              <a:rPr lang="en-GB" sz="2400" dirty="0"/>
              <a:t>: se </a:t>
            </a:r>
            <a:r>
              <a:rPr lang="en-GB" sz="2400" dirty="0" err="1"/>
              <a:t>implementará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lenguaje</a:t>
            </a:r>
            <a:r>
              <a:rPr lang="en-GB" sz="2400" dirty="0"/>
              <a:t> C</a:t>
            </a:r>
            <a:endParaRPr lang="en-GB" sz="3200" dirty="0"/>
          </a:p>
          <a:p>
            <a:pPr algn="just"/>
            <a:r>
              <a:rPr lang="en-GB" sz="3200" dirty="0"/>
              <a:t>Se define la </a:t>
            </a:r>
            <a:r>
              <a:rPr lang="en-GB" sz="3200" dirty="0" err="1"/>
              <a:t>duración</a:t>
            </a:r>
            <a:r>
              <a:rPr lang="en-GB" sz="3200" dirty="0"/>
              <a:t> de las </a:t>
            </a:r>
            <a:r>
              <a:rPr lang="en-GB" sz="3200" dirty="0" err="1"/>
              <a:t>frases</a:t>
            </a:r>
            <a:r>
              <a:rPr lang="en-GB" sz="3200" dirty="0"/>
              <a:t> no mayor a 10 </a:t>
            </a:r>
            <a:r>
              <a:rPr lang="en-GB" sz="3200" dirty="0" err="1"/>
              <a:t>segundos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2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RESULTADOS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/>
              <a:t>Conocimiento de las características de la voz y selección de técnicas y algoritmos para llevar a cabo el pre-procesamiento.</a:t>
            </a:r>
          </a:p>
          <a:p>
            <a:pPr algn="just"/>
            <a:r>
              <a:rPr lang="es-MX" sz="3200" dirty="0"/>
              <a:t>Selección de la técnica de extracción de características.</a:t>
            </a:r>
          </a:p>
          <a:p>
            <a:pPr algn="just"/>
            <a:r>
              <a:rPr lang="es-MX" sz="3200" dirty="0"/>
              <a:t>Arquitectura y algoritmo de entrenamiento de la red neuronal a implementar para reconocimiento de patrones.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CONTENIDO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68615" y="1905000"/>
            <a:ext cx="5451595" cy="4267200"/>
          </a:xfrm>
        </p:spPr>
        <p:txBody>
          <a:bodyPr/>
          <a:lstStyle/>
          <a:p>
            <a:pPr algn="just"/>
            <a:r>
              <a:rPr lang="en-US" dirty="0" err="1"/>
              <a:t>Introducción</a:t>
            </a:r>
            <a:endParaRPr lang="en-US" dirty="0"/>
          </a:p>
          <a:p>
            <a:pPr algn="just"/>
            <a:r>
              <a:rPr lang="en-US" dirty="0" err="1"/>
              <a:t>Planteamiento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algn="just"/>
            <a:r>
              <a:rPr lang="en-US" dirty="0" err="1"/>
              <a:t>Objetivo</a:t>
            </a:r>
            <a:endParaRPr lang="en-US" dirty="0"/>
          </a:p>
          <a:p>
            <a:pPr algn="just"/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propuesta</a:t>
            </a:r>
            <a:endParaRPr lang="en-US" dirty="0"/>
          </a:p>
          <a:p>
            <a:pPr algn="just"/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PT1</a:t>
            </a:r>
          </a:p>
          <a:p>
            <a:pPr algn="just"/>
            <a:r>
              <a:rPr lang="en-US" dirty="0" err="1"/>
              <a:t>Conclusiones</a:t>
            </a:r>
            <a:endParaRPr lang="en-US" dirty="0"/>
          </a:p>
          <a:p>
            <a:pPr algn="just"/>
            <a:r>
              <a:rPr lang="en-US" dirty="0" err="1"/>
              <a:t>Calendario</a:t>
            </a:r>
            <a:r>
              <a:rPr lang="en-US" dirty="0"/>
              <a:t> para PT2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/>
              <a:t>Implementación de la síntesis de voz y diccionario auxiliar.</a:t>
            </a:r>
          </a:p>
          <a:p>
            <a:pPr algn="just"/>
            <a:r>
              <a:rPr lang="es-MX" sz="3200" dirty="0"/>
              <a:t>Desarrollo de una aplicación para la obtención de muestras de voz de las palabras a reconocer.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/>
              <a:t>La base de datos que almacenará la relación de palabras con imágenes es la siguiente: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2799608"/>
            <a:ext cx="4824535" cy="34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MÓVIL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3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APLICACIÓN MÓVIL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Splash Screen de la aplicación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81" y="2514600"/>
            <a:ext cx="2000250" cy="3556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Menú de navegación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26" y="2514600"/>
            <a:ext cx="1999385" cy="3556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APLICACIÓN MÓVIL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Actividad principal </a:t>
            </a:r>
          </a:p>
          <a:p>
            <a:pPr algn="ctr"/>
            <a:r>
              <a:rPr lang="es-MX" dirty="0"/>
              <a:t>(entrada por voz)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81" y="2514600"/>
            <a:ext cx="2000250" cy="3556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Grabación de un mensaje de voz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94" y="2514600"/>
            <a:ext cx="2000250" cy="3556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APLICACIÓN MÓVIL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Frase reconocida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81" y="2514600"/>
            <a:ext cx="2000250" cy="3556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Entrada de texto para </a:t>
            </a:r>
          </a:p>
          <a:p>
            <a:pPr algn="ctr"/>
            <a:r>
              <a:rPr lang="es-MX" dirty="0"/>
              <a:t>síntesis de voz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94" y="2514600"/>
            <a:ext cx="2000250" cy="3556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7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APLICACIÓN MÓVIL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Texto ingresado y </a:t>
            </a:r>
          </a:p>
          <a:p>
            <a:pPr algn="ctr"/>
            <a:r>
              <a:rPr lang="es-MX" dirty="0"/>
              <a:t>acción de reproducción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81" y="2514600"/>
            <a:ext cx="2000250" cy="3556000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Categorías del diccionario</a:t>
            </a:r>
          </a:p>
          <a:p>
            <a:pPr algn="ctr"/>
            <a:r>
              <a:rPr lang="es-MX" dirty="0"/>
              <a:t>auxiliar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26" y="2514600"/>
            <a:ext cx="1999385" cy="3556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5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APLICACIÓN MÓVIL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Palabras de determinada</a:t>
            </a:r>
          </a:p>
          <a:p>
            <a:pPr algn="ctr"/>
            <a:r>
              <a:rPr lang="es-MX" dirty="0"/>
              <a:t>categoría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881" y="2514600"/>
            <a:ext cx="2000250" cy="3556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Descripción de la</a:t>
            </a:r>
          </a:p>
          <a:p>
            <a:pPr algn="ctr"/>
            <a:r>
              <a:rPr lang="es-MX" dirty="0"/>
              <a:t>palabra seleccionada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94" y="2514600"/>
            <a:ext cx="2000250" cy="3556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8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RECONOCIMIENTO DE VOZ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dirty="0"/>
              <a:t>DIAGRAMA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92985" y="3140968"/>
            <a:ext cx="1737740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Pre-</a:t>
            </a:r>
            <a:r>
              <a:rPr lang="en-GB" dirty="0" err="1">
                <a:solidFill>
                  <a:schemeClr val="tx2"/>
                </a:solidFill>
              </a:rPr>
              <a:t>procesamiento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30298" y="3140968"/>
            <a:ext cx="1477243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Red neuronal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0196" y="3140968"/>
            <a:ext cx="1737740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Extracción</a:t>
            </a:r>
            <a:r>
              <a:rPr lang="en-GB" dirty="0">
                <a:solidFill>
                  <a:schemeClr val="tx2"/>
                </a:solidFill>
              </a:rPr>
              <a:t> de </a:t>
            </a:r>
            <a:r>
              <a:rPr lang="en-GB" dirty="0" err="1">
                <a:solidFill>
                  <a:schemeClr val="tx2"/>
                </a:solidFill>
              </a:rPr>
              <a:t>características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4006" y="3140968"/>
            <a:ext cx="1594517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Cuantización </a:t>
            </a:r>
            <a:r>
              <a:rPr lang="en-GB" dirty="0" err="1">
                <a:solidFill>
                  <a:schemeClr val="tx2"/>
                </a:solidFill>
              </a:rPr>
              <a:t>vectorial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99316" y="3140968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Palabra </a:t>
            </a:r>
            <a:r>
              <a:rPr lang="en-GB" dirty="0" err="1">
                <a:solidFill>
                  <a:schemeClr val="tx2"/>
                </a:solidFill>
              </a:rPr>
              <a:t>reconocida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4930" y="3140968"/>
            <a:ext cx="888584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de voz</a:t>
            </a:r>
          </a:p>
        </p:txBody>
      </p:sp>
      <p:cxnSp>
        <p:nvCxnSpPr>
          <p:cNvPr id="13" name="Straight Arrow Connector 12"/>
          <p:cNvCxnSpPr>
            <a:stCxn id="12" idx="3"/>
            <a:endCxn id="6" idx="1"/>
          </p:cNvCxnSpPr>
          <p:nvPr/>
        </p:nvCxnSpPr>
        <p:spPr>
          <a:xfrm>
            <a:off x="1373514" y="3609020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3630725" y="3609020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887936" y="3609020"/>
            <a:ext cx="456070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>
            <a:off x="7938523" y="3609020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1" idx="1"/>
          </p:cNvCxnSpPr>
          <p:nvPr/>
        </p:nvCxnSpPr>
        <p:spPr>
          <a:xfrm>
            <a:off x="9907541" y="3609020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INTRODUCCIÓN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1841624"/>
          </a:xfrm>
        </p:spPr>
        <p:txBody>
          <a:bodyPr/>
          <a:lstStyle/>
          <a:p>
            <a:pPr algn="just"/>
            <a:r>
              <a:rPr lang="es-ES" dirty="0"/>
              <a:t>Una de las necesidades principales del ser humano es la de la comunicación, éste tiene la necesidad de ser escuchado y de interactuar con los demás seres vivos en especial con otros humanos, la comunicación nos ayuda a compartir sentimientos, es una forma de expresarnos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5" y="3645024"/>
            <a:ext cx="8190096" cy="2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861355" y="908720"/>
            <a:ext cx="1737740" cy="936104"/>
          </a:xfrm>
          <a:prstGeom prst="rect">
            <a:avLst/>
          </a:prstGeom>
          <a:solidFill>
            <a:schemeClr val="bg1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Pre-</a:t>
            </a:r>
            <a:r>
              <a:rPr lang="en-GB" dirty="0" err="1">
                <a:solidFill>
                  <a:schemeClr val="tx2"/>
                </a:solidFill>
              </a:rPr>
              <a:t>procesamiento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8668" y="908720"/>
            <a:ext cx="1477243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Red neuronal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566" y="908720"/>
            <a:ext cx="1737740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Extracción</a:t>
            </a:r>
            <a:r>
              <a:rPr lang="en-GB" dirty="0">
                <a:solidFill>
                  <a:schemeClr val="tx2"/>
                </a:solidFill>
              </a:rPr>
              <a:t> de </a:t>
            </a:r>
            <a:r>
              <a:rPr lang="en-GB" dirty="0" err="1">
                <a:solidFill>
                  <a:schemeClr val="tx2"/>
                </a:solidFill>
              </a:rPr>
              <a:t>características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376" y="908720"/>
            <a:ext cx="1594517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Cuantización </a:t>
            </a:r>
            <a:r>
              <a:rPr lang="en-GB" dirty="0" err="1">
                <a:solidFill>
                  <a:schemeClr val="tx2"/>
                </a:solidFill>
              </a:rPr>
              <a:t>vectorial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7686" y="908720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Palabra </a:t>
            </a:r>
            <a:r>
              <a:rPr lang="en-GB" dirty="0" err="1">
                <a:solidFill>
                  <a:schemeClr val="tx2"/>
                </a:solidFill>
              </a:rPr>
              <a:t>reconocida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300" y="908720"/>
            <a:ext cx="888584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de voz</a:t>
            </a:r>
          </a:p>
        </p:txBody>
      </p:sp>
      <p:cxnSp>
        <p:nvCxnSpPr>
          <p:cNvPr id="9" name="Straight Arrow Connector 8"/>
          <p:cNvCxnSpPr>
            <a:stCxn id="8" idx="3"/>
            <a:endCxn id="3" idx="1"/>
          </p:cNvCxnSpPr>
          <p:nvPr/>
        </p:nvCxnSpPr>
        <p:spPr>
          <a:xfrm>
            <a:off x="1341884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>
            <a:off x="3599095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856306" y="1376772"/>
            <a:ext cx="456070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7906893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9875911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9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61355" y="908720"/>
            <a:ext cx="1737740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Pre-</a:t>
            </a:r>
            <a:r>
              <a:rPr lang="en-GB" dirty="0" err="1">
                <a:solidFill>
                  <a:schemeClr val="bg1"/>
                </a:solidFill>
              </a:rPr>
              <a:t>procesamiento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8668" y="908720"/>
            <a:ext cx="1477243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Red neuronal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8566" y="908720"/>
            <a:ext cx="1737740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Extracción</a:t>
            </a:r>
            <a:r>
              <a:rPr lang="en-GB" dirty="0">
                <a:solidFill>
                  <a:schemeClr val="tx2"/>
                </a:solidFill>
              </a:rPr>
              <a:t> de </a:t>
            </a:r>
            <a:r>
              <a:rPr lang="en-GB" dirty="0" err="1">
                <a:solidFill>
                  <a:schemeClr val="tx2"/>
                </a:solidFill>
              </a:rPr>
              <a:t>características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376" y="908720"/>
            <a:ext cx="1594517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Cuantización </a:t>
            </a:r>
            <a:r>
              <a:rPr lang="en-GB" dirty="0" err="1">
                <a:solidFill>
                  <a:schemeClr val="tx2"/>
                </a:solidFill>
              </a:rPr>
              <a:t>vectorial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67686" y="908720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Palabra </a:t>
            </a:r>
            <a:r>
              <a:rPr lang="en-GB" dirty="0" err="1">
                <a:solidFill>
                  <a:schemeClr val="tx2"/>
                </a:solidFill>
              </a:rPr>
              <a:t>reconocida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3300" y="908720"/>
            <a:ext cx="888584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de voz</a:t>
            </a:r>
          </a:p>
        </p:txBody>
      </p:sp>
      <p:cxnSp>
        <p:nvCxnSpPr>
          <p:cNvPr id="19" name="Straight Arrow Connector 18"/>
          <p:cNvCxnSpPr>
            <a:stCxn id="11" idx="3"/>
            <a:endCxn id="5" idx="1"/>
          </p:cNvCxnSpPr>
          <p:nvPr/>
        </p:nvCxnSpPr>
        <p:spPr>
          <a:xfrm>
            <a:off x="1341884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>
            <a:off x="3599095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856306" y="1376772"/>
            <a:ext cx="456070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6" idx="1"/>
          </p:cNvCxnSpPr>
          <p:nvPr/>
        </p:nvCxnSpPr>
        <p:spPr>
          <a:xfrm>
            <a:off x="7906893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10" idx="1"/>
          </p:cNvCxnSpPr>
          <p:nvPr/>
        </p:nvCxnSpPr>
        <p:spPr>
          <a:xfrm>
            <a:off x="9875911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61355" y="3429000"/>
            <a:ext cx="1737740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Detección</a:t>
            </a:r>
            <a:r>
              <a:rPr lang="en-GB" dirty="0">
                <a:solidFill>
                  <a:schemeClr val="tx2"/>
                </a:solidFill>
              </a:rPr>
              <a:t> de </a:t>
            </a:r>
            <a:r>
              <a:rPr lang="en-GB" dirty="0" err="1">
                <a:solidFill>
                  <a:schemeClr val="tx2"/>
                </a:solidFill>
              </a:rPr>
              <a:t>bordes</a:t>
            </a:r>
            <a:r>
              <a:rPr lang="en-GB" dirty="0">
                <a:solidFill>
                  <a:schemeClr val="tx2"/>
                </a:solidFill>
              </a:rPr>
              <a:t> de las palabras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98668" y="3429000"/>
            <a:ext cx="1477243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Aplicación</a:t>
            </a:r>
            <a:r>
              <a:rPr lang="en-GB" dirty="0">
                <a:solidFill>
                  <a:schemeClr val="tx2"/>
                </a:solidFill>
              </a:rPr>
              <a:t> de la </a:t>
            </a:r>
            <a:r>
              <a:rPr lang="en-GB" dirty="0" err="1">
                <a:solidFill>
                  <a:schemeClr val="tx2"/>
                </a:solidFill>
              </a:rPr>
              <a:t>ventana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18566" y="3429000"/>
            <a:ext cx="1737740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Filtro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preénfasis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2376" y="3429000"/>
            <a:ext cx="1594517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Segmentación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367686" y="3429000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Señal</a:t>
            </a:r>
            <a:r>
              <a:rPr lang="en-GB" dirty="0">
                <a:solidFill>
                  <a:schemeClr val="tx2"/>
                </a:solidFill>
              </a:rPr>
              <a:t> pre-</a:t>
            </a:r>
            <a:r>
              <a:rPr lang="en-GB" dirty="0" err="1">
                <a:solidFill>
                  <a:schemeClr val="tx2"/>
                </a:solidFill>
              </a:rPr>
              <a:t>procesada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00" y="3429000"/>
            <a:ext cx="888584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de voz</a:t>
            </a:r>
          </a:p>
        </p:txBody>
      </p:sp>
      <p:cxnSp>
        <p:nvCxnSpPr>
          <p:cNvPr id="41" name="Straight Arrow Connector 40"/>
          <p:cNvCxnSpPr>
            <a:stCxn id="40" idx="3"/>
            <a:endCxn id="35" idx="1"/>
          </p:cNvCxnSpPr>
          <p:nvPr/>
        </p:nvCxnSpPr>
        <p:spPr>
          <a:xfrm>
            <a:off x="1341884" y="389705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  <a:endCxn id="37" idx="1"/>
          </p:cNvCxnSpPr>
          <p:nvPr/>
        </p:nvCxnSpPr>
        <p:spPr>
          <a:xfrm>
            <a:off x="3599095" y="389705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3"/>
            <a:endCxn id="38" idx="1"/>
          </p:cNvCxnSpPr>
          <p:nvPr/>
        </p:nvCxnSpPr>
        <p:spPr>
          <a:xfrm>
            <a:off x="5856306" y="3897052"/>
            <a:ext cx="456070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6" idx="1"/>
          </p:cNvCxnSpPr>
          <p:nvPr/>
        </p:nvCxnSpPr>
        <p:spPr>
          <a:xfrm>
            <a:off x="7906893" y="389705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9" idx="1"/>
          </p:cNvCxnSpPr>
          <p:nvPr/>
        </p:nvCxnSpPr>
        <p:spPr>
          <a:xfrm>
            <a:off x="9875911" y="389705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861355" y="908720"/>
            <a:ext cx="1737740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Pre-</a:t>
            </a:r>
            <a:r>
              <a:rPr lang="en-GB" dirty="0" err="1">
                <a:solidFill>
                  <a:schemeClr val="bg1"/>
                </a:solidFill>
              </a:rPr>
              <a:t>procesamiento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8668" y="908720"/>
            <a:ext cx="1477243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Red neuronal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566" y="908720"/>
            <a:ext cx="1737740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Extracción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características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376" y="908720"/>
            <a:ext cx="1594517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Cuantización </a:t>
            </a:r>
            <a:r>
              <a:rPr lang="en-GB" dirty="0" err="1">
                <a:solidFill>
                  <a:schemeClr val="tx2"/>
                </a:solidFill>
              </a:rPr>
              <a:t>vectorial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7686" y="908720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Palabra </a:t>
            </a:r>
            <a:r>
              <a:rPr lang="en-GB" dirty="0" err="1">
                <a:solidFill>
                  <a:schemeClr val="tx2"/>
                </a:solidFill>
              </a:rPr>
              <a:t>reconocida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300" y="908720"/>
            <a:ext cx="888584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de voz</a:t>
            </a:r>
          </a:p>
        </p:txBody>
      </p:sp>
      <p:cxnSp>
        <p:nvCxnSpPr>
          <p:cNvPr id="9" name="Straight Arrow Connector 8"/>
          <p:cNvCxnSpPr>
            <a:stCxn id="8" idx="3"/>
            <a:endCxn id="3" idx="1"/>
          </p:cNvCxnSpPr>
          <p:nvPr/>
        </p:nvCxnSpPr>
        <p:spPr>
          <a:xfrm>
            <a:off x="1341884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>
            <a:off x="3599095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856306" y="1376772"/>
            <a:ext cx="456070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7906893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9875911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971" y="3435531"/>
            <a:ext cx="1609139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Transformada</a:t>
            </a:r>
            <a:r>
              <a:rPr lang="en-GB" dirty="0">
                <a:solidFill>
                  <a:schemeClr val="tx2"/>
                </a:solidFill>
              </a:rPr>
              <a:t> de Fourier (FFT)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54652" y="3429000"/>
            <a:ext cx="1621259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Transformada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discreta</a:t>
            </a:r>
            <a:r>
              <a:rPr lang="en-GB" dirty="0">
                <a:solidFill>
                  <a:schemeClr val="tx2"/>
                </a:solidFill>
              </a:rPr>
              <a:t> del </a:t>
            </a:r>
            <a:r>
              <a:rPr lang="en-GB" dirty="0" err="1">
                <a:solidFill>
                  <a:schemeClr val="tx2"/>
                </a:solidFill>
              </a:rPr>
              <a:t>coseno</a:t>
            </a:r>
            <a:r>
              <a:rPr lang="en-GB" dirty="0">
                <a:solidFill>
                  <a:schemeClr val="tx2"/>
                </a:solidFill>
              </a:rPr>
              <a:t> (DCT)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2204" y="3429000"/>
            <a:ext cx="1634102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Banco de </a:t>
            </a:r>
            <a:r>
              <a:rPr lang="en-GB" dirty="0" err="1">
                <a:solidFill>
                  <a:schemeClr val="tx2"/>
                </a:solidFill>
              </a:rPr>
              <a:t>filtros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en</a:t>
            </a:r>
            <a:r>
              <a:rPr lang="en-GB" dirty="0">
                <a:solidFill>
                  <a:schemeClr val="tx2"/>
                </a:solidFill>
              </a:rPr>
              <a:t> la </a:t>
            </a:r>
            <a:r>
              <a:rPr lang="en-GB" dirty="0" err="1">
                <a:solidFill>
                  <a:schemeClr val="tx2"/>
                </a:solidFill>
              </a:rPr>
              <a:t>escala</a:t>
            </a:r>
            <a:r>
              <a:rPr lang="en-GB" dirty="0">
                <a:solidFill>
                  <a:schemeClr val="tx2"/>
                </a:solidFill>
              </a:rPr>
              <a:t> de MEL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11400" y="3429000"/>
            <a:ext cx="1294204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Logaritmo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67686" y="3429000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Vector de </a:t>
            </a:r>
            <a:r>
              <a:rPr lang="en-GB" dirty="0" err="1">
                <a:solidFill>
                  <a:schemeClr val="tx2"/>
                </a:solidFill>
              </a:rPr>
              <a:t>coeficientes</a:t>
            </a:r>
            <a:r>
              <a:rPr lang="en-GB" dirty="0">
                <a:solidFill>
                  <a:schemeClr val="tx2"/>
                </a:solidFill>
              </a:rPr>
              <a:t> MFCC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3300" y="3429000"/>
            <a:ext cx="1176616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pre-procesada</a:t>
            </a:r>
          </a:p>
        </p:txBody>
      </p:sp>
      <p:cxnSp>
        <p:nvCxnSpPr>
          <p:cNvPr id="20" name="Straight Arrow Connector 19"/>
          <p:cNvCxnSpPr>
            <a:stCxn id="19" idx="3"/>
            <a:endCxn id="14" idx="1"/>
          </p:cNvCxnSpPr>
          <p:nvPr/>
        </p:nvCxnSpPr>
        <p:spPr>
          <a:xfrm>
            <a:off x="1629916" y="3897052"/>
            <a:ext cx="428055" cy="6531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>
          <a:xfrm flipV="1">
            <a:off x="3667110" y="3897052"/>
            <a:ext cx="555094" cy="6531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5856306" y="3897052"/>
            <a:ext cx="555094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5" idx="1"/>
          </p:cNvCxnSpPr>
          <p:nvPr/>
        </p:nvCxnSpPr>
        <p:spPr>
          <a:xfrm>
            <a:off x="7705604" y="3897052"/>
            <a:ext cx="549048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>
            <a:off x="9875911" y="389705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861355" y="908720"/>
            <a:ext cx="1737740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Pre-</a:t>
            </a:r>
            <a:r>
              <a:rPr lang="en-GB" dirty="0" err="1">
                <a:solidFill>
                  <a:schemeClr val="bg1"/>
                </a:solidFill>
              </a:rPr>
              <a:t>procesamiento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8668" y="908720"/>
            <a:ext cx="1477243" cy="936104"/>
          </a:xfrm>
          <a:prstGeom prst="rect">
            <a:avLst/>
          </a:prstGeom>
          <a:noFill/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Red neuronal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566" y="908720"/>
            <a:ext cx="1737740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Extracción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características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376" y="908720"/>
            <a:ext cx="1594517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Cuantización </a:t>
            </a:r>
            <a:r>
              <a:rPr lang="en-GB" dirty="0" err="1">
                <a:solidFill>
                  <a:schemeClr val="bg1"/>
                </a:solidFill>
              </a:rPr>
              <a:t>vectorial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7686" y="908720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Palabra </a:t>
            </a:r>
            <a:r>
              <a:rPr lang="en-GB" dirty="0" err="1">
                <a:solidFill>
                  <a:schemeClr val="tx2"/>
                </a:solidFill>
              </a:rPr>
              <a:t>reconocida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300" y="908720"/>
            <a:ext cx="888584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de voz</a:t>
            </a:r>
          </a:p>
        </p:txBody>
      </p:sp>
      <p:cxnSp>
        <p:nvCxnSpPr>
          <p:cNvPr id="9" name="Straight Arrow Connector 8"/>
          <p:cNvCxnSpPr>
            <a:stCxn id="8" idx="3"/>
            <a:endCxn id="3" idx="1"/>
          </p:cNvCxnSpPr>
          <p:nvPr/>
        </p:nvCxnSpPr>
        <p:spPr>
          <a:xfrm>
            <a:off x="1341884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>
            <a:off x="3599095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856306" y="1376772"/>
            <a:ext cx="456070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7906893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9875911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18" y="1968710"/>
            <a:ext cx="7269046" cy="43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861355" y="908720"/>
            <a:ext cx="1737740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Pre-</a:t>
            </a:r>
            <a:r>
              <a:rPr lang="en-GB" dirty="0" err="1">
                <a:solidFill>
                  <a:schemeClr val="bg1"/>
                </a:solidFill>
              </a:rPr>
              <a:t>procesamiento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98668" y="908720"/>
            <a:ext cx="1477243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Red neuronal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566" y="908720"/>
            <a:ext cx="1737740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Extracción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características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12376" y="908720"/>
            <a:ext cx="1594517" cy="936104"/>
          </a:xfrm>
          <a:prstGeom prst="rect">
            <a:avLst/>
          </a:prstGeom>
          <a:solidFill>
            <a:srgbClr val="00B050"/>
          </a:solidFill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Cuantización </a:t>
            </a:r>
            <a:r>
              <a:rPr lang="en-GB" dirty="0" err="1">
                <a:solidFill>
                  <a:schemeClr val="bg1"/>
                </a:solidFill>
              </a:rPr>
              <a:t>vectorial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67686" y="908720"/>
            <a:ext cx="1359970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Palabra </a:t>
            </a:r>
            <a:r>
              <a:rPr lang="en-GB" dirty="0" err="1">
                <a:solidFill>
                  <a:schemeClr val="tx2"/>
                </a:solidFill>
              </a:rPr>
              <a:t>reconocida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300" y="908720"/>
            <a:ext cx="888584" cy="936104"/>
          </a:xfrm>
          <a:prstGeom prst="rect">
            <a:avLst/>
          </a:prstGeom>
          <a:noFill/>
          <a:ln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Se</a:t>
            </a:r>
            <a:r>
              <a:rPr lang="en-GB" dirty="0">
                <a:solidFill>
                  <a:schemeClr val="tx2"/>
                </a:solidFill>
              </a:rPr>
              <a:t>ñ</a:t>
            </a:r>
            <a:r>
              <a:rPr lang="es-MX" dirty="0">
                <a:solidFill>
                  <a:schemeClr val="tx2"/>
                </a:solidFill>
              </a:rPr>
              <a:t>al de voz</a:t>
            </a:r>
          </a:p>
        </p:txBody>
      </p:sp>
      <p:cxnSp>
        <p:nvCxnSpPr>
          <p:cNvPr id="9" name="Straight Arrow Connector 8"/>
          <p:cNvCxnSpPr>
            <a:stCxn id="8" idx="3"/>
            <a:endCxn id="3" idx="1"/>
          </p:cNvCxnSpPr>
          <p:nvPr/>
        </p:nvCxnSpPr>
        <p:spPr>
          <a:xfrm>
            <a:off x="1341884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>
            <a:off x="3599095" y="1376772"/>
            <a:ext cx="519471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856306" y="1376772"/>
            <a:ext cx="456070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7906893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9875911" y="1376772"/>
            <a:ext cx="491775" cy="0"/>
          </a:xfrm>
          <a:prstGeom prst="straightConnector1">
            <a:avLst/>
          </a:prstGeom>
          <a:ln w="4445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208811" y="2209800"/>
            <a:ext cx="975106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/>
              <a:t>La red neuronal a implementar tiene las siguientes características:</a:t>
            </a:r>
          </a:p>
          <a:p>
            <a:pPr algn="just"/>
            <a:r>
              <a:rPr lang="es-MX" sz="2800"/>
              <a:t>Arquitectura: </a:t>
            </a:r>
            <a:r>
              <a:rPr lang="es-MX" sz="2800" i="1"/>
              <a:t>feedforward Pattern Recognition</a:t>
            </a:r>
            <a:endParaRPr lang="es-MX" sz="2800"/>
          </a:p>
          <a:p>
            <a:pPr algn="just"/>
            <a:r>
              <a:rPr lang="es-MX" sz="2800"/>
              <a:t>Algoritmo de entrenamiento: </a:t>
            </a:r>
            <a:r>
              <a:rPr lang="es-MX" sz="2800" i="1"/>
              <a:t>Scaled Conjugate Gradient backpropagation</a:t>
            </a:r>
            <a:endParaRPr lang="es-MX" sz="2800"/>
          </a:p>
          <a:p>
            <a:pPr algn="just"/>
            <a:r>
              <a:rPr lang="es-MX" sz="2800" i="1"/>
              <a:t>Funciones de activación:</a:t>
            </a:r>
          </a:p>
          <a:p>
            <a:pPr lvl="1"/>
            <a:r>
              <a:rPr lang="es-MX" sz="2400" i="1"/>
              <a:t>Capa oculta -&gt; sigmoid</a:t>
            </a:r>
          </a:p>
          <a:p>
            <a:pPr lvl="1"/>
            <a:r>
              <a:rPr lang="es-MX" sz="2400" i="1"/>
              <a:t>Capa de salida -&gt; softmax</a:t>
            </a:r>
            <a:endParaRPr lang="es-MX" sz="2400" i="1" dirty="0"/>
          </a:p>
        </p:txBody>
      </p:sp>
    </p:spTree>
    <p:extLst>
      <p:ext uri="{BB962C8B-B14F-4D97-AF65-F5344CB8AC3E}">
        <p14:creationId xmlns:p14="http://schemas.microsoft.com/office/powerpoint/2010/main" val="27859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CONCLUSIONES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Se </a:t>
            </a:r>
            <a:r>
              <a:rPr lang="en-GB" dirty="0" err="1"/>
              <a:t>especificaron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requerimientos</a:t>
            </a:r>
            <a:r>
              <a:rPr lang="en-GB" dirty="0"/>
              <a:t> del </a:t>
            </a:r>
            <a:r>
              <a:rPr lang="en-GB" dirty="0" err="1"/>
              <a:t>sistema</a:t>
            </a:r>
            <a:endParaRPr lang="es-MX" dirty="0"/>
          </a:p>
          <a:p>
            <a:pPr algn="just"/>
            <a:r>
              <a:rPr lang="es-MX" dirty="0"/>
              <a:t>Se logró definir las técnicas y herramientas a utilizar para desarrollar el sistema propuesto, para el desarrollo de la aplicación móvil se hará uso de Android Studio, el reconocimiento se llevará  cabo en lenguaje C y el servicio web en Java.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Se obtuvo el diseño de la aplicación móvil sencilla que consta de tres secciones.</a:t>
            </a:r>
          </a:p>
          <a:p>
            <a:pPr algn="just"/>
            <a:r>
              <a:rPr lang="es-MX" dirty="0"/>
              <a:t>Se definió el banco de palabras propuesto a reconocer que consta de 42 palabras.</a:t>
            </a:r>
          </a:p>
          <a:p>
            <a:pPr algn="just"/>
            <a:r>
              <a:rPr lang="es-MX" dirty="0"/>
              <a:t>Se implementó la API de síntesis de voz de Google y el diccionario auxiliar en la aplicación móvil.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8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Las características de la señal de voz a obtener son: frecuencia de muestreo de 8 kHz y un PCM de 8 bits.</a:t>
            </a:r>
          </a:p>
          <a:p>
            <a:pPr algn="just"/>
            <a:r>
              <a:rPr lang="es-MX" dirty="0"/>
              <a:t>Se determinó el uso de la energía de la señal y tasa de cruces por cero para determinar los bordes de la señal de voz.</a:t>
            </a:r>
          </a:p>
          <a:p>
            <a:pPr algn="just"/>
            <a:r>
              <a:rPr lang="es-MX" dirty="0"/>
              <a:t>Se hará uso de la técnica MFCC para la extracción de características de la señal de voz.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50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empleará cuantización vectorial a los vectores de coeficientes de características para definir un vector de tamaño fijo de entrada a la red neuronal.</a:t>
            </a:r>
          </a:p>
          <a:p>
            <a:pPr algn="just"/>
            <a:r>
              <a:rPr lang="es-MX" dirty="0"/>
              <a:t>Se determinó la arquitectura </a:t>
            </a:r>
            <a:r>
              <a:rPr lang="es-MX" i="1" dirty="0"/>
              <a:t>feedforward Pattern Recognition</a:t>
            </a:r>
            <a:r>
              <a:rPr lang="es-MX" dirty="0"/>
              <a:t> y el algoritmo de entrenamiento </a:t>
            </a:r>
            <a:r>
              <a:rPr lang="es-MX" i="1" dirty="0"/>
              <a:t>Scaled Conjugate Gradient backpropagation</a:t>
            </a:r>
            <a:r>
              <a:rPr lang="es-MX" dirty="0"/>
              <a:t> a emplear en la red neuronal.</a:t>
            </a:r>
          </a:p>
          <a:p>
            <a:pPr algn="just"/>
            <a:r>
              <a:rPr lang="es-MX" dirty="0"/>
              <a:t>Se comenzó a obtener la base de datos de las palabras a reconocer con las características de la señal definidas.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5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CONCLUSIONES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8" y="2420888"/>
            <a:ext cx="10700529" cy="3301807"/>
          </a:xfrm>
        </p:spPr>
      </p:pic>
      <p:sp>
        <p:nvSpPr>
          <p:cNvPr id="8" name="TextBox 7"/>
          <p:cNvSpPr txBox="1"/>
          <p:nvPr/>
        </p:nvSpPr>
        <p:spPr>
          <a:xfrm>
            <a:off x="2926060" y="368056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Lenguaje</a:t>
            </a:r>
            <a:r>
              <a:rPr lang="en-GB" dirty="0"/>
              <a:t> oral</a:t>
            </a:r>
            <a:endParaRPr lang="es-MX" dirty="0"/>
          </a:p>
        </p:txBody>
      </p:sp>
      <p:sp>
        <p:nvSpPr>
          <p:cNvPr id="9" name="TextBox 8"/>
          <p:cNvSpPr txBox="1"/>
          <p:nvPr/>
        </p:nvSpPr>
        <p:spPr>
          <a:xfrm>
            <a:off x="4618248" y="367812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Lenguaje</a:t>
            </a:r>
            <a:r>
              <a:rPr lang="en-GB" dirty="0"/>
              <a:t> oral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6540987" y="3441214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Lenguaje</a:t>
            </a:r>
            <a:r>
              <a:rPr lang="en-GB" dirty="0"/>
              <a:t> </a:t>
            </a:r>
            <a:r>
              <a:rPr lang="en-GB" dirty="0" err="1"/>
              <a:t>mímico</a:t>
            </a:r>
            <a:r>
              <a:rPr lang="en-GB" dirty="0"/>
              <a:t>/</a:t>
            </a:r>
            <a:r>
              <a:rPr lang="en-GB" dirty="0" err="1"/>
              <a:t>escrito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7994224" y="344689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Lenguaje</a:t>
            </a:r>
            <a:r>
              <a:rPr lang="en-GB" dirty="0"/>
              <a:t> </a:t>
            </a:r>
            <a:r>
              <a:rPr lang="en-GB" dirty="0" err="1"/>
              <a:t>mímico</a:t>
            </a:r>
            <a:r>
              <a:rPr lang="en-GB" dirty="0"/>
              <a:t>/</a:t>
            </a:r>
            <a:r>
              <a:rPr lang="en-GB" dirty="0" err="1"/>
              <a:t>escrito</a:t>
            </a:r>
            <a:endParaRPr lang="es-MX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245892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INTRODUCCIÓN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1841624"/>
          </a:xfrm>
        </p:spPr>
        <p:txBody>
          <a:bodyPr/>
          <a:lstStyle/>
          <a:p>
            <a:pPr algn="just"/>
            <a:r>
              <a:rPr lang="es-ES" dirty="0"/>
              <a:t>Una de las necesidades principales del ser humano es la de la comunicación, éste tiene la necesidad de ser escuchado y de interactuar con los demás seres vivos en especial con otros humanos, la comunicación nos ayuda a compartir sentimientos, es una forma de expresarnos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5" y="3645024"/>
            <a:ext cx="8190096" cy="25271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4509120"/>
            <a:ext cx="12192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8188" y="45091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Español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7237131" y="45392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Español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1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ACTIVIDADES PARA PT2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Obtención de las imágenes de las palabras en lenguaje de señas y almacenarlas en la base de datos.</a:t>
            </a:r>
          </a:p>
          <a:p>
            <a:pPr algn="just"/>
            <a:r>
              <a:rPr lang="es-MX" dirty="0"/>
              <a:t>Implementación del pre-procesamiento.</a:t>
            </a:r>
          </a:p>
          <a:p>
            <a:pPr algn="just"/>
            <a:r>
              <a:rPr lang="es-MX" dirty="0"/>
              <a:t>Implementación de la extracción de características.</a:t>
            </a:r>
          </a:p>
          <a:p>
            <a:pPr algn="just"/>
            <a:r>
              <a:rPr lang="es-MX" dirty="0"/>
              <a:t>Implementación del cuantizador vectorial.</a:t>
            </a:r>
          </a:p>
          <a:p>
            <a:pPr algn="just"/>
            <a:r>
              <a:rPr lang="es-MX" dirty="0"/>
              <a:t>Implementación de la red neuronal.</a:t>
            </a:r>
          </a:p>
          <a:p>
            <a:pPr algn="just"/>
            <a:r>
              <a:rPr lang="es-MX" dirty="0"/>
              <a:t>Implementar la comunicación de la aplicación móvil y el servidor.</a:t>
            </a:r>
          </a:p>
          <a:p>
            <a:pPr algn="just"/>
            <a:r>
              <a:rPr lang="es-MX" dirty="0"/>
              <a:t>Pruebas y validación.</a:t>
            </a:r>
          </a:p>
          <a:p>
            <a:pPr algn="just"/>
            <a:r>
              <a:rPr lang="es-MX" dirty="0"/>
              <a:t>Redacción del reporte final</a:t>
            </a:r>
          </a:p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6992" y="2616201"/>
            <a:ext cx="5834841" cy="1625599"/>
          </a:xfrm>
        </p:spPr>
        <p:txBody>
          <a:bodyPr/>
          <a:lstStyle/>
          <a:p>
            <a:r>
              <a:rPr lang="en-US" dirty="0"/>
              <a:t>GRACIAS POR SU ATENCIÓN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2457109"/>
            <a:ext cx="1979124" cy="1943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49" y="2460329"/>
            <a:ext cx="1979123" cy="19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INTRODUCCIÓN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1841624"/>
          </a:xfrm>
        </p:spPr>
        <p:txBody>
          <a:bodyPr/>
          <a:lstStyle/>
          <a:p>
            <a:pPr algn="just"/>
            <a:r>
              <a:rPr lang="es-ES" dirty="0"/>
              <a:t>Una de las necesidades principales del ser humano es la de la comunicación, éste tiene la necesidad de ser escuchado y de interactuar con los demás seres vivos en especial con otros humanos, la comunicación nos ayuda a compartir sentimientos, es una forma de expresarnos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5" y="3645024"/>
            <a:ext cx="8190096" cy="25271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88" y="4539280"/>
            <a:ext cx="933449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8188" y="45091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Lenguaje</a:t>
            </a:r>
            <a:r>
              <a:rPr lang="en-GB" dirty="0"/>
              <a:t> oral</a:t>
            </a:r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7237131" y="453928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Lenguaje</a:t>
            </a:r>
            <a:r>
              <a:rPr lang="en-GB" dirty="0"/>
              <a:t> </a:t>
            </a:r>
            <a:r>
              <a:rPr lang="en-GB" dirty="0" err="1"/>
              <a:t>mímico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6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PLANTEAMIENTO DEL PROBLEMA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200" dirty="0"/>
              <a:t>Las personas que presentan problemas de audición pueden tener algunos problemas sociales como:</a:t>
            </a:r>
          </a:p>
          <a:p>
            <a:pPr lvl="1"/>
            <a:r>
              <a:rPr lang="es-MX" sz="2800" dirty="0"/>
              <a:t>Aislamiento y retraimiento</a:t>
            </a:r>
          </a:p>
          <a:p>
            <a:pPr lvl="1"/>
            <a:r>
              <a:rPr lang="es-MX" sz="2800" dirty="0"/>
              <a:t>Pérdida de atención</a:t>
            </a:r>
          </a:p>
          <a:p>
            <a:pPr lvl="1"/>
            <a:r>
              <a:rPr lang="es-MX" sz="2800" dirty="0"/>
              <a:t>Falta de concentración</a:t>
            </a:r>
          </a:p>
          <a:p>
            <a:pPr lvl="1"/>
            <a:r>
              <a:rPr lang="es-MX" sz="2800" dirty="0"/>
              <a:t>Problemas en el trabajo</a:t>
            </a:r>
          </a:p>
          <a:p>
            <a:pPr lvl="1"/>
            <a:r>
              <a:rPr lang="es-MX" sz="2800" dirty="0"/>
              <a:t>Problemas de comunicación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2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PLANTEAMIENTO DEL PROBLEMA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831" y="2726730"/>
            <a:ext cx="3609975" cy="28003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MX" dirty="0"/>
              <a:t>Existen un total de 498,640 personas sordas en México.</a:t>
            </a:r>
          </a:p>
          <a:p>
            <a:pPr algn="just"/>
            <a:r>
              <a:rPr lang="es-MX" dirty="0"/>
              <a:t>Falta de acceso a la educación superior.</a:t>
            </a:r>
          </a:p>
          <a:p>
            <a:pPr algn="just"/>
            <a:r>
              <a:rPr lang="es-MX" dirty="0"/>
              <a:t>La Dirección de Educación Especial de la SEP sólo oferta educación hasta nivel básico de secundaria.</a:t>
            </a:r>
          </a:p>
          <a:p>
            <a:pPr algn="just"/>
            <a:r>
              <a:rPr lang="es-MX" dirty="0"/>
              <a:t>No existe suficiente vocabulario científico ni técnico.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7831" y="1803400"/>
            <a:ext cx="360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Porcentaje de la población con discapacidad según dificultad en la actividad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6634" y="565993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Fuente: INEGI. Censo de población y vivienda 2010</a:t>
            </a: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OBJETIVO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Implementar una aplicación móvil en el sistema operativo Android que permita la comunicación de voz a lenguaje de señas mediante técnicas de reconocimiento de voz, para facilitar la comunicación entre personas con discapacidad auditiva y personas que no presentan dicha discapacidad.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PROPUESTA DE SOLUCIÓN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856098"/>
            <a:ext cx="5688632" cy="270602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3171175"/>
            <a:ext cx="4969635" cy="2373102"/>
          </a:xfrm>
        </p:spPr>
      </p:pic>
      <p:sp>
        <p:nvSpPr>
          <p:cNvPr id="7" name="TextBox 6"/>
          <p:cNvSpPr txBox="1"/>
          <p:nvPr/>
        </p:nvSpPr>
        <p:spPr>
          <a:xfrm>
            <a:off x="1218883" y="2204864"/>
            <a:ext cx="4299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Comunicación por voz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8468" y="2204863"/>
            <a:ext cx="4299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Síntesis de </a:t>
            </a:r>
          </a:p>
          <a:p>
            <a:pPr algn="ctr"/>
            <a:r>
              <a:rPr lang="es-MX" sz="3600" dirty="0"/>
              <a:t>voz</a:t>
            </a:r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337</TotalTime>
  <Words>1401</Words>
  <Application>Microsoft Office PowerPoint</Application>
  <PresentationFormat>Custom</PresentationFormat>
  <Paragraphs>263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Constantia</vt:lpstr>
      <vt:lpstr>Books Classic 16x9</vt:lpstr>
      <vt:lpstr>Aplicación móvil para la comunicación con personas que utilizan el lenguaje de señas</vt:lpstr>
      <vt:lpstr>CONTENIDO</vt:lpstr>
      <vt:lpstr>INTRODUCCIÓN</vt:lpstr>
      <vt:lpstr>INTRODUCCIÓN</vt:lpstr>
      <vt:lpstr>INTRODUCCIÓN</vt:lpstr>
      <vt:lpstr>PLANTEAMIENTO DEL PROBLEMA</vt:lpstr>
      <vt:lpstr>PLANTEAMIENTO DEL PROBLEMA</vt:lpstr>
      <vt:lpstr>OBJETIVO</vt:lpstr>
      <vt:lpstr>PROPUESTA DE SOLUCIÓN</vt:lpstr>
      <vt:lpstr>PROPUESTA DE SOLUCIÓN</vt:lpstr>
      <vt:lpstr>ACTIVIDADES REALIZADAS</vt:lpstr>
      <vt:lpstr>ACTIVIDADES REALIZADAS</vt:lpstr>
      <vt:lpstr>ACTIVIDADES REALIZADAS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APLICACIÓN MÓVIL</vt:lpstr>
      <vt:lpstr>APLICACIÓN MÓVIL</vt:lpstr>
      <vt:lpstr>APLICACIÓN MÓVIL</vt:lpstr>
      <vt:lpstr>APLICACIÓN MÓVIL</vt:lpstr>
      <vt:lpstr>APLICACIÓN MÓVIL</vt:lpstr>
      <vt:lpstr>APLICACIÓN MÓVIL</vt:lpstr>
      <vt:lpstr>RECONOCIMIENTO DE VOZ</vt:lpstr>
      <vt:lpstr>DIAGRAMA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  <vt:lpstr>CONCLUSIONES</vt:lpstr>
      <vt:lpstr>CONCLUSIONES</vt:lpstr>
      <vt:lpstr>CONCLUSIONES</vt:lpstr>
      <vt:lpstr>CONCLUSIONES</vt:lpstr>
      <vt:lpstr>ACTIVIDADES PARA PT2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móvil para la comunicación con personas que utilizan el lenguaje de señas</dc:title>
  <dc:creator>oscar lemus</dc:creator>
  <cp:lastModifiedBy>oscar lemus</cp:lastModifiedBy>
  <cp:revision>41</cp:revision>
  <dcterms:created xsi:type="dcterms:W3CDTF">2017-01-13T02:35:21Z</dcterms:created>
  <dcterms:modified xsi:type="dcterms:W3CDTF">2017-07-16T22:14:45Z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