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Franklin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eRPfecdAYeE8FWIVT8Db815XC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FranklinMedium-bold.fntdata"/><Relationship Id="rId27" Type="http://schemas.openxmlformats.org/officeDocument/2006/relationships/font" Target="fonts/LibreFranklin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ibreFranklin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" name="Google Shape;14;p21"/>
          <p:cNvSpPr txBox="1"/>
          <p:nvPr>
            <p:ph type="ctrTitle"/>
          </p:nvPr>
        </p:nvSpPr>
        <p:spPr>
          <a:xfrm>
            <a:off x="960120" y="640080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Libre Franklin"/>
              <a:buNone/>
              <a:defRPr sz="8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960120" y="4526280"/>
            <a:ext cx="10268712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1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5183188" y="2591850"/>
            <a:ext cx="6045644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6" name="Google Shape;86;p30"/>
          <p:cNvSpPr txBox="1"/>
          <p:nvPr>
            <p:ph idx="2" type="body"/>
          </p:nvPr>
        </p:nvSpPr>
        <p:spPr>
          <a:xfrm>
            <a:off x="960120" y="2591850"/>
            <a:ext cx="3811905" cy="3277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0" name="Google Shape;90;p30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/>
          <p:nvPr>
            <p:ph idx="2" type="pic"/>
          </p:nvPr>
        </p:nvSpPr>
        <p:spPr>
          <a:xfrm>
            <a:off x="0" y="2267712"/>
            <a:ext cx="6571469" cy="459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3" name="Google Shape;93;p31"/>
          <p:cNvSpPr txBox="1"/>
          <p:nvPr>
            <p:ph idx="1" type="body"/>
          </p:nvPr>
        </p:nvSpPr>
        <p:spPr>
          <a:xfrm>
            <a:off x="7235971" y="2587752"/>
            <a:ext cx="3992856" cy="35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7" name="Google Shape;97;p3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 rot="5400000">
            <a:off x="4297680" y="-749808"/>
            <a:ext cx="3593592" cy="1026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6" name="Google Shape;106;p33"/>
          <p:cNvSpPr txBox="1"/>
          <p:nvPr>
            <p:ph type="title"/>
          </p:nvPr>
        </p:nvSpPr>
        <p:spPr>
          <a:xfrm rot="5400000">
            <a:off x="6723538" y="1671668"/>
            <a:ext cx="5533495" cy="3477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" type="body"/>
          </p:nvPr>
        </p:nvSpPr>
        <p:spPr>
          <a:xfrm rot="5400000">
            <a:off x="945716" y="657872"/>
            <a:ext cx="5533496" cy="550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17898" y="6356350"/>
            <a:ext cx="2522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圖片用" showMasterSp="0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/>
          <p:nvPr/>
        </p:nvSpPr>
        <p:spPr>
          <a:xfrm>
            <a:off x="0" y="0"/>
            <a:ext cx="12192000" cy="12820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6978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8" name="Google Shape;28;p22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960120" y="1348033"/>
            <a:ext cx="10268712" cy="4833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Header">
  <p:cSld name="Big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7" name="Google Shape;47;p20"/>
          <p:cNvSpPr txBox="1"/>
          <p:nvPr>
            <p:ph type="ctrTitle"/>
          </p:nvPr>
        </p:nvSpPr>
        <p:spPr>
          <a:xfrm>
            <a:off x="960120" y="640080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Libre Franklin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subTitle"/>
          </p:nvPr>
        </p:nvSpPr>
        <p:spPr>
          <a:xfrm>
            <a:off x="960120" y="4526280"/>
            <a:ext cx="10268712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4" name="Google Shape;54;p25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960120" y="2587752"/>
            <a:ext cx="481584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2" type="body"/>
          </p:nvPr>
        </p:nvSpPr>
        <p:spPr>
          <a:xfrm>
            <a:off x="6412992" y="2583371"/>
            <a:ext cx="481584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960121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960120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3" type="body"/>
          </p:nvPr>
        </p:nvSpPr>
        <p:spPr>
          <a:xfrm>
            <a:off x="6409944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7"/>
          <p:cNvSpPr txBox="1"/>
          <p:nvPr>
            <p:ph idx="4" type="body"/>
          </p:nvPr>
        </p:nvSpPr>
        <p:spPr>
          <a:xfrm>
            <a:off x="6409944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教練的口哨" id="116" name="Google Shape;116;p1"/>
          <p:cNvPicPr preferRelativeResize="0"/>
          <p:nvPr/>
        </p:nvPicPr>
        <p:blipFill rotWithShape="1">
          <a:blip r:embed="rId3">
            <a:alphaModFix amt="60000"/>
          </a:blip>
          <a:srcRect b="2437" l="0" r="0" t="132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>
            <p:ph type="ctrTitle"/>
          </p:nvPr>
        </p:nvSpPr>
        <p:spPr>
          <a:xfrm>
            <a:off x="960120" y="640080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Libre Franklin"/>
              <a:buNone/>
            </a:pPr>
            <a:r>
              <a:rPr lang="zh-TW"/>
              <a:t>動態問卷系統</a:t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960120" y="4526280"/>
            <a:ext cx="10268712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zh-TW"/>
              <a:t>後台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zh-TW"/>
              <a:t>讓管理者設計問卷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zh-TW"/>
              <a:t>後台頁面架構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11"/>
          <p:cNvGraphicFramePr/>
          <p:nvPr/>
        </p:nvGraphicFramePr>
        <p:xfrm>
          <a:off x="851256" y="2278465"/>
          <a:ext cx="10271125" cy="3635375"/>
        </p:xfrm>
        <a:graphic>
          <a:graphicData uri="http://schemas.openxmlformats.org/presentationml/2006/ole">
            <mc:AlternateContent>
              <mc:Choice Requires="v">
                <p:oleObj r:id="rId4" imgH="3635375" imgW="10271125" progId="PBrush" spid="_x0000_s1">
                  <p:embed/>
                </p:oleObj>
              </mc:Choice>
              <mc:Fallback>
                <p:oleObj r:id="rId5" imgH="3635375" imgW="10271125" progId="PBrush">
                  <p:embed/>
                  <p:pic>
                    <p:nvPicPr>
                      <p:cNvPr id="183" name="Google Shape;183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51256" y="2278465"/>
                        <a:ext cx="10271125" cy="363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後台列表頁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218114" y="1348033"/>
            <a:ext cx="6441993" cy="537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zh-TW"/>
              <a:t>搜尋區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開始 / 結束：只允許輸入日期，輸入後搜尋開始、結束時間包含在指定區間的問卷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問卷標題：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lang="zh-TW"/>
              <a:t>模糊搜尋</a:t>
            </a:r>
            <a:endParaRPr b="0"/>
          </a:p>
          <a:p>
            <a:pPr indent="0" lvl="0" marL="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zh-TW"/>
              <a:t>列表：一頁十筆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狀態：只有開放中與已關閉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新增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lang="zh-TW"/>
              <a:t>新增問卷</a:t>
            </a:r>
            <a:endParaRPr b="0"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刪除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zh-TW" sz="1500"/>
              <a:t>方框有被勾選的才能被刪除</a:t>
            </a:r>
            <a:endParaRPr sz="1500"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連結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問卷的連結是進入</a:t>
            </a:r>
            <a:r>
              <a:rPr lang="zh-TW">
                <a:solidFill>
                  <a:srgbClr val="FF0000"/>
                </a:solidFill>
              </a:rPr>
              <a:t>編輯</a:t>
            </a:r>
            <a:r>
              <a:rPr lang="zh-TW"/>
              <a:t>該問卷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12"/>
          <p:cNvGraphicFramePr/>
          <p:nvPr/>
        </p:nvGraphicFramePr>
        <p:xfrm>
          <a:off x="6528403" y="1564175"/>
          <a:ext cx="5445483" cy="4743675"/>
        </p:xfrm>
        <a:graphic>
          <a:graphicData uri="http://schemas.openxmlformats.org/presentationml/2006/ole">
            <mc:AlternateContent>
              <mc:Choice Requires="v">
                <p:oleObj r:id="rId4" imgH="4743675" imgW="5445483" progId="PBrush" spid="_x0000_s1">
                  <p:embed/>
                </p:oleObj>
              </mc:Choice>
              <mc:Fallback>
                <p:oleObj r:id="rId5" imgH="4743675" imgW="5445483" progId="PBrush">
                  <p:embed/>
                  <p:pic>
                    <p:nvPicPr>
                      <p:cNvPr id="190" name="Google Shape;190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528403" y="1564175"/>
                        <a:ext cx="5445483" cy="474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後台內頁 1-標題相關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197963" y="1348033"/>
            <a:ext cx="6466788" cy="4833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zh-TW"/>
              <a:t>新增模式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開始時間</a:t>
            </a:r>
            <a:r>
              <a:rPr lang="zh-TW">
                <a:solidFill>
                  <a:srgbClr val="FF0000"/>
                </a:solidFill>
              </a:rPr>
              <a:t>預設</a:t>
            </a:r>
            <a:r>
              <a:rPr lang="zh-TW"/>
              <a:t>為</a:t>
            </a:r>
            <a:r>
              <a:rPr lang="zh-TW">
                <a:solidFill>
                  <a:srgbClr val="FF0000"/>
                </a:solidFill>
              </a:rPr>
              <a:t>當日</a:t>
            </a:r>
            <a:r>
              <a:rPr lang="zh-TW"/>
              <a:t>，可自行設定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結束時間</a:t>
            </a:r>
            <a:r>
              <a:rPr lang="zh-TW">
                <a:solidFill>
                  <a:srgbClr val="FF0000"/>
                </a:solidFill>
              </a:rPr>
              <a:t>預設+7日</a:t>
            </a:r>
            <a:r>
              <a:rPr lang="zh-TW"/>
              <a:t>，可自行設定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點選時間</a:t>
            </a:r>
            <a:endParaRPr strike="sngStrike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zh-TW"/>
              <a:t>編輯模式(問卷的編輯)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可從 QueryString (ID) 取得問卷編號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要將問卷原有資料填入欄位中</a:t>
            </a:r>
            <a:endParaRPr/>
          </a:p>
        </p:txBody>
      </p:sp>
      <p:graphicFrame>
        <p:nvGraphicFramePr>
          <p:cNvPr id="197" name="Google Shape;197;p13"/>
          <p:cNvGraphicFramePr/>
          <p:nvPr/>
        </p:nvGraphicFramePr>
        <p:xfrm>
          <a:off x="5725990" y="1674125"/>
          <a:ext cx="6074088" cy="4463506"/>
        </p:xfrm>
        <a:graphic>
          <a:graphicData uri="http://schemas.openxmlformats.org/presentationml/2006/ole">
            <mc:AlternateContent>
              <mc:Choice Requires="v">
                <p:oleObj r:id="rId4" imgH="4463506" imgW="6074088" progId="PBrush" spid="_x0000_s1">
                  <p:embed/>
                </p:oleObj>
              </mc:Choice>
              <mc:Fallback>
                <p:oleObj r:id="rId5" imgH="4463506" imgW="6074088" progId="PBrush">
                  <p:embed/>
                  <p:pic>
                    <p:nvPicPr>
                      <p:cNvPr id="197" name="Google Shape;197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25990" y="1674125"/>
                        <a:ext cx="6074088" cy="4463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後台內頁 2-題目</a:t>
            </a:r>
            <a:endParaRPr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122548" y="1348032"/>
            <a:ext cx="6924245" cy="550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問題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題目自定義、單選或多選、是否必填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選項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多個以分號(;)區隔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加入(新增)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將問題新增到此問卷中(下方列表)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將資料暫存至 Session，非資料庫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刪除題目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編輯(題目的編輯)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原本的</a:t>
            </a:r>
            <a:r>
              <a:rPr lang="zh-TW">
                <a:solidFill>
                  <a:srgbClr val="FF0000"/>
                </a:solidFill>
              </a:rPr>
              <a:t>加入</a:t>
            </a:r>
            <a:r>
              <a:rPr lang="zh-TW"/>
              <a:t>按鈕會變成</a:t>
            </a:r>
            <a:r>
              <a:rPr lang="zh-TW">
                <a:solidFill>
                  <a:srgbClr val="FF0000"/>
                </a:solidFill>
              </a:rPr>
              <a:t>編輯</a:t>
            </a:r>
            <a:endParaRPr>
              <a:solidFill>
                <a:srgbClr val="FF0000"/>
              </a:solidFill>
            </a:endParaRPr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按下編輯後，將值帶入選項的輸入框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送出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將資料寫入資料庫</a:t>
            </a:r>
            <a:endParaRPr/>
          </a:p>
        </p:txBody>
      </p:sp>
      <p:graphicFrame>
        <p:nvGraphicFramePr>
          <p:cNvPr id="204" name="Google Shape;204;p14"/>
          <p:cNvGraphicFramePr/>
          <p:nvPr/>
        </p:nvGraphicFramePr>
        <p:xfrm>
          <a:off x="5693246" y="1375844"/>
          <a:ext cx="6303136" cy="5482155"/>
        </p:xfrm>
        <a:graphic>
          <a:graphicData uri="http://schemas.openxmlformats.org/presentationml/2006/ole">
            <mc:AlternateContent>
              <mc:Choice Requires="v">
                <p:oleObj r:id="rId4" imgH="5482155" imgW="6303136" progId="PBrush" spid="_x0000_s1">
                  <p:embed/>
                </p:oleObj>
              </mc:Choice>
              <mc:Fallback>
                <p:oleObj r:id="rId5" imgH="5482155" imgW="6303136" progId="PBrush">
                  <p:embed/>
                  <p:pic>
                    <p:nvPicPr>
                      <p:cNvPr id="204" name="Google Shape;204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93246" y="1375844"/>
                        <a:ext cx="6303136" cy="5482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後台內頁 3-問卷回饋</a:t>
            </a:r>
            <a:endParaRPr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141402" y="1348033"/>
            <a:ext cx="5540616" cy="4833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列出所有使用者作答的內容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點下</a:t>
            </a:r>
            <a:r>
              <a:rPr lang="zh-TW">
                <a:solidFill>
                  <a:srgbClr val="FF0000"/>
                </a:solidFill>
              </a:rPr>
              <a:t>前往</a:t>
            </a:r>
            <a:r>
              <a:rPr lang="zh-TW"/>
              <a:t>按鈕後，將使用者填寫的內容以及問卷問題顯示出來(此頁的內頁，如下一頁 PPT 所示) 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依填寫時間逆序排序 (越新越靠上)</a:t>
            </a:r>
            <a:endParaRPr/>
          </a:p>
        </p:txBody>
      </p:sp>
      <p:graphicFrame>
        <p:nvGraphicFramePr>
          <p:cNvPr id="211" name="Google Shape;211;p15"/>
          <p:cNvGraphicFramePr/>
          <p:nvPr/>
        </p:nvGraphicFramePr>
        <p:xfrm>
          <a:off x="5772346" y="1393825"/>
          <a:ext cx="6419654" cy="5190402"/>
        </p:xfrm>
        <a:graphic>
          <a:graphicData uri="http://schemas.openxmlformats.org/presentationml/2006/ole">
            <mc:AlternateContent>
              <mc:Choice Requires="v">
                <p:oleObj r:id="rId4" imgH="5190402" imgW="6419654" progId="PBrush" spid="_x0000_s1">
                  <p:embed/>
                </p:oleObj>
              </mc:Choice>
              <mc:Fallback>
                <p:oleObj r:id="rId5" imgH="5190402" imgW="6419654" progId="PBrush">
                  <p:embed/>
                  <p:pic>
                    <p:nvPicPr>
                      <p:cNvPr id="211" name="Google Shape;211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72346" y="1393825"/>
                        <a:ext cx="6419654" cy="5190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後台內頁 3-問卷回饋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141402" y="1348033"/>
            <a:ext cx="6419654" cy="4833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 sz="2300"/>
              <a:t>前一頁的細節頁籤點選前往後跳轉</a:t>
            </a:r>
            <a:endParaRPr sz="2300"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 sz="2300"/>
              <a:t>顯示問卷</a:t>
            </a:r>
            <a:r>
              <a:rPr lang="zh-TW"/>
              <a:t>回</a:t>
            </a:r>
            <a:r>
              <a:rPr lang="zh-TW" sz="2300"/>
              <a:t>饋的細節</a:t>
            </a:r>
            <a:endParaRPr sz="2300"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無法修改內容</a:t>
            </a:r>
            <a:endParaRPr/>
          </a:p>
        </p:txBody>
      </p:sp>
      <p:graphicFrame>
        <p:nvGraphicFramePr>
          <p:cNvPr id="218" name="Google Shape;218;p16"/>
          <p:cNvGraphicFramePr/>
          <p:nvPr/>
        </p:nvGraphicFramePr>
        <p:xfrm>
          <a:off x="5343550" y="1348033"/>
          <a:ext cx="5142480" cy="5390177"/>
        </p:xfrm>
        <a:graphic>
          <a:graphicData uri="http://schemas.openxmlformats.org/presentationml/2006/ole">
            <mc:AlternateContent>
              <mc:Choice Requires="v">
                <p:oleObj r:id="rId4" imgH="5390177" imgW="5142480" progId="PBrush" spid="_x0000_s1">
                  <p:embed/>
                </p:oleObj>
              </mc:Choice>
              <mc:Fallback>
                <p:oleObj r:id="rId5" imgH="5390177" imgW="5142480" progId="PBrush">
                  <p:embed/>
                  <p:pic>
                    <p:nvPicPr>
                      <p:cNvPr id="218" name="Google Shape;218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43550" y="1348033"/>
                        <a:ext cx="5142480" cy="539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後台內頁 4-統計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141402" y="1348033"/>
            <a:ext cx="6419654" cy="4833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顯示頁面中，所有的選項統計</a:t>
            </a:r>
            <a:endParaRPr sz="2300"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顯示統計資料用，無法編輯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文字(如右圖)、長條圖、圓餅圖顯示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可以的話，以圓餅圖顯示</a:t>
            </a:r>
            <a:endParaRPr/>
          </a:p>
        </p:txBody>
      </p:sp>
      <p:graphicFrame>
        <p:nvGraphicFramePr>
          <p:cNvPr id="225" name="Google Shape;225;p17"/>
          <p:cNvGraphicFramePr/>
          <p:nvPr/>
        </p:nvGraphicFramePr>
        <p:xfrm>
          <a:off x="5537438" y="1592240"/>
          <a:ext cx="6267142" cy="5085070"/>
        </p:xfrm>
        <a:graphic>
          <a:graphicData uri="http://schemas.openxmlformats.org/presentationml/2006/ole">
            <mc:AlternateContent>
              <mc:Choice Requires="v">
                <p:oleObj r:id="rId4" imgH="5085070" imgW="6267142" progId="PBrush" spid="_x0000_s1">
                  <p:embed/>
                </p:oleObj>
              </mc:Choice>
              <mc:Fallback>
                <p:oleObj r:id="rId5" imgH="5085070" imgW="6267142" progId="PBrush">
                  <p:embed/>
                  <p:pic>
                    <p:nvPicPr>
                      <p:cNvPr id="225" name="Google Shape;225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537438" y="1592240"/>
                        <a:ext cx="6267142" cy="5085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概念</a:t>
            </a:r>
            <a:endParaRPr/>
          </a:p>
        </p:txBody>
      </p:sp>
      <p:pic>
        <p:nvPicPr>
          <p:cNvPr id="124" name="Google Shape;12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70" y="1347788"/>
            <a:ext cx="5413285" cy="483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zh-TW"/>
              <a:t>動態問卷說明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960120" y="2587752"/>
            <a:ext cx="10268712" cy="3952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zh-TW"/>
              <a:t>後台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讓使用者可以設計出讓外部成員填寫的問卷。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問卷題目以及回答格式可以自訂。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除了設計問卷外，後台也應該有填寫紀錄的統計結果。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zh-TW"/>
              <a:t>前台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進入問卷頁面後，使用者可以依問題回答，並在回答問題後儲存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確定儲存前，可以檢查自己的填寫狀況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zh-TW"/>
              <a:t>前台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zh-TW"/>
              <a:t>讓使用者挑選問卷，並作答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zh-TW"/>
              <a:t>前台頁面架構</a:t>
            </a:r>
            <a:endParaRPr/>
          </a:p>
        </p:txBody>
      </p:sp>
      <p:pic>
        <p:nvPicPr>
          <p:cNvPr id="142" name="Google Shape;14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09" y="2631942"/>
            <a:ext cx="11905382" cy="379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前台列表頁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478172" y="1348033"/>
            <a:ext cx="5558688" cy="527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搜尋: 以下兩個條件組合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標題模糊搜尋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開始/結束時間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列表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一頁10筆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狀態</a:t>
            </a:r>
            <a:endParaRPr/>
          </a:p>
          <a:p>
            <a:pPr indent="-285749" lvl="2" marL="56007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以時間來顯示，分尚未開始、投票中、已完結</a:t>
            </a:r>
            <a:endParaRPr/>
          </a:p>
          <a:p>
            <a:pPr indent="-285750" lvl="3" marL="88011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尚未開始、已完結: 取消問卷連結</a:t>
            </a:r>
            <a:endParaRPr/>
          </a:p>
          <a:p>
            <a:pPr indent="-285750" lvl="3" marL="88011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投票中: 進行投票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觀看統計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顯示投票比例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長條圖或是圓餅圖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狀態若是尚未開始，取消點選連結</a:t>
            </a:r>
            <a:endParaRPr/>
          </a:p>
          <a:p>
            <a:pPr indent="-12827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424" y="1487606"/>
            <a:ext cx="5783135" cy="448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前台內頁-作答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394283" y="1348033"/>
            <a:ext cx="5863903" cy="537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問題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固定問題 (皆必填)：姓名、手機、 Email 、年齡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動態問題：視問題設定決定，可以有多個問題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送出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不立刻寫到資料庫，而是先放到 Session ，並跳至確認頁。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要做必填及格式檢查，並跳提醒視窗提示使用者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取消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返回列表</a:t>
            </a:r>
            <a:endParaRPr/>
          </a:p>
        </p:txBody>
      </p:sp>
      <p:pic>
        <p:nvPicPr>
          <p:cNvPr descr="一張含有 桌 的圖片&#10;&#10;自動產生的描述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2495" y="1309616"/>
            <a:ext cx="4790364" cy="550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前台確認頁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394283" y="1348033"/>
            <a:ext cx="5863903" cy="537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顯示本問卷所有作答的狀況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從 Session 讀取填寫內容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若是單選、複選，只顯示被選取的項目</a:t>
            </a:r>
            <a:endParaRPr/>
          </a:p>
          <a:p>
            <a:pPr indent="-274320" lvl="1" marL="27432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按鈕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按下時都要詢問使用是否執行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送出鈕：寫到資料庫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修改鈕：會回到填寫頁</a:t>
            </a:r>
            <a:endParaRPr/>
          </a:p>
          <a:p>
            <a:pPr indent="-285750" lvl="4" marL="88011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zh-TW"/>
              <a:t>先前填寫的資料要帶回</a:t>
            </a:r>
            <a:endParaRPr/>
          </a:p>
        </p:txBody>
      </p:sp>
      <p:pic>
        <p:nvPicPr>
          <p:cNvPr descr="一張含有 文字 的圖片&#10;&#10;自動產生的描述"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8186" y="1316188"/>
            <a:ext cx="5911355" cy="550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960120" y="317814"/>
            <a:ext cx="10268712" cy="8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zh-TW"/>
              <a:t>前台統計頁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394283" y="1348033"/>
            <a:ext cx="5863903" cy="537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zh-TW"/>
              <a:t>統計所有問題的填寫內容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文字、長條圖、圓餅圖顯示</a:t>
            </a:r>
            <a:endParaRPr/>
          </a:p>
          <a:p>
            <a:pPr indent="-274319" lvl="3" marL="594360" rtl="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zh-TW"/>
              <a:t>如果可以，用圓餅圖顯示</a:t>
            </a:r>
            <a:endParaRPr/>
          </a:p>
        </p:txBody>
      </p:sp>
      <p:pic>
        <p:nvPicPr>
          <p:cNvPr descr="一張含有 文字 的圖片&#10;&#10;自動產生的描述"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0144" y="1547105"/>
            <a:ext cx="6128223" cy="442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xtapos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6E2"/>
      </a:lt2>
      <a:accent1>
        <a:srgbClr val="90A5C3"/>
      </a:accent1>
      <a:accent2>
        <a:srgbClr val="7AA9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xtapos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6E2"/>
      </a:lt2>
      <a:accent1>
        <a:srgbClr val="90A5C3"/>
      </a:accent1>
      <a:accent2>
        <a:srgbClr val="7AA9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2021-10-18T16:24:09Z</dcterms:created>
  <dc:creator>豆 毛</dc:creator>
</cp:coreProperties>
</file>