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7" r:id="rId2"/>
    <p:sldId id="256" r:id="rId3"/>
    <p:sldId id="258" r:id="rId4"/>
    <p:sldId id="259" r:id="rId5"/>
    <p:sldId id="260" r:id="rId6"/>
    <p:sldId id="261" r:id="rId7"/>
    <p:sldId id="262" r:id="rId8"/>
    <p:sldId id="278" r:id="rId9"/>
    <p:sldId id="263" r:id="rId10"/>
    <p:sldId id="264" r:id="rId11"/>
    <p:sldId id="265" r:id="rId12"/>
    <p:sldId id="266" r:id="rId13"/>
    <p:sldId id="280" r:id="rId14"/>
    <p:sldId id="273" r:id="rId15"/>
    <p:sldId id="274" r:id="rId16"/>
    <p:sldId id="275" r:id="rId17"/>
    <p:sldId id="276" r:id="rId18"/>
    <p:sldId id="277" r:id="rId19"/>
    <p:sldId id="279" r:id="rId20"/>
    <p:sldId id="269" r:id="rId21"/>
    <p:sldId id="270" r:id="rId22"/>
    <p:sldId id="271" r:id="rId23"/>
    <p:sldId id="272" r:id="rId24"/>
  </p:sldIdLst>
  <p:sldSz cx="12649200" cy="7315200"/>
  <p:notesSz cx="12649200" cy="7315200"/>
  <p:embeddedFontLst>
    <p:embeddedFont>
      <p:font typeface="Carl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biXw5Pat6rGQC/9GDleSlXJ2M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50C4"/>
    <a:srgbClr val="FAF9FC"/>
    <a:srgbClr val="FFC000"/>
    <a:srgbClr val="5B9BD4"/>
    <a:srgbClr val="FFFFFF"/>
    <a:srgbClr val="A4A4A4"/>
    <a:srgbClr val="EC7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6521" autoAdjust="0"/>
  </p:normalViewPr>
  <p:slideViewPr>
    <p:cSldViewPr snapToGrid="0">
      <p:cViewPr varScale="1">
        <p:scale>
          <a:sx n="66" d="100"/>
          <a:sy n="66" d="100"/>
        </p:scale>
        <p:origin x="576" y="3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customschemas.google.com/relationships/presentationmetadata" Target="meta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11F652-FBA8-4171-9C31-B3966EEBAD02}" type="doc">
      <dgm:prSet loTypeId="urn:microsoft.com/office/officeart/2005/8/layout/process4" loCatId="list" qsTypeId="urn:microsoft.com/office/officeart/2005/8/quickstyle/simple1" qsCatId="simple" csTypeId="urn:microsoft.com/office/officeart/2005/8/colors/colorful4" csCatId="colorful" phldr="1"/>
      <dgm:spPr/>
      <dgm:t>
        <a:bodyPr/>
        <a:lstStyle/>
        <a:p>
          <a:endParaRPr lang="en-IN"/>
        </a:p>
      </dgm:t>
    </dgm:pt>
    <dgm:pt modelId="{9E916C40-5692-4295-82DB-B6FA3DD23E25}">
      <dgm:prSet phldrT="[Text]" custT="1"/>
      <dgm:spPr/>
      <dgm:t>
        <a:bodyPr/>
        <a:lstStyle/>
        <a:p>
          <a:r>
            <a:rPr lang="en-US" sz="1600" b="1" dirty="0"/>
            <a:t>Total Sales</a:t>
          </a:r>
          <a:endParaRPr lang="en-IN" sz="1600" dirty="0"/>
        </a:p>
      </dgm:t>
    </dgm:pt>
    <dgm:pt modelId="{8B867048-74DB-4758-9986-D599C66C9E58}" type="parTrans" cxnId="{15988DAB-7B41-4042-9B6A-5E43E5490E91}">
      <dgm:prSet/>
      <dgm:spPr/>
      <dgm:t>
        <a:bodyPr/>
        <a:lstStyle/>
        <a:p>
          <a:endParaRPr lang="en-IN"/>
        </a:p>
      </dgm:t>
    </dgm:pt>
    <dgm:pt modelId="{D58AAF3F-AD88-42D0-983C-31285719009D}" type="sibTrans" cxnId="{15988DAB-7B41-4042-9B6A-5E43E5490E91}">
      <dgm:prSet/>
      <dgm:spPr/>
      <dgm:t>
        <a:bodyPr/>
        <a:lstStyle/>
        <a:p>
          <a:endParaRPr lang="en-IN"/>
        </a:p>
      </dgm:t>
    </dgm:pt>
    <dgm:pt modelId="{F6EC44D7-F730-48C8-BA50-211BD5F5E9E7}">
      <dgm:prSet custT="1"/>
      <dgm:spPr/>
      <dgm:t>
        <a:bodyPr/>
        <a:lstStyle/>
        <a:p>
          <a:r>
            <a:rPr lang="en-US" sz="1600" b="1" dirty="0"/>
            <a:t>Sales Distribution</a:t>
          </a:r>
          <a:endParaRPr lang="en-US" sz="1600" dirty="0"/>
        </a:p>
      </dgm:t>
    </dgm:pt>
    <dgm:pt modelId="{8AC08DC1-3998-4760-85C9-33D87F966A74}" type="parTrans" cxnId="{78C0EB6F-53F3-4DC3-AB2B-15AD1B009CA1}">
      <dgm:prSet/>
      <dgm:spPr/>
      <dgm:t>
        <a:bodyPr/>
        <a:lstStyle/>
        <a:p>
          <a:endParaRPr lang="en-IN"/>
        </a:p>
      </dgm:t>
    </dgm:pt>
    <dgm:pt modelId="{95D2AE10-06F7-48E3-BC7E-6F5ED76F1C27}" type="sibTrans" cxnId="{78C0EB6F-53F3-4DC3-AB2B-15AD1B009CA1}">
      <dgm:prSet/>
      <dgm:spPr/>
      <dgm:t>
        <a:bodyPr/>
        <a:lstStyle/>
        <a:p>
          <a:endParaRPr lang="en-IN"/>
        </a:p>
      </dgm:t>
    </dgm:pt>
    <dgm:pt modelId="{01724506-FCF2-4ECF-B370-4E3C0C722FCE}">
      <dgm:prSet custT="1"/>
      <dgm:spPr/>
      <dgm:t>
        <a:bodyPr/>
        <a:lstStyle/>
        <a:p>
          <a:r>
            <a:rPr lang="en-US" sz="1600" b="1" dirty="0"/>
            <a:t>Category &amp; Sub-category Performance</a:t>
          </a:r>
        </a:p>
      </dgm:t>
    </dgm:pt>
    <dgm:pt modelId="{092C8325-D31C-43EB-ABB6-2F684BD8A4F3}" type="parTrans" cxnId="{CEB04FDB-A218-473B-86DF-1D8ACD823295}">
      <dgm:prSet/>
      <dgm:spPr/>
      <dgm:t>
        <a:bodyPr/>
        <a:lstStyle/>
        <a:p>
          <a:endParaRPr lang="en-IN"/>
        </a:p>
      </dgm:t>
    </dgm:pt>
    <dgm:pt modelId="{000EA9E9-F9DB-4A44-A7A1-75AEA9266970}" type="sibTrans" cxnId="{CEB04FDB-A218-473B-86DF-1D8ACD823295}">
      <dgm:prSet/>
      <dgm:spPr/>
      <dgm:t>
        <a:bodyPr/>
        <a:lstStyle/>
        <a:p>
          <a:endParaRPr lang="en-IN"/>
        </a:p>
      </dgm:t>
    </dgm:pt>
    <dgm:pt modelId="{5A102920-15C3-4059-A8A5-6A05A70BE9BC}">
      <dgm:prSet custT="1"/>
      <dgm:spPr/>
      <dgm:t>
        <a:bodyPr/>
        <a:lstStyle/>
        <a:p>
          <a:r>
            <a:rPr lang="en-US" sz="1600" b="1" dirty="0"/>
            <a:t>Customer </a:t>
          </a:r>
          <a:r>
            <a:rPr lang="en-IN" sz="1600" b="1" dirty="0"/>
            <a:t>Analysis</a:t>
          </a:r>
        </a:p>
      </dgm:t>
    </dgm:pt>
    <dgm:pt modelId="{D75D21B4-53A3-43E0-B26F-4A08E411E8E8}" type="parTrans" cxnId="{CCFE6D7F-1034-4A36-8530-7ABBA221EE1C}">
      <dgm:prSet/>
      <dgm:spPr/>
      <dgm:t>
        <a:bodyPr/>
        <a:lstStyle/>
        <a:p>
          <a:endParaRPr lang="en-IN"/>
        </a:p>
      </dgm:t>
    </dgm:pt>
    <dgm:pt modelId="{78EE8356-166F-411B-968B-AB9C76D7A27D}" type="sibTrans" cxnId="{CCFE6D7F-1034-4A36-8530-7ABBA221EE1C}">
      <dgm:prSet/>
      <dgm:spPr/>
      <dgm:t>
        <a:bodyPr/>
        <a:lstStyle/>
        <a:p>
          <a:endParaRPr lang="en-IN"/>
        </a:p>
      </dgm:t>
    </dgm:pt>
    <dgm:pt modelId="{8A8E6F0C-7604-44CA-942B-34B5B96C6385}">
      <dgm:prSet custT="1"/>
      <dgm:spPr/>
      <dgm:t>
        <a:bodyPr/>
        <a:lstStyle/>
        <a:p>
          <a:r>
            <a:rPr lang="en-IN" sz="1600" b="1" dirty="0"/>
            <a:t>Return Impact</a:t>
          </a:r>
        </a:p>
      </dgm:t>
    </dgm:pt>
    <dgm:pt modelId="{19ADAC10-8B2D-4FBA-B007-FDDD245F07C2}" type="parTrans" cxnId="{312EFF39-7F59-48A7-9A2C-11CE3D7A3240}">
      <dgm:prSet/>
      <dgm:spPr/>
      <dgm:t>
        <a:bodyPr/>
        <a:lstStyle/>
        <a:p>
          <a:endParaRPr lang="en-IN"/>
        </a:p>
      </dgm:t>
    </dgm:pt>
    <dgm:pt modelId="{060A4292-EB74-4D1F-A9A8-9E8A4CDB7628}" type="sibTrans" cxnId="{312EFF39-7F59-48A7-9A2C-11CE3D7A3240}">
      <dgm:prSet/>
      <dgm:spPr/>
      <dgm:t>
        <a:bodyPr/>
        <a:lstStyle/>
        <a:p>
          <a:endParaRPr lang="en-IN"/>
        </a:p>
      </dgm:t>
    </dgm:pt>
    <dgm:pt modelId="{E0B253CA-5F26-4AC4-95CE-3369173EF80C}">
      <dgm:prSet custT="1"/>
      <dgm:spPr/>
      <dgm:t>
        <a:bodyPr/>
        <a:lstStyle/>
        <a:p>
          <a:r>
            <a:rPr lang="en-US" sz="1600" b="1" dirty="0"/>
            <a:t>Seasonal Variation</a:t>
          </a:r>
          <a:endParaRPr lang="en-IN" sz="1600" b="1" dirty="0"/>
        </a:p>
      </dgm:t>
    </dgm:pt>
    <dgm:pt modelId="{4A139716-5238-4218-96C7-E6F091C0AC16}" type="parTrans" cxnId="{7E4D7288-DB88-45F9-BD16-9B30E2CD7AD1}">
      <dgm:prSet/>
      <dgm:spPr/>
      <dgm:t>
        <a:bodyPr/>
        <a:lstStyle/>
        <a:p>
          <a:endParaRPr lang="en-IN"/>
        </a:p>
      </dgm:t>
    </dgm:pt>
    <dgm:pt modelId="{3D76DADF-EC22-47EB-88D5-720FF32E5AD2}" type="sibTrans" cxnId="{7E4D7288-DB88-45F9-BD16-9B30E2CD7AD1}">
      <dgm:prSet/>
      <dgm:spPr/>
      <dgm:t>
        <a:bodyPr/>
        <a:lstStyle/>
        <a:p>
          <a:endParaRPr lang="en-IN"/>
        </a:p>
      </dgm:t>
    </dgm:pt>
    <dgm:pt modelId="{71397C7A-3E4C-4ABA-9B0A-7B526F0C98B7}" type="pres">
      <dgm:prSet presAssocID="{BB11F652-FBA8-4171-9C31-B3966EEBAD02}" presName="Name0" presStyleCnt="0">
        <dgm:presLayoutVars>
          <dgm:dir/>
          <dgm:animLvl val="lvl"/>
          <dgm:resizeHandles val="exact"/>
        </dgm:presLayoutVars>
      </dgm:prSet>
      <dgm:spPr/>
    </dgm:pt>
    <dgm:pt modelId="{ED9834FE-57A5-49C8-BD05-E4BAD4C1AE51}" type="pres">
      <dgm:prSet presAssocID="{E0B253CA-5F26-4AC4-95CE-3369173EF80C}" presName="boxAndChildren" presStyleCnt="0"/>
      <dgm:spPr/>
    </dgm:pt>
    <dgm:pt modelId="{978CDC19-C272-468E-BCF2-3B2B76538CBF}" type="pres">
      <dgm:prSet presAssocID="{E0B253CA-5F26-4AC4-95CE-3369173EF80C}" presName="parentTextBox" presStyleLbl="node1" presStyleIdx="0" presStyleCnt="6"/>
      <dgm:spPr/>
    </dgm:pt>
    <dgm:pt modelId="{ECBB875D-494F-4CD8-803C-774F4981BF86}" type="pres">
      <dgm:prSet presAssocID="{060A4292-EB74-4D1F-A9A8-9E8A4CDB7628}" presName="sp" presStyleCnt="0"/>
      <dgm:spPr/>
    </dgm:pt>
    <dgm:pt modelId="{856F9F06-EFAB-4329-896D-0DB3F4C3C654}" type="pres">
      <dgm:prSet presAssocID="{8A8E6F0C-7604-44CA-942B-34B5B96C6385}" presName="arrowAndChildren" presStyleCnt="0"/>
      <dgm:spPr/>
    </dgm:pt>
    <dgm:pt modelId="{477C8565-D6E8-4811-A4E5-1EFCE52C3A43}" type="pres">
      <dgm:prSet presAssocID="{8A8E6F0C-7604-44CA-942B-34B5B96C6385}" presName="parentTextArrow" presStyleLbl="node1" presStyleIdx="1" presStyleCnt="6"/>
      <dgm:spPr/>
    </dgm:pt>
    <dgm:pt modelId="{873A8294-194E-407B-8B6F-06E7D5351B7C}" type="pres">
      <dgm:prSet presAssocID="{78EE8356-166F-411B-968B-AB9C76D7A27D}" presName="sp" presStyleCnt="0"/>
      <dgm:spPr/>
    </dgm:pt>
    <dgm:pt modelId="{75869373-80A4-40C2-882F-24F8CCCA7543}" type="pres">
      <dgm:prSet presAssocID="{5A102920-15C3-4059-A8A5-6A05A70BE9BC}" presName="arrowAndChildren" presStyleCnt="0"/>
      <dgm:spPr/>
    </dgm:pt>
    <dgm:pt modelId="{DE1AC60A-389B-471F-8684-F37F73DBFC0D}" type="pres">
      <dgm:prSet presAssocID="{5A102920-15C3-4059-A8A5-6A05A70BE9BC}" presName="parentTextArrow" presStyleLbl="node1" presStyleIdx="2" presStyleCnt="6"/>
      <dgm:spPr/>
    </dgm:pt>
    <dgm:pt modelId="{0B308897-90B6-4853-8D4A-A682E07B9C0E}" type="pres">
      <dgm:prSet presAssocID="{000EA9E9-F9DB-4A44-A7A1-75AEA9266970}" presName="sp" presStyleCnt="0"/>
      <dgm:spPr/>
    </dgm:pt>
    <dgm:pt modelId="{21FD14B9-3A17-4878-A616-0B512F3CD8D5}" type="pres">
      <dgm:prSet presAssocID="{01724506-FCF2-4ECF-B370-4E3C0C722FCE}" presName="arrowAndChildren" presStyleCnt="0"/>
      <dgm:spPr/>
    </dgm:pt>
    <dgm:pt modelId="{569DC673-0599-40EF-BED8-265FDF6358AA}" type="pres">
      <dgm:prSet presAssocID="{01724506-FCF2-4ECF-B370-4E3C0C722FCE}" presName="parentTextArrow" presStyleLbl="node1" presStyleIdx="3" presStyleCnt="6"/>
      <dgm:spPr/>
    </dgm:pt>
    <dgm:pt modelId="{3EABA09F-E09D-4E3D-AAB7-3E13F6EFBF4D}" type="pres">
      <dgm:prSet presAssocID="{95D2AE10-06F7-48E3-BC7E-6F5ED76F1C27}" presName="sp" presStyleCnt="0"/>
      <dgm:spPr/>
    </dgm:pt>
    <dgm:pt modelId="{2B50617B-4732-4D54-9870-2F7F67FD4B99}" type="pres">
      <dgm:prSet presAssocID="{F6EC44D7-F730-48C8-BA50-211BD5F5E9E7}" presName="arrowAndChildren" presStyleCnt="0"/>
      <dgm:spPr/>
    </dgm:pt>
    <dgm:pt modelId="{EB053402-A111-4847-8EE0-1DA3C54FEDB0}" type="pres">
      <dgm:prSet presAssocID="{F6EC44D7-F730-48C8-BA50-211BD5F5E9E7}" presName="parentTextArrow" presStyleLbl="node1" presStyleIdx="4" presStyleCnt="6"/>
      <dgm:spPr/>
    </dgm:pt>
    <dgm:pt modelId="{AE638E3D-01DE-461B-A7D4-FD573793AD0A}" type="pres">
      <dgm:prSet presAssocID="{D58AAF3F-AD88-42D0-983C-31285719009D}" presName="sp" presStyleCnt="0"/>
      <dgm:spPr/>
    </dgm:pt>
    <dgm:pt modelId="{12322E22-872A-4C30-908B-147971539220}" type="pres">
      <dgm:prSet presAssocID="{9E916C40-5692-4295-82DB-B6FA3DD23E25}" presName="arrowAndChildren" presStyleCnt="0"/>
      <dgm:spPr/>
    </dgm:pt>
    <dgm:pt modelId="{C82E7D46-B551-4B30-8370-28DC159EE0D6}" type="pres">
      <dgm:prSet presAssocID="{9E916C40-5692-4295-82DB-B6FA3DD23E25}" presName="parentTextArrow" presStyleLbl="node1" presStyleIdx="5" presStyleCnt="6"/>
      <dgm:spPr/>
    </dgm:pt>
  </dgm:ptLst>
  <dgm:cxnLst>
    <dgm:cxn modelId="{9E2FC70A-20AD-40B2-A517-3FDAD7D578D8}" type="presOf" srcId="{8A8E6F0C-7604-44CA-942B-34B5B96C6385}" destId="{477C8565-D6E8-4811-A4E5-1EFCE52C3A43}" srcOrd="0" destOrd="0" presId="urn:microsoft.com/office/officeart/2005/8/layout/process4"/>
    <dgm:cxn modelId="{DCED6415-125A-47D6-8387-D94BF085D2A5}" type="presOf" srcId="{F6EC44D7-F730-48C8-BA50-211BD5F5E9E7}" destId="{EB053402-A111-4847-8EE0-1DA3C54FEDB0}" srcOrd="0" destOrd="0" presId="urn:microsoft.com/office/officeart/2005/8/layout/process4"/>
    <dgm:cxn modelId="{0F357630-C6A3-4329-8C43-C84CF8EAD9F1}" type="presOf" srcId="{E0B253CA-5F26-4AC4-95CE-3369173EF80C}" destId="{978CDC19-C272-468E-BCF2-3B2B76538CBF}" srcOrd="0" destOrd="0" presId="urn:microsoft.com/office/officeart/2005/8/layout/process4"/>
    <dgm:cxn modelId="{312EFF39-7F59-48A7-9A2C-11CE3D7A3240}" srcId="{BB11F652-FBA8-4171-9C31-B3966EEBAD02}" destId="{8A8E6F0C-7604-44CA-942B-34B5B96C6385}" srcOrd="4" destOrd="0" parTransId="{19ADAC10-8B2D-4FBA-B007-FDDD245F07C2}" sibTransId="{060A4292-EB74-4D1F-A9A8-9E8A4CDB7628}"/>
    <dgm:cxn modelId="{48CF063E-A340-4817-AACD-918679E7EEC0}" type="presOf" srcId="{9E916C40-5692-4295-82DB-B6FA3DD23E25}" destId="{C82E7D46-B551-4B30-8370-28DC159EE0D6}" srcOrd="0" destOrd="0" presId="urn:microsoft.com/office/officeart/2005/8/layout/process4"/>
    <dgm:cxn modelId="{75AB3442-0021-4016-AFB7-338E4B65F98E}" type="presOf" srcId="{BB11F652-FBA8-4171-9C31-B3966EEBAD02}" destId="{71397C7A-3E4C-4ABA-9B0A-7B526F0C98B7}" srcOrd="0" destOrd="0" presId="urn:microsoft.com/office/officeart/2005/8/layout/process4"/>
    <dgm:cxn modelId="{3516546F-8865-4D3D-8EE2-87865755D3E7}" type="presOf" srcId="{01724506-FCF2-4ECF-B370-4E3C0C722FCE}" destId="{569DC673-0599-40EF-BED8-265FDF6358AA}" srcOrd="0" destOrd="0" presId="urn:microsoft.com/office/officeart/2005/8/layout/process4"/>
    <dgm:cxn modelId="{78C0EB6F-53F3-4DC3-AB2B-15AD1B009CA1}" srcId="{BB11F652-FBA8-4171-9C31-B3966EEBAD02}" destId="{F6EC44D7-F730-48C8-BA50-211BD5F5E9E7}" srcOrd="1" destOrd="0" parTransId="{8AC08DC1-3998-4760-85C9-33D87F966A74}" sibTransId="{95D2AE10-06F7-48E3-BC7E-6F5ED76F1C27}"/>
    <dgm:cxn modelId="{CCFE6D7F-1034-4A36-8530-7ABBA221EE1C}" srcId="{BB11F652-FBA8-4171-9C31-B3966EEBAD02}" destId="{5A102920-15C3-4059-A8A5-6A05A70BE9BC}" srcOrd="3" destOrd="0" parTransId="{D75D21B4-53A3-43E0-B26F-4A08E411E8E8}" sibTransId="{78EE8356-166F-411B-968B-AB9C76D7A27D}"/>
    <dgm:cxn modelId="{7E4D7288-DB88-45F9-BD16-9B30E2CD7AD1}" srcId="{BB11F652-FBA8-4171-9C31-B3966EEBAD02}" destId="{E0B253CA-5F26-4AC4-95CE-3369173EF80C}" srcOrd="5" destOrd="0" parTransId="{4A139716-5238-4218-96C7-E6F091C0AC16}" sibTransId="{3D76DADF-EC22-47EB-88D5-720FF32E5AD2}"/>
    <dgm:cxn modelId="{92BC4095-B024-48E7-8DE5-3EEAAB36A46A}" type="presOf" srcId="{5A102920-15C3-4059-A8A5-6A05A70BE9BC}" destId="{DE1AC60A-389B-471F-8684-F37F73DBFC0D}" srcOrd="0" destOrd="0" presId="urn:microsoft.com/office/officeart/2005/8/layout/process4"/>
    <dgm:cxn modelId="{15988DAB-7B41-4042-9B6A-5E43E5490E91}" srcId="{BB11F652-FBA8-4171-9C31-B3966EEBAD02}" destId="{9E916C40-5692-4295-82DB-B6FA3DD23E25}" srcOrd="0" destOrd="0" parTransId="{8B867048-74DB-4758-9986-D599C66C9E58}" sibTransId="{D58AAF3F-AD88-42D0-983C-31285719009D}"/>
    <dgm:cxn modelId="{CEB04FDB-A218-473B-86DF-1D8ACD823295}" srcId="{BB11F652-FBA8-4171-9C31-B3966EEBAD02}" destId="{01724506-FCF2-4ECF-B370-4E3C0C722FCE}" srcOrd="2" destOrd="0" parTransId="{092C8325-D31C-43EB-ABB6-2F684BD8A4F3}" sibTransId="{000EA9E9-F9DB-4A44-A7A1-75AEA9266970}"/>
    <dgm:cxn modelId="{D16DADD6-413F-47C9-8A2C-80FCEC69464D}" type="presParOf" srcId="{71397C7A-3E4C-4ABA-9B0A-7B526F0C98B7}" destId="{ED9834FE-57A5-49C8-BD05-E4BAD4C1AE51}" srcOrd="0" destOrd="0" presId="urn:microsoft.com/office/officeart/2005/8/layout/process4"/>
    <dgm:cxn modelId="{93D9EB6D-9C5D-4458-B9F5-2B2D1B95651E}" type="presParOf" srcId="{ED9834FE-57A5-49C8-BD05-E4BAD4C1AE51}" destId="{978CDC19-C272-468E-BCF2-3B2B76538CBF}" srcOrd="0" destOrd="0" presId="urn:microsoft.com/office/officeart/2005/8/layout/process4"/>
    <dgm:cxn modelId="{E135830F-177C-4059-838F-E6A93BFA654F}" type="presParOf" srcId="{71397C7A-3E4C-4ABA-9B0A-7B526F0C98B7}" destId="{ECBB875D-494F-4CD8-803C-774F4981BF86}" srcOrd="1" destOrd="0" presId="urn:microsoft.com/office/officeart/2005/8/layout/process4"/>
    <dgm:cxn modelId="{8B034A85-6320-46F0-9EDF-B0BA63677CF3}" type="presParOf" srcId="{71397C7A-3E4C-4ABA-9B0A-7B526F0C98B7}" destId="{856F9F06-EFAB-4329-896D-0DB3F4C3C654}" srcOrd="2" destOrd="0" presId="urn:microsoft.com/office/officeart/2005/8/layout/process4"/>
    <dgm:cxn modelId="{ADAC66BD-43E3-4BFB-8D54-785A73AE1406}" type="presParOf" srcId="{856F9F06-EFAB-4329-896D-0DB3F4C3C654}" destId="{477C8565-D6E8-4811-A4E5-1EFCE52C3A43}" srcOrd="0" destOrd="0" presId="urn:microsoft.com/office/officeart/2005/8/layout/process4"/>
    <dgm:cxn modelId="{0714B9DF-8EE7-45F9-BFEA-9F0F58248B0D}" type="presParOf" srcId="{71397C7A-3E4C-4ABA-9B0A-7B526F0C98B7}" destId="{873A8294-194E-407B-8B6F-06E7D5351B7C}" srcOrd="3" destOrd="0" presId="urn:microsoft.com/office/officeart/2005/8/layout/process4"/>
    <dgm:cxn modelId="{F37FBE5D-4D2D-46C4-8C8C-A34498CCDC4B}" type="presParOf" srcId="{71397C7A-3E4C-4ABA-9B0A-7B526F0C98B7}" destId="{75869373-80A4-40C2-882F-24F8CCCA7543}" srcOrd="4" destOrd="0" presId="urn:microsoft.com/office/officeart/2005/8/layout/process4"/>
    <dgm:cxn modelId="{F93B70EF-A04A-424F-A187-40A12E52D683}" type="presParOf" srcId="{75869373-80A4-40C2-882F-24F8CCCA7543}" destId="{DE1AC60A-389B-471F-8684-F37F73DBFC0D}" srcOrd="0" destOrd="0" presId="urn:microsoft.com/office/officeart/2005/8/layout/process4"/>
    <dgm:cxn modelId="{AE89EB94-44C0-4F1D-BA4C-A5763D1DF696}" type="presParOf" srcId="{71397C7A-3E4C-4ABA-9B0A-7B526F0C98B7}" destId="{0B308897-90B6-4853-8D4A-A682E07B9C0E}" srcOrd="5" destOrd="0" presId="urn:microsoft.com/office/officeart/2005/8/layout/process4"/>
    <dgm:cxn modelId="{68644CD5-E763-4375-BC92-3F9B7F638E36}" type="presParOf" srcId="{71397C7A-3E4C-4ABA-9B0A-7B526F0C98B7}" destId="{21FD14B9-3A17-4878-A616-0B512F3CD8D5}" srcOrd="6" destOrd="0" presId="urn:microsoft.com/office/officeart/2005/8/layout/process4"/>
    <dgm:cxn modelId="{F3F8F607-77D5-45CA-8E15-19FB06F9B3C6}" type="presParOf" srcId="{21FD14B9-3A17-4878-A616-0B512F3CD8D5}" destId="{569DC673-0599-40EF-BED8-265FDF6358AA}" srcOrd="0" destOrd="0" presId="urn:microsoft.com/office/officeart/2005/8/layout/process4"/>
    <dgm:cxn modelId="{7F33AB9A-239C-4AE8-BD1B-EE8E5B03B4FD}" type="presParOf" srcId="{71397C7A-3E4C-4ABA-9B0A-7B526F0C98B7}" destId="{3EABA09F-E09D-4E3D-AAB7-3E13F6EFBF4D}" srcOrd="7" destOrd="0" presId="urn:microsoft.com/office/officeart/2005/8/layout/process4"/>
    <dgm:cxn modelId="{7CE552A1-C2A2-4E0C-B75F-12643750D1A2}" type="presParOf" srcId="{71397C7A-3E4C-4ABA-9B0A-7B526F0C98B7}" destId="{2B50617B-4732-4D54-9870-2F7F67FD4B99}" srcOrd="8" destOrd="0" presId="urn:microsoft.com/office/officeart/2005/8/layout/process4"/>
    <dgm:cxn modelId="{4BE92A74-8598-4A3E-9DDE-537B7F6CBC9B}" type="presParOf" srcId="{2B50617B-4732-4D54-9870-2F7F67FD4B99}" destId="{EB053402-A111-4847-8EE0-1DA3C54FEDB0}" srcOrd="0" destOrd="0" presId="urn:microsoft.com/office/officeart/2005/8/layout/process4"/>
    <dgm:cxn modelId="{2BDEEF79-4804-4500-BECC-3FE8E578868E}" type="presParOf" srcId="{71397C7A-3E4C-4ABA-9B0A-7B526F0C98B7}" destId="{AE638E3D-01DE-461B-A7D4-FD573793AD0A}" srcOrd="9" destOrd="0" presId="urn:microsoft.com/office/officeart/2005/8/layout/process4"/>
    <dgm:cxn modelId="{CF50B10D-0811-469D-A5BE-9E6209D5DDEC}" type="presParOf" srcId="{71397C7A-3E4C-4ABA-9B0A-7B526F0C98B7}" destId="{12322E22-872A-4C30-908B-147971539220}" srcOrd="10" destOrd="0" presId="urn:microsoft.com/office/officeart/2005/8/layout/process4"/>
    <dgm:cxn modelId="{53D9540D-C243-4B5B-BF83-59EAB9203082}" type="presParOf" srcId="{12322E22-872A-4C30-908B-147971539220}" destId="{C82E7D46-B551-4B30-8370-28DC159EE0D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11F652-FBA8-4171-9C31-B3966EEBAD02}"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IN"/>
        </a:p>
      </dgm:t>
    </dgm:pt>
    <dgm:pt modelId="{9E916C40-5692-4295-82DB-B6FA3DD23E25}">
      <dgm:prSet phldrT="[Text]" custT="1"/>
      <dgm:spPr/>
      <dgm:t>
        <a:bodyPr/>
        <a:lstStyle/>
        <a:p>
          <a:r>
            <a:rPr lang="en-US" sz="1600" b="1" dirty="0"/>
            <a:t>Total Sales</a:t>
          </a:r>
          <a:endParaRPr lang="en-IN" sz="1600" dirty="0"/>
        </a:p>
      </dgm:t>
    </dgm:pt>
    <dgm:pt modelId="{8B867048-74DB-4758-9986-D599C66C9E58}" type="parTrans" cxnId="{15988DAB-7B41-4042-9B6A-5E43E5490E91}">
      <dgm:prSet/>
      <dgm:spPr/>
      <dgm:t>
        <a:bodyPr/>
        <a:lstStyle/>
        <a:p>
          <a:endParaRPr lang="en-IN"/>
        </a:p>
      </dgm:t>
    </dgm:pt>
    <dgm:pt modelId="{D58AAF3F-AD88-42D0-983C-31285719009D}" type="sibTrans" cxnId="{15988DAB-7B41-4042-9B6A-5E43E5490E91}">
      <dgm:prSet/>
      <dgm:spPr/>
      <dgm:t>
        <a:bodyPr/>
        <a:lstStyle/>
        <a:p>
          <a:endParaRPr lang="en-IN"/>
        </a:p>
      </dgm:t>
    </dgm:pt>
    <dgm:pt modelId="{F6EC44D7-F730-48C8-BA50-211BD5F5E9E7}">
      <dgm:prSet custT="1"/>
      <dgm:spPr/>
      <dgm:t>
        <a:bodyPr/>
        <a:lstStyle/>
        <a:p>
          <a:r>
            <a:rPr lang="en-US" sz="1600" b="1" dirty="0"/>
            <a:t>Sales Distribution</a:t>
          </a:r>
          <a:endParaRPr lang="en-US" sz="1600" dirty="0"/>
        </a:p>
      </dgm:t>
    </dgm:pt>
    <dgm:pt modelId="{8AC08DC1-3998-4760-85C9-33D87F966A74}" type="parTrans" cxnId="{78C0EB6F-53F3-4DC3-AB2B-15AD1B009CA1}">
      <dgm:prSet/>
      <dgm:spPr/>
      <dgm:t>
        <a:bodyPr/>
        <a:lstStyle/>
        <a:p>
          <a:endParaRPr lang="en-IN"/>
        </a:p>
      </dgm:t>
    </dgm:pt>
    <dgm:pt modelId="{95D2AE10-06F7-48E3-BC7E-6F5ED76F1C27}" type="sibTrans" cxnId="{78C0EB6F-53F3-4DC3-AB2B-15AD1B009CA1}">
      <dgm:prSet/>
      <dgm:spPr/>
      <dgm:t>
        <a:bodyPr/>
        <a:lstStyle/>
        <a:p>
          <a:endParaRPr lang="en-IN"/>
        </a:p>
      </dgm:t>
    </dgm:pt>
    <dgm:pt modelId="{01724506-FCF2-4ECF-B370-4E3C0C722FCE}">
      <dgm:prSet custT="1"/>
      <dgm:spPr/>
      <dgm:t>
        <a:bodyPr/>
        <a:lstStyle/>
        <a:p>
          <a:r>
            <a:rPr lang="en-US" sz="1600" b="1" dirty="0"/>
            <a:t>Sub-category Distribution</a:t>
          </a:r>
        </a:p>
      </dgm:t>
    </dgm:pt>
    <dgm:pt modelId="{092C8325-D31C-43EB-ABB6-2F684BD8A4F3}" type="parTrans" cxnId="{CEB04FDB-A218-473B-86DF-1D8ACD823295}">
      <dgm:prSet/>
      <dgm:spPr/>
      <dgm:t>
        <a:bodyPr/>
        <a:lstStyle/>
        <a:p>
          <a:endParaRPr lang="en-IN"/>
        </a:p>
      </dgm:t>
    </dgm:pt>
    <dgm:pt modelId="{000EA9E9-F9DB-4A44-A7A1-75AEA9266970}" type="sibTrans" cxnId="{CEB04FDB-A218-473B-86DF-1D8ACD823295}">
      <dgm:prSet/>
      <dgm:spPr/>
      <dgm:t>
        <a:bodyPr/>
        <a:lstStyle/>
        <a:p>
          <a:endParaRPr lang="en-IN"/>
        </a:p>
      </dgm:t>
    </dgm:pt>
    <dgm:pt modelId="{5A102920-15C3-4059-A8A5-6A05A70BE9BC}">
      <dgm:prSet custT="1"/>
      <dgm:spPr/>
      <dgm:t>
        <a:bodyPr/>
        <a:lstStyle/>
        <a:p>
          <a:r>
            <a:rPr lang="en-US" sz="1600" b="1" dirty="0"/>
            <a:t>Customer </a:t>
          </a:r>
          <a:r>
            <a:rPr lang="en-IN" sz="1600" b="1" dirty="0"/>
            <a:t>Analysis</a:t>
          </a:r>
        </a:p>
      </dgm:t>
    </dgm:pt>
    <dgm:pt modelId="{D75D21B4-53A3-43E0-B26F-4A08E411E8E8}" type="parTrans" cxnId="{CCFE6D7F-1034-4A36-8530-7ABBA221EE1C}">
      <dgm:prSet/>
      <dgm:spPr/>
      <dgm:t>
        <a:bodyPr/>
        <a:lstStyle/>
        <a:p>
          <a:endParaRPr lang="en-IN"/>
        </a:p>
      </dgm:t>
    </dgm:pt>
    <dgm:pt modelId="{78EE8356-166F-411B-968B-AB9C76D7A27D}" type="sibTrans" cxnId="{CCFE6D7F-1034-4A36-8530-7ABBA221EE1C}">
      <dgm:prSet/>
      <dgm:spPr/>
      <dgm:t>
        <a:bodyPr/>
        <a:lstStyle/>
        <a:p>
          <a:endParaRPr lang="en-IN"/>
        </a:p>
      </dgm:t>
    </dgm:pt>
    <dgm:pt modelId="{8A8E6F0C-7604-44CA-942B-34B5B96C6385}">
      <dgm:prSet custT="1"/>
      <dgm:spPr/>
      <dgm:t>
        <a:bodyPr/>
        <a:lstStyle/>
        <a:p>
          <a:r>
            <a:rPr lang="en-IN" sz="1600" b="1" dirty="0"/>
            <a:t>Return Impact</a:t>
          </a:r>
        </a:p>
      </dgm:t>
    </dgm:pt>
    <dgm:pt modelId="{19ADAC10-8B2D-4FBA-B007-FDDD245F07C2}" type="parTrans" cxnId="{312EFF39-7F59-48A7-9A2C-11CE3D7A3240}">
      <dgm:prSet/>
      <dgm:spPr/>
      <dgm:t>
        <a:bodyPr/>
        <a:lstStyle/>
        <a:p>
          <a:endParaRPr lang="en-IN"/>
        </a:p>
      </dgm:t>
    </dgm:pt>
    <dgm:pt modelId="{060A4292-EB74-4D1F-A9A8-9E8A4CDB7628}" type="sibTrans" cxnId="{312EFF39-7F59-48A7-9A2C-11CE3D7A3240}">
      <dgm:prSet/>
      <dgm:spPr/>
      <dgm:t>
        <a:bodyPr/>
        <a:lstStyle/>
        <a:p>
          <a:endParaRPr lang="en-IN"/>
        </a:p>
      </dgm:t>
    </dgm:pt>
    <dgm:pt modelId="{8B0263B8-FAAB-42AE-BA55-117635D0A00B}">
      <dgm:prSet phldrT="[Text]" custT="1"/>
      <dgm:spPr/>
      <dgm:t>
        <a:bodyPr/>
        <a:lstStyle/>
        <a:p>
          <a:pPr algn="just"/>
          <a:r>
            <a:rPr lang="en-IN" sz="1200" dirty="0"/>
            <a:t>Sales is increasing. This only signifies that store is progressing in long term on an average of </a:t>
          </a:r>
          <a:r>
            <a:rPr lang="en-IN" sz="1200" b="1" dirty="0"/>
            <a:t>17.1 % per annum.</a:t>
          </a:r>
          <a:endParaRPr lang="en-IN" sz="1200" dirty="0"/>
        </a:p>
      </dgm:t>
    </dgm:pt>
    <dgm:pt modelId="{A0AFB2B2-BF5D-4B0F-AB9F-C2BC974B19B1}" type="parTrans" cxnId="{D4A9A1C3-B544-4556-9827-C3BA5F2BC757}">
      <dgm:prSet/>
      <dgm:spPr/>
      <dgm:t>
        <a:bodyPr/>
        <a:lstStyle/>
        <a:p>
          <a:endParaRPr lang="en-IN"/>
        </a:p>
      </dgm:t>
    </dgm:pt>
    <dgm:pt modelId="{E7F969AA-4566-4915-9A85-6062C8A2565C}" type="sibTrans" cxnId="{D4A9A1C3-B544-4556-9827-C3BA5F2BC757}">
      <dgm:prSet/>
      <dgm:spPr/>
      <dgm:t>
        <a:bodyPr/>
        <a:lstStyle/>
        <a:p>
          <a:endParaRPr lang="en-IN"/>
        </a:p>
      </dgm:t>
    </dgm:pt>
    <dgm:pt modelId="{4DB3434F-1485-4E96-8310-3A9A9E61743E}" type="pres">
      <dgm:prSet presAssocID="{BB11F652-FBA8-4171-9C31-B3966EEBAD02}" presName="Name0" presStyleCnt="0">
        <dgm:presLayoutVars>
          <dgm:dir/>
          <dgm:animLvl val="lvl"/>
          <dgm:resizeHandles val="exact"/>
        </dgm:presLayoutVars>
      </dgm:prSet>
      <dgm:spPr/>
    </dgm:pt>
    <dgm:pt modelId="{A2866F12-5D61-4D8F-98CD-8271945E4053}" type="pres">
      <dgm:prSet presAssocID="{9E916C40-5692-4295-82DB-B6FA3DD23E25}" presName="linNode" presStyleCnt="0"/>
      <dgm:spPr/>
    </dgm:pt>
    <dgm:pt modelId="{774513C5-E1D1-4534-86F5-D7F94B62B82F}" type="pres">
      <dgm:prSet presAssocID="{9E916C40-5692-4295-82DB-B6FA3DD23E25}" presName="parentText" presStyleLbl="node1" presStyleIdx="0" presStyleCnt="5">
        <dgm:presLayoutVars>
          <dgm:chMax val="1"/>
          <dgm:bulletEnabled val="1"/>
        </dgm:presLayoutVars>
      </dgm:prSet>
      <dgm:spPr/>
    </dgm:pt>
    <dgm:pt modelId="{8CF7DEE1-DB8B-4542-AA9A-75047F55C07B}" type="pres">
      <dgm:prSet presAssocID="{9E916C40-5692-4295-82DB-B6FA3DD23E25}" presName="descendantText" presStyleLbl="alignAccFollowNode1" presStyleIdx="0" presStyleCnt="1">
        <dgm:presLayoutVars>
          <dgm:bulletEnabled val="1"/>
        </dgm:presLayoutVars>
      </dgm:prSet>
      <dgm:spPr/>
    </dgm:pt>
    <dgm:pt modelId="{0F285FEE-5150-4648-BDC4-EA4C43BDEE30}" type="pres">
      <dgm:prSet presAssocID="{D58AAF3F-AD88-42D0-983C-31285719009D}" presName="sp" presStyleCnt="0"/>
      <dgm:spPr/>
    </dgm:pt>
    <dgm:pt modelId="{FB3135C9-C041-4DEF-9F6B-8DBCA49552BC}" type="pres">
      <dgm:prSet presAssocID="{F6EC44D7-F730-48C8-BA50-211BD5F5E9E7}" presName="linNode" presStyleCnt="0"/>
      <dgm:spPr/>
    </dgm:pt>
    <dgm:pt modelId="{C5D9205B-6B81-432B-B855-F4618B7FA22D}" type="pres">
      <dgm:prSet presAssocID="{F6EC44D7-F730-48C8-BA50-211BD5F5E9E7}" presName="parentText" presStyleLbl="node1" presStyleIdx="1" presStyleCnt="5">
        <dgm:presLayoutVars>
          <dgm:chMax val="1"/>
          <dgm:bulletEnabled val="1"/>
        </dgm:presLayoutVars>
      </dgm:prSet>
      <dgm:spPr/>
    </dgm:pt>
    <dgm:pt modelId="{F2A803AE-216C-4E1F-803B-9B94C311CBC1}" type="pres">
      <dgm:prSet presAssocID="{95D2AE10-06F7-48E3-BC7E-6F5ED76F1C27}" presName="sp" presStyleCnt="0"/>
      <dgm:spPr/>
    </dgm:pt>
    <dgm:pt modelId="{CCA06404-552F-4538-949F-6521E6DB6DE6}" type="pres">
      <dgm:prSet presAssocID="{01724506-FCF2-4ECF-B370-4E3C0C722FCE}" presName="linNode" presStyleCnt="0"/>
      <dgm:spPr/>
    </dgm:pt>
    <dgm:pt modelId="{E53DCCD8-AC59-4562-8E64-DCBFC69E1EE6}" type="pres">
      <dgm:prSet presAssocID="{01724506-FCF2-4ECF-B370-4E3C0C722FCE}" presName="parentText" presStyleLbl="node1" presStyleIdx="2" presStyleCnt="5">
        <dgm:presLayoutVars>
          <dgm:chMax val="1"/>
          <dgm:bulletEnabled val="1"/>
        </dgm:presLayoutVars>
      </dgm:prSet>
      <dgm:spPr/>
    </dgm:pt>
    <dgm:pt modelId="{E038F8FE-7540-47EC-8DE8-B5F0A342F052}" type="pres">
      <dgm:prSet presAssocID="{000EA9E9-F9DB-4A44-A7A1-75AEA9266970}" presName="sp" presStyleCnt="0"/>
      <dgm:spPr/>
    </dgm:pt>
    <dgm:pt modelId="{818D603B-9BCE-47FF-9806-0BC5D187376F}" type="pres">
      <dgm:prSet presAssocID="{5A102920-15C3-4059-A8A5-6A05A70BE9BC}" presName="linNode" presStyleCnt="0"/>
      <dgm:spPr/>
    </dgm:pt>
    <dgm:pt modelId="{433A9942-0189-424C-AB8B-1A3E674AEC78}" type="pres">
      <dgm:prSet presAssocID="{5A102920-15C3-4059-A8A5-6A05A70BE9BC}" presName="parentText" presStyleLbl="node1" presStyleIdx="3" presStyleCnt="5">
        <dgm:presLayoutVars>
          <dgm:chMax val="1"/>
          <dgm:bulletEnabled val="1"/>
        </dgm:presLayoutVars>
      </dgm:prSet>
      <dgm:spPr/>
    </dgm:pt>
    <dgm:pt modelId="{6D52EC1A-6DFE-4B93-B3F8-8AAC160CE7E7}" type="pres">
      <dgm:prSet presAssocID="{78EE8356-166F-411B-968B-AB9C76D7A27D}" presName="sp" presStyleCnt="0"/>
      <dgm:spPr/>
    </dgm:pt>
    <dgm:pt modelId="{C034E39D-77E7-4B6E-A7A6-94435E6BD8E0}" type="pres">
      <dgm:prSet presAssocID="{8A8E6F0C-7604-44CA-942B-34B5B96C6385}" presName="linNode" presStyleCnt="0"/>
      <dgm:spPr/>
    </dgm:pt>
    <dgm:pt modelId="{18481002-64AE-4C34-BC91-A15A57A4D6C3}" type="pres">
      <dgm:prSet presAssocID="{8A8E6F0C-7604-44CA-942B-34B5B96C6385}" presName="parentText" presStyleLbl="node1" presStyleIdx="4" presStyleCnt="5">
        <dgm:presLayoutVars>
          <dgm:chMax val="1"/>
          <dgm:bulletEnabled val="1"/>
        </dgm:presLayoutVars>
      </dgm:prSet>
      <dgm:spPr/>
    </dgm:pt>
  </dgm:ptLst>
  <dgm:cxnLst>
    <dgm:cxn modelId="{A53EB10E-2015-4441-8E5E-267846AB0A1B}" type="presOf" srcId="{F6EC44D7-F730-48C8-BA50-211BD5F5E9E7}" destId="{C5D9205B-6B81-432B-B855-F4618B7FA22D}" srcOrd="0" destOrd="0" presId="urn:microsoft.com/office/officeart/2005/8/layout/vList5"/>
    <dgm:cxn modelId="{0AA49120-A259-4093-B5A4-5E6895CAAE9D}" type="presOf" srcId="{5A102920-15C3-4059-A8A5-6A05A70BE9BC}" destId="{433A9942-0189-424C-AB8B-1A3E674AEC78}" srcOrd="0" destOrd="0" presId="urn:microsoft.com/office/officeart/2005/8/layout/vList5"/>
    <dgm:cxn modelId="{6504C633-F344-4622-98B5-DD712370A013}" type="presOf" srcId="{BB11F652-FBA8-4171-9C31-B3966EEBAD02}" destId="{4DB3434F-1485-4E96-8310-3A9A9E61743E}" srcOrd="0" destOrd="0" presId="urn:microsoft.com/office/officeart/2005/8/layout/vList5"/>
    <dgm:cxn modelId="{312EFF39-7F59-48A7-9A2C-11CE3D7A3240}" srcId="{BB11F652-FBA8-4171-9C31-B3966EEBAD02}" destId="{8A8E6F0C-7604-44CA-942B-34B5B96C6385}" srcOrd="4" destOrd="0" parTransId="{19ADAC10-8B2D-4FBA-B007-FDDD245F07C2}" sibTransId="{060A4292-EB74-4D1F-A9A8-9E8A4CDB7628}"/>
    <dgm:cxn modelId="{7C642463-89A5-4C86-ADD3-79410A746CCA}" type="presOf" srcId="{9E916C40-5692-4295-82DB-B6FA3DD23E25}" destId="{774513C5-E1D1-4534-86F5-D7F94B62B82F}" srcOrd="0" destOrd="0" presId="urn:microsoft.com/office/officeart/2005/8/layout/vList5"/>
    <dgm:cxn modelId="{78C0EB6F-53F3-4DC3-AB2B-15AD1B009CA1}" srcId="{BB11F652-FBA8-4171-9C31-B3966EEBAD02}" destId="{F6EC44D7-F730-48C8-BA50-211BD5F5E9E7}" srcOrd="1" destOrd="0" parTransId="{8AC08DC1-3998-4760-85C9-33D87F966A74}" sibTransId="{95D2AE10-06F7-48E3-BC7E-6F5ED76F1C27}"/>
    <dgm:cxn modelId="{CCFE6D7F-1034-4A36-8530-7ABBA221EE1C}" srcId="{BB11F652-FBA8-4171-9C31-B3966EEBAD02}" destId="{5A102920-15C3-4059-A8A5-6A05A70BE9BC}" srcOrd="3" destOrd="0" parTransId="{D75D21B4-53A3-43E0-B26F-4A08E411E8E8}" sibTransId="{78EE8356-166F-411B-968B-AB9C76D7A27D}"/>
    <dgm:cxn modelId="{9394FA87-6118-4269-A3B8-87D4B6F100D1}" type="presOf" srcId="{8B0263B8-FAAB-42AE-BA55-117635D0A00B}" destId="{8CF7DEE1-DB8B-4542-AA9A-75047F55C07B}" srcOrd="0" destOrd="0" presId="urn:microsoft.com/office/officeart/2005/8/layout/vList5"/>
    <dgm:cxn modelId="{AF779188-BED0-4519-9273-3131EBDD3E0B}" type="presOf" srcId="{01724506-FCF2-4ECF-B370-4E3C0C722FCE}" destId="{E53DCCD8-AC59-4562-8E64-DCBFC69E1EE6}" srcOrd="0" destOrd="0" presId="urn:microsoft.com/office/officeart/2005/8/layout/vList5"/>
    <dgm:cxn modelId="{15988DAB-7B41-4042-9B6A-5E43E5490E91}" srcId="{BB11F652-FBA8-4171-9C31-B3966EEBAD02}" destId="{9E916C40-5692-4295-82DB-B6FA3DD23E25}" srcOrd="0" destOrd="0" parTransId="{8B867048-74DB-4758-9986-D599C66C9E58}" sibTransId="{D58AAF3F-AD88-42D0-983C-31285719009D}"/>
    <dgm:cxn modelId="{D4A9A1C3-B544-4556-9827-C3BA5F2BC757}" srcId="{9E916C40-5692-4295-82DB-B6FA3DD23E25}" destId="{8B0263B8-FAAB-42AE-BA55-117635D0A00B}" srcOrd="0" destOrd="0" parTransId="{A0AFB2B2-BF5D-4B0F-AB9F-C2BC974B19B1}" sibTransId="{E7F969AA-4566-4915-9A85-6062C8A2565C}"/>
    <dgm:cxn modelId="{4EBEA3CF-CD33-4129-AD81-4E616BF9E8C6}" type="presOf" srcId="{8A8E6F0C-7604-44CA-942B-34B5B96C6385}" destId="{18481002-64AE-4C34-BC91-A15A57A4D6C3}" srcOrd="0" destOrd="0" presId="urn:microsoft.com/office/officeart/2005/8/layout/vList5"/>
    <dgm:cxn modelId="{CEB04FDB-A218-473B-86DF-1D8ACD823295}" srcId="{BB11F652-FBA8-4171-9C31-B3966EEBAD02}" destId="{01724506-FCF2-4ECF-B370-4E3C0C722FCE}" srcOrd="2" destOrd="0" parTransId="{092C8325-D31C-43EB-ABB6-2F684BD8A4F3}" sibTransId="{000EA9E9-F9DB-4A44-A7A1-75AEA9266970}"/>
    <dgm:cxn modelId="{6C509508-BA09-43B0-BAFD-139E423E6412}" type="presParOf" srcId="{4DB3434F-1485-4E96-8310-3A9A9E61743E}" destId="{A2866F12-5D61-4D8F-98CD-8271945E4053}" srcOrd="0" destOrd="0" presId="urn:microsoft.com/office/officeart/2005/8/layout/vList5"/>
    <dgm:cxn modelId="{D138F16A-AD10-4DB2-8609-E68736C31397}" type="presParOf" srcId="{A2866F12-5D61-4D8F-98CD-8271945E4053}" destId="{774513C5-E1D1-4534-86F5-D7F94B62B82F}" srcOrd="0" destOrd="0" presId="urn:microsoft.com/office/officeart/2005/8/layout/vList5"/>
    <dgm:cxn modelId="{180BA4EA-05CA-4627-8433-C0E4FDCB7AF7}" type="presParOf" srcId="{A2866F12-5D61-4D8F-98CD-8271945E4053}" destId="{8CF7DEE1-DB8B-4542-AA9A-75047F55C07B}" srcOrd="1" destOrd="0" presId="urn:microsoft.com/office/officeart/2005/8/layout/vList5"/>
    <dgm:cxn modelId="{69CFB922-70BA-4439-9ECF-68166A55F2DD}" type="presParOf" srcId="{4DB3434F-1485-4E96-8310-3A9A9E61743E}" destId="{0F285FEE-5150-4648-BDC4-EA4C43BDEE30}" srcOrd="1" destOrd="0" presId="urn:microsoft.com/office/officeart/2005/8/layout/vList5"/>
    <dgm:cxn modelId="{17BD63D2-99A6-4394-99AF-F736E67620AB}" type="presParOf" srcId="{4DB3434F-1485-4E96-8310-3A9A9E61743E}" destId="{FB3135C9-C041-4DEF-9F6B-8DBCA49552BC}" srcOrd="2" destOrd="0" presId="urn:microsoft.com/office/officeart/2005/8/layout/vList5"/>
    <dgm:cxn modelId="{B58AB219-6AC7-48F2-9327-7845AD40AC8D}" type="presParOf" srcId="{FB3135C9-C041-4DEF-9F6B-8DBCA49552BC}" destId="{C5D9205B-6B81-432B-B855-F4618B7FA22D}" srcOrd="0" destOrd="0" presId="urn:microsoft.com/office/officeart/2005/8/layout/vList5"/>
    <dgm:cxn modelId="{EE3F90F6-A304-49C4-BEC5-5CC9A40D6262}" type="presParOf" srcId="{4DB3434F-1485-4E96-8310-3A9A9E61743E}" destId="{F2A803AE-216C-4E1F-803B-9B94C311CBC1}" srcOrd="3" destOrd="0" presId="urn:microsoft.com/office/officeart/2005/8/layout/vList5"/>
    <dgm:cxn modelId="{053E6962-6A86-4799-A8D1-C0845758FEAC}" type="presParOf" srcId="{4DB3434F-1485-4E96-8310-3A9A9E61743E}" destId="{CCA06404-552F-4538-949F-6521E6DB6DE6}" srcOrd="4" destOrd="0" presId="urn:microsoft.com/office/officeart/2005/8/layout/vList5"/>
    <dgm:cxn modelId="{2EF92DA9-A0B3-4948-8F11-080E74022CC1}" type="presParOf" srcId="{CCA06404-552F-4538-949F-6521E6DB6DE6}" destId="{E53DCCD8-AC59-4562-8E64-DCBFC69E1EE6}" srcOrd="0" destOrd="0" presId="urn:microsoft.com/office/officeart/2005/8/layout/vList5"/>
    <dgm:cxn modelId="{417D4C98-4175-419B-AF17-2B0006ED85B0}" type="presParOf" srcId="{4DB3434F-1485-4E96-8310-3A9A9E61743E}" destId="{E038F8FE-7540-47EC-8DE8-B5F0A342F052}" srcOrd="5" destOrd="0" presId="urn:microsoft.com/office/officeart/2005/8/layout/vList5"/>
    <dgm:cxn modelId="{6B2A3249-84B2-43D6-942B-0FC2CA3484BB}" type="presParOf" srcId="{4DB3434F-1485-4E96-8310-3A9A9E61743E}" destId="{818D603B-9BCE-47FF-9806-0BC5D187376F}" srcOrd="6" destOrd="0" presId="urn:microsoft.com/office/officeart/2005/8/layout/vList5"/>
    <dgm:cxn modelId="{A305C23F-5B1F-42E5-9C56-C5142E6D04F6}" type="presParOf" srcId="{818D603B-9BCE-47FF-9806-0BC5D187376F}" destId="{433A9942-0189-424C-AB8B-1A3E674AEC78}" srcOrd="0" destOrd="0" presId="urn:microsoft.com/office/officeart/2005/8/layout/vList5"/>
    <dgm:cxn modelId="{551D2B7B-3E46-4199-A9ED-1350BA4EED8B}" type="presParOf" srcId="{4DB3434F-1485-4E96-8310-3A9A9E61743E}" destId="{6D52EC1A-6DFE-4B93-B3F8-8AAC160CE7E7}" srcOrd="7" destOrd="0" presId="urn:microsoft.com/office/officeart/2005/8/layout/vList5"/>
    <dgm:cxn modelId="{C7A82A89-4B30-470A-9E7E-028D7DE81EB0}" type="presParOf" srcId="{4DB3434F-1485-4E96-8310-3A9A9E61743E}" destId="{C034E39D-77E7-4B6E-A7A6-94435E6BD8E0}" srcOrd="8" destOrd="0" presId="urn:microsoft.com/office/officeart/2005/8/layout/vList5"/>
    <dgm:cxn modelId="{56FFBAD7-CF6A-433C-91ED-A59881504569}" type="presParOf" srcId="{C034E39D-77E7-4B6E-A7A6-94435E6BD8E0}" destId="{18481002-64AE-4C34-BC91-A15A57A4D6C3}" srcOrd="0"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11F652-FBA8-4171-9C31-B3966EEBAD02}"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IN"/>
        </a:p>
      </dgm:t>
    </dgm:pt>
    <dgm:pt modelId="{9E916C40-5692-4295-82DB-B6FA3DD23E25}">
      <dgm:prSet phldrT="[Text]" custT="1"/>
      <dgm:spPr/>
      <dgm:t>
        <a:bodyPr/>
        <a:lstStyle/>
        <a:p>
          <a:r>
            <a:rPr lang="en-US" sz="1600" b="1" dirty="0"/>
            <a:t>Total Sales</a:t>
          </a:r>
          <a:endParaRPr lang="en-IN" sz="1600" dirty="0"/>
        </a:p>
      </dgm:t>
    </dgm:pt>
    <dgm:pt modelId="{8B867048-74DB-4758-9986-D599C66C9E58}" type="parTrans" cxnId="{15988DAB-7B41-4042-9B6A-5E43E5490E91}">
      <dgm:prSet/>
      <dgm:spPr/>
      <dgm:t>
        <a:bodyPr/>
        <a:lstStyle/>
        <a:p>
          <a:endParaRPr lang="en-IN"/>
        </a:p>
      </dgm:t>
    </dgm:pt>
    <dgm:pt modelId="{D58AAF3F-AD88-42D0-983C-31285719009D}" type="sibTrans" cxnId="{15988DAB-7B41-4042-9B6A-5E43E5490E91}">
      <dgm:prSet/>
      <dgm:spPr/>
      <dgm:t>
        <a:bodyPr/>
        <a:lstStyle/>
        <a:p>
          <a:endParaRPr lang="en-IN"/>
        </a:p>
      </dgm:t>
    </dgm:pt>
    <dgm:pt modelId="{F6EC44D7-F730-48C8-BA50-211BD5F5E9E7}">
      <dgm:prSet custT="1"/>
      <dgm:spPr/>
      <dgm:t>
        <a:bodyPr/>
        <a:lstStyle/>
        <a:p>
          <a:r>
            <a:rPr lang="en-US" sz="1600" b="1" dirty="0"/>
            <a:t>Sales Distribution</a:t>
          </a:r>
          <a:endParaRPr lang="en-US" sz="1600" dirty="0"/>
        </a:p>
      </dgm:t>
    </dgm:pt>
    <dgm:pt modelId="{8AC08DC1-3998-4760-85C9-33D87F966A74}" type="parTrans" cxnId="{78C0EB6F-53F3-4DC3-AB2B-15AD1B009CA1}">
      <dgm:prSet/>
      <dgm:spPr/>
      <dgm:t>
        <a:bodyPr/>
        <a:lstStyle/>
        <a:p>
          <a:endParaRPr lang="en-IN"/>
        </a:p>
      </dgm:t>
    </dgm:pt>
    <dgm:pt modelId="{95D2AE10-06F7-48E3-BC7E-6F5ED76F1C27}" type="sibTrans" cxnId="{78C0EB6F-53F3-4DC3-AB2B-15AD1B009CA1}">
      <dgm:prSet/>
      <dgm:spPr/>
      <dgm:t>
        <a:bodyPr/>
        <a:lstStyle/>
        <a:p>
          <a:endParaRPr lang="en-IN"/>
        </a:p>
      </dgm:t>
    </dgm:pt>
    <dgm:pt modelId="{01724506-FCF2-4ECF-B370-4E3C0C722FCE}">
      <dgm:prSet custT="1"/>
      <dgm:spPr/>
      <dgm:t>
        <a:bodyPr/>
        <a:lstStyle/>
        <a:p>
          <a:r>
            <a:rPr lang="en-US" sz="1600" b="1" dirty="0"/>
            <a:t>Sub-category Distribution</a:t>
          </a:r>
        </a:p>
      </dgm:t>
    </dgm:pt>
    <dgm:pt modelId="{092C8325-D31C-43EB-ABB6-2F684BD8A4F3}" type="parTrans" cxnId="{CEB04FDB-A218-473B-86DF-1D8ACD823295}">
      <dgm:prSet/>
      <dgm:spPr/>
      <dgm:t>
        <a:bodyPr/>
        <a:lstStyle/>
        <a:p>
          <a:endParaRPr lang="en-IN"/>
        </a:p>
      </dgm:t>
    </dgm:pt>
    <dgm:pt modelId="{000EA9E9-F9DB-4A44-A7A1-75AEA9266970}" type="sibTrans" cxnId="{CEB04FDB-A218-473B-86DF-1D8ACD823295}">
      <dgm:prSet/>
      <dgm:spPr/>
      <dgm:t>
        <a:bodyPr/>
        <a:lstStyle/>
        <a:p>
          <a:endParaRPr lang="en-IN"/>
        </a:p>
      </dgm:t>
    </dgm:pt>
    <dgm:pt modelId="{5A102920-15C3-4059-A8A5-6A05A70BE9BC}">
      <dgm:prSet custT="1"/>
      <dgm:spPr/>
      <dgm:t>
        <a:bodyPr/>
        <a:lstStyle/>
        <a:p>
          <a:r>
            <a:rPr lang="en-US" sz="1600" b="1" dirty="0"/>
            <a:t>Customer Analysis</a:t>
          </a:r>
          <a:endParaRPr lang="en-US" sz="1600" dirty="0"/>
        </a:p>
      </dgm:t>
    </dgm:pt>
    <dgm:pt modelId="{D75D21B4-53A3-43E0-B26F-4A08E411E8E8}" type="parTrans" cxnId="{CCFE6D7F-1034-4A36-8530-7ABBA221EE1C}">
      <dgm:prSet/>
      <dgm:spPr/>
      <dgm:t>
        <a:bodyPr/>
        <a:lstStyle/>
        <a:p>
          <a:endParaRPr lang="en-IN"/>
        </a:p>
      </dgm:t>
    </dgm:pt>
    <dgm:pt modelId="{78EE8356-166F-411B-968B-AB9C76D7A27D}" type="sibTrans" cxnId="{CCFE6D7F-1034-4A36-8530-7ABBA221EE1C}">
      <dgm:prSet/>
      <dgm:spPr/>
      <dgm:t>
        <a:bodyPr/>
        <a:lstStyle/>
        <a:p>
          <a:endParaRPr lang="en-IN"/>
        </a:p>
      </dgm:t>
    </dgm:pt>
    <dgm:pt modelId="{8A8E6F0C-7604-44CA-942B-34B5B96C6385}">
      <dgm:prSet custT="1"/>
      <dgm:spPr/>
      <dgm:t>
        <a:bodyPr/>
        <a:lstStyle/>
        <a:p>
          <a:r>
            <a:rPr lang="en-IN" sz="1600" b="1" dirty="0"/>
            <a:t>Return Impact</a:t>
          </a:r>
        </a:p>
      </dgm:t>
    </dgm:pt>
    <dgm:pt modelId="{19ADAC10-8B2D-4FBA-B007-FDDD245F07C2}" type="parTrans" cxnId="{312EFF39-7F59-48A7-9A2C-11CE3D7A3240}">
      <dgm:prSet/>
      <dgm:spPr/>
      <dgm:t>
        <a:bodyPr/>
        <a:lstStyle/>
        <a:p>
          <a:endParaRPr lang="en-IN"/>
        </a:p>
      </dgm:t>
    </dgm:pt>
    <dgm:pt modelId="{060A4292-EB74-4D1F-A9A8-9E8A4CDB7628}" type="sibTrans" cxnId="{312EFF39-7F59-48A7-9A2C-11CE3D7A3240}">
      <dgm:prSet/>
      <dgm:spPr/>
      <dgm:t>
        <a:bodyPr/>
        <a:lstStyle/>
        <a:p>
          <a:endParaRPr lang="en-IN"/>
        </a:p>
      </dgm:t>
    </dgm:pt>
    <dgm:pt modelId="{034320EF-40F7-4C04-8FE7-9CF11A04D6DE}">
      <dgm:prSet custT="1"/>
      <dgm:spPr/>
      <dgm: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gm:t>
    </dgm:pt>
    <dgm:pt modelId="{9305DD7D-4849-476C-AC41-9C057863EE37}" type="parTrans" cxnId="{B36627B1-414F-4187-BB05-06965B76A0B4}">
      <dgm:prSet/>
      <dgm:spPr/>
      <dgm:t>
        <a:bodyPr/>
        <a:lstStyle/>
        <a:p>
          <a:endParaRPr lang="en-IN"/>
        </a:p>
      </dgm:t>
    </dgm:pt>
    <dgm:pt modelId="{305B96F7-DC3D-4A9F-B0AD-F62F71404F5E}" type="sibTrans" cxnId="{B36627B1-414F-4187-BB05-06965B76A0B4}">
      <dgm:prSet/>
      <dgm:spPr/>
      <dgm:t>
        <a:bodyPr/>
        <a:lstStyle/>
        <a:p>
          <a:endParaRPr lang="en-IN"/>
        </a:p>
      </dgm:t>
    </dgm:pt>
    <dgm:pt modelId="{8B0263B8-FAAB-42AE-BA55-117635D0A00B}">
      <dgm:prSet phldrT="[Text]" custT="1"/>
      <dgm:spPr/>
      <dgm:t>
        <a:bodyPr/>
        <a:lstStyle/>
        <a:p>
          <a:pPr algn="just"/>
          <a:r>
            <a:rPr lang="en-IN" sz="1200" dirty="0"/>
            <a:t>Sales is increasing. This only signifies that store is progressing in long term on an average of </a:t>
          </a:r>
          <a:r>
            <a:rPr lang="en-IN" sz="1200" b="1" dirty="0"/>
            <a:t>17.1 % per annum.</a:t>
          </a:r>
          <a:endParaRPr lang="en-IN" sz="1200" dirty="0"/>
        </a:p>
      </dgm:t>
    </dgm:pt>
    <dgm:pt modelId="{A0AFB2B2-BF5D-4B0F-AB9F-C2BC974B19B1}" type="parTrans" cxnId="{D4A9A1C3-B544-4556-9827-C3BA5F2BC757}">
      <dgm:prSet/>
      <dgm:spPr/>
      <dgm:t>
        <a:bodyPr/>
        <a:lstStyle/>
        <a:p>
          <a:endParaRPr lang="en-IN"/>
        </a:p>
      </dgm:t>
    </dgm:pt>
    <dgm:pt modelId="{E7F969AA-4566-4915-9A85-6062C8A2565C}" type="sibTrans" cxnId="{D4A9A1C3-B544-4556-9827-C3BA5F2BC757}">
      <dgm:prSet/>
      <dgm:spPr/>
      <dgm:t>
        <a:bodyPr/>
        <a:lstStyle/>
        <a:p>
          <a:endParaRPr lang="en-IN"/>
        </a:p>
      </dgm:t>
    </dgm:pt>
    <dgm:pt modelId="{4DB3434F-1485-4E96-8310-3A9A9E61743E}" type="pres">
      <dgm:prSet presAssocID="{BB11F652-FBA8-4171-9C31-B3966EEBAD02}" presName="Name0" presStyleCnt="0">
        <dgm:presLayoutVars>
          <dgm:dir/>
          <dgm:animLvl val="lvl"/>
          <dgm:resizeHandles val="exact"/>
        </dgm:presLayoutVars>
      </dgm:prSet>
      <dgm:spPr/>
    </dgm:pt>
    <dgm:pt modelId="{A2866F12-5D61-4D8F-98CD-8271945E4053}" type="pres">
      <dgm:prSet presAssocID="{9E916C40-5692-4295-82DB-B6FA3DD23E25}" presName="linNode" presStyleCnt="0"/>
      <dgm:spPr/>
    </dgm:pt>
    <dgm:pt modelId="{774513C5-E1D1-4534-86F5-D7F94B62B82F}" type="pres">
      <dgm:prSet presAssocID="{9E916C40-5692-4295-82DB-B6FA3DD23E25}" presName="parentText" presStyleLbl="node1" presStyleIdx="0" presStyleCnt="5">
        <dgm:presLayoutVars>
          <dgm:chMax val="1"/>
          <dgm:bulletEnabled val="1"/>
        </dgm:presLayoutVars>
      </dgm:prSet>
      <dgm:spPr/>
    </dgm:pt>
    <dgm:pt modelId="{8CF7DEE1-DB8B-4542-AA9A-75047F55C07B}" type="pres">
      <dgm:prSet presAssocID="{9E916C40-5692-4295-82DB-B6FA3DD23E25}" presName="descendantText" presStyleLbl="alignAccFollowNode1" presStyleIdx="0" presStyleCnt="2">
        <dgm:presLayoutVars>
          <dgm:bulletEnabled val="1"/>
        </dgm:presLayoutVars>
      </dgm:prSet>
      <dgm:spPr/>
    </dgm:pt>
    <dgm:pt modelId="{0F285FEE-5150-4648-BDC4-EA4C43BDEE30}" type="pres">
      <dgm:prSet presAssocID="{D58AAF3F-AD88-42D0-983C-31285719009D}" presName="sp" presStyleCnt="0"/>
      <dgm:spPr/>
    </dgm:pt>
    <dgm:pt modelId="{FB3135C9-C041-4DEF-9F6B-8DBCA49552BC}" type="pres">
      <dgm:prSet presAssocID="{F6EC44D7-F730-48C8-BA50-211BD5F5E9E7}" presName="linNode" presStyleCnt="0"/>
      <dgm:spPr/>
    </dgm:pt>
    <dgm:pt modelId="{C5D9205B-6B81-432B-B855-F4618B7FA22D}" type="pres">
      <dgm:prSet presAssocID="{F6EC44D7-F730-48C8-BA50-211BD5F5E9E7}" presName="parentText" presStyleLbl="node1" presStyleIdx="1" presStyleCnt="5">
        <dgm:presLayoutVars>
          <dgm:chMax val="1"/>
          <dgm:bulletEnabled val="1"/>
        </dgm:presLayoutVars>
      </dgm:prSet>
      <dgm:spPr/>
    </dgm:pt>
    <dgm:pt modelId="{4789A3A9-1B0B-4912-A775-073CFD76C8CE}" type="pres">
      <dgm:prSet presAssocID="{F6EC44D7-F730-48C8-BA50-211BD5F5E9E7}" presName="descendantText" presStyleLbl="alignAccFollowNode1" presStyleIdx="1" presStyleCnt="2">
        <dgm:presLayoutVars>
          <dgm:bulletEnabled val="1"/>
        </dgm:presLayoutVars>
      </dgm:prSet>
      <dgm:spPr/>
    </dgm:pt>
    <dgm:pt modelId="{F2A803AE-216C-4E1F-803B-9B94C311CBC1}" type="pres">
      <dgm:prSet presAssocID="{95D2AE10-06F7-48E3-BC7E-6F5ED76F1C27}" presName="sp" presStyleCnt="0"/>
      <dgm:spPr/>
    </dgm:pt>
    <dgm:pt modelId="{CCA06404-552F-4538-949F-6521E6DB6DE6}" type="pres">
      <dgm:prSet presAssocID="{01724506-FCF2-4ECF-B370-4E3C0C722FCE}" presName="linNode" presStyleCnt="0"/>
      <dgm:spPr/>
    </dgm:pt>
    <dgm:pt modelId="{E53DCCD8-AC59-4562-8E64-DCBFC69E1EE6}" type="pres">
      <dgm:prSet presAssocID="{01724506-FCF2-4ECF-B370-4E3C0C722FCE}" presName="parentText" presStyleLbl="node1" presStyleIdx="2" presStyleCnt="5">
        <dgm:presLayoutVars>
          <dgm:chMax val="1"/>
          <dgm:bulletEnabled val="1"/>
        </dgm:presLayoutVars>
      </dgm:prSet>
      <dgm:spPr/>
    </dgm:pt>
    <dgm:pt modelId="{E038F8FE-7540-47EC-8DE8-B5F0A342F052}" type="pres">
      <dgm:prSet presAssocID="{000EA9E9-F9DB-4A44-A7A1-75AEA9266970}" presName="sp" presStyleCnt="0"/>
      <dgm:spPr/>
    </dgm:pt>
    <dgm:pt modelId="{818D603B-9BCE-47FF-9806-0BC5D187376F}" type="pres">
      <dgm:prSet presAssocID="{5A102920-15C3-4059-A8A5-6A05A70BE9BC}" presName="linNode" presStyleCnt="0"/>
      <dgm:spPr/>
    </dgm:pt>
    <dgm:pt modelId="{433A9942-0189-424C-AB8B-1A3E674AEC78}" type="pres">
      <dgm:prSet presAssocID="{5A102920-15C3-4059-A8A5-6A05A70BE9BC}" presName="parentText" presStyleLbl="node1" presStyleIdx="3" presStyleCnt="5">
        <dgm:presLayoutVars>
          <dgm:chMax val="1"/>
          <dgm:bulletEnabled val="1"/>
        </dgm:presLayoutVars>
      </dgm:prSet>
      <dgm:spPr/>
    </dgm:pt>
    <dgm:pt modelId="{6D52EC1A-6DFE-4B93-B3F8-8AAC160CE7E7}" type="pres">
      <dgm:prSet presAssocID="{78EE8356-166F-411B-968B-AB9C76D7A27D}" presName="sp" presStyleCnt="0"/>
      <dgm:spPr/>
    </dgm:pt>
    <dgm:pt modelId="{C034E39D-77E7-4B6E-A7A6-94435E6BD8E0}" type="pres">
      <dgm:prSet presAssocID="{8A8E6F0C-7604-44CA-942B-34B5B96C6385}" presName="linNode" presStyleCnt="0"/>
      <dgm:spPr/>
    </dgm:pt>
    <dgm:pt modelId="{18481002-64AE-4C34-BC91-A15A57A4D6C3}" type="pres">
      <dgm:prSet presAssocID="{8A8E6F0C-7604-44CA-942B-34B5B96C6385}" presName="parentText" presStyleLbl="node1" presStyleIdx="4" presStyleCnt="5">
        <dgm:presLayoutVars>
          <dgm:chMax val="1"/>
          <dgm:bulletEnabled val="1"/>
        </dgm:presLayoutVars>
      </dgm:prSet>
      <dgm:spPr/>
    </dgm:pt>
  </dgm:ptLst>
  <dgm:cxnLst>
    <dgm:cxn modelId="{A53EB10E-2015-4441-8E5E-267846AB0A1B}" type="presOf" srcId="{F6EC44D7-F730-48C8-BA50-211BD5F5E9E7}" destId="{C5D9205B-6B81-432B-B855-F4618B7FA22D}" srcOrd="0" destOrd="0" presId="urn:microsoft.com/office/officeart/2005/8/layout/vList5"/>
    <dgm:cxn modelId="{0AA49120-A259-4093-B5A4-5E6895CAAE9D}" type="presOf" srcId="{5A102920-15C3-4059-A8A5-6A05A70BE9BC}" destId="{433A9942-0189-424C-AB8B-1A3E674AEC78}" srcOrd="0" destOrd="0" presId="urn:microsoft.com/office/officeart/2005/8/layout/vList5"/>
    <dgm:cxn modelId="{6504C633-F344-4622-98B5-DD712370A013}" type="presOf" srcId="{BB11F652-FBA8-4171-9C31-B3966EEBAD02}" destId="{4DB3434F-1485-4E96-8310-3A9A9E61743E}" srcOrd="0" destOrd="0" presId="urn:microsoft.com/office/officeart/2005/8/layout/vList5"/>
    <dgm:cxn modelId="{312EFF39-7F59-48A7-9A2C-11CE3D7A3240}" srcId="{BB11F652-FBA8-4171-9C31-B3966EEBAD02}" destId="{8A8E6F0C-7604-44CA-942B-34B5B96C6385}" srcOrd="4" destOrd="0" parTransId="{19ADAC10-8B2D-4FBA-B007-FDDD245F07C2}" sibTransId="{060A4292-EB74-4D1F-A9A8-9E8A4CDB7628}"/>
    <dgm:cxn modelId="{D21B6540-B649-4399-9435-A57077DB4568}" type="presOf" srcId="{034320EF-40F7-4C04-8FE7-9CF11A04D6DE}" destId="{4789A3A9-1B0B-4912-A775-073CFD76C8CE}" srcOrd="0" destOrd="0" presId="urn:microsoft.com/office/officeart/2005/8/layout/vList5"/>
    <dgm:cxn modelId="{7C642463-89A5-4C86-ADD3-79410A746CCA}" type="presOf" srcId="{9E916C40-5692-4295-82DB-B6FA3DD23E25}" destId="{774513C5-E1D1-4534-86F5-D7F94B62B82F}" srcOrd="0" destOrd="0" presId="urn:microsoft.com/office/officeart/2005/8/layout/vList5"/>
    <dgm:cxn modelId="{78C0EB6F-53F3-4DC3-AB2B-15AD1B009CA1}" srcId="{BB11F652-FBA8-4171-9C31-B3966EEBAD02}" destId="{F6EC44D7-F730-48C8-BA50-211BD5F5E9E7}" srcOrd="1" destOrd="0" parTransId="{8AC08DC1-3998-4760-85C9-33D87F966A74}" sibTransId="{95D2AE10-06F7-48E3-BC7E-6F5ED76F1C27}"/>
    <dgm:cxn modelId="{CCFE6D7F-1034-4A36-8530-7ABBA221EE1C}" srcId="{BB11F652-FBA8-4171-9C31-B3966EEBAD02}" destId="{5A102920-15C3-4059-A8A5-6A05A70BE9BC}" srcOrd="3" destOrd="0" parTransId="{D75D21B4-53A3-43E0-B26F-4A08E411E8E8}" sibTransId="{78EE8356-166F-411B-968B-AB9C76D7A27D}"/>
    <dgm:cxn modelId="{9394FA87-6118-4269-A3B8-87D4B6F100D1}" type="presOf" srcId="{8B0263B8-FAAB-42AE-BA55-117635D0A00B}" destId="{8CF7DEE1-DB8B-4542-AA9A-75047F55C07B}" srcOrd="0" destOrd="0" presId="urn:microsoft.com/office/officeart/2005/8/layout/vList5"/>
    <dgm:cxn modelId="{AF779188-BED0-4519-9273-3131EBDD3E0B}" type="presOf" srcId="{01724506-FCF2-4ECF-B370-4E3C0C722FCE}" destId="{E53DCCD8-AC59-4562-8E64-DCBFC69E1EE6}" srcOrd="0" destOrd="0" presId="urn:microsoft.com/office/officeart/2005/8/layout/vList5"/>
    <dgm:cxn modelId="{15988DAB-7B41-4042-9B6A-5E43E5490E91}" srcId="{BB11F652-FBA8-4171-9C31-B3966EEBAD02}" destId="{9E916C40-5692-4295-82DB-B6FA3DD23E25}" srcOrd="0" destOrd="0" parTransId="{8B867048-74DB-4758-9986-D599C66C9E58}" sibTransId="{D58AAF3F-AD88-42D0-983C-31285719009D}"/>
    <dgm:cxn modelId="{B36627B1-414F-4187-BB05-06965B76A0B4}" srcId="{F6EC44D7-F730-48C8-BA50-211BD5F5E9E7}" destId="{034320EF-40F7-4C04-8FE7-9CF11A04D6DE}" srcOrd="0" destOrd="0" parTransId="{9305DD7D-4849-476C-AC41-9C057863EE37}" sibTransId="{305B96F7-DC3D-4A9F-B0AD-F62F71404F5E}"/>
    <dgm:cxn modelId="{D4A9A1C3-B544-4556-9827-C3BA5F2BC757}" srcId="{9E916C40-5692-4295-82DB-B6FA3DD23E25}" destId="{8B0263B8-FAAB-42AE-BA55-117635D0A00B}" srcOrd="0" destOrd="0" parTransId="{A0AFB2B2-BF5D-4B0F-AB9F-C2BC974B19B1}" sibTransId="{E7F969AA-4566-4915-9A85-6062C8A2565C}"/>
    <dgm:cxn modelId="{4EBEA3CF-CD33-4129-AD81-4E616BF9E8C6}" type="presOf" srcId="{8A8E6F0C-7604-44CA-942B-34B5B96C6385}" destId="{18481002-64AE-4C34-BC91-A15A57A4D6C3}" srcOrd="0" destOrd="0" presId="urn:microsoft.com/office/officeart/2005/8/layout/vList5"/>
    <dgm:cxn modelId="{CEB04FDB-A218-473B-86DF-1D8ACD823295}" srcId="{BB11F652-FBA8-4171-9C31-B3966EEBAD02}" destId="{01724506-FCF2-4ECF-B370-4E3C0C722FCE}" srcOrd="2" destOrd="0" parTransId="{092C8325-D31C-43EB-ABB6-2F684BD8A4F3}" sibTransId="{000EA9E9-F9DB-4A44-A7A1-75AEA9266970}"/>
    <dgm:cxn modelId="{6C509508-BA09-43B0-BAFD-139E423E6412}" type="presParOf" srcId="{4DB3434F-1485-4E96-8310-3A9A9E61743E}" destId="{A2866F12-5D61-4D8F-98CD-8271945E4053}" srcOrd="0" destOrd="0" presId="urn:microsoft.com/office/officeart/2005/8/layout/vList5"/>
    <dgm:cxn modelId="{D138F16A-AD10-4DB2-8609-E68736C31397}" type="presParOf" srcId="{A2866F12-5D61-4D8F-98CD-8271945E4053}" destId="{774513C5-E1D1-4534-86F5-D7F94B62B82F}" srcOrd="0" destOrd="0" presId="urn:microsoft.com/office/officeart/2005/8/layout/vList5"/>
    <dgm:cxn modelId="{180BA4EA-05CA-4627-8433-C0E4FDCB7AF7}" type="presParOf" srcId="{A2866F12-5D61-4D8F-98CD-8271945E4053}" destId="{8CF7DEE1-DB8B-4542-AA9A-75047F55C07B}" srcOrd="1" destOrd="0" presId="urn:microsoft.com/office/officeart/2005/8/layout/vList5"/>
    <dgm:cxn modelId="{69CFB922-70BA-4439-9ECF-68166A55F2DD}" type="presParOf" srcId="{4DB3434F-1485-4E96-8310-3A9A9E61743E}" destId="{0F285FEE-5150-4648-BDC4-EA4C43BDEE30}" srcOrd="1" destOrd="0" presId="urn:microsoft.com/office/officeart/2005/8/layout/vList5"/>
    <dgm:cxn modelId="{17BD63D2-99A6-4394-99AF-F736E67620AB}" type="presParOf" srcId="{4DB3434F-1485-4E96-8310-3A9A9E61743E}" destId="{FB3135C9-C041-4DEF-9F6B-8DBCA49552BC}" srcOrd="2" destOrd="0" presId="urn:microsoft.com/office/officeart/2005/8/layout/vList5"/>
    <dgm:cxn modelId="{B58AB219-6AC7-48F2-9327-7845AD40AC8D}" type="presParOf" srcId="{FB3135C9-C041-4DEF-9F6B-8DBCA49552BC}" destId="{C5D9205B-6B81-432B-B855-F4618B7FA22D}" srcOrd="0" destOrd="0" presId="urn:microsoft.com/office/officeart/2005/8/layout/vList5"/>
    <dgm:cxn modelId="{3EEA9D14-B88E-446D-AE82-0B2B988D96A4}" type="presParOf" srcId="{FB3135C9-C041-4DEF-9F6B-8DBCA49552BC}" destId="{4789A3A9-1B0B-4912-A775-073CFD76C8CE}" srcOrd="1" destOrd="0" presId="urn:microsoft.com/office/officeart/2005/8/layout/vList5"/>
    <dgm:cxn modelId="{EE3F90F6-A304-49C4-BEC5-5CC9A40D6262}" type="presParOf" srcId="{4DB3434F-1485-4E96-8310-3A9A9E61743E}" destId="{F2A803AE-216C-4E1F-803B-9B94C311CBC1}" srcOrd="3" destOrd="0" presId="urn:microsoft.com/office/officeart/2005/8/layout/vList5"/>
    <dgm:cxn modelId="{053E6962-6A86-4799-A8D1-C0845758FEAC}" type="presParOf" srcId="{4DB3434F-1485-4E96-8310-3A9A9E61743E}" destId="{CCA06404-552F-4538-949F-6521E6DB6DE6}" srcOrd="4" destOrd="0" presId="urn:microsoft.com/office/officeart/2005/8/layout/vList5"/>
    <dgm:cxn modelId="{2EF92DA9-A0B3-4948-8F11-080E74022CC1}" type="presParOf" srcId="{CCA06404-552F-4538-949F-6521E6DB6DE6}" destId="{E53DCCD8-AC59-4562-8E64-DCBFC69E1EE6}" srcOrd="0" destOrd="0" presId="urn:microsoft.com/office/officeart/2005/8/layout/vList5"/>
    <dgm:cxn modelId="{417D4C98-4175-419B-AF17-2B0006ED85B0}" type="presParOf" srcId="{4DB3434F-1485-4E96-8310-3A9A9E61743E}" destId="{E038F8FE-7540-47EC-8DE8-B5F0A342F052}" srcOrd="5" destOrd="0" presId="urn:microsoft.com/office/officeart/2005/8/layout/vList5"/>
    <dgm:cxn modelId="{6B2A3249-84B2-43D6-942B-0FC2CA3484BB}" type="presParOf" srcId="{4DB3434F-1485-4E96-8310-3A9A9E61743E}" destId="{818D603B-9BCE-47FF-9806-0BC5D187376F}" srcOrd="6" destOrd="0" presId="urn:microsoft.com/office/officeart/2005/8/layout/vList5"/>
    <dgm:cxn modelId="{A305C23F-5B1F-42E5-9C56-C5142E6D04F6}" type="presParOf" srcId="{818D603B-9BCE-47FF-9806-0BC5D187376F}" destId="{433A9942-0189-424C-AB8B-1A3E674AEC78}" srcOrd="0" destOrd="0" presId="urn:microsoft.com/office/officeart/2005/8/layout/vList5"/>
    <dgm:cxn modelId="{551D2B7B-3E46-4199-A9ED-1350BA4EED8B}" type="presParOf" srcId="{4DB3434F-1485-4E96-8310-3A9A9E61743E}" destId="{6D52EC1A-6DFE-4B93-B3F8-8AAC160CE7E7}" srcOrd="7" destOrd="0" presId="urn:microsoft.com/office/officeart/2005/8/layout/vList5"/>
    <dgm:cxn modelId="{C7A82A89-4B30-470A-9E7E-028D7DE81EB0}" type="presParOf" srcId="{4DB3434F-1485-4E96-8310-3A9A9E61743E}" destId="{C034E39D-77E7-4B6E-A7A6-94435E6BD8E0}" srcOrd="8" destOrd="0" presId="urn:microsoft.com/office/officeart/2005/8/layout/vList5"/>
    <dgm:cxn modelId="{56FFBAD7-CF6A-433C-91ED-A59881504569}" type="presParOf" srcId="{C034E39D-77E7-4B6E-A7A6-94435E6BD8E0}" destId="{18481002-64AE-4C34-BC91-A15A57A4D6C3}"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11F652-FBA8-4171-9C31-B3966EEBAD02}"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IN"/>
        </a:p>
      </dgm:t>
    </dgm:pt>
    <dgm:pt modelId="{9E916C40-5692-4295-82DB-B6FA3DD23E25}">
      <dgm:prSet phldrT="[Text]" custT="1"/>
      <dgm:spPr/>
      <dgm:t>
        <a:bodyPr/>
        <a:lstStyle/>
        <a:p>
          <a:r>
            <a:rPr lang="en-US" sz="1600" b="1" dirty="0"/>
            <a:t>Total Sales</a:t>
          </a:r>
          <a:endParaRPr lang="en-IN" sz="1600" dirty="0"/>
        </a:p>
      </dgm:t>
    </dgm:pt>
    <dgm:pt modelId="{8B867048-74DB-4758-9986-D599C66C9E58}" type="parTrans" cxnId="{15988DAB-7B41-4042-9B6A-5E43E5490E91}">
      <dgm:prSet/>
      <dgm:spPr/>
      <dgm:t>
        <a:bodyPr/>
        <a:lstStyle/>
        <a:p>
          <a:endParaRPr lang="en-IN"/>
        </a:p>
      </dgm:t>
    </dgm:pt>
    <dgm:pt modelId="{D58AAF3F-AD88-42D0-983C-31285719009D}" type="sibTrans" cxnId="{15988DAB-7B41-4042-9B6A-5E43E5490E91}">
      <dgm:prSet/>
      <dgm:spPr/>
      <dgm:t>
        <a:bodyPr/>
        <a:lstStyle/>
        <a:p>
          <a:endParaRPr lang="en-IN"/>
        </a:p>
      </dgm:t>
    </dgm:pt>
    <dgm:pt modelId="{F6EC44D7-F730-48C8-BA50-211BD5F5E9E7}">
      <dgm:prSet custT="1"/>
      <dgm:spPr/>
      <dgm:t>
        <a:bodyPr/>
        <a:lstStyle/>
        <a:p>
          <a:r>
            <a:rPr lang="en-US" sz="1600" b="1" dirty="0"/>
            <a:t>Sales Distribution</a:t>
          </a:r>
          <a:endParaRPr lang="en-US" sz="1600" dirty="0"/>
        </a:p>
      </dgm:t>
    </dgm:pt>
    <dgm:pt modelId="{8AC08DC1-3998-4760-85C9-33D87F966A74}" type="parTrans" cxnId="{78C0EB6F-53F3-4DC3-AB2B-15AD1B009CA1}">
      <dgm:prSet/>
      <dgm:spPr/>
      <dgm:t>
        <a:bodyPr/>
        <a:lstStyle/>
        <a:p>
          <a:endParaRPr lang="en-IN"/>
        </a:p>
      </dgm:t>
    </dgm:pt>
    <dgm:pt modelId="{95D2AE10-06F7-48E3-BC7E-6F5ED76F1C27}" type="sibTrans" cxnId="{78C0EB6F-53F3-4DC3-AB2B-15AD1B009CA1}">
      <dgm:prSet/>
      <dgm:spPr/>
      <dgm:t>
        <a:bodyPr/>
        <a:lstStyle/>
        <a:p>
          <a:endParaRPr lang="en-IN"/>
        </a:p>
      </dgm:t>
    </dgm:pt>
    <dgm:pt modelId="{01724506-FCF2-4ECF-B370-4E3C0C722FCE}">
      <dgm:prSet custT="1"/>
      <dgm:spPr/>
      <dgm:t>
        <a:bodyPr/>
        <a:lstStyle/>
        <a:p>
          <a:r>
            <a:rPr lang="en-US" sz="1600" b="1" dirty="0"/>
            <a:t>Sub-category Distribution</a:t>
          </a:r>
        </a:p>
      </dgm:t>
    </dgm:pt>
    <dgm:pt modelId="{092C8325-D31C-43EB-ABB6-2F684BD8A4F3}" type="parTrans" cxnId="{CEB04FDB-A218-473B-86DF-1D8ACD823295}">
      <dgm:prSet/>
      <dgm:spPr/>
      <dgm:t>
        <a:bodyPr/>
        <a:lstStyle/>
        <a:p>
          <a:endParaRPr lang="en-IN"/>
        </a:p>
      </dgm:t>
    </dgm:pt>
    <dgm:pt modelId="{000EA9E9-F9DB-4A44-A7A1-75AEA9266970}" type="sibTrans" cxnId="{CEB04FDB-A218-473B-86DF-1D8ACD823295}">
      <dgm:prSet/>
      <dgm:spPr/>
      <dgm:t>
        <a:bodyPr/>
        <a:lstStyle/>
        <a:p>
          <a:endParaRPr lang="en-IN"/>
        </a:p>
      </dgm:t>
    </dgm:pt>
    <dgm:pt modelId="{5A102920-15C3-4059-A8A5-6A05A70BE9BC}">
      <dgm:prSet custT="1"/>
      <dgm:spPr/>
      <dgm:t>
        <a:bodyPr/>
        <a:lstStyle/>
        <a:p>
          <a:r>
            <a:rPr lang="en-US" sz="1600" b="1" dirty="0"/>
            <a:t>Customer </a:t>
          </a:r>
          <a:r>
            <a:rPr lang="en-IN" sz="1600" b="1" dirty="0"/>
            <a:t>Analysis</a:t>
          </a:r>
        </a:p>
      </dgm:t>
    </dgm:pt>
    <dgm:pt modelId="{D75D21B4-53A3-43E0-B26F-4A08E411E8E8}" type="parTrans" cxnId="{CCFE6D7F-1034-4A36-8530-7ABBA221EE1C}">
      <dgm:prSet/>
      <dgm:spPr/>
      <dgm:t>
        <a:bodyPr/>
        <a:lstStyle/>
        <a:p>
          <a:endParaRPr lang="en-IN"/>
        </a:p>
      </dgm:t>
    </dgm:pt>
    <dgm:pt modelId="{78EE8356-166F-411B-968B-AB9C76D7A27D}" type="sibTrans" cxnId="{CCFE6D7F-1034-4A36-8530-7ABBA221EE1C}">
      <dgm:prSet/>
      <dgm:spPr/>
      <dgm:t>
        <a:bodyPr/>
        <a:lstStyle/>
        <a:p>
          <a:endParaRPr lang="en-IN"/>
        </a:p>
      </dgm:t>
    </dgm:pt>
    <dgm:pt modelId="{8A8E6F0C-7604-44CA-942B-34B5B96C6385}">
      <dgm:prSet custT="1"/>
      <dgm:spPr/>
      <dgm:t>
        <a:bodyPr/>
        <a:lstStyle/>
        <a:p>
          <a:r>
            <a:rPr lang="en-IN" sz="1600" b="1" dirty="0"/>
            <a:t>Return Impact</a:t>
          </a:r>
        </a:p>
      </dgm:t>
    </dgm:pt>
    <dgm:pt modelId="{19ADAC10-8B2D-4FBA-B007-FDDD245F07C2}" type="parTrans" cxnId="{312EFF39-7F59-48A7-9A2C-11CE3D7A3240}">
      <dgm:prSet/>
      <dgm:spPr/>
      <dgm:t>
        <a:bodyPr/>
        <a:lstStyle/>
        <a:p>
          <a:endParaRPr lang="en-IN"/>
        </a:p>
      </dgm:t>
    </dgm:pt>
    <dgm:pt modelId="{060A4292-EB74-4D1F-A9A8-9E8A4CDB7628}" type="sibTrans" cxnId="{312EFF39-7F59-48A7-9A2C-11CE3D7A3240}">
      <dgm:prSet/>
      <dgm:spPr/>
      <dgm:t>
        <a:bodyPr/>
        <a:lstStyle/>
        <a:p>
          <a:endParaRPr lang="en-IN"/>
        </a:p>
      </dgm:t>
    </dgm:pt>
    <dgm:pt modelId="{034320EF-40F7-4C04-8FE7-9CF11A04D6DE}">
      <dgm:prSet custT="1"/>
      <dgm:spPr/>
      <dgm: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gm:t>
    </dgm:pt>
    <dgm:pt modelId="{9305DD7D-4849-476C-AC41-9C057863EE37}" type="parTrans" cxnId="{B36627B1-414F-4187-BB05-06965B76A0B4}">
      <dgm:prSet/>
      <dgm:spPr/>
      <dgm:t>
        <a:bodyPr/>
        <a:lstStyle/>
        <a:p>
          <a:endParaRPr lang="en-IN"/>
        </a:p>
      </dgm:t>
    </dgm:pt>
    <dgm:pt modelId="{305B96F7-DC3D-4A9F-B0AD-F62F71404F5E}" type="sibTrans" cxnId="{B36627B1-414F-4187-BB05-06965B76A0B4}">
      <dgm:prSet/>
      <dgm:spPr/>
      <dgm:t>
        <a:bodyPr/>
        <a:lstStyle/>
        <a:p>
          <a:endParaRPr lang="en-IN"/>
        </a:p>
      </dgm:t>
    </dgm:pt>
    <dgm:pt modelId="{8B0263B8-FAAB-42AE-BA55-117635D0A00B}">
      <dgm:prSet phldrT="[Text]" custT="1"/>
      <dgm:spPr/>
      <dgm:t>
        <a:bodyPr/>
        <a:lstStyle/>
        <a:p>
          <a:pPr algn="just"/>
          <a:r>
            <a:rPr lang="en-IN" sz="1200" dirty="0"/>
            <a:t>Sales is increasing. This only signifies that store is progressing in long term on an average of </a:t>
          </a:r>
          <a:r>
            <a:rPr lang="en-IN" sz="1200" b="1" dirty="0"/>
            <a:t>17.1 % per annum.</a:t>
          </a:r>
          <a:endParaRPr lang="en-IN" sz="1200" dirty="0"/>
        </a:p>
      </dgm:t>
    </dgm:pt>
    <dgm:pt modelId="{A0AFB2B2-BF5D-4B0F-AB9F-C2BC974B19B1}" type="parTrans" cxnId="{D4A9A1C3-B544-4556-9827-C3BA5F2BC757}">
      <dgm:prSet/>
      <dgm:spPr/>
      <dgm:t>
        <a:bodyPr/>
        <a:lstStyle/>
        <a:p>
          <a:endParaRPr lang="en-IN"/>
        </a:p>
      </dgm:t>
    </dgm:pt>
    <dgm:pt modelId="{E7F969AA-4566-4915-9A85-6062C8A2565C}" type="sibTrans" cxnId="{D4A9A1C3-B544-4556-9827-C3BA5F2BC757}">
      <dgm:prSet/>
      <dgm:spPr/>
      <dgm:t>
        <a:bodyPr/>
        <a:lstStyle/>
        <a:p>
          <a:endParaRPr lang="en-IN"/>
        </a:p>
      </dgm:t>
    </dgm:pt>
    <dgm:pt modelId="{5BA21A2B-A041-4CA6-B318-F19EE5C1A686}">
      <dgm:prSet custT="1"/>
      <dgm:spPr/>
      <dgm:t>
        <a:bodyPr/>
        <a:lstStyle/>
        <a:p>
          <a:pPr algn="just"/>
          <a:r>
            <a:rPr lang="en-US" sz="1200" b="0" dirty="0"/>
            <a:t>Subcategories namely supplies, bookcases &amp; tables are clearly driving </a:t>
          </a:r>
          <a:r>
            <a:rPr lang="en-US" sz="1200" b="1" dirty="0"/>
            <a:t>down</a:t>
          </a:r>
          <a:r>
            <a:rPr lang="en-US" sz="1200" b="0" dirty="0"/>
            <a:t> </a:t>
          </a:r>
          <a:r>
            <a:rPr lang="en-US" sz="1200" b="1" dirty="0"/>
            <a:t>overall </a:t>
          </a:r>
          <a:r>
            <a:rPr lang="en-US" sz="1200" b="0" dirty="0"/>
            <a:t>profitability.</a:t>
          </a:r>
        </a:p>
      </dgm:t>
    </dgm:pt>
    <dgm:pt modelId="{28329FBF-0CC0-492A-A9EC-42CD7BCC76E6}" type="parTrans" cxnId="{BCAF3F27-9033-4160-865C-11933FEDDB7F}">
      <dgm:prSet/>
      <dgm:spPr/>
      <dgm:t>
        <a:bodyPr/>
        <a:lstStyle/>
        <a:p>
          <a:endParaRPr lang="en-IN"/>
        </a:p>
      </dgm:t>
    </dgm:pt>
    <dgm:pt modelId="{D30418C7-F580-4EC6-BCCE-504FE909ED47}" type="sibTrans" cxnId="{BCAF3F27-9033-4160-865C-11933FEDDB7F}">
      <dgm:prSet/>
      <dgm:spPr/>
      <dgm:t>
        <a:bodyPr/>
        <a:lstStyle/>
        <a:p>
          <a:endParaRPr lang="en-IN"/>
        </a:p>
      </dgm:t>
    </dgm:pt>
    <dgm:pt modelId="{4DB3434F-1485-4E96-8310-3A9A9E61743E}" type="pres">
      <dgm:prSet presAssocID="{BB11F652-FBA8-4171-9C31-B3966EEBAD02}" presName="Name0" presStyleCnt="0">
        <dgm:presLayoutVars>
          <dgm:dir/>
          <dgm:animLvl val="lvl"/>
          <dgm:resizeHandles val="exact"/>
        </dgm:presLayoutVars>
      </dgm:prSet>
      <dgm:spPr/>
    </dgm:pt>
    <dgm:pt modelId="{A2866F12-5D61-4D8F-98CD-8271945E4053}" type="pres">
      <dgm:prSet presAssocID="{9E916C40-5692-4295-82DB-B6FA3DD23E25}" presName="linNode" presStyleCnt="0"/>
      <dgm:spPr/>
    </dgm:pt>
    <dgm:pt modelId="{774513C5-E1D1-4534-86F5-D7F94B62B82F}" type="pres">
      <dgm:prSet presAssocID="{9E916C40-5692-4295-82DB-B6FA3DD23E25}" presName="parentText" presStyleLbl="node1" presStyleIdx="0" presStyleCnt="5">
        <dgm:presLayoutVars>
          <dgm:chMax val="1"/>
          <dgm:bulletEnabled val="1"/>
        </dgm:presLayoutVars>
      </dgm:prSet>
      <dgm:spPr/>
    </dgm:pt>
    <dgm:pt modelId="{8CF7DEE1-DB8B-4542-AA9A-75047F55C07B}" type="pres">
      <dgm:prSet presAssocID="{9E916C40-5692-4295-82DB-B6FA3DD23E25}" presName="descendantText" presStyleLbl="alignAccFollowNode1" presStyleIdx="0" presStyleCnt="3">
        <dgm:presLayoutVars>
          <dgm:bulletEnabled val="1"/>
        </dgm:presLayoutVars>
      </dgm:prSet>
      <dgm:spPr/>
    </dgm:pt>
    <dgm:pt modelId="{0F285FEE-5150-4648-BDC4-EA4C43BDEE30}" type="pres">
      <dgm:prSet presAssocID="{D58AAF3F-AD88-42D0-983C-31285719009D}" presName="sp" presStyleCnt="0"/>
      <dgm:spPr/>
    </dgm:pt>
    <dgm:pt modelId="{FB3135C9-C041-4DEF-9F6B-8DBCA49552BC}" type="pres">
      <dgm:prSet presAssocID="{F6EC44D7-F730-48C8-BA50-211BD5F5E9E7}" presName="linNode" presStyleCnt="0"/>
      <dgm:spPr/>
    </dgm:pt>
    <dgm:pt modelId="{C5D9205B-6B81-432B-B855-F4618B7FA22D}" type="pres">
      <dgm:prSet presAssocID="{F6EC44D7-F730-48C8-BA50-211BD5F5E9E7}" presName="parentText" presStyleLbl="node1" presStyleIdx="1" presStyleCnt="5">
        <dgm:presLayoutVars>
          <dgm:chMax val="1"/>
          <dgm:bulletEnabled val="1"/>
        </dgm:presLayoutVars>
      </dgm:prSet>
      <dgm:spPr/>
    </dgm:pt>
    <dgm:pt modelId="{4789A3A9-1B0B-4912-A775-073CFD76C8CE}" type="pres">
      <dgm:prSet presAssocID="{F6EC44D7-F730-48C8-BA50-211BD5F5E9E7}" presName="descendantText" presStyleLbl="alignAccFollowNode1" presStyleIdx="1" presStyleCnt="3">
        <dgm:presLayoutVars>
          <dgm:bulletEnabled val="1"/>
        </dgm:presLayoutVars>
      </dgm:prSet>
      <dgm:spPr/>
    </dgm:pt>
    <dgm:pt modelId="{F2A803AE-216C-4E1F-803B-9B94C311CBC1}" type="pres">
      <dgm:prSet presAssocID="{95D2AE10-06F7-48E3-BC7E-6F5ED76F1C27}" presName="sp" presStyleCnt="0"/>
      <dgm:spPr/>
    </dgm:pt>
    <dgm:pt modelId="{CCA06404-552F-4538-949F-6521E6DB6DE6}" type="pres">
      <dgm:prSet presAssocID="{01724506-FCF2-4ECF-B370-4E3C0C722FCE}" presName="linNode" presStyleCnt="0"/>
      <dgm:spPr/>
    </dgm:pt>
    <dgm:pt modelId="{E53DCCD8-AC59-4562-8E64-DCBFC69E1EE6}" type="pres">
      <dgm:prSet presAssocID="{01724506-FCF2-4ECF-B370-4E3C0C722FCE}" presName="parentText" presStyleLbl="node1" presStyleIdx="2" presStyleCnt="5">
        <dgm:presLayoutVars>
          <dgm:chMax val="1"/>
          <dgm:bulletEnabled val="1"/>
        </dgm:presLayoutVars>
      </dgm:prSet>
      <dgm:spPr/>
    </dgm:pt>
    <dgm:pt modelId="{8371B617-CEFE-4B44-BBF1-27A99513231D}" type="pres">
      <dgm:prSet presAssocID="{01724506-FCF2-4ECF-B370-4E3C0C722FCE}" presName="descendantText" presStyleLbl="alignAccFollowNode1" presStyleIdx="2" presStyleCnt="3">
        <dgm:presLayoutVars>
          <dgm:bulletEnabled val="1"/>
        </dgm:presLayoutVars>
      </dgm:prSet>
      <dgm:spPr/>
    </dgm:pt>
    <dgm:pt modelId="{E038F8FE-7540-47EC-8DE8-B5F0A342F052}" type="pres">
      <dgm:prSet presAssocID="{000EA9E9-F9DB-4A44-A7A1-75AEA9266970}" presName="sp" presStyleCnt="0"/>
      <dgm:spPr/>
    </dgm:pt>
    <dgm:pt modelId="{818D603B-9BCE-47FF-9806-0BC5D187376F}" type="pres">
      <dgm:prSet presAssocID="{5A102920-15C3-4059-A8A5-6A05A70BE9BC}" presName="linNode" presStyleCnt="0"/>
      <dgm:spPr/>
    </dgm:pt>
    <dgm:pt modelId="{433A9942-0189-424C-AB8B-1A3E674AEC78}" type="pres">
      <dgm:prSet presAssocID="{5A102920-15C3-4059-A8A5-6A05A70BE9BC}" presName="parentText" presStyleLbl="node1" presStyleIdx="3" presStyleCnt="5">
        <dgm:presLayoutVars>
          <dgm:chMax val="1"/>
          <dgm:bulletEnabled val="1"/>
        </dgm:presLayoutVars>
      </dgm:prSet>
      <dgm:spPr/>
    </dgm:pt>
    <dgm:pt modelId="{6D52EC1A-6DFE-4B93-B3F8-8AAC160CE7E7}" type="pres">
      <dgm:prSet presAssocID="{78EE8356-166F-411B-968B-AB9C76D7A27D}" presName="sp" presStyleCnt="0"/>
      <dgm:spPr/>
    </dgm:pt>
    <dgm:pt modelId="{C034E39D-77E7-4B6E-A7A6-94435E6BD8E0}" type="pres">
      <dgm:prSet presAssocID="{8A8E6F0C-7604-44CA-942B-34B5B96C6385}" presName="linNode" presStyleCnt="0"/>
      <dgm:spPr/>
    </dgm:pt>
    <dgm:pt modelId="{18481002-64AE-4C34-BC91-A15A57A4D6C3}" type="pres">
      <dgm:prSet presAssocID="{8A8E6F0C-7604-44CA-942B-34B5B96C6385}" presName="parentText" presStyleLbl="node1" presStyleIdx="4" presStyleCnt="5">
        <dgm:presLayoutVars>
          <dgm:chMax val="1"/>
          <dgm:bulletEnabled val="1"/>
        </dgm:presLayoutVars>
      </dgm:prSet>
      <dgm:spPr/>
    </dgm:pt>
  </dgm:ptLst>
  <dgm:cxnLst>
    <dgm:cxn modelId="{A53EB10E-2015-4441-8E5E-267846AB0A1B}" type="presOf" srcId="{F6EC44D7-F730-48C8-BA50-211BD5F5E9E7}" destId="{C5D9205B-6B81-432B-B855-F4618B7FA22D}" srcOrd="0" destOrd="0" presId="urn:microsoft.com/office/officeart/2005/8/layout/vList5"/>
    <dgm:cxn modelId="{0AA49120-A259-4093-B5A4-5E6895CAAE9D}" type="presOf" srcId="{5A102920-15C3-4059-A8A5-6A05A70BE9BC}" destId="{433A9942-0189-424C-AB8B-1A3E674AEC78}" srcOrd="0" destOrd="0" presId="urn:microsoft.com/office/officeart/2005/8/layout/vList5"/>
    <dgm:cxn modelId="{BCAF3F27-9033-4160-865C-11933FEDDB7F}" srcId="{01724506-FCF2-4ECF-B370-4E3C0C722FCE}" destId="{5BA21A2B-A041-4CA6-B318-F19EE5C1A686}" srcOrd="0" destOrd="0" parTransId="{28329FBF-0CC0-492A-A9EC-42CD7BCC76E6}" sibTransId="{D30418C7-F580-4EC6-BCCE-504FE909ED47}"/>
    <dgm:cxn modelId="{6504C633-F344-4622-98B5-DD712370A013}" type="presOf" srcId="{BB11F652-FBA8-4171-9C31-B3966EEBAD02}" destId="{4DB3434F-1485-4E96-8310-3A9A9E61743E}" srcOrd="0" destOrd="0" presId="urn:microsoft.com/office/officeart/2005/8/layout/vList5"/>
    <dgm:cxn modelId="{312EFF39-7F59-48A7-9A2C-11CE3D7A3240}" srcId="{BB11F652-FBA8-4171-9C31-B3966EEBAD02}" destId="{8A8E6F0C-7604-44CA-942B-34B5B96C6385}" srcOrd="4" destOrd="0" parTransId="{19ADAC10-8B2D-4FBA-B007-FDDD245F07C2}" sibTransId="{060A4292-EB74-4D1F-A9A8-9E8A4CDB7628}"/>
    <dgm:cxn modelId="{D21B6540-B649-4399-9435-A57077DB4568}" type="presOf" srcId="{034320EF-40F7-4C04-8FE7-9CF11A04D6DE}" destId="{4789A3A9-1B0B-4912-A775-073CFD76C8CE}" srcOrd="0" destOrd="0" presId="urn:microsoft.com/office/officeart/2005/8/layout/vList5"/>
    <dgm:cxn modelId="{7C642463-89A5-4C86-ADD3-79410A746CCA}" type="presOf" srcId="{9E916C40-5692-4295-82DB-B6FA3DD23E25}" destId="{774513C5-E1D1-4534-86F5-D7F94B62B82F}" srcOrd="0" destOrd="0" presId="urn:microsoft.com/office/officeart/2005/8/layout/vList5"/>
    <dgm:cxn modelId="{78C0EB6F-53F3-4DC3-AB2B-15AD1B009CA1}" srcId="{BB11F652-FBA8-4171-9C31-B3966EEBAD02}" destId="{F6EC44D7-F730-48C8-BA50-211BD5F5E9E7}" srcOrd="1" destOrd="0" parTransId="{8AC08DC1-3998-4760-85C9-33D87F966A74}" sibTransId="{95D2AE10-06F7-48E3-BC7E-6F5ED76F1C27}"/>
    <dgm:cxn modelId="{B579A973-462C-4084-B407-381E89E0F271}" type="presOf" srcId="{5BA21A2B-A041-4CA6-B318-F19EE5C1A686}" destId="{8371B617-CEFE-4B44-BBF1-27A99513231D}" srcOrd="0" destOrd="0" presId="urn:microsoft.com/office/officeart/2005/8/layout/vList5"/>
    <dgm:cxn modelId="{CCFE6D7F-1034-4A36-8530-7ABBA221EE1C}" srcId="{BB11F652-FBA8-4171-9C31-B3966EEBAD02}" destId="{5A102920-15C3-4059-A8A5-6A05A70BE9BC}" srcOrd="3" destOrd="0" parTransId="{D75D21B4-53A3-43E0-B26F-4A08E411E8E8}" sibTransId="{78EE8356-166F-411B-968B-AB9C76D7A27D}"/>
    <dgm:cxn modelId="{9394FA87-6118-4269-A3B8-87D4B6F100D1}" type="presOf" srcId="{8B0263B8-FAAB-42AE-BA55-117635D0A00B}" destId="{8CF7DEE1-DB8B-4542-AA9A-75047F55C07B}" srcOrd="0" destOrd="0" presId="urn:microsoft.com/office/officeart/2005/8/layout/vList5"/>
    <dgm:cxn modelId="{AF779188-BED0-4519-9273-3131EBDD3E0B}" type="presOf" srcId="{01724506-FCF2-4ECF-B370-4E3C0C722FCE}" destId="{E53DCCD8-AC59-4562-8E64-DCBFC69E1EE6}" srcOrd="0" destOrd="0" presId="urn:microsoft.com/office/officeart/2005/8/layout/vList5"/>
    <dgm:cxn modelId="{15988DAB-7B41-4042-9B6A-5E43E5490E91}" srcId="{BB11F652-FBA8-4171-9C31-B3966EEBAD02}" destId="{9E916C40-5692-4295-82DB-B6FA3DD23E25}" srcOrd="0" destOrd="0" parTransId="{8B867048-74DB-4758-9986-D599C66C9E58}" sibTransId="{D58AAF3F-AD88-42D0-983C-31285719009D}"/>
    <dgm:cxn modelId="{B36627B1-414F-4187-BB05-06965B76A0B4}" srcId="{F6EC44D7-F730-48C8-BA50-211BD5F5E9E7}" destId="{034320EF-40F7-4C04-8FE7-9CF11A04D6DE}" srcOrd="0" destOrd="0" parTransId="{9305DD7D-4849-476C-AC41-9C057863EE37}" sibTransId="{305B96F7-DC3D-4A9F-B0AD-F62F71404F5E}"/>
    <dgm:cxn modelId="{D4A9A1C3-B544-4556-9827-C3BA5F2BC757}" srcId="{9E916C40-5692-4295-82DB-B6FA3DD23E25}" destId="{8B0263B8-FAAB-42AE-BA55-117635D0A00B}" srcOrd="0" destOrd="0" parTransId="{A0AFB2B2-BF5D-4B0F-AB9F-C2BC974B19B1}" sibTransId="{E7F969AA-4566-4915-9A85-6062C8A2565C}"/>
    <dgm:cxn modelId="{4EBEA3CF-CD33-4129-AD81-4E616BF9E8C6}" type="presOf" srcId="{8A8E6F0C-7604-44CA-942B-34B5B96C6385}" destId="{18481002-64AE-4C34-BC91-A15A57A4D6C3}" srcOrd="0" destOrd="0" presId="urn:microsoft.com/office/officeart/2005/8/layout/vList5"/>
    <dgm:cxn modelId="{CEB04FDB-A218-473B-86DF-1D8ACD823295}" srcId="{BB11F652-FBA8-4171-9C31-B3966EEBAD02}" destId="{01724506-FCF2-4ECF-B370-4E3C0C722FCE}" srcOrd="2" destOrd="0" parTransId="{092C8325-D31C-43EB-ABB6-2F684BD8A4F3}" sibTransId="{000EA9E9-F9DB-4A44-A7A1-75AEA9266970}"/>
    <dgm:cxn modelId="{6C509508-BA09-43B0-BAFD-139E423E6412}" type="presParOf" srcId="{4DB3434F-1485-4E96-8310-3A9A9E61743E}" destId="{A2866F12-5D61-4D8F-98CD-8271945E4053}" srcOrd="0" destOrd="0" presId="urn:microsoft.com/office/officeart/2005/8/layout/vList5"/>
    <dgm:cxn modelId="{D138F16A-AD10-4DB2-8609-E68736C31397}" type="presParOf" srcId="{A2866F12-5D61-4D8F-98CD-8271945E4053}" destId="{774513C5-E1D1-4534-86F5-D7F94B62B82F}" srcOrd="0" destOrd="0" presId="urn:microsoft.com/office/officeart/2005/8/layout/vList5"/>
    <dgm:cxn modelId="{180BA4EA-05CA-4627-8433-C0E4FDCB7AF7}" type="presParOf" srcId="{A2866F12-5D61-4D8F-98CD-8271945E4053}" destId="{8CF7DEE1-DB8B-4542-AA9A-75047F55C07B}" srcOrd="1" destOrd="0" presId="urn:microsoft.com/office/officeart/2005/8/layout/vList5"/>
    <dgm:cxn modelId="{69CFB922-70BA-4439-9ECF-68166A55F2DD}" type="presParOf" srcId="{4DB3434F-1485-4E96-8310-3A9A9E61743E}" destId="{0F285FEE-5150-4648-BDC4-EA4C43BDEE30}" srcOrd="1" destOrd="0" presId="urn:microsoft.com/office/officeart/2005/8/layout/vList5"/>
    <dgm:cxn modelId="{17BD63D2-99A6-4394-99AF-F736E67620AB}" type="presParOf" srcId="{4DB3434F-1485-4E96-8310-3A9A9E61743E}" destId="{FB3135C9-C041-4DEF-9F6B-8DBCA49552BC}" srcOrd="2" destOrd="0" presId="urn:microsoft.com/office/officeart/2005/8/layout/vList5"/>
    <dgm:cxn modelId="{B58AB219-6AC7-48F2-9327-7845AD40AC8D}" type="presParOf" srcId="{FB3135C9-C041-4DEF-9F6B-8DBCA49552BC}" destId="{C5D9205B-6B81-432B-B855-F4618B7FA22D}" srcOrd="0" destOrd="0" presId="urn:microsoft.com/office/officeart/2005/8/layout/vList5"/>
    <dgm:cxn modelId="{3EEA9D14-B88E-446D-AE82-0B2B988D96A4}" type="presParOf" srcId="{FB3135C9-C041-4DEF-9F6B-8DBCA49552BC}" destId="{4789A3A9-1B0B-4912-A775-073CFD76C8CE}" srcOrd="1" destOrd="0" presId="urn:microsoft.com/office/officeart/2005/8/layout/vList5"/>
    <dgm:cxn modelId="{EE3F90F6-A304-49C4-BEC5-5CC9A40D6262}" type="presParOf" srcId="{4DB3434F-1485-4E96-8310-3A9A9E61743E}" destId="{F2A803AE-216C-4E1F-803B-9B94C311CBC1}" srcOrd="3" destOrd="0" presId="urn:microsoft.com/office/officeart/2005/8/layout/vList5"/>
    <dgm:cxn modelId="{053E6962-6A86-4799-A8D1-C0845758FEAC}" type="presParOf" srcId="{4DB3434F-1485-4E96-8310-3A9A9E61743E}" destId="{CCA06404-552F-4538-949F-6521E6DB6DE6}" srcOrd="4" destOrd="0" presId="urn:microsoft.com/office/officeart/2005/8/layout/vList5"/>
    <dgm:cxn modelId="{2EF92DA9-A0B3-4948-8F11-080E74022CC1}" type="presParOf" srcId="{CCA06404-552F-4538-949F-6521E6DB6DE6}" destId="{E53DCCD8-AC59-4562-8E64-DCBFC69E1EE6}" srcOrd="0" destOrd="0" presId="urn:microsoft.com/office/officeart/2005/8/layout/vList5"/>
    <dgm:cxn modelId="{05335119-52EB-4970-82C9-8B3584DFA3AF}" type="presParOf" srcId="{CCA06404-552F-4538-949F-6521E6DB6DE6}" destId="{8371B617-CEFE-4B44-BBF1-27A99513231D}" srcOrd="1" destOrd="0" presId="urn:microsoft.com/office/officeart/2005/8/layout/vList5"/>
    <dgm:cxn modelId="{417D4C98-4175-419B-AF17-2B0006ED85B0}" type="presParOf" srcId="{4DB3434F-1485-4E96-8310-3A9A9E61743E}" destId="{E038F8FE-7540-47EC-8DE8-B5F0A342F052}" srcOrd="5" destOrd="0" presId="urn:microsoft.com/office/officeart/2005/8/layout/vList5"/>
    <dgm:cxn modelId="{6B2A3249-84B2-43D6-942B-0FC2CA3484BB}" type="presParOf" srcId="{4DB3434F-1485-4E96-8310-3A9A9E61743E}" destId="{818D603B-9BCE-47FF-9806-0BC5D187376F}" srcOrd="6" destOrd="0" presId="urn:microsoft.com/office/officeart/2005/8/layout/vList5"/>
    <dgm:cxn modelId="{A305C23F-5B1F-42E5-9C56-C5142E6D04F6}" type="presParOf" srcId="{818D603B-9BCE-47FF-9806-0BC5D187376F}" destId="{433A9942-0189-424C-AB8B-1A3E674AEC78}" srcOrd="0" destOrd="0" presId="urn:microsoft.com/office/officeart/2005/8/layout/vList5"/>
    <dgm:cxn modelId="{551D2B7B-3E46-4199-A9ED-1350BA4EED8B}" type="presParOf" srcId="{4DB3434F-1485-4E96-8310-3A9A9E61743E}" destId="{6D52EC1A-6DFE-4B93-B3F8-8AAC160CE7E7}" srcOrd="7" destOrd="0" presId="urn:microsoft.com/office/officeart/2005/8/layout/vList5"/>
    <dgm:cxn modelId="{C7A82A89-4B30-470A-9E7E-028D7DE81EB0}" type="presParOf" srcId="{4DB3434F-1485-4E96-8310-3A9A9E61743E}" destId="{C034E39D-77E7-4B6E-A7A6-94435E6BD8E0}" srcOrd="8" destOrd="0" presId="urn:microsoft.com/office/officeart/2005/8/layout/vList5"/>
    <dgm:cxn modelId="{56FFBAD7-CF6A-433C-91ED-A59881504569}" type="presParOf" srcId="{C034E39D-77E7-4B6E-A7A6-94435E6BD8E0}" destId="{18481002-64AE-4C34-BC91-A15A57A4D6C3}"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11F652-FBA8-4171-9C31-B3966EEBAD02}"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IN"/>
        </a:p>
      </dgm:t>
    </dgm:pt>
    <dgm:pt modelId="{9E916C40-5692-4295-82DB-B6FA3DD23E25}">
      <dgm:prSet phldrT="[Text]" custT="1"/>
      <dgm:spPr/>
      <dgm:t>
        <a:bodyPr/>
        <a:lstStyle/>
        <a:p>
          <a:r>
            <a:rPr lang="en-US" sz="1600" b="1" dirty="0"/>
            <a:t>Total Sales</a:t>
          </a:r>
          <a:endParaRPr lang="en-IN" sz="1600" dirty="0"/>
        </a:p>
      </dgm:t>
    </dgm:pt>
    <dgm:pt modelId="{8B867048-74DB-4758-9986-D599C66C9E58}" type="parTrans" cxnId="{15988DAB-7B41-4042-9B6A-5E43E5490E91}">
      <dgm:prSet/>
      <dgm:spPr/>
      <dgm:t>
        <a:bodyPr/>
        <a:lstStyle/>
        <a:p>
          <a:endParaRPr lang="en-IN"/>
        </a:p>
      </dgm:t>
    </dgm:pt>
    <dgm:pt modelId="{D58AAF3F-AD88-42D0-983C-31285719009D}" type="sibTrans" cxnId="{15988DAB-7B41-4042-9B6A-5E43E5490E91}">
      <dgm:prSet/>
      <dgm:spPr/>
      <dgm:t>
        <a:bodyPr/>
        <a:lstStyle/>
        <a:p>
          <a:endParaRPr lang="en-IN"/>
        </a:p>
      </dgm:t>
    </dgm:pt>
    <dgm:pt modelId="{F6EC44D7-F730-48C8-BA50-211BD5F5E9E7}">
      <dgm:prSet custT="1"/>
      <dgm:spPr/>
      <dgm:t>
        <a:bodyPr/>
        <a:lstStyle/>
        <a:p>
          <a:r>
            <a:rPr lang="en-US" sz="1600" b="1" dirty="0"/>
            <a:t>Sales Distribution</a:t>
          </a:r>
          <a:endParaRPr lang="en-US" sz="1600" dirty="0"/>
        </a:p>
      </dgm:t>
    </dgm:pt>
    <dgm:pt modelId="{8AC08DC1-3998-4760-85C9-33D87F966A74}" type="parTrans" cxnId="{78C0EB6F-53F3-4DC3-AB2B-15AD1B009CA1}">
      <dgm:prSet/>
      <dgm:spPr/>
      <dgm:t>
        <a:bodyPr/>
        <a:lstStyle/>
        <a:p>
          <a:endParaRPr lang="en-IN"/>
        </a:p>
      </dgm:t>
    </dgm:pt>
    <dgm:pt modelId="{95D2AE10-06F7-48E3-BC7E-6F5ED76F1C27}" type="sibTrans" cxnId="{78C0EB6F-53F3-4DC3-AB2B-15AD1B009CA1}">
      <dgm:prSet/>
      <dgm:spPr/>
      <dgm:t>
        <a:bodyPr/>
        <a:lstStyle/>
        <a:p>
          <a:endParaRPr lang="en-IN"/>
        </a:p>
      </dgm:t>
    </dgm:pt>
    <dgm:pt modelId="{01724506-FCF2-4ECF-B370-4E3C0C722FCE}">
      <dgm:prSet custT="1"/>
      <dgm:spPr/>
      <dgm:t>
        <a:bodyPr/>
        <a:lstStyle/>
        <a:p>
          <a:r>
            <a:rPr lang="en-US" sz="1600" b="1" dirty="0"/>
            <a:t>Sub-category Distribution</a:t>
          </a:r>
        </a:p>
      </dgm:t>
    </dgm:pt>
    <dgm:pt modelId="{092C8325-D31C-43EB-ABB6-2F684BD8A4F3}" type="parTrans" cxnId="{CEB04FDB-A218-473B-86DF-1D8ACD823295}">
      <dgm:prSet/>
      <dgm:spPr/>
      <dgm:t>
        <a:bodyPr/>
        <a:lstStyle/>
        <a:p>
          <a:endParaRPr lang="en-IN"/>
        </a:p>
      </dgm:t>
    </dgm:pt>
    <dgm:pt modelId="{000EA9E9-F9DB-4A44-A7A1-75AEA9266970}" type="sibTrans" cxnId="{CEB04FDB-A218-473B-86DF-1D8ACD823295}">
      <dgm:prSet/>
      <dgm:spPr/>
      <dgm:t>
        <a:bodyPr/>
        <a:lstStyle/>
        <a:p>
          <a:endParaRPr lang="en-IN"/>
        </a:p>
      </dgm:t>
    </dgm:pt>
    <dgm:pt modelId="{5A102920-15C3-4059-A8A5-6A05A70BE9BC}">
      <dgm:prSet custT="1"/>
      <dgm:spPr/>
      <dgm:t>
        <a:bodyPr/>
        <a:lstStyle/>
        <a:p>
          <a:r>
            <a:rPr lang="en-US" sz="1600" b="1" dirty="0"/>
            <a:t>Customer Analysis</a:t>
          </a:r>
          <a:endParaRPr lang="en-US" sz="1600" dirty="0"/>
        </a:p>
      </dgm:t>
    </dgm:pt>
    <dgm:pt modelId="{D75D21B4-53A3-43E0-B26F-4A08E411E8E8}" type="parTrans" cxnId="{CCFE6D7F-1034-4A36-8530-7ABBA221EE1C}">
      <dgm:prSet/>
      <dgm:spPr/>
      <dgm:t>
        <a:bodyPr/>
        <a:lstStyle/>
        <a:p>
          <a:endParaRPr lang="en-IN"/>
        </a:p>
      </dgm:t>
    </dgm:pt>
    <dgm:pt modelId="{78EE8356-166F-411B-968B-AB9C76D7A27D}" type="sibTrans" cxnId="{CCFE6D7F-1034-4A36-8530-7ABBA221EE1C}">
      <dgm:prSet/>
      <dgm:spPr/>
      <dgm:t>
        <a:bodyPr/>
        <a:lstStyle/>
        <a:p>
          <a:endParaRPr lang="en-IN"/>
        </a:p>
      </dgm:t>
    </dgm:pt>
    <dgm:pt modelId="{8A8E6F0C-7604-44CA-942B-34B5B96C6385}">
      <dgm:prSet custT="1"/>
      <dgm:spPr/>
      <dgm:t>
        <a:bodyPr/>
        <a:lstStyle/>
        <a:p>
          <a:r>
            <a:rPr lang="en-IN" sz="1600" b="1" dirty="0"/>
            <a:t>Return Impact</a:t>
          </a:r>
        </a:p>
      </dgm:t>
    </dgm:pt>
    <dgm:pt modelId="{19ADAC10-8B2D-4FBA-B007-FDDD245F07C2}" type="parTrans" cxnId="{312EFF39-7F59-48A7-9A2C-11CE3D7A3240}">
      <dgm:prSet/>
      <dgm:spPr/>
      <dgm:t>
        <a:bodyPr/>
        <a:lstStyle/>
        <a:p>
          <a:endParaRPr lang="en-IN"/>
        </a:p>
      </dgm:t>
    </dgm:pt>
    <dgm:pt modelId="{060A4292-EB74-4D1F-A9A8-9E8A4CDB7628}" type="sibTrans" cxnId="{312EFF39-7F59-48A7-9A2C-11CE3D7A3240}">
      <dgm:prSet/>
      <dgm:spPr/>
      <dgm:t>
        <a:bodyPr/>
        <a:lstStyle/>
        <a:p>
          <a:endParaRPr lang="en-IN"/>
        </a:p>
      </dgm:t>
    </dgm:pt>
    <dgm:pt modelId="{034320EF-40F7-4C04-8FE7-9CF11A04D6DE}">
      <dgm:prSet custT="1"/>
      <dgm:spPr/>
      <dgm: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gm:t>
    </dgm:pt>
    <dgm:pt modelId="{9305DD7D-4849-476C-AC41-9C057863EE37}" type="parTrans" cxnId="{B36627B1-414F-4187-BB05-06965B76A0B4}">
      <dgm:prSet/>
      <dgm:spPr/>
      <dgm:t>
        <a:bodyPr/>
        <a:lstStyle/>
        <a:p>
          <a:endParaRPr lang="en-IN"/>
        </a:p>
      </dgm:t>
    </dgm:pt>
    <dgm:pt modelId="{305B96F7-DC3D-4A9F-B0AD-F62F71404F5E}" type="sibTrans" cxnId="{B36627B1-414F-4187-BB05-06965B76A0B4}">
      <dgm:prSet/>
      <dgm:spPr/>
      <dgm:t>
        <a:bodyPr/>
        <a:lstStyle/>
        <a:p>
          <a:endParaRPr lang="en-IN"/>
        </a:p>
      </dgm:t>
    </dgm:pt>
    <dgm:pt modelId="{8B0263B8-FAAB-42AE-BA55-117635D0A00B}">
      <dgm:prSet phldrT="[Text]" custT="1"/>
      <dgm:spPr/>
      <dgm:t>
        <a:bodyPr/>
        <a:lstStyle/>
        <a:p>
          <a:pPr algn="just"/>
          <a:r>
            <a:rPr lang="en-IN" sz="1200" dirty="0"/>
            <a:t>Sales is increasing. This only signifies that store is progressing in long term on an average of </a:t>
          </a:r>
          <a:r>
            <a:rPr lang="en-IN" sz="1200" b="1" dirty="0"/>
            <a:t>17.1 % per annum.</a:t>
          </a:r>
          <a:endParaRPr lang="en-IN" sz="1200" dirty="0"/>
        </a:p>
      </dgm:t>
    </dgm:pt>
    <dgm:pt modelId="{A0AFB2B2-BF5D-4B0F-AB9F-C2BC974B19B1}" type="parTrans" cxnId="{D4A9A1C3-B544-4556-9827-C3BA5F2BC757}">
      <dgm:prSet/>
      <dgm:spPr/>
      <dgm:t>
        <a:bodyPr/>
        <a:lstStyle/>
        <a:p>
          <a:endParaRPr lang="en-IN"/>
        </a:p>
      </dgm:t>
    </dgm:pt>
    <dgm:pt modelId="{E7F969AA-4566-4915-9A85-6062C8A2565C}" type="sibTrans" cxnId="{D4A9A1C3-B544-4556-9827-C3BA5F2BC757}">
      <dgm:prSet/>
      <dgm:spPr/>
      <dgm:t>
        <a:bodyPr/>
        <a:lstStyle/>
        <a:p>
          <a:endParaRPr lang="en-IN"/>
        </a:p>
      </dgm:t>
    </dgm:pt>
    <dgm:pt modelId="{5BA21A2B-A041-4CA6-B318-F19EE5C1A686}">
      <dgm:prSet custT="1"/>
      <dgm:spPr/>
      <dgm:t>
        <a:bodyPr/>
        <a:lstStyle/>
        <a:p>
          <a:pPr algn="just"/>
          <a:r>
            <a:rPr lang="en-US" sz="1200" b="0" dirty="0"/>
            <a:t>Subcategories namely supplies, bookcases &amp; tables are clearly driving </a:t>
          </a:r>
          <a:r>
            <a:rPr lang="en-US" sz="1200" b="1" dirty="0"/>
            <a:t>down</a:t>
          </a:r>
          <a:r>
            <a:rPr lang="en-US" sz="1200" b="0" dirty="0"/>
            <a:t> </a:t>
          </a:r>
          <a:r>
            <a:rPr lang="en-US" sz="1200" b="1" dirty="0"/>
            <a:t>overall </a:t>
          </a:r>
          <a:r>
            <a:rPr lang="en-US" sz="1200" b="0" dirty="0"/>
            <a:t>profitability.</a:t>
          </a:r>
        </a:p>
      </dgm:t>
    </dgm:pt>
    <dgm:pt modelId="{28329FBF-0CC0-492A-A9EC-42CD7BCC76E6}" type="parTrans" cxnId="{BCAF3F27-9033-4160-865C-11933FEDDB7F}">
      <dgm:prSet/>
      <dgm:spPr/>
      <dgm:t>
        <a:bodyPr/>
        <a:lstStyle/>
        <a:p>
          <a:endParaRPr lang="en-IN"/>
        </a:p>
      </dgm:t>
    </dgm:pt>
    <dgm:pt modelId="{D30418C7-F580-4EC6-BCCE-504FE909ED47}" type="sibTrans" cxnId="{BCAF3F27-9033-4160-865C-11933FEDDB7F}">
      <dgm:prSet/>
      <dgm:spPr/>
      <dgm:t>
        <a:bodyPr/>
        <a:lstStyle/>
        <a:p>
          <a:endParaRPr lang="en-IN"/>
        </a:p>
      </dgm:t>
    </dgm:pt>
    <dgm:pt modelId="{9FE58645-8130-44A6-8A30-256C556D4002}">
      <dgm:prSet custT="1"/>
      <dgm:spPr/>
      <dgm:t>
        <a:bodyPr/>
        <a:lstStyle/>
        <a:p>
          <a:pPr algn="just"/>
          <a:r>
            <a:rPr lang="en-US" sz="1200" dirty="0"/>
            <a:t>Overall customer retention is </a:t>
          </a:r>
          <a:r>
            <a:rPr lang="en-US" sz="1200" b="1" dirty="0"/>
            <a:t>98%, </a:t>
          </a:r>
          <a:r>
            <a:rPr lang="en-US" sz="1200" dirty="0"/>
            <a:t>indicating excellent performance, but regional variations must be analyzed for deeper insights.</a:t>
          </a:r>
        </a:p>
      </dgm:t>
    </dgm:pt>
    <dgm:pt modelId="{7D6F02D9-A5E8-4F4A-AE0C-342FACD2CDCB}" type="parTrans" cxnId="{09E43507-FE87-479E-80DD-222DB28D83EB}">
      <dgm:prSet/>
      <dgm:spPr/>
      <dgm:t>
        <a:bodyPr/>
        <a:lstStyle/>
        <a:p>
          <a:endParaRPr lang="en-IN"/>
        </a:p>
      </dgm:t>
    </dgm:pt>
    <dgm:pt modelId="{0893CF42-73E9-497F-88BB-54347A06AE68}" type="sibTrans" cxnId="{09E43507-FE87-479E-80DD-222DB28D83EB}">
      <dgm:prSet/>
      <dgm:spPr/>
      <dgm:t>
        <a:bodyPr/>
        <a:lstStyle/>
        <a:p>
          <a:endParaRPr lang="en-IN"/>
        </a:p>
      </dgm:t>
    </dgm:pt>
    <dgm:pt modelId="{4DB3434F-1485-4E96-8310-3A9A9E61743E}" type="pres">
      <dgm:prSet presAssocID="{BB11F652-FBA8-4171-9C31-B3966EEBAD02}" presName="Name0" presStyleCnt="0">
        <dgm:presLayoutVars>
          <dgm:dir/>
          <dgm:animLvl val="lvl"/>
          <dgm:resizeHandles val="exact"/>
        </dgm:presLayoutVars>
      </dgm:prSet>
      <dgm:spPr/>
    </dgm:pt>
    <dgm:pt modelId="{A2866F12-5D61-4D8F-98CD-8271945E4053}" type="pres">
      <dgm:prSet presAssocID="{9E916C40-5692-4295-82DB-B6FA3DD23E25}" presName="linNode" presStyleCnt="0"/>
      <dgm:spPr/>
    </dgm:pt>
    <dgm:pt modelId="{774513C5-E1D1-4534-86F5-D7F94B62B82F}" type="pres">
      <dgm:prSet presAssocID="{9E916C40-5692-4295-82DB-B6FA3DD23E25}" presName="parentText" presStyleLbl="node1" presStyleIdx="0" presStyleCnt="5">
        <dgm:presLayoutVars>
          <dgm:chMax val="1"/>
          <dgm:bulletEnabled val="1"/>
        </dgm:presLayoutVars>
      </dgm:prSet>
      <dgm:spPr/>
    </dgm:pt>
    <dgm:pt modelId="{8CF7DEE1-DB8B-4542-AA9A-75047F55C07B}" type="pres">
      <dgm:prSet presAssocID="{9E916C40-5692-4295-82DB-B6FA3DD23E25}" presName="descendantText" presStyleLbl="alignAccFollowNode1" presStyleIdx="0" presStyleCnt="4">
        <dgm:presLayoutVars>
          <dgm:bulletEnabled val="1"/>
        </dgm:presLayoutVars>
      </dgm:prSet>
      <dgm:spPr/>
    </dgm:pt>
    <dgm:pt modelId="{0F285FEE-5150-4648-BDC4-EA4C43BDEE30}" type="pres">
      <dgm:prSet presAssocID="{D58AAF3F-AD88-42D0-983C-31285719009D}" presName="sp" presStyleCnt="0"/>
      <dgm:spPr/>
    </dgm:pt>
    <dgm:pt modelId="{FB3135C9-C041-4DEF-9F6B-8DBCA49552BC}" type="pres">
      <dgm:prSet presAssocID="{F6EC44D7-F730-48C8-BA50-211BD5F5E9E7}" presName="linNode" presStyleCnt="0"/>
      <dgm:spPr/>
    </dgm:pt>
    <dgm:pt modelId="{C5D9205B-6B81-432B-B855-F4618B7FA22D}" type="pres">
      <dgm:prSet presAssocID="{F6EC44D7-F730-48C8-BA50-211BD5F5E9E7}" presName="parentText" presStyleLbl="node1" presStyleIdx="1" presStyleCnt="5">
        <dgm:presLayoutVars>
          <dgm:chMax val="1"/>
          <dgm:bulletEnabled val="1"/>
        </dgm:presLayoutVars>
      </dgm:prSet>
      <dgm:spPr/>
    </dgm:pt>
    <dgm:pt modelId="{4789A3A9-1B0B-4912-A775-073CFD76C8CE}" type="pres">
      <dgm:prSet presAssocID="{F6EC44D7-F730-48C8-BA50-211BD5F5E9E7}" presName="descendantText" presStyleLbl="alignAccFollowNode1" presStyleIdx="1" presStyleCnt="4">
        <dgm:presLayoutVars>
          <dgm:bulletEnabled val="1"/>
        </dgm:presLayoutVars>
      </dgm:prSet>
      <dgm:spPr/>
    </dgm:pt>
    <dgm:pt modelId="{F2A803AE-216C-4E1F-803B-9B94C311CBC1}" type="pres">
      <dgm:prSet presAssocID="{95D2AE10-06F7-48E3-BC7E-6F5ED76F1C27}" presName="sp" presStyleCnt="0"/>
      <dgm:spPr/>
    </dgm:pt>
    <dgm:pt modelId="{CCA06404-552F-4538-949F-6521E6DB6DE6}" type="pres">
      <dgm:prSet presAssocID="{01724506-FCF2-4ECF-B370-4E3C0C722FCE}" presName="linNode" presStyleCnt="0"/>
      <dgm:spPr/>
    </dgm:pt>
    <dgm:pt modelId="{E53DCCD8-AC59-4562-8E64-DCBFC69E1EE6}" type="pres">
      <dgm:prSet presAssocID="{01724506-FCF2-4ECF-B370-4E3C0C722FCE}" presName="parentText" presStyleLbl="node1" presStyleIdx="2" presStyleCnt="5">
        <dgm:presLayoutVars>
          <dgm:chMax val="1"/>
          <dgm:bulletEnabled val="1"/>
        </dgm:presLayoutVars>
      </dgm:prSet>
      <dgm:spPr/>
    </dgm:pt>
    <dgm:pt modelId="{8371B617-CEFE-4B44-BBF1-27A99513231D}" type="pres">
      <dgm:prSet presAssocID="{01724506-FCF2-4ECF-B370-4E3C0C722FCE}" presName="descendantText" presStyleLbl="alignAccFollowNode1" presStyleIdx="2" presStyleCnt="4">
        <dgm:presLayoutVars>
          <dgm:bulletEnabled val="1"/>
        </dgm:presLayoutVars>
      </dgm:prSet>
      <dgm:spPr/>
    </dgm:pt>
    <dgm:pt modelId="{E038F8FE-7540-47EC-8DE8-B5F0A342F052}" type="pres">
      <dgm:prSet presAssocID="{000EA9E9-F9DB-4A44-A7A1-75AEA9266970}" presName="sp" presStyleCnt="0"/>
      <dgm:spPr/>
    </dgm:pt>
    <dgm:pt modelId="{818D603B-9BCE-47FF-9806-0BC5D187376F}" type="pres">
      <dgm:prSet presAssocID="{5A102920-15C3-4059-A8A5-6A05A70BE9BC}" presName="linNode" presStyleCnt="0"/>
      <dgm:spPr/>
    </dgm:pt>
    <dgm:pt modelId="{433A9942-0189-424C-AB8B-1A3E674AEC78}" type="pres">
      <dgm:prSet presAssocID="{5A102920-15C3-4059-A8A5-6A05A70BE9BC}" presName="parentText" presStyleLbl="node1" presStyleIdx="3" presStyleCnt="5">
        <dgm:presLayoutVars>
          <dgm:chMax val="1"/>
          <dgm:bulletEnabled val="1"/>
        </dgm:presLayoutVars>
      </dgm:prSet>
      <dgm:spPr/>
    </dgm:pt>
    <dgm:pt modelId="{A1AF4791-FD9F-4E3F-978E-EFD3212D161D}" type="pres">
      <dgm:prSet presAssocID="{5A102920-15C3-4059-A8A5-6A05A70BE9BC}" presName="descendantText" presStyleLbl="alignAccFollowNode1" presStyleIdx="3" presStyleCnt="4">
        <dgm:presLayoutVars>
          <dgm:bulletEnabled val="1"/>
        </dgm:presLayoutVars>
      </dgm:prSet>
      <dgm:spPr/>
    </dgm:pt>
    <dgm:pt modelId="{6D52EC1A-6DFE-4B93-B3F8-8AAC160CE7E7}" type="pres">
      <dgm:prSet presAssocID="{78EE8356-166F-411B-968B-AB9C76D7A27D}" presName="sp" presStyleCnt="0"/>
      <dgm:spPr/>
    </dgm:pt>
    <dgm:pt modelId="{C034E39D-77E7-4B6E-A7A6-94435E6BD8E0}" type="pres">
      <dgm:prSet presAssocID="{8A8E6F0C-7604-44CA-942B-34B5B96C6385}" presName="linNode" presStyleCnt="0"/>
      <dgm:spPr/>
    </dgm:pt>
    <dgm:pt modelId="{18481002-64AE-4C34-BC91-A15A57A4D6C3}" type="pres">
      <dgm:prSet presAssocID="{8A8E6F0C-7604-44CA-942B-34B5B96C6385}" presName="parentText" presStyleLbl="node1" presStyleIdx="4" presStyleCnt="5">
        <dgm:presLayoutVars>
          <dgm:chMax val="1"/>
          <dgm:bulletEnabled val="1"/>
        </dgm:presLayoutVars>
      </dgm:prSet>
      <dgm:spPr/>
    </dgm:pt>
  </dgm:ptLst>
  <dgm:cxnLst>
    <dgm:cxn modelId="{09E43507-FE87-479E-80DD-222DB28D83EB}" srcId="{5A102920-15C3-4059-A8A5-6A05A70BE9BC}" destId="{9FE58645-8130-44A6-8A30-256C556D4002}" srcOrd="0" destOrd="0" parTransId="{7D6F02D9-A5E8-4F4A-AE0C-342FACD2CDCB}" sibTransId="{0893CF42-73E9-497F-88BB-54347A06AE68}"/>
    <dgm:cxn modelId="{A53EB10E-2015-4441-8E5E-267846AB0A1B}" type="presOf" srcId="{F6EC44D7-F730-48C8-BA50-211BD5F5E9E7}" destId="{C5D9205B-6B81-432B-B855-F4618B7FA22D}" srcOrd="0" destOrd="0" presId="urn:microsoft.com/office/officeart/2005/8/layout/vList5"/>
    <dgm:cxn modelId="{0AA49120-A259-4093-B5A4-5E6895CAAE9D}" type="presOf" srcId="{5A102920-15C3-4059-A8A5-6A05A70BE9BC}" destId="{433A9942-0189-424C-AB8B-1A3E674AEC78}" srcOrd="0" destOrd="0" presId="urn:microsoft.com/office/officeart/2005/8/layout/vList5"/>
    <dgm:cxn modelId="{BCAF3F27-9033-4160-865C-11933FEDDB7F}" srcId="{01724506-FCF2-4ECF-B370-4E3C0C722FCE}" destId="{5BA21A2B-A041-4CA6-B318-F19EE5C1A686}" srcOrd="0" destOrd="0" parTransId="{28329FBF-0CC0-492A-A9EC-42CD7BCC76E6}" sibTransId="{D30418C7-F580-4EC6-BCCE-504FE909ED47}"/>
    <dgm:cxn modelId="{6504C633-F344-4622-98B5-DD712370A013}" type="presOf" srcId="{BB11F652-FBA8-4171-9C31-B3966EEBAD02}" destId="{4DB3434F-1485-4E96-8310-3A9A9E61743E}" srcOrd="0" destOrd="0" presId="urn:microsoft.com/office/officeart/2005/8/layout/vList5"/>
    <dgm:cxn modelId="{312EFF39-7F59-48A7-9A2C-11CE3D7A3240}" srcId="{BB11F652-FBA8-4171-9C31-B3966EEBAD02}" destId="{8A8E6F0C-7604-44CA-942B-34B5B96C6385}" srcOrd="4" destOrd="0" parTransId="{19ADAC10-8B2D-4FBA-B007-FDDD245F07C2}" sibTransId="{060A4292-EB74-4D1F-A9A8-9E8A4CDB7628}"/>
    <dgm:cxn modelId="{D21B6540-B649-4399-9435-A57077DB4568}" type="presOf" srcId="{034320EF-40F7-4C04-8FE7-9CF11A04D6DE}" destId="{4789A3A9-1B0B-4912-A775-073CFD76C8CE}" srcOrd="0" destOrd="0" presId="urn:microsoft.com/office/officeart/2005/8/layout/vList5"/>
    <dgm:cxn modelId="{7C642463-89A5-4C86-ADD3-79410A746CCA}" type="presOf" srcId="{9E916C40-5692-4295-82DB-B6FA3DD23E25}" destId="{774513C5-E1D1-4534-86F5-D7F94B62B82F}" srcOrd="0" destOrd="0" presId="urn:microsoft.com/office/officeart/2005/8/layout/vList5"/>
    <dgm:cxn modelId="{78C0EB6F-53F3-4DC3-AB2B-15AD1B009CA1}" srcId="{BB11F652-FBA8-4171-9C31-B3966EEBAD02}" destId="{F6EC44D7-F730-48C8-BA50-211BD5F5E9E7}" srcOrd="1" destOrd="0" parTransId="{8AC08DC1-3998-4760-85C9-33D87F966A74}" sibTransId="{95D2AE10-06F7-48E3-BC7E-6F5ED76F1C27}"/>
    <dgm:cxn modelId="{B579A973-462C-4084-B407-381E89E0F271}" type="presOf" srcId="{5BA21A2B-A041-4CA6-B318-F19EE5C1A686}" destId="{8371B617-CEFE-4B44-BBF1-27A99513231D}" srcOrd="0" destOrd="0" presId="urn:microsoft.com/office/officeart/2005/8/layout/vList5"/>
    <dgm:cxn modelId="{8878E756-675C-4AEA-878E-19783FDEAF24}" type="presOf" srcId="{9FE58645-8130-44A6-8A30-256C556D4002}" destId="{A1AF4791-FD9F-4E3F-978E-EFD3212D161D}" srcOrd="0" destOrd="0" presId="urn:microsoft.com/office/officeart/2005/8/layout/vList5"/>
    <dgm:cxn modelId="{CCFE6D7F-1034-4A36-8530-7ABBA221EE1C}" srcId="{BB11F652-FBA8-4171-9C31-B3966EEBAD02}" destId="{5A102920-15C3-4059-A8A5-6A05A70BE9BC}" srcOrd="3" destOrd="0" parTransId="{D75D21B4-53A3-43E0-B26F-4A08E411E8E8}" sibTransId="{78EE8356-166F-411B-968B-AB9C76D7A27D}"/>
    <dgm:cxn modelId="{9394FA87-6118-4269-A3B8-87D4B6F100D1}" type="presOf" srcId="{8B0263B8-FAAB-42AE-BA55-117635D0A00B}" destId="{8CF7DEE1-DB8B-4542-AA9A-75047F55C07B}" srcOrd="0" destOrd="0" presId="urn:microsoft.com/office/officeart/2005/8/layout/vList5"/>
    <dgm:cxn modelId="{AF779188-BED0-4519-9273-3131EBDD3E0B}" type="presOf" srcId="{01724506-FCF2-4ECF-B370-4E3C0C722FCE}" destId="{E53DCCD8-AC59-4562-8E64-DCBFC69E1EE6}" srcOrd="0" destOrd="0" presId="urn:microsoft.com/office/officeart/2005/8/layout/vList5"/>
    <dgm:cxn modelId="{15988DAB-7B41-4042-9B6A-5E43E5490E91}" srcId="{BB11F652-FBA8-4171-9C31-B3966EEBAD02}" destId="{9E916C40-5692-4295-82DB-B6FA3DD23E25}" srcOrd="0" destOrd="0" parTransId="{8B867048-74DB-4758-9986-D599C66C9E58}" sibTransId="{D58AAF3F-AD88-42D0-983C-31285719009D}"/>
    <dgm:cxn modelId="{B36627B1-414F-4187-BB05-06965B76A0B4}" srcId="{F6EC44D7-F730-48C8-BA50-211BD5F5E9E7}" destId="{034320EF-40F7-4C04-8FE7-9CF11A04D6DE}" srcOrd="0" destOrd="0" parTransId="{9305DD7D-4849-476C-AC41-9C057863EE37}" sibTransId="{305B96F7-DC3D-4A9F-B0AD-F62F71404F5E}"/>
    <dgm:cxn modelId="{D4A9A1C3-B544-4556-9827-C3BA5F2BC757}" srcId="{9E916C40-5692-4295-82DB-B6FA3DD23E25}" destId="{8B0263B8-FAAB-42AE-BA55-117635D0A00B}" srcOrd="0" destOrd="0" parTransId="{A0AFB2B2-BF5D-4B0F-AB9F-C2BC974B19B1}" sibTransId="{E7F969AA-4566-4915-9A85-6062C8A2565C}"/>
    <dgm:cxn modelId="{4EBEA3CF-CD33-4129-AD81-4E616BF9E8C6}" type="presOf" srcId="{8A8E6F0C-7604-44CA-942B-34B5B96C6385}" destId="{18481002-64AE-4C34-BC91-A15A57A4D6C3}" srcOrd="0" destOrd="0" presId="urn:microsoft.com/office/officeart/2005/8/layout/vList5"/>
    <dgm:cxn modelId="{CEB04FDB-A218-473B-86DF-1D8ACD823295}" srcId="{BB11F652-FBA8-4171-9C31-B3966EEBAD02}" destId="{01724506-FCF2-4ECF-B370-4E3C0C722FCE}" srcOrd="2" destOrd="0" parTransId="{092C8325-D31C-43EB-ABB6-2F684BD8A4F3}" sibTransId="{000EA9E9-F9DB-4A44-A7A1-75AEA9266970}"/>
    <dgm:cxn modelId="{6C509508-BA09-43B0-BAFD-139E423E6412}" type="presParOf" srcId="{4DB3434F-1485-4E96-8310-3A9A9E61743E}" destId="{A2866F12-5D61-4D8F-98CD-8271945E4053}" srcOrd="0" destOrd="0" presId="urn:microsoft.com/office/officeart/2005/8/layout/vList5"/>
    <dgm:cxn modelId="{D138F16A-AD10-4DB2-8609-E68736C31397}" type="presParOf" srcId="{A2866F12-5D61-4D8F-98CD-8271945E4053}" destId="{774513C5-E1D1-4534-86F5-D7F94B62B82F}" srcOrd="0" destOrd="0" presId="urn:microsoft.com/office/officeart/2005/8/layout/vList5"/>
    <dgm:cxn modelId="{180BA4EA-05CA-4627-8433-C0E4FDCB7AF7}" type="presParOf" srcId="{A2866F12-5D61-4D8F-98CD-8271945E4053}" destId="{8CF7DEE1-DB8B-4542-AA9A-75047F55C07B}" srcOrd="1" destOrd="0" presId="urn:microsoft.com/office/officeart/2005/8/layout/vList5"/>
    <dgm:cxn modelId="{69CFB922-70BA-4439-9ECF-68166A55F2DD}" type="presParOf" srcId="{4DB3434F-1485-4E96-8310-3A9A9E61743E}" destId="{0F285FEE-5150-4648-BDC4-EA4C43BDEE30}" srcOrd="1" destOrd="0" presId="urn:microsoft.com/office/officeart/2005/8/layout/vList5"/>
    <dgm:cxn modelId="{17BD63D2-99A6-4394-99AF-F736E67620AB}" type="presParOf" srcId="{4DB3434F-1485-4E96-8310-3A9A9E61743E}" destId="{FB3135C9-C041-4DEF-9F6B-8DBCA49552BC}" srcOrd="2" destOrd="0" presId="urn:microsoft.com/office/officeart/2005/8/layout/vList5"/>
    <dgm:cxn modelId="{B58AB219-6AC7-48F2-9327-7845AD40AC8D}" type="presParOf" srcId="{FB3135C9-C041-4DEF-9F6B-8DBCA49552BC}" destId="{C5D9205B-6B81-432B-B855-F4618B7FA22D}" srcOrd="0" destOrd="0" presId="urn:microsoft.com/office/officeart/2005/8/layout/vList5"/>
    <dgm:cxn modelId="{3EEA9D14-B88E-446D-AE82-0B2B988D96A4}" type="presParOf" srcId="{FB3135C9-C041-4DEF-9F6B-8DBCA49552BC}" destId="{4789A3A9-1B0B-4912-A775-073CFD76C8CE}" srcOrd="1" destOrd="0" presId="urn:microsoft.com/office/officeart/2005/8/layout/vList5"/>
    <dgm:cxn modelId="{EE3F90F6-A304-49C4-BEC5-5CC9A40D6262}" type="presParOf" srcId="{4DB3434F-1485-4E96-8310-3A9A9E61743E}" destId="{F2A803AE-216C-4E1F-803B-9B94C311CBC1}" srcOrd="3" destOrd="0" presId="urn:microsoft.com/office/officeart/2005/8/layout/vList5"/>
    <dgm:cxn modelId="{053E6962-6A86-4799-A8D1-C0845758FEAC}" type="presParOf" srcId="{4DB3434F-1485-4E96-8310-3A9A9E61743E}" destId="{CCA06404-552F-4538-949F-6521E6DB6DE6}" srcOrd="4" destOrd="0" presId="urn:microsoft.com/office/officeart/2005/8/layout/vList5"/>
    <dgm:cxn modelId="{2EF92DA9-A0B3-4948-8F11-080E74022CC1}" type="presParOf" srcId="{CCA06404-552F-4538-949F-6521E6DB6DE6}" destId="{E53DCCD8-AC59-4562-8E64-DCBFC69E1EE6}" srcOrd="0" destOrd="0" presId="urn:microsoft.com/office/officeart/2005/8/layout/vList5"/>
    <dgm:cxn modelId="{05335119-52EB-4970-82C9-8B3584DFA3AF}" type="presParOf" srcId="{CCA06404-552F-4538-949F-6521E6DB6DE6}" destId="{8371B617-CEFE-4B44-BBF1-27A99513231D}" srcOrd="1" destOrd="0" presId="urn:microsoft.com/office/officeart/2005/8/layout/vList5"/>
    <dgm:cxn modelId="{417D4C98-4175-419B-AF17-2B0006ED85B0}" type="presParOf" srcId="{4DB3434F-1485-4E96-8310-3A9A9E61743E}" destId="{E038F8FE-7540-47EC-8DE8-B5F0A342F052}" srcOrd="5" destOrd="0" presId="urn:microsoft.com/office/officeart/2005/8/layout/vList5"/>
    <dgm:cxn modelId="{6B2A3249-84B2-43D6-942B-0FC2CA3484BB}" type="presParOf" srcId="{4DB3434F-1485-4E96-8310-3A9A9E61743E}" destId="{818D603B-9BCE-47FF-9806-0BC5D187376F}" srcOrd="6" destOrd="0" presId="urn:microsoft.com/office/officeart/2005/8/layout/vList5"/>
    <dgm:cxn modelId="{A305C23F-5B1F-42E5-9C56-C5142E6D04F6}" type="presParOf" srcId="{818D603B-9BCE-47FF-9806-0BC5D187376F}" destId="{433A9942-0189-424C-AB8B-1A3E674AEC78}" srcOrd="0" destOrd="0" presId="urn:microsoft.com/office/officeart/2005/8/layout/vList5"/>
    <dgm:cxn modelId="{ABE993B2-D28C-4156-B7F0-799ACA58F2E2}" type="presParOf" srcId="{818D603B-9BCE-47FF-9806-0BC5D187376F}" destId="{A1AF4791-FD9F-4E3F-978E-EFD3212D161D}" srcOrd="1" destOrd="0" presId="urn:microsoft.com/office/officeart/2005/8/layout/vList5"/>
    <dgm:cxn modelId="{551D2B7B-3E46-4199-A9ED-1350BA4EED8B}" type="presParOf" srcId="{4DB3434F-1485-4E96-8310-3A9A9E61743E}" destId="{6D52EC1A-6DFE-4B93-B3F8-8AAC160CE7E7}" srcOrd="7" destOrd="0" presId="urn:microsoft.com/office/officeart/2005/8/layout/vList5"/>
    <dgm:cxn modelId="{C7A82A89-4B30-470A-9E7E-028D7DE81EB0}" type="presParOf" srcId="{4DB3434F-1485-4E96-8310-3A9A9E61743E}" destId="{C034E39D-77E7-4B6E-A7A6-94435E6BD8E0}" srcOrd="8" destOrd="0" presId="urn:microsoft.com/office/officeart/2005/8/layout/vList5"/>
    <dgm:cxn modelId="{56FFBAD7-CF6A-433C-91ED-A59881504569}" type="presParOf" srcId="{C034E39D-77E7-4B6E-A7A6-94435E6BD8E0}" destId="{18481002-64AE-4C34-BC91-A15A57A4D6C3}"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11F652-FBA8-4171-9C31-B3966EEBAD02}"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IN"/>
        </a:p>
      </dgm:t>
    </dgm:pt>
    <dgm:pt modelId="{9E916C40-5692-4295-82DB-B6FA3DD23E25}">
      <dgm:prSet phldrT="[Text]" custT="1"/>
      <dgm:spPr/>
      <dgm:t>
        <a:bodyPr/>
        <a:lstStyle/>
        <a:p>
          <a:r>
            <a:rPr lang="en-US" sz="1600" b="1" dirty="0"/>
            <a:t>Total Sales</a:t>
          </a:r>
          <a:endParaRPr lang="en-IN" sz="1600" dirty="0"/>
        </a:p>
      </dgm:t>
    </dgm:pt>
    <dgm:pt modelId="{8B867048-74DB-4758-9986-D599C66C9E58}" type="parTrans" cxnId="{15988DAB-7B41-4042-9B6A-5E43E5490E91}">
      <dgm:prSet/>
      <dgm:spPr/>
      <dgm:t>
        <a:bodyPr/>
        <a:lstStyle/>
        <a:p>
          <a:endParaRPr lang="en-IN"/>
        </a:p>
      </dgm:t>
    </dgm:pt>
    <dgm:pt modelId="{D58AAF3F-AD88-42D0-983C-31285719009D}" type="sibTrans" cxnId="{15988DAB-7B41-4042-9B6A-5E43E5490E91}">
      <dgm:prSet/>
      <dgm:spPr/>
      <dgm:t>
        <a:bodyPr/>
        <a:lstStyle/>
        <a:p>
          <a:endParaRPr lang="en-IN"/>
        </a:p>
      </dgm:t>
    </dgm:pt>
    <dgm:pt modelId="{F6EC44D7-F730-48C8-BA50-211BD5F5E9E7}">
      <dgm:prSet custT="1"/>
      <dgm:spPr/>
      <dgm:t>
        <a:bodyPr/>
        <a:lstStyle/>
        <a:p>
          <a:r>
            <a:rPr lang="en-US" sz="1600" b="1" dirty="0"/>
            <a:t>Sales Distribution</a:t>
          </a:r>
          <a:endParaRPr lang="en-US" sz="1600" dirty="0"/>
        </a:p>
      </dgm:t>
    </dgm:pt>
    <dgm:pt modelId="{8AC08DC1-3998-4760-85C9-33D87F966A74}" type="parTrans" cxnId="{78C0EB6F-53F3-4DC3-AB2B-15AD1B009CA1}">
      <dgm:prSet/>
      <dgm:spPr/>
      <dgm:t>
        <a:bodyPr/>
        <a:lstStyle/>
        <a:p>
          <a:endParaRPr lang="en-IN"/>
        </a:p>
      </dgm:t>
    </dgm:pt>
    <dgm:pt modelId="{95D2AE10-06F7-48E3-BC7E-6F5ED76F1C27}" type="sibTrans" cxnId="{78C0EB6F-53F3-4DC3-AB2B-15AD1B009CA1}">
      <dgm:prSet/>
      <dgm:spPr/>
      <dgm:t>
        <a:bodyPr/>
        <a:lstStyle/>
        <a:p>
          <a:endParaRPr lang="en-IN"/>
        </a:p>
      </dgm:t>
    </dgm:pt>
    <dgm:pt modelId="{01724506-FCF2-4ECF-B370-4E3C0C722FCE}">
      <dgm:prSet custT="1"/>
      <dgm:spPr/>
      <dgm:t>
        <a:bodyPr/>
        <a:lstStyle/>
        <a:p>
          <a:r>
            <a:rPr lang="en-US" sz="1600" b="1" dirty="0"/>
            <a:t>Sub-category Distribution</a:t>
          </a:r>
        </a:p>
      </dgm:t>
    </dgm:pt>
    <dgm:pt modelId="{092C8325-D31C-43EB-ABB6-2F684BD8A4F3}" type="parTrans" cxnId="{CEB04FDB-A218-473B-86DF-1D8ACD823295}">
      <dgm:prSet/>
      <dgm:spPr/>
      <dgm:t>
        <a:bodyPr/>
        <a:lstStyle/>
        <a:p>
          <a:endParaRPr lang="en-IN"/>
        </a:p>
      </dgm:t>
    </dgm:pt>
    <dgm:pt modelId="{000EA9E9-F9DB-4A44-A7A1-75AEA9266970}" type="sibTrans" cxnId="{CEB04FDB-A218-473B-86DF-1D8ACD823295}">
      <dgm:prSet/>
      <dgm:spPr/>
      <dgm:t>
        <a:bodyPr/>
        <a:lstStyle/>
        <a:p>
          <a:endParaRPr lang="en-IN"/>
        </a:p>
      </dgm:t>
    </dgm:pt>
    <dgm:pt modelId="{5A102920-15C3-4059-A8A5-6A05A70BE9BC}">
      <dgm:prSet custT="1"/>
      <dgm:spPr/>
      <dgm:t>
        <a:bodyPr/>
        <a:lstStyle/>
        <a:p>
          <a:r>
            <a:rPr lang="en-US" sz="1600" b="1" dirty="0"/>
            <a:t>Customer Analysis</a:t>
          </a:r>
          <a:endParaRPr lang="en-US" sz="1600" dirty="0"/>
        </a:p>
      </dgm:t>
    </dgm:pt>
    <dgm:pt modelId="{D75D21B4-53A3-43E0-B26F-4A08E411E8E8}" type="parTrans" cxnId="{CCFE6D7F-1034-4A36-8530-7ABBA221EE1C}">
      <dgm:prSet/>
      <dgm:spPr/>
      <dgm:t>
        <a:bodyPr/>
        <a:lstStyle/>
        <a:p>
          <a:endParaRPr lang="en-IN"/>
        </a:p>
      </dgm:t>
    </dgm:pt>
    <dgm:pt modelId="{78EE8356-166F-411B-968B-AB9C76D7A27D}" type="sibTrans" cxnId="{CCFE6D7F-1034-4A36-8530-7ABBA221EE1C}">
      <dgm:prSet/>
      <dgm:spPr/>
      <dgm:t>
        <a:bodyPr/>
        <a:lstStyle/>
        <a:p>
          <a:endParaRPr lang="en-IN"/>
        </a:p>
      </dgm:t>
    </dgm:pt>
    <dgm:pt modelId="{8A8E6F0C-7604-44CA-942B-34B5B96C6385}">
      <dgm:prSet custT="1"/>
      <dgm:spPr/>
      <dgm:t>
        <a:bodyPr/>
        <a:lstStyle/>
        <a:p>
          <a:r>
            <a:rPr lang="en-US" sz="1600" b="1" dirty="0"/>
            <a:t>Return Impact</a:t>
          </a:r>
          <a:endParaRPr lang="en-US" sz="1600" dirty="0"/>
        </a:p>
      </dgm:t>
    </dgm:pt>
    <dgm:pt modelId="{19ADAC10-8B2D-4FBA-B007-FDDD245F07C2}" type="parTrans" cxnId="{312EFF39-7F59-48A7-9A2C-11CE3D7A3240}">
      <dgm:prSet/>
      <dgm:spPr/>
      <dgm:t>
        <a:bodyPr/>
        <a:lstStyle/>
        <a:p>
          <a:endParaRPr lang="en-IN"/>
        </a:p>
      </dgm:t>
    </dgm:pt>
    <dgm:pt modelId="{060A4292-EB74-4D1F-A9A8-9E8A4CDB7628}" type="sibTrans" cxnId="{312EFF39-7F59-48A7-9A2C-11CE3D7A3240}">
      <dgm:prSet/>
      <dgm:spPr/>
      <dgm:t>
        <a:bodyPr/>
        <a:lstStyle/>
        <a:p>
          <a:endParaRPr lang="en-IN"/>
        </a:p>
      </dgm:t>
    </dgm:pt>
    <dgm:pt modelId="{034320EF-40F7-4C04-8FE7-9CF11A04D6DE}">
      <dgm:prSet custT="1"/>
      <dgm:spPr/>
      <dgm: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gm:t>
    </dgm:pt>
    <dgm:pt modelId="{9305DD7D-4849-476C-AC41-9C057863EE37}" type="parTrans" cxnId="{B36627B1-414F-4187-BB05-06965B76A0B4}">
      <dgm:prSet/>
      <dgm:spPr/>
      <dgm:t>
        <a:bodyPr/>
        <a:lstStyle/>
        <a:p>
          <a:endParaRPr lang="en-IN"/>
        </a:p>
      </dgm:t>
    </dgm:pt>
    <dgm:pt modelId="{305B96F7-DC3D-4A9F-B0AD-F62F71404F5E}" type="sibTrans" cxnId="{B36627B1-414F-4187-BB05-06965B76A0B4}">
      <dgm:prSet/>
      <dgm:spPr/>
      <dgm:t>
        <a:bodyPr/>
        <a:lstStyle/>
        <a:p>
          <a:endParaRPr lang="en-IN"/>
        </a:p>
      </dgm:t>
    </dgm:pt>
    <dgm:pt modelId="{8B0263B8-FAAB-42AE-BA55-117635D0A00B}">
      <dgm:prSet phldrT="[Text]" custT="1"/>
      <dgm:spPr/>
      <dgm:t>
        <a:bodyPr/>
        <a:lstStyle/>
        <a:p>
          <a:pPr algn="just"/>
          <a:r>
            <a:rPr lang="en-IN" sz="1200" dirty="0"/>
            <a:t>Sales is increasing. This only signifies that store is progressing in long term on an average of </a:t>
          </a:r>
          <a:r>
            <a:rPr lang="en-IN" sz="1200" b="1" dirty="0"/>
            <a:t>17.1 % per annum.</a:t>
          </a:r>
          <a:endParaRPr lang="en-IN" sz="1200" dirty="0"/>
        </a:p>
      </dgm:t>
    </dgm:pt>
    <dgm:pt modelId="{A0AFB2B2-BF5D-4B0F-AB9F-C2BC974B19B1}" type="parTrans" cxnId="{D4A9A1C3-B544-4556-9827-C3BA5F2BC757}">
      <dgm:prSet/>
      <dgm:spPr/>
      <dgm:t>
        <a:bodyPr/>
        <a:lstStyle/>
        <a:p>
          <a:endParaRPr lang="en-IN"/>
        </a:p>
      </dgm:t>
    </dgm:pt>
    <dgm:pt modelId="{E7F969AA-4566-4915-9A85-6062C8A2565C}" type="sibTrans" cxnId="{D4A9A1C3-B544-4556-9827-C3BA5F2BC757}">
      <dgm:prSet/>
      <dgm:spPr/>
      <dgm:t>
        <a:bodyPr/>
        <a:lstStyle/>
        <a:p>
          <a:endParaRPr lang="en-IN"/>
        </a:p>
      </dgm:t>
    </dgm:pt>
    <dgm:pt modelId="{5BA21A2B-A041-4CA6-B318-F19EE5C1A686}">
      <dgm:prSet custT="1"/>
      <dgm:spPr/>
      <dgm:t>
        <a:bodyPr/>
        <a:lstStyle/>
        <a:p>
          <a:pPr algn="just"/>
          <a:r>
            <a:rPr lang="en-US" sz="1200" b="0" dirty="0"/>
            <a:t>Subcategories namely supplies, bookcases &amp; tables are clearly driving </a:t>
          </a:r>
          <a:r>
            <a:rPr lang="en-US" sz="1200" b="1" dirty="0"/>
            <a:t>down</a:t>
          </a:r>
          <a:r>
            <a:rPr lang="en-US" sz="1200" b="0" dirty="0"/>
            <a:t> </a:t>
          </a:r>
          <a:r>
            <a:rPr lang="en-US" sz="1200" b="1" dirty="0"/>
            <a:t>overall </a:t>
          </a:r>
          <a:r>
            <a:rPr lang="en-US" sz="1200" b="0" dirty="0"/>
            <a:t>profitability.</a:t>
          </a:r>
        </a:p>
      </dgm:t>
    </dgm:pt>
    <dgm:pt modelId="{28329FBF-0CC0-492A-A9EC-42CD7BCC76E6}" type="parTrans" cxnId="{BCAF3F27-9033-4160-865C-11933FEDDB7F}">
      <dgm:prSet/>
      <dgm:spPr/>
      <dgm:t>
        <a:bodyPr/>
        <a:lstStyle/>
        <a:p>
          <a:endParaRPr lang="en-IN"/>
        </a:p>
      </dgm:t>
    </dgm:pt>
    <dgm:pt modelId="{D30418C7-F580-4EC6-BCCE-504FE909ED47}" type="sibTrans" cxnId="{BCAF3F27-9033-4160-865C-11933FEDDB7F}">
      <dgm:prSet/>
      <dgm:spPr/>
      <dgm:t>
        <a:bodyPr/>
        <a:lstStyle/>
        <a:p>
          <a:endParaRPr lang="en-IN"/>
        </a:p>
      </dgm:t>
    </dgm:pt>
    <dgm:pt modelId="{9FE58645-8130-44A6-8A30-256C556D4002}">
      <dgm:prSet custT="1"/>
      <dgm:spPr/>
      <dgm:t>
        <a:bodyPr/>
        <a:lstStyle/>
        <a:p>
          <a:pPr algn="just"/>
          <a:r>
            <a:rPr lang="en-US" sz="1200" b="0" kern="1200" dirty="0">
              <a:solidFill>
                <a:srgbClr val="000000">
                  <a:hueOff val="0"/>
                  <a:satOff val="0"/>
                  <a:lumOff val="0"/>
                  <a:alphaOff val="0"/>
                </a:srgbClr>
              </a:solidFill>
              <a:latin typeface="Arial"/>
              <a:ea typeface="+mn-ea"/>
              <a:cs typeface="+mn-cs"/>
            </a:rPr>
            <a:t>Overall customer retention is </a:t>
          </a:r>
          <a:r>
            <a:rPr lang="en-US" sz="1200" b="1" kern="1200" dirty="0">
              <a:solidFill>
                <a:srgbClr val="000000">
                  <a:hueOff val="0"/>
                  <a:satOff val="0"/>
                  <a:lumOff val="0"/>
                  <a:alphaOff val="0"/>
                </a:srgbClr>
              </a:solidFill>
              <a:latin typeface="Arial"/>
              <a:ea typeface="+mn-ea"/>
              <a:cs typeface="+mn-cs"/>
            </a:rPr>
            <a:t>98%</a:t>
          </a:r>
          <a:r>
            <a:rPr lang="en-US" sz="1200" b="0" kern="1200" dirty="0">
              <a:solidFill>
                <a:srgbClr val="000000">
                  <a:hueOff val="0"/>
                  <a:satOff val="0"/>
                  <a:lumOff val="0"/>
                  <a:alphaOff val="0"/>
                </a:srgbClr>
              </a:solidFill>
              <a:latin typeface="Arial"/>
              <a:ea typeface="+mn-ea"/>
              <a:cs typeface="+mn-cs"/>
            </a:rPr>
            <a:t>, indicating excellent performance, but regional variations must be analyzed for deeper insights.</a:t>
          </a:r>
        </a:p>
      </dgm:t>
    </dgm:pt>
    <dgm:pt modelId="{7D6F02D9-A5E8-4F4A-AE0C-342FACD2CDCB}" type="parTrans" cxnId="{09E43507-FE87-479E-80DD-222DB28D83EB}">
      <dgm:prSet/>
      <dgm:spPr/>
      <dgm:t>
        <a:bodyPr/>
        <a:lstStyle/>
        <a:p>
          <a:endParaRPr lang="en-IN"/>
        </a:p>
      </dgm:t>
    </dgm:pt>
    <dgm:pt modelId="{0893CF42-73E9-497F-88BB-54347A06AE68}" type="sibTrans" cxnId="{09E43507-FE87-479E-80DD-222DB28D83EB}">
      <dgm:prSet/>
      <dgm:spPr/>
      <dgm:t>
        <a:bodyPr/>
        <a:lstStyle/>
        <a:p>
          <a:endParaRPr lang="en-IN"/>
        </a:p>
      </dgm:t>
    </dgm:pt>
    <dgm:pt modelId="{AA904944-7E5C-4B2A-888B-E55284299891}">
      <dgm:prSet custT="1"/>
      <dgm:spPr/>
      <dgm:t>
        <a:bodyPr/>
        <a:lstStyle/>
        <a:p>
          <a:r>
            <a:rPr lang="en-US" sz="1200" b="1" kern="1200" dirty="0">
              <a:solidFill>
                <a:srgbClr val="000000">
                  <a:hueOff val="0"/>
                  <a:satOff val="0"/>
                  <a:lumOff val="0"/>
                  <a:alphaOff val="0"/>
                </a:srgbClr>
              </a:solidFill>
              <a:latin typeface="Arial"/>
              <a:ea typeface="+mn-ea"/>
              <a:cs typeface="+mn-cs"/>
            </a:rPr>
            <a:t>High return rates </a:t>
          </a:r>
          <a:r>
            <a:rPr lang="en-US" sz="1200" b="0" kern="1200" dirty="0">
              <a:solidFill>
                <a:srgbClr val="000000">
                  <a:hueOff val="0"/>
                  <a:satOff val="0"/>
                  <a:lumOff val="0"/>
                  <a:alphaOff val="0"/>
                </a:srgbClr>
              </a:solidFill>
              <a:latin typeface="Arial"/>
              <a:ea typeface="+mn-ea"/>
              <a:cs typeface="+mn-cs"/>
            </a:rPr>
            <a:t>suggest issues with product quality, customer satisfaction, or mismatched expectations..</a:t>
          </a:r>
        </a:p>
      </dgm:t>
    </dgm:pt>
    <dgm:pt modelId="{ACD4BB6F-34FA-47AA-A8D9-DD8DDD650C1E}" type="parTrans" cxnId="{776F4BC4-022B-4BB8-BB80-1A1FA8EC42A5}">
      <dgm:prSet/>
      <dgm:spPr/>
      <dgm:t>
        <a:bodyPr/>
        <a:lstStyle/>
        <a:p>
          <a:endParaRPr lang="en-IN"/>
        </a:p>
      </dgm:t>
    </dgm:pt>
    <dgm:pt modelId="{FBC0D388-37DA-49D4-AE71-1C416B3D0A5A}" type="sibTrans" cxnId="{776F4BC4-022B-4BB8-BB80-1A1FA8EC42A5}">
      <dgm:prSet/>
      <dgm:spPr/>
      <dgm:t>
        <a:bodyPr/>
        <a:lstStyle/>
        <a:p>
          <a:endParaRPr lang="en-IN"/>
        </a:p>
      </dgm:t>
    </dgm:pt>
    <dgm:pt modelId="{4DB3434F-1485-4E96-8310-3A9A9E61743E}" type="pres">
      <dgm:prSet presAssocID="{BB11F652-FBA8-4171-9C31-B3966EEBAD02}" presName="Name0" presStyleCnt="0">
        <dgm:presLayoutVars>
          <dgm:dir/>
          <dgm:animLvl val="lvl"/>
          <dgm:resizeHandles val="exact"/>
        </dgm:presLayoutVars>
      </dgm:prSet>
      <dgm:spPr/>
    </dgm:pt>
    <dgm:pt modelId="{A2866F12-5D61-4D8F-98CD-8271945E4053}" type="pres">
      <dgm:prSet presAssocID="{9E916C40-5692-4295-82DB-B6FA3DD23E25}" presName="linNode" presStyleCnt="0"/>
      <dgm:spPr/>
    </dgm:pt>
    <dgm:pt modelId="{774513C5-E1D1-4534-86F5-D7F94B62B82F}" type="pres">
      <dgm:prSet presAssocID="{9E916C40-5692-4295-82DB-B6FA3DD23E25}" presName="parentText" presStyleLbl="node1" presStyleIdx="0" presStyleCnt="5">
        <dgm:presLayoutVars>
          <dgm:chMax val="1"/>
          <dgm:bulletEnabled val="1"/>
        </dgm:presLayoutVars>
      </dgm:prSet>
      <dgm:spPr/>
    </dgm:pt>
    <dgm:pt modelId="{8CF7DEE1-DB8B-4542-AA9A-75047F55C07B}" type="pres">
      <dgm:prSet presAssocID="{9E916C40-5692-4295-82DB-B6FA3DD23E25}" presName="descendantText" presStyleLbl="alignAccFollowNode1" presStyleIdx="0" presStyleCnt="5">
        <dgm:presLayoutVars>
          <dgm:bulletEnabled val="1"/>
        </dgm:presLayoutVars>
      </dgm:prSet>
      <dgm:spPr/>
    </dgm:pt>
    <dgm:pt modelId="{0F285FEE-5150-4648-BDC4-EA4C43BDEE30}" type="pres">
      <dgm:prSet presAssocID="{D58AAF3F-AD88-42D0-983C-31285719009D}" presName="sp" presStyleCnt="0"/>
      <dgm:spPr/>
    </dgm:pt>
    <dgm:pt modelId="{FB3135C9-C041-4DEF-9F6B-8DBCA49552BC}" type="pres">
      <dgm:prSet presAssocID="{F6EC44D7-F730-48C8-BA50-211BD5F5E9E7}" presName="linNode" presStyleCnt="0"/>
      <dgm:spPr/>
    </dgm:pt>
    <dgm:pt modelId="{C5D9205B-6B81-432B-B855-F4618B7FA22D}" type="pres">
      <dgm:prSet presAssocID="{F6EC44D7-F730-48C8-BA50-211BD5F5E9E7}" presName="parentText" presStyleLbl="node1" presStyleIdx="1" presStyleCnt="5">
        <dgm:presLayoutVars>
          <dgm:chMax val="1"/>
          <dgm:bulletEnabled val="1"/>
        </dgm:presLayoutVars>
      </dgm:prSet>
      <dgm:spPr/>
    </dgm:pt>
    <dgm:pt modelId="{4789A3A9-1B0B-4912-A775-073CFD76C8CE}" type="pres">
      <dgm:prSet presAssocID="{F6EC44D7-F730-48C8-BA50-211BD5F5E9E7}" presName="descendantText" presStyleLbl="alignAccFollowNode1" presStyleIdx="1" presStyleCnt="5">
        <dgm:presLayoutVars>
          <dgm:bulletEnabled val="1"/>
        </dgm:presLayoutVars>
      </dgm:prSet>
      <dgm:spPr/>
    </dgm:pt>
    <dgm:pt modelId="{F2A803AE-216C-4E1F-803B-9B94C311CBC1}" type="pres">
      <dgm:prSet presAssocID="{95D2AE10-06F7-48E3-BC7E-6F5ED76F1C27}" presName="sp" presStyleCnt="0"/>
      <dgm:spPr/>
    </dgm:pt>
    <dgm:pt modelId="{CCA06404-552F-4538-949F-6521E6DB6DE6}" type="pres">
      <dgm:prSet presAssocID="{01724506-FCF2-4ECF-B370-4E3C0C722FCE}" presName="linNode" presStyleCnt="0"/>
      <dgm:spPr/>
    </dgm:pt>
    <dgm:pt modelId="{E53DCCD8-AC59-4562-8E64-DCBFC69E1EE6}" type="pres">
      <dgm:prSet presAssocID="{01724506-FCF2-4ECF-B370-4E3C0C722FCE}" presName="parentText" presStyleLbl="node1" presStyleIdx="2" presStyleCnt="5">
        <dgm:presLayoutVars>
          <dgm:chMax val="1"/>
          <dgm:bulletEnabled val="1"/>
        </dgm:presLayoutVars>
      </dgm:prSet>
      <dgm:spPr/>
    </dgm:pt>
    <dgm:pt modelId="{8371B617-CEFE-4B44-BBF1-27A99513231D}" type="pres">
      <dgm:prSet presAssocID="{01724506-FCF2-4ECF-B370-4E3C0C722FCE}" presName="descendantText" presStyleLbl="alignAccFollowNode1" presStyleIdx="2" presStyleCnt="5">
        <dgm:presLayoutVars>
          <dgm:bulletEnabled val="1"/>
        </dgm:presLayoutVars>
      </dgm:prSet>
      <dgm:spPr/>
    </dgm:pt>
    <dgm:pt modelId="{E038F8FE-7540-47EC-8DE8-B5F0A342F052}" type="pres">
      <dgm:prSet presAssocID="{000EA9E9-F9DB-4A44-A7A1-75AEA9266970}" presName="sp" presStyleCnt="0"/>
      <dgm:spPr/>
    </dgm:pt>
    <dgm:pt modelId="{818D603B-9BCE-47FF-9806-0BC5D187376F}" type="pres">
      <dgm:prSet presAssocID="{5A102920-15C3-4059-A8A5-6A05A70BE9BC}" presName="linNode" presStyleCnt="0"/>
      <dgm:spPr/>
    </dgm:pt>
    <dgm:pt modelId="{433A9942-0189-424C-AB8B-1A3E674AEC78}" type="pres">
      <dgm:prSet presAssocID="{5A102920-15C3-4059-A8A5-6A05A70BE9BC}" presName="parentText" presStyleLbl="node1" presStyleIdx="3" presStyleCnt="5">
        <dgm:presLayoutVars>
          <dgm:chMax val="1"/>
          <dgm:bulletEnabled val="1"/>
        </dgm:presLayoutVars>
      </dgm:prSet>
      <dgm:spPr/>
    </dgm:pt>
    <dgm:pt modelId="{A1AF4791-FD9F-4E3F-978E-EFD3212D161D}" type="pres">
      <dgm:prSet presAssocID="{5A102920-15C3-4059-A8A5-6A05A70BE9BC}" presName="descendantText" presStyleLbl="alignAccFollowNode1" presStyleIdx="3" presStyleCnt="5">
        <dgm:presLayoutVars>
          <dgm:bulletEnabled val="1"/>
        </dgm:presLayoutVars>
      </dgm:prSet>
      <dgm:spPr/>
    </dgm:pt>
    <dgm:pt modelId="{6D52EC1A-6DFE-4B93-B3F8-8AAC160CE7E7}" type="pres">
      <dgm:prSet presAssocID="{78EE8356-166F-411B-968B-AB9C76D7A27D}" presName="sp" presStyleCnt="0"/>
      <dgm:spPr/>
    </dgm:pt>
    <dgm:pt modelId="{C034E39D-77E7-4B6E-A7A6-94435E6BD8E0}" type="pres">
      <dgm:prSet presAssocID="{8A8E6F0C-7604-44CA-942B-34B5B96C6385}" presName="linNode" presStyleCnt="0"/>
      <dgm:spPr/>
    </dgm:pt>
    <dgm:pt modelId="{18481002-64AE-4C34-BC91-A15A57A4D6C3}" type="pres">
      <dgm:prSet presAssocID="{8A8E6F0C-7604-44CA-942B-34B5B96C6385}" presName="parentText" presStyleLbl="node1" presStyleIdx="4" presStyleCnt="5">
        <dgm:presLayoutVars>
          <dgm:chMax val="1"/>
          <dgm:bulletEnabled val="1"/>
        </dgm:presLayoutVars>
      </dgm:prSet>
      <dgm:spPr/>
    </dgm:pt>
    <dgm:pt modelId="{E59C5DBD-4B99-4A79-AC88-0E23AFC1562E}" type="pres">
      <dgm:prSet presAssocID="{8A8E6F0C-7604-44CA-942B-34B5B96C6385}" presName="descendantText" presStyleLbl="alignAccFollowNode1" presStyleIdx="4" presStyleCnt="5">
        <dgm:presLayoutVars>
          <dgm:bulletEnabled val="1"/>
        </dgm:presLayoutVars>
      </dgm:prSet>
      <dgm:spPr/>
    </dgm:pt>
  </dgm:ptLst>
  <dgm:cxnLst>
    <dgm:cxn modelId="{09E43507-FE87-479E-80DD-222DB28D83EB}" srcId="{5A102920-15C3-4059-A8A5-6A05A70BE9BC}" destId="{9FE58645-8130-44A6-8A30-256C556D4002}" srcOrd="0" destOrd="0" parTransId="{7D6F02D9-A5E8-4F4A-AE0C-342FACD2CDCB}" sibTransId="{0893CF42-73E9-497F-88BB-54347A06AE68}"/>
    <dgm:cxn modelId="{A53EB10E-2015-4441-8E5E-267846AB0A1B}" type="presOf" srcId="{F6EC44D7-F730-48C8-BA50-211BD5F5E9E7}" destId="{C5D9205B-6B81-432B-B855-F4618B7FA22D}" srcOrd="0" destOrd="0" presId="urn:microsoft.com/office/officeart/2005/8/layout/vList5"/>
    <dgm:cxn modelId="{0AA49120-A259-4093-B5A4-5E6895CAAE9D}" type="presOf" srcId="{5A102920-15C3-4059-A8A5-6A05A70BE9BC}" destId="{433A9942-0189-424C-AB8B-1A3E674AEC78}" srcOrd="0" destOrd="0" presId="urn:microsoft.com/office/officeart/2005/8/layout/vList5"/>
    <dgm:cxn modelId="{BCAF3F27-9033-4160-865C-11933FEDDB7F}" srcId="{01724506-FCF2-4ECF-B370-4E3C0C722FCE}" destId="{5BA21A2B-A041-4CA6-B318-F19EE5C1A686}" srcOrd="0" destOrd="0" parTransId="{28329FBF-0CC0-492A-A9EC-42CD7BCC76E6}" sibTransId="{D30418C7-F580-4EC6-BCCE-504FE909ED47}"/>
    <dgm:cxn modelId="{6504C633-F344-4622-98B5-DD712370A013}" type="presOf" srcId="{BB11F652-FBA8-4171-9C31-B3966EEBAD02}" destId="{4DB3434F-1485-4E96-8310-3A9A9E61743E}" srcOrd="0" destOrd="0" presId="urn:microsoft.com/office/officeart/2005/8/layout/vList5"/>
    <dgm:cxn modelId="{312EFF39-7F59-48A7-9A2C-11CE3D7A3240}" srcId="{BB11F652-FBA8-4171-9C31-B3966EEBAD02}" destId="{8A8E6F0C-7604-44CA-942B-34B5B96C6385}" srcOrd="4" destOrd="0" parTransId="{19ADAC10-8B2D-4FBA-B007-FDDD245F07C2}" sibTransId="{060A4292-EB74-4D1F-A9A8-9E8A4CDB7628}"/>
    <dgm:cxn modelId="{D21B6540-B649-4399-9435-A57077DB4568}" type="presOf" srcId="{034320EF-40F7-4C04-8FE7-9CF11A04D6DE}" destId="{4789A3A9-1B0B-4912-A775-073CFD76C8CE}" srcOrd="0" destOrd="0" presId="urn:microsoft.com/office/officeart/2005/8/layout/vList5"/>
    <dgm:cxn modelId="{7C642463-89A5-4C86-ADD3-79410A746CCA}" type="presOf" srcId="{9E916C40-5692-4295-82DB-B6FA3DD23E25}" destId="{774513C5-E1D1-4534-86F5-D7F94B62B82F}" srcOrd="0" destOrd="0" presId="urn:microsoft.com/office/officeart/2005/8/layout/vList5"/>
    <dgm:cxn modelId="{78C0EB6F-53F3-4DC3-AB2B-15AD1B009CA1}" srcId="{BB11F652-FBA8-4171-9C31-B3966EEBAD02}" destId="{F6EC44D7-F730-48C8-BA50-211BD5F5E9E7}" srcOrd="1" destOrd="0" parTransId="{8AC08DC1-3998-4760-85C9-33D87F966A74}" sibTransId="{95D2AE10-06F7-48E3-BC7E-6F5ED76F1C27}"/>
    <dgm:cxn modelId="{B579A973-462C-4084-B407-381E89E0F271}" type="presOf" srcId="{5BA21A2B-A041-4CA6-B318-F19EE5C1A686}" destId="{8371B617-CEFE-4B44-BBF1-27A99513231D}" srcOrd="0" destOrd="0" presId="urn:microsoft.com/office/officeart/2005/8/layout/vList5"/>
    <dgm:cxn modelId="{8F4C9374-7DB2-4234-B17D-3D6A29EFB7B4}" type="presOf" srcId="{AA904944-7E5C-4B2A-888B-E55284299891}" destId="{E59C5DBD-4B99-4A79-AC88-0E23AFC1562E}" srcOrd="0" destOrd="0" presId="urn:microsoft.com/office/officeart/2005/8/layout/vList5"/>
    <dgm:cxn modelId="{8878E756-675C-4AEA-878E-19783FDEAF24}" type="presOf" srcId="{9FE58645-8130-44A6-8A30-256C556D4002}" destId="{A1AF4791-FD9F-4E3F-978E-EFD3212D161D}" srcOrd="0" destOrd="0" presId="urn:microsoft.com/office/officeart/2005/8/layout/vList5"/>
    <dgm:cxn modelId="{CCFE6D7F-1034-4A36-8530-7ABBA221EE1C}" srcId="{BB11F652-FBA8-4171-9C31-B3966EEBAD02}" destId="{5A102920-15C3-4059-A8A5-6A05A70BE9BC}" srcOrd="3" destOrd="0" parTransId="{D75D21B4-53A3-43E0-B26F-4A08E411E8E8}" sibTransId="{78EE8356-166F-411B-968B-AB9C76D7A27D}"/>
    <dgm:cxn modelId="{9394FA87-6118-4269-A3B8-87D4B6F100D1}" type="presOf" srcId="{8B0263B8-FAAB-42AE-BA55-117635D0A00B}" destId="{8CF7DEE1-DB8B-4542-AA9A-75047F55C07B}" srcOrd="0" destOrd="0" presId="urn:microsoft.com/office/officeart/2005/8/layout/vList5"/>
    <dgm:cxn modelId="{AF779188-BED0-4519-9273-3131EBDD3E0B}" type="presOf" srcId="{01724506-FCF2-4ECF-B370-4E3C0C722FCE}" destId="{E53DCCD8-AC59-4562-8E64-DCBFC69E1EE6}" srcOrd="0" destOrd="0" presId="urn:microsoft.com/office/officeart/2005/8/layout/vList5"/>
    <dgm:cxn modelId="{15988DAB-7B41-4042-9B6A-5E43E5490E91}" srcId="{BB11F652-FBA8-4171-9C31-B3966EEBAD02}" destId="{9E916C40-5692-4295-82DB-B6FA3DD23E25}" srcOrd="0" destOrd="0" parTransId="{8B867048-74DB-4758-9986-D599C66C9E58}" sibTransId="{D58AAF3F-AD88-42D0-983C-31285719009D}"/>
    <dgm:cxn modelId="{B36627B1-414F-4187-BB05-06965B76A0B4}" srcId="{F6EC44D7-F730-48C8-BA50-211BD5F5E9E7}" destId="{034320EF-40F7-4C04-8FE7-9CF11A04D6DE}" srcOrd="0" destOrd="0" parTransId="{9305DD7D-4849-476C-AC41-9C057863EE37}" sibTransId="{305B96F7-DC3D-4A9F-B0AD-F62F71404F5E}"/>
    <dgm:cxn modelId="{D4A9A1C3-B544-4556-9827-C3BA5F2BC757}" srcId="{9E916C40-5692-4295-82DB-B6FA3DD23E25}" destId="{8B0263B8-FAAB-42AE-BA55-117635D0A00B}" srcOrd="0" destOrd="0" parTransId="{A0AFB2B2-BF5D-4B0F-AB9F-C2BC974B19B1}" sibTransId="{E7F969AA-4566-4915-9A85-6062C8A2565C}"/>
    <dgm:cxn modelId="{776F4BC4-022B-4BB8-BB80-1A1FA8EC42A5}" srcId="{8A8E6F0C-7604-44CA-942B-34B5B96C6385}" destId="{AA904944-7E5C-4B2A-888B-E55284299891}" srcOrd="0" destOrd="0" parTransId="{ACD4BB6F-34FA-47AA-A8D9-DD8DDD650C1E}" sibTransId="{FBC0D388-37DA-49D4-AE71-1C416B3D0A5A}"/>
    <dgm:cxn modelId="{4EBEA3CF-CD33-4129-AD81-4E616BF9E8C6}" type="presOf" srcId="{8A8E6F0C-7604-44CA-942B-34B5B96C6385}" destId="{18481002-64AE-4C34-BC91-A15A57A4D6C3}" srcOrd="0" destOrd="0" presId="urn:microsoft.com/office/officeart/2005/8/layout/vList5"/>
    <dgm:cxn modelId="{CEB04FDB-A218-473B-86DF-1D8ACD823295}" srcId="{BB11F652-FBA8-4171-9C31-B3966EEBAD02}" destId="{01724506-FCF2-4ECF-B370-4E3C0C722FCE}" srcOrd="2" destOrd="0" parTransId="{092C8325-D31C-43EB-ABB6-2F684BD8A4F3}" sibTransId="{000EA9E9-F9DB-4A44-A7A1-75AEA9266970}"/>
    <dgm:cxn modelId="{6C509508-BA09-43B0-BAFD-139E423E6412}" type="presParOf" srcId="{4DB3434F-1485-4E96-8310-3A9A9E61743E}" destId="{A2866F12-5D61-4D8F-98CD-8271945E4053}" srcOrd="0" destOrd="0" presId="urn:microsoft.com/office/officeart/2005/8/layout/vList5"/>
    <dgm:cxn modelId="{D138F16A-AD10-4DB2-8609-E68736C31397}" type="presParOf" srcId="{A2866F12-5D61-4D8F-98CD-8271945E4053}" destId="{774513C5-E1D1-4534-86F5-D7F94B62B82F}" srcOrd="0" destOrd="0" presId="urn:microsoft.com/office/officeart/2005/8/layout/vList5"/>
    <dgm:cxn modelId="{180BA4EA-05CA-4627-8433-C0E4FDCB7AF7}" type="presParOf" srcId="{A2866F12-5D61-4D8F-98CD-8271945E4053}" destId="{8CF7DEE1-DB8B-4542-AA9A-75047F55C07B}" srcOrd="1" destOrd="0" presId="urn:microsoft.com/office/officeart/2005/8/layout/vList5"/>
    <dgm:cxn modelId="{69CFB922-70BA-4439-9ECF-68166A55F2DD}" type="presParOf" srcId="{4DB3434F-1485-4E96-8310-3A9A9E61743E}" destId="{0F285FEE-5150-4648-BDC4-EA4C43BDEE30}" srcOrd="1" destOrd="0" presId="urn:microsoft.com/office/officeart/2005/8/layout/vList5"/>
    <dgm:cxn modelId="{17BD63D2-99A6-4394-99AF-F736E67620AB}" type="presParOf" srcId="{4DB3434F-1485-4E96-8310-3A9A9E61743E}" destId="{FB3135C9-C041-4DEF-9F6B-8DBCA49552BC}" srcOrd="2" destOrd="0" presId="urn:microsoft.com/office/officeart/2005/8/layout/vList5"/>
    <dgm:cxn modelId="{B58AB219-6AC7-48F2-9327-7845AD40AC8D}" type="presParOf" srcId="{FB3135C9-C041-4DEF-9F6B-8DBCA49552BC}" destId="{C5D9205B-6B81-432B-B855-F4618B7FA22D}" srcOrd="0" destOrd="0" presId="urn:microsoft.com/office/officeart/2005/8/layout/vList5"/>
    <dgm:cxn modelId="{3EEA9D14-B88E-446D-AE82-0B2B988D96A4}" type="presParOf" srcId="{FB3135C9-C041-4DEF-9F6B-8DBCA49552BC}" destId="{4789A3A9-1B0B-4912-A775-073CFD76C8CE}" srcOrd="1" destOrd="0" presId="urn:microsoft.com/office/officeart/2005/8/layout/vList5"/>
    <dgm:cxn modelId="{EE3F90F6-A304-49C4-BEC5-5CC9A40D6262}" type="presParOf" srcId="{4DB3434F-1485-4E96-8310-3A9A9E61743E}" destId="{F2A803AE-216C-4E1F-803B-9B94C311CBC1}" srcOrd="3" destOrd="0" presId="urn:microsoft.com/office/officeart/2005/8/layout/vList5"/>
    <dgm:cxn modelId="{053E6962-6A86-4799-A8D1-C0845758FEAC}" type="presParOf" srcId="{4DB3434F-1485-4E96-8310-3A9A9E61743E}" destId="{CCA06404-552F-4538-949F-6521E6DB6DE6}" srcOrd="4" destOrd="0" presId="urn:microsoft.com/office/officeart/2005/8/layout/vList5"/>
    <dgm:cxn modelId="{2EF92DA9-A0B3-4948-8F11-080E74022CC1}" type="presParOf" srcId="{CCA06404-552F-4538-949F-6521E6DB6DE6}" destId="{E53DCCD8-AC59-4562-8E64-DCBFC69E1EE6}" srcOrd="0" destOrd="0" presId="urn:microsoft.com/office/officeart/2005/8/layout/vList5"/>
    <dgm:cxn modelId="{05335119-52EB-4970-82C9-8B3584DFA3AF}" type="presParOf" srcId="{CCA06404-552F-4538-949F-6521E6DB6DE6}" destId="{8371B617-CEFE-4B44-BBF1-27A99513231D}" srcOrd="1" destOrd="0" presId="urn:microsoft.com/office/officeart/2005/8/layout/vList5"/>
    <dgm:cxn modelId="{417D4C98-4175-419B-AF17-2B0006ED85B0}" type="presParOf" srcId="{4DB3434F-1485-4E96-8310-3A9A9E61743E}" destId="{E038F8FE-7540-47EC-8DE8-B5F0A342F052}" srcOrd="5" destOrd="0" presId="urn:microsoft.com/office/officeart/2005/8/layout/vList5"/>
    <dgm:cxn modelId="{6B2A3249-84B2-43D6-942B-0FC2CA3484BB}" type="presParOf" srcId="{4DB3434F-1485-4E96-8310-3A9A9E61743E}" destId="{818D603B-9BCE-47FF-9806-0BC5D187376F}" srcOrd="6" destOrd="0" presId="urn:microsoft.com/office/officeart/2005/8/layout/vList5"/>
    <dgm:cxn modelId="{A305C23F-5B1F-42E5-9C56-C5142E6D04F6}" type="presParOf" srcId="{818D603B-9BCE-47FF-9806-0BC5D187376F}" destId="{433A9942-0189-424C-AB8B-1A3E674AEC78}" srcOrd="0" destOrd="0" presId="urn:microsoft.com/office/officeart/2005/8/layout/vList5"/>
    <dgm:cxn modelId="{ABE993B2-D28C-4156-B7F0-799ACA58F2E2}" type="presParOf" srcId="{818D603B-9BCE-47FF-9806-0BC5D187376F}" destId="{A1AF4791-FD9F-4E3F-978E-EFD3212D161D}" srcOrd="1" destOrd="0" presId="urn:microsoft.com/office/officeart/2005/8/layout/vList5"/>
    <dgm:cxn modelId="{551D2B7B-3E46-4199-A9ED-1350BA4EED8B}" type="presParOf" srcId="{4DB3434F-1485-4E96-8310-3A9A9E61743E}" destId="{6D52EC1A-6DFE-4B93-B3F8-8AAC160CE7E7}" srcOrd="7" destOrd="0" presId="urn:microsoft.com/office/officeart/2005/8/layout/vList5"/>
    <dgm:cxn modelId="{C7A82A89-4B30-470A-9E7E-028D7DE81EB0}" type="presParOf" srcId="{4DB3434F-1485-4E96-8310-3A9A9E61743E}" destId="{C034E39D-77E7-4B6E-A7A6-94435E6BD8E0}" srcOrd="8" destOrd="0" presId="urn:microsoft.com/office/officeart/2005/8/layout/vList5"/>
    <dgm:cxn modelId="{56FFBAD7-CF6A-433C-91ED-A59881504569}" type="presParOf" srcId="{C034E39D-77E7-4B6E-A7A6-94435E6BD8E0}" destId="{18481002-64AE-4C34-BC91-A15A57A4D6C3}" srcOrd="0" destOrd="0" presId="urn:microsoft.com/office/officeart/2005/8/layout/vList5"/>
    <dgm:cxn modelId="{9C71525C-EEAF-4034-9FF3-FA2E3C65579E}" type="presParOf" srcId="{C034E39D-77E7-4B6E-A7A6-94435E6BD8E0}" destId="{E59C5DBD-4B99-4A79-AC88-0E23AFC15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11F652-FBA8-4171-9C31-B3966EEBAD02}"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IN"/>
        </a:p>
      </dgm:t>
    </dgm:pt>
    <dgm:pt modelId="{9E916C40-5692-4295-82DB-B6FA3DD23E25}">
      <dgm:prSet phldrT="[Text]" custT="1"/>
      <dgm:spPr/>
      <dgm:t>
        <a:bodyPr/>
        <a:lstStyle/>
        <a:p>
          <a:r>
            <a:rPr lang="en-US" sz="1600" b="1" dirty="0"/>
            <a:t>Total Sales</a:t>
          </a:r>
          <a:endParaRPr lang="en-IN" sz="1600" dirty="0"/>
        </a:p>
      </dgm:t>
    </dgm:pt>
    <dgm:pt modelId="{8B867048-74DB-4758-9986-D599C66C9E58}" type="parTrans" cxnId="{15988DAB-7B41-4042-9B6A-5E43E5490E91}">
      <dgm:prSet/>
      <dgm:spPr/>
      <dgm:t>
        <a:bodyPr/>
        <a:lstStyle/>
        <a:p>
          <a:endParaRPr lang="en-IN"/>
        </a:p>
      </dgm:t>
    </dgm:pt>
    <dgm:pt modelId="{D58AAF3F-AD88-42D0-983C-31285719009D}" type="sibTrans" cxnId="{15988DAB-7B41-4042-9B6A-5E43E5490E91}">
      <dgm:prSet/>
      <dgm:spPr/>
      <dgm:t>
        <a:bodyPr/>
        <a:lstStyle/>
        <a:p>
          <a:endParaRPr lang="en-IN"/>
        </a:p>
      </dgm:t>
    </dgm:pt>
    <dgm:pt modelId="{F6EC44D7-F730-48C8-BA50-211BD5F5E9E7}">
      <dgm:prSet custT="1"/>
      <dgm:spPr/>
      <dgm:t>
        <a:bodyPr/>
        <a:lstStyle/>
        <a:p>
          <a:r>
            <a:rPr lang="en-US" sz="1600" b="1" dirty="0"/>
            <a:t>Sales Distribution</a:t>
          </a:r>
          <a:endParaRPr lang="en-US" sz="1600" dirty="0"/>
        </a:p>
      </dgm:t>
    </dgm:pt>
    <dgm:pt modelId="{8AC08DC1-3998-4760-85C9-33D87F966A74}" type="parTrans" cxnId="{78C0EB6F-53F3-4DC3-AB2B-15AD1B009CA1}">
      <dgm:prSet/>
      <dgm:spPr/>
      <dgm:t>
        <a:bodyPr/>
        <a:lstStyle/>
        <a:p>
          <a:endParaRPr lang="en-IN"/>
        </a:p>
      </dgm:t>
    </dgm:pt>
    <dgm:pt modelId="{95D2AE10-06F7-48E3-BC7E-6F5ED76F1C27}" type="sibTrans" cxnId="{78C0EB6F-53F3-4DC3-AB2B-15AD1B009CA1}">
      <dgm:prSet/>
      <dgm:spPr/>
      <dgm:t>
        <a:bodyPr/>
        <a:lstStyle/>
        <a:p>
          <a:endParaRPr lang="en-IN"/>
        </a:p>
      </dgm:t>
    </dgm:pt>
    <dgm:pt modelId="{01724506-FCF2-4ECF-B370-4E3C0C722FCE}">
      <dgm:prSet custT="1"/>
      <dgm:spPr/>
      <dgm:t>
        <a:bodyPr/>
        <a:lstStyle/>
        <a:p>
          <a:r>
            <a:rPr lang="en-US" sz="1600" b="1" dirty="0"/>
            <a:t>Sub-category Distribution</a:t>
          </a:r>
        </a:p>
      </dgm:t>
    </dgm:pt>
    <dgm:pt modelId="{092C8325-D31C-43EB-ABB6-2F684BD8A4F3}" type="parTrans" cxnId="{CEB04FDB-A218-473B-86DF-1D8ACD823295}">
      <dgm:prSet/>
      <dgm:spPr/>
      <dgm:t>
        <a:bodyPr/>
        <a:lstStyle/>
        <a:p>
          <a:endParaRPr lang="en-IN"/>
        </a:p>
      </dgm:t>
    </dgm:pt>
    <dgm:pt modelId="{000EA9E9-F9DB-4A44-A7A1-75AEA9266970}" type="sibTrans" cxnId="{CEB04FDB-A218-473B-86DF-1D8ACD823295}">
      <dgm:prSet/>
      <dgm:spPr/>
      <dgm:t>
        <a:bodyPr/>
        <a:lstStyle/>
        <a:p>
          <a:endParaRPr lang="en-IN"/>
        </a:p>
      </dgm:t>
    </dgm:pt>
    <dgm:pt modelId="{5A102920-15C3-4059-A8A5-6A05A70BE9BC}">
      <dgm:prSet custT="1"/>
      <dgm:spPr/>
      <dgm:t>
        <a:bodyPr/>
        <a:lstStyle/>
        <a:p>
          <a:r>
            <a:rPr lang="en-US" sz="1600" b="1" dirty="0"/>
            <a:t>Customer Analysis</a:t>
          </a:r>
          <a:endParaRPr lang="en-US" sz="1600" dirty="0"/>
        </a:p>
      </dgm:t>
    </dgm:pt>
    <dgm:pt modelId="{D75D21B4-53A3-43E0-B26F-4A08E411E8E8}" type="parTrans" cxnId="{CCFE6D7F-1034-4A36-8530-7ABBA221EE1C}">
      <dgm:prSet/>
      <dgm:spPr/>
      <dgm:t>
        <a:bodyPr/>
        <a:lstStyle/>
        <a:p>
          <a:endParaRPr lang="en-IN"/>
        </a:p>
      </dgm:t>
    </dgm:pt>
    <dgm:pt modelId="{78EE8356-166F-411B-968B-AB9C76D7A27D}" type="sibTrans" cxnId="{CCFE6D7F-1034-4A36-8530-7ABBA221EE1C}">
      <dgm:prSet/>
      <dgm:spPr/>
      <dgm:t>
        <a:bodyPr/>
        <a:lstStyle/>
        <a:p>
          <a:endParaRPr lang="en-IN"/>
        </a:p>
      </dgm:t>
    </dgm:pt>
    <dgm:pt modelId="{8A8E6F0C-7604-44CA-942B-34B5B96C6385}">
      <dgm:prSet custT="1"/>
      <dgm:spPr/>
      <dgm:t>
        <a:bodyPr/>
        <a:lstStyle/>
        <a:p>
          <a:r>
            <a:rPr lang="en-US" sz="1600" b="1" dirty="0"/>
            <a:t>Return Impact</a:t>
          </a:r>
          <a:endParaRPr lang="en-US" sz="1600" dirty="0"/>
        </a:p>
      </dgm:t>
    </dgm:pt>
    <dgm:pt modelId="{19ADAC10-8B2D-4FBA-B007-FDDD245F07C2}" type="parTrans" cxnId="{312EFF39-7F59-48A7-9A2C-11CE3D7A3240}">
      <dgm:prSet/>
      <dgm:spPr/>
      <dgm:t>
        <a:bodyPr/>
        <a:lstStyle/>
        <a:p>
          <a:endParaRPr lang="en-IN"/>
        </a:p>
      </dgm:t>
    </dgm:pt>
    <dgm:pt modelId="{060A4292-EB74-4D1F-A9A8-9E8A4CDB7628}" type="sibTrans" cxnId="{312EFF39-7F59-48A7-9A2C-11CE3D7A3240}">
      <dgm:prSet/>
      <dgm:spPr/>
      <dgm:t>
        <a:bodyPr/>
        <a:lstStyle/>
        <a:p>
          <a:endParaRPr lang="en-IN"/>
        </a:p>
      </dgm:t>
    </dgm:pt>
    <dgm:pt modelId="{034320EF-40F7-4C04-8FE7-9CF11A04D6DE}">
      <dgm:prSet custT="1"/>
      <dgm:spPr/>
      <dgm: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gm:t>
    </dgm:pt>
    <dgm:pt modelId="{9305DD7D-4849-476C-AC41-9C057863EE37}" type="parTrans" cxnId="{B36627B1-414F-4187-BB05-06965B76A0B4}">
      <dgm:prSet/>
      <dgm:spPr/>
      <dgm:t>
        <a:bodyPr/>
        <a:lstStyle/>
        <a:p>
          <a:endParaRPr lang="en-IN"/>
        </a:p>
      </dgm:t>
    </dgm:pt>
    <dgm:pt modelId="{305B96F7-DC3D-4A9F-B0AD-F62F71404F5E}" type="sibTrans" cxnId="{B36627B1-414F-4187-BB05-06965B76A0B4}">
      <dgm:prSet/>
      <dgm:spPr/>
      <dgm:t>
        <a:bodyPr/>
        <a:lstStyle/>
        <a:p>
          <a:endParaRPr lang="en-IN"/>
        </a:p>
      </dgm:t>
    </dgm:pt>
    <dgm:pt modelId="{8B0263B8-FAAB-42AE-BA55-117635D0A00B}">
      <dgm:prSet phldrT="[Text]" custT="1"/>
      <dgm:spPr/>
      <dgm:t>
        <a:bodyPr/>
        <a:lstStyle/>
        <a:p>
          <a:pPr algn="just"/>
          <a:r>
            <a:rPr lang="en-IN" sz="1200" dirty="0"/>
            <a:t>Sales is increasing. This only signifies that store is progressing in long term on an average of </a:t>
          </a:r>
          <a:r>
            <a:rPr lang="en-IN" sz="1200" b="1" dirty="0"/>
            <a:t>17.1 % per annum.</a:t>
          </a:r>
          <a:endParaRPr lang="en-IN" sz="1200" dirty="0"/>
        </a:p>
      </dgm:t>
    </dgm:pt>
    <dgm:pt modelId="{A0AFB2B2-BF5D-4B0F-AB9F-C2BC974B19B1}" type="parTrans" cxnId="{D4A9A1C3-B544-4556-9827-C3BA5F2BC757}">
      <dgm:prSet/>
      <dgm:spPr/>
      <dgm:t>
        <a:bodyPr/>
        <a:lstStyle/>
        <a:p>
          <a:endParaRPr lang="en-IN"/>
        </a:p>
      </dgm:t>
    </dgm:pt>
    <dgm:pt modelId="{E7F969AA-4566-4915-9A85-6062C8A2565C}" type="sibTrans" cxnId="{D4A9A1C3-B544-4556-9827-C3BA5F2BC757}">
      <dgm:prSet/>
      <dgm:spPr/>
      <dgm:t>
        <a:bodyPr/>
        <a:lstStyle/>
        <a:p>
          <a:endParaRPr lang="en-IN"/>
        </a:p>
      </dgm:t>
    </dgm:pt>
    <dgm:pt modelId="{5BA21A2B-A041-4CA6-B318-F19EE5C1A686}">
      <dgm:prSet custT="1"/>
      <dgm:spPr/>
      <dgm:t>
        <a:bodyPr/>
        <a:lstStyle/>
        <a:p>
          <a:pPr algn="just"/>
          <a:r>
            <a:rPr lang="en-US" sz="1200" b="0" dirty="0"/>
            <a:t>Subcategories namely supplies, bookcases &amp; tables are clearly driving </a:t>
          </a:r>
          <a:r>
            <a:rPr lang="en-US" sz="1200" b="1" dirty="0"/>
            <a:t>down</a:t>
          </a:r>
          <a:r>
            <a:rPr lang="en-US" sz="1200" b="0" dirty="0"/>
            <a:t> </a:t>
          </a:r>
          <a:r>
            <a:rPr lang="en-US" sz="1200" b="1" dirty="0"/>
            <a:t>overall </a:t>
          </a:r>
          <a:r>
            <a:rPr lang="en-US" sz="1200" b="0" dirty="0"/>
            <a:t>profitability.</a:t>
          </a:r>
        </a:p>
      </dgm:t>
    </dgm:pt>
    <dgm:pt modelId="{28329FBF-0CC0-492A-A9EC-42CD7BCC76E6}" type="parTrans" cxnId="{BCAF3F27-9033-4160-865C-11933FEDDB7F}">
      <dgm:prSet/>
      <dgm:spPr/>
      <dgm:t>
        <a:bodyPr/>
        <a:lstStyle/>
        <a:p>
          <a:endParaRPr lang="en-IN"/>
        </a:p>
      </dgm:t>
    </dgm:pt>
    <dgm:pt modelId="{D30418C7-F580-4EC6-BCCE-504FE909ED47}" type="sibTrans" cxnId="{BCAF3F27-9033-4160-865C-11933FEDDB7F}">
      <dgm:prSet/>
      <dgm:spPr/>
      <dgm:t>
        <a:bodyPr/>
        <a:lstStyle/>
        <a:p>
          <a:endParaRPr lang="en-IN"/>
        </a:p>
      </dgm:t>
    </dgm:pt>
    <dgm:pt modelId="{9FE58645-8130-44A6-8A30-256C556D4002}">
      <dgm:prSet custT="1"/>
      <dgm:spPr/>
      <dgm:t>
        <a:bodyPr/>
        <a:lstStyle/>
        <a:p>
          <a:pPr algn="just"/>
          <a:r>
            <a:rPr lang="en-US" sz="1200" b="0" kern="1200" dirty="0">
              <a:solidFill>
                <a:srgbClr val="000000">
                  <a:hueOff val="0"/>
                  <a:satOff val="0"/>
                  <a:lumOff val="0"/>
                  <a:alphaOff val="0"/>
                </a:srgbClr>
              </a:solidFill>
              <a:latin typeface="Arial"/>
              <a:ea typeface="+mn-ea"/>
              <a:cs typeface="+mn-cs"/>
            </a:rPr>
            <a:t>Overall customer retention is </a:t>
          </a:r>
          <a:r>
            <a:rPr lang="en-US" sz="1200" b="1" kern="1200" dirty="0">
              <a:solidFill>
                <a:srgbClr val="000000">
                  <a:hueOff val="0"/>
                  <a:satOff val="0"/>
                  <a:lumOff val="0"/>
                  <a:alphaOff val="0"/>
                </a:srgbClr>
              </a:solidFill>
              <a:latin typeface="Arial"/>
              <a:ea typeface="+mn-ea"/>
              <a:cs typeface="+mn-cs"/>
            </a:rPr>
            <a:t>98%</a:t>
          </a:r>
          <a:r>
            <a:rPr lang="en-US" sz="1200" b="0" kern="1200" dirty="0">
              <a:solidFill>
                <a:srgbClr val="000000">
                  <a:hueOff val="0"/>
                  <a:satOff val="0"/>
                  <a:lumOff val="0"/>
                  <a:alphaOff val="0"/>
                </a:srgbClr>
              </a:solidFill>
              <a:latin typeface="Arial"/>
              <a:ea typeface="+mn-ea"/>
              <a:cs typeface="+mn-cs"/>
            </a:rPr>
            <a:t>, indicating excellent performance, but regional variations must be analyzed for deeper insights.</a:t>
          </a:r>
        </a:p>
      </dgm:t>
    </dgm:pt>
    <dgm:pt modelId="{7D6F02D9-A5E8-4F4A-AE0C-342FACD2CDCB}" type="parTrans" cxnId="{09E43507-FE87-479E-80DD-222DB28D83EB}">
      <dgm:prSet/>
      <dgm:spPr/>
      <dgm:t>
        <a:bodyPr/>
        <a:lstStyle/>
        <a:p>
          <a:endParaRPr lang="en-IN"/>
        </a:p>
      </dgm:t>
    </dgm:pt>
    <dgm:pt modelId="{0893CF42-73E9-497F-88BB-54347A06AE68}" type="sibTrans" cxnId="{09E43507-FE87-479E-80DD-222DB28D83EB}">
      <dgm:prSet/>
      <dgm:spPr/>
      <dgm:t>
        <a:bodyPr/>
        <a:lstStyle/>
        <a:p>
          <a:endParaRPr lang="en-IN"/>
        </a:p>
      </dgm:t>
    </dgm:pt>
    <dgm:pt modelId="{AA904944-7E5C-4B2A-888B-E55284299891}">
      <dgm:prSet custT="1"/>
      <dgm:spPr/>
      <dgm:t>
        <a:bodyPr/>
        <a:lstStyle/>
        <a:p>
          <a:r>
            <a:rPr lang="en-US" sz="1200" b="1" kern="1200" dirty="0">
              <a:solidFill>
                <a:srgbClr val="000000">
                  <a:hueOff val="0"/>
                  <a:satOff val="0"/>
                  <a:lumOff val="0"/>
                  <a:alphaOff val="0"/>
                </a:srgbClr>
              </a:solidFill>
              <a:latin typeface="Arial"/>
              <a:ea typeface="+mn-ea"/>
              <a:cs typeface="+mn-cs"/>
            </a:rPr>
            <a:t>High return rates </a:t>
          </a:r>
          <a:r>
            <a:rPr lang="en-US" sz="1200" b="0" kern="1200" dirty="0">
              <a:solidFill>
                <a:srgbClr val="000000">
                  <a:hueOff val="0"/>
                  <a:satOff val="0"/>
                  <a:lumOff val="0"/>
                  <a:alphaOff val="0"/>
                </a:srgbClr>
              </a:solidFill>
              <a:latin typeface="Arial"/>
              <a:ea typeface="+mn-ea"/>
              <a:cs typeface="+mn-cs"/>
            </a:rPr>
            <a:t>suggest issues with product quality, customer satisfaction, or mismatched expectations..</a:t>
          </a:r>
        </a:p>
      </dgm:t>
    </dgm:pt>
    <dgm:pt modelId="{ACD4BB6F-34FA-47AA-A8D9-DD8DDD650C1E}" type="parTrans" cxnId="{776F4BC4-022B-4BB8-BB80-1A1FA8EC42A5}">
      <dgm:prSet/>
      <dgm:spPr/>
      <dgm:t>
        <a:bodyPr/>
        <a:lstStyle/>
        <a:p>
          <a:endParaRPr lang="en-IN"/>
        </a:p>
      </dgm:t>
    </dgm:pt>
    <dgm:pt modelId="{FBC0D388-37DA-49D4-AE71-1C416B3D0A5A}" type="sibTrans" cxnId="{776F4BC4-022B-4BB8-BB80-1A1FA8EC42A5}">
      <dgm:prSet/>
      <dgm:spPr/>
      <dgm:t>
        <a:bodyPr/>
        <a:lstStyle/>
        <a:p>
          <a:endParaRPr lang="en-IN"/>
        </a:p>
      </dgm:t>
    </dgm:pt>
    <dgm:pt modelId="{F7D20FA2-BD5E-4FCB-819F-097B38E299AA}">
      <dgm:prSet custT="1"/>
      <dgm:spPr/>
      <dgm:t>
        <a:bodyPr/>
        <a:lstStyle/>
        <a:p>
          <a:r>
            <a:rPr lang="en-US" sz="1600" b="1" kern="1200" dirty="0">
              <a:solidFill>
                <a:srgbClr val="FFFFFF"/>
              </a:solidFill>
              <a:latin typeface="Arial"/>
              <a:ea typeface="+mn-ea"/>
              <a:cs typeface="+mn-cs"/>
            </a:rPr>
            <a:t>Seasonal Variation</a:t>
          </a:r>
        </a:p>
      </dgm:t>
    </dgm:pt>
    <dgm:pt modelId="{FE3038D1-2DE0-47B5-B7B9-98940DEA44D8}" type="parTrans" cxnId="{72E080A3-2E48-4749-A08A-E81B9469272C}">
      <dgm:prSet/>
      <dgm:spPr/>
      <dgm:t>
        <a:bodyPr/>
        <a:lstStyle/>
        <a:p>
          <a:endParaRPr lang="en-IN"/>
        </a:p>
      </dgm:t>
    </dgm:pt>
    <dgm:pt modelId="{33F97434-0AE0-4045-B1DF-58888A640C82}" type="sibTrans" cxnId="{72E080A3-2E48-4749-A08A-E81B9469272C}">
      <dgm:prSet/>
      <dgm:spPr/>
      <dgm:t>
        <a:bodyPr/>
        <a:lstStyle/>
        <a:p>
          <a:endParaRPr lang="en-IN"/>
        </a:p>
      </dgm:t>
    </dgm:pt>
    <dgm:pt modelId="{4603B0FC-074E-4E4B-B716-CFF9A84B153E}">
      <dgm:prSet custT="1"/>
      <dgm:spPr/>
      <dgm:t>
        <a:bodyPr/>
        <a:lstStyle/>
        <a:p>
          <a:r>
            <a:rPr lang="en-US" sz="1200" b="0" kern="1200" dirty="0">
              <a:solidFill>
                <a:srgbClr val="000000">
                  <a:hueOff val="0"/>
                  <a:satOff val="0"/>
                  <a:lumOff val="0"/>
                  <a:alphaOff val="0"/>
                </a:srgbClr>
              </a:solidFill>
              <a:latin typeface="Arial"/>
              <a:ea typeface="+mn-ea"/>
              <a:cs typeface="+mn-cs"/>
            </a:rPr>
            <a:t>Sales are typically</a:t>
          </a:r>
          <a:r>
            <a:rPr lang="en-US" sz="1200" b="1" kern="1200" dirty="0">
              <a:solidFill>
                <a:srgbClr val="000000">
                  <a:hueOff val="0"/>
                  <a:satOff val="0"/>
                  <a:lumOff val="0"/>
                  <a:alphaOff val="0"/>
                </a:srgbClr>
              </a:solidFill>
              <a:latin typeface="Arial"/>
              <a:ea typeface="+mn-ea"/>
              <a:cs typeface="+mn-cs"/>
            </a:rPr>
            <a:t> low at the start </a:t>
          </a:r>
          <a:r>
            <a:rPr lang="en-US" sz="1200" b="0" kern="1200" dirty="0">
              <a:solidFill>
                <a:srgbClr val="000000">
                  <a:hueOff val="0"/>
                  <a:satOff val="0"/>
                  <a:lumOff val="0"/>
                  <a:alphaOff val="0"/>
                </a:srgbClr>
              </a:solidFill>
              <a:latin typeface="Arial"/>
              <a:ea typeface="+mn-ea"/>
              <a:cs typeface="+mn-cs"/>
            </a:rPr>
            <a:t>of the year but </a:t>
          </a:r>
          <a:r>
            <a:rPr lang="en-US" sz="1200" b="1" kern="1200" dirty="0">
              <a:solidFill>
                <a:srgbClr val="000000">
                  <a:hueOff val="0"/>
                  <a:satOff val="0"/>
                  <a:lumOff val="0"/>
                  <a:alphaOff val="0"/>
                </a:srgbClr>
              </a:solidFill>
              <a:latin typeface="Arial"/>
              <a:ea typeface="+mn-ea"/>
              <a:cs typeface="+mn-cs"/>
            </a:rPr>
            <a:t>higher</a:t>
          </a:r>
          <a:r>
            <a:rPr lang="en-US" sz="1200" b="0" kern="1200" dirty="0">
              <a:solidFill>
                <a:srgbClr val="000000">
                  <a:hueOff val="0"/>
                  <a:satOff val="0"/>
                  <a:lumOff val="0"/>
                  <a:alphaOff val="0"/>
                </a:srgbClr>
              </a:solidFill>
              <a:latin typeface="Arial"/>
              <a:ea typeface="+mn-ea"/>
              <a:cs typeface="+mn-cs"/>
            </a:rPr>
            <a:t> in the last four months (winter season) compared to the annual average</a:t>
          </a:r>
          <a:r>
            <a:rPr lang="en-US" sz="1600" b="1" kern="1200" dirty="0">
              <a:solidFill>
                <a:srgbClr val="FFFFFF"/>
              </a:solidFill>
              <a:latin typeface="Arial"/>
              <a:ea typeface="+mn-ea"/>
              <a:cs typeface="+mn-cs"/>
            </a:rPr>
            <a:t>.</a:t>
          </a:r>
        </a:p>
      </dgm:t>
    </dgm:pt>
    <dgm:pt modelId="{86B582CA-31A4-4DD0-8625-29A8FE7679AC}" type="parTrans" cxnId="{BA4C8AAD-4AFF-4E41-89A7-5234B94C82B5}">
      <dgm:prSet/>
      <dgm:spPr/>
      <dgm:t>
        <a:bodyPr/>
        <a:lstStyle/>
        <a:p>
          <a:endParaRPr lang="en-IN"/>
        </a:p>
      </dgm:t>
    </dgm:pt>
    <dgm:pt modelId="{BD9F78C9-26DC-4945-9AD1-8E1B796DED79}" type="sibTrans" cxnId="{BA4C8AAD-4AFF-4E41-89A7-5234B94C82B5}">
      <dgm:prSet/>
      <dgm:spPr/>
      <dgm:t>
        <a:bodyPr/>
        <a:lstStyle/>
        <a:p>
          <a:endParaRPr lang="en-IN"/>
        </a:p>
      </dgm:t>
    </dgm:pt>
    <dgm:pt modelId="{4DB3434F-1485-4E96-8310-3A9A9E61743E}" type="pres">
      <dgm:prSet presAssocID="{BB11F652-FBA8-4171-9C31-B3966EEBAD02}" presName="Name0" presStyleCnt="0">
        <dgm:presLayoutVars>
          <dgm:dir/>
          <dgm:animLvl val="lvl"/>
          <dgm:resizeHandles val="exact"/>
        </dgm:presLayoutVars>
      </dgm:prSet>
      <dgm:spPr/>
    </dgm:pt>
    <dgm:pt modelId="{A2866F12-5D61-4D8F-98CD-8271945E4053}" type="pres">
      <dgm:prSet presAssocID="{9E916C40-5692-4295-82DB-B6FA3DD23E25}" presName="linNode" presStyleCnt="0"/>
      <dgm:spPr/>
    </dgm:pt>
    <dgm:pt modelId="{774513C5-E1D1-4534-86F5-D7F94B62B82F}" type="pres">
      <dgm:prSet presAssocID="{9E916C40-5692-4295-82DB-B6FA3DD23E25}" presName="parentText" presStyleLbl="node1" presStyleIdx="0" presStyleCnt="6">
        <dgm:presLayoutVars>
          <dgm:chMax val="1"/>
          <dgm:bulletEnabled val="1"/>
        </dgm:presLayoutVars>
      </dgm:prSet>
      <dgm:spPr/>
    </dgm:pt>
    <dgm:pt modelId="{8CF7DEE1-DB8B-4542-AA9A-75047F55C07B}" type="pres">
      <dgm:prSet presAssocID="{9E916C40-5692-4295-82DB-B6FA3DD23E25}" presName="descendantText" presStyleLbl="alignAccFollowNode1" presStyleIdx="0" presStyleCnt="6">
        <dgm:presLayoutVars>
          <dgm:bulletEnabled val="1"/>
        </dgm:presLayoutVars>
      </dgm:prSet>
      <dgm:spPr/>
    </dgm:pt>
    <dgm:pt modelId="{0F285FEE-5150-4648-BDC4-EA4C43BDEE30}" type="pres">
      <dgm:prSet presAssocID="{D58AAF3F-AD88-42D0-983C-31285719009D}" presName="sp" presStyleCnt="0"/>
      <dgm:spPr/>
    </dgm:pt>
    <dgm:pt modelId="{FB3135C9-C041-4DEF-9F6B-8DBCA49552BC}" type="pres">
      <dgm:prSet presAssocID="{F6EC44D7-F730-48C8-BA50-211BD5F5E9E7}" presName="linNode" presStyleCnt="0"/>
      <dgm:spPr/>
    </dgm:pt>
    <dgm:pt modelId="{C5D9205B-6B81-432B-B855-F4618B7FA22D}" type="pres">
      <dgm:prSet presAssocID="{F6EC44D7-F730-48C8-BA50-211BD5F5E9E7}" presName="parentText" presStyleLbl="node1" presStyleIdx="1" presStyleCnt="6">
        <dgm:presLayoutVars>
          <dgm:chMax val="1"/>
          <dgm:bulletEnabled val="1"/>
        </dgm:presLayoutVars>
      </dgm:prSet>
      <dgm:spPr/>
    </dgm:pt>
    <dgm:pt modelId="{4789A3A9-1B0B-4912-A775-073CFD76C8CE}" type="pres">
      <dgm:prSet presAssocID="{F6EC44D7-F730-48C8-BA50-211BD5F5E9E7}" presName="descendantText" presStyleLbl="alignAccFollowNode1" presStyleIdx="1" presStyleCnt="6">
        <dgm:presLayoutVars>
          <dgm:bulletEnabled val="1"/>
        </dgm:presLayoutVars>
      </dgm:prSet>
      <dgm:spPr/>
    </dgm:pt>
    <dgm:pt modelId="{F2A803AE-216C-4E1F-803B-9B94C311CBC1}" type="pres">
      <dgm:prSet presAssocID="{95D2AE10-06F7-48E3-BC7E-6F5ED76F1C27}" presName="sp" presStyleCnt="0"/>
      <dgm:spPr/>
    </dgm:pt>
    <dgm:pt modelId="{CCA06404-552F-4538-949F-6521E6DB6DE6}" type="pres">
      <dgm:prSet presAssocID="{01724506-FCF2-4ECF-B370-4E3C0C722FCE}" presName="linNode" presStyleCnt="0"/>
      <dgm:spPr/>
    </dgm:pt>
    <dgm:pt modelId="{E53DCCD8-AC59-4562-8E64-DCBFC69E1EE6}" type="pres">
      <dgm:prSet presAssocID="{01724506-FCF2-4ECF-B370-4E3C0C722FCE}" presName="parentText" presStyleLbl="node1" presStyleIdx="2" presStyleCnt="6">
        <dgm:presLayoutVars>
          <dgm:chMax val="1"/>
          <dgm:bulletEnabled val="1"/>
        </dgm:presLayoutVars>
      </dgm:prSet>
      <dgm:spPr/>
    </dgm:pt>
    <dgm:pt modelId="{8371B617-CEFE-4B44-BBF1-27A99513231D}" type="pres">
      <dgm:prSet presAssocID="{01724506-FCF2-4ECF-B370-4E3C0C722FCE}" presName="descendantText" presStyleLbl="alignAccFollowNode1" presStyleIdx="2" presStyleCnt="6">
        <dgm:presLayoutVars>
          <dgm:bulletEnabled val="1"/>
        </dgm:presLayoutVars>
      </dgm:prSet>
      <dgm:spPr/>
    </dgm:pt>
    <dgm:pt modelId="{E038F8FE-7540-47EC-8DE8-B5F0A342F052}" type="pres">
      <dgm:prSet presAssocID="{000EA9E9-F9DB-4A44-A7A1-75AEA9266970}" presName="sp" presStyleCnt="0"/>
      <dgm:spPr/>
    </dgm:pt>
    <dgm:pt modelId="{818D603B-9BCE-47FF-9806-0BC5D187376F}" type="pres">
      <dgm:prSet presAssocID="{5A102920-15C3-4059-A8A5-6A05A70BE9BC}" presName="linNode" presStyleCnt="0"/>
      <dgm:spPr/>
    </dgm:pt>
    <dgm:pt modelId="{433A9942-0189-424C-AB8B-1A3E674AEC78}" type="pres">
      <dgm:prSet presAssocID="{5A102920-15C3-4059-A8A5-6A05A70BE9BC}" presName="parentText" presStyleLbl="node1" presStyleIdx="3" presStyleCnt="6">
        <dgm:presLayoutVars>
          <dgm:chMax val="1"/>
          <dgm:bulletEnabled val="1"/>
        </dgm:presLayoutVars>
      </dgm:prSet>
      <dgm:spPr/>
    </dgm:pt>
    <dgm:pt modelId="{A1AF4791-FD9F-4E3F-978E-EFD3212D161D}" type="pres">
      <dgm:prSet presAssocID="{5A102920-15C3-4059-A8A5-6A05A70BE9BC}" presName="descendantText" presStyleLbl="alignAccFollowNode1" presStyleIdx="3" presStyleCnt="6">
        <dgm:presLayoutVars>
          <dgm:bulletEnabled val="1"/>
        </dgm:presLayoutVars>
      </dgm:prSet>
      <dgm:spPr/>
    </dgm:pt>
    <dgm:pt modelId="{6D52EC1A-6DFE-4B93-B3F8-8AAC160CE7E7}" type="pres">
      <dgm:prSet presAssocID="{78EE8356-166F-411B-968B-AB9C76D7A27D}" presName="sp" presStyleCnt="0"/>
      <dgm:spPr/>
    </dgm:pt>
    <dgm:pt modelId="{C034E39D-77E7-4B6E-A7A6-94435E6BD8E0}" type="pres">
      <dgm:prSet presAssocID="{8A8E6F0C-7604-44CA-942B-34B5B96C6385}" presName="linNode" presStyleCnt="0"/>
      <dgm:spPr/>
    </dgm:pt>
    <dgm:pt modelId="{18481002-64AE-4C34-BC91-A15A57A4D6C3}" type="pres">
      <dgm:prSet presAssocID="{8A8E6F0C-7604-44CA-942B-34B5B96C6385}" presName="parentText" presStyleLbl="node1" presStyleIdx="4" presStyleCnt="6">
        <dgm:presLayoutVars>
          <dgm:chMax val="1"/>
          <dgm:bulletEnabled val="1"/>
        </dgm:presLayoutVars>
      </dgm:prSet>
      <dgm:spPr/>
    </dgm:pt>
    <dgm:pt modelId="{E59C5DBD-4B99-4A79-AC88-0E23AFC1562E}" type="pres">
      <dgm:prSet presAssocID="{8A8E6F0C-7604-44CA-942B-34B5B96C6385}" presName="descendantText" presStyleLbl="alignAccFollowNode1" presStyleIdx="4" presStyleCnt="6">
        <dgm:presLayoutVars>
          <dgm:bulletEnabled val="1"/>
        </dgm:presLayoutVars>
      </dgm:prSet>
      <dgm:spPr/>
    </dgm:pt>
    <dgm:pt modelId="{2F8BB332-DBB2-4C4A-9EE2-3B37AE8E8F0C}" type="pres">
      <dgm:prSet presAssocID="{060A4292-EB74-4D1F-A9A8-9E8A4CDB7628}" presName="sp" presStyleCnt="0"/>
      <dgm:spPr/>
    </dgm:pt>
    <dgm:pt modelId="{6CB5E7F6-BFF8-4C60-B65C-76E1E67C9BBF}" type="pres">
      <dgm:prSet presAssocID="{F7D20FA2-BD5E-4FCB-819F-097B38E299AA}" presName="linNode" presStyleCnt="0"/>
      <dgm:spPr/>
    </dgm:pt>
    <dgm:pt modelId="{086351FE-1EDB-4868-9AD4-9C2A64753708}" type="pres">
      <dgm:prSet presAssocID="{F7D20FA2-BD5E-4FCB-819F-097B38E299AA}" presName="parentText" presStyleLbl="node1" presStyleIdx="5" presStyleCnt="6">
        <dgm:presLayoutVars>
          <dgm:chMax val="1"/>
          <dgm:bulletEnabled val="1"/>
        </dgm:presLayoutVars>
      </dgm:prSet>
      <dgm:spPr/>
    </dgm:pt>
    <dgm:pt modelId="{15EC90F3-5793-4CAA-BA93-1EF20F9D89FC}" type="pres">
      <dgm:prSet presAssocID="{F7D20FA2-BD5E-4FCB-819F-097B38E299AA}" presName="descendantText" presStyleLbl="alignAccFollowNode1" presStyleIdx="5" presStyleCnt="6" custScaleY="137023">
        <dgm:presLayoutVars>
          <dgm:bulletEnabled val="1"/>
        </dgm:presLayoutVars>
      </dgm:prSet>
      <dgm:spPr/>
    </dgm:pt>
  </dgm:ptLst>
  <dgm:cxnLst>
    <dgm:cxn modelId="{09E43507-FE87-479E-80DD-222DB28D83EB}" srcId="{5A102920-15C3-4059-A8A5-6A05A70BE9BC}" destId="{9FE58645-8130-44A6-8A30-256C556D4002}" srcOrd="0" destOrd="0" parTransId="{7D6F02D9-A5E8-4F4A-AE0C-342FACD2CDCB}" sibTransId="{0893CF42-73E9-497F-88BB-54347A06AE68}"/>
    <dgm:cxn modelId="{A53EB10E-2015-4441-8E5E-267846AB0A1B}" type="presOf" srcId="{F6EC44D7-F730-48C8-BA50-211BD5F5E9E7}" destId="{C5D9205B-6B81-432B-B855-F4618B7FA22D}" srcOrd="0" destOrd="0" presId="urn:microsoft.com/office/officeart/2005/8/layout/vList5"/>
    <dgm:cxn modelId="{0AA49120-A259-4093-B5A4-5E6895CAAE9D}" type="presOf" srcId="{5A102920-15C3-4059-A8A5-6A05A70BE9BC}" destId="{433A9942-0189-424C-AB8B-1A3E674AEC78}" srcOrd="0" destOrd="0" presId="urn:microsoft.com/office/officeart/2005/8/layout/vList5"/>
    <dgm:cxn modelId="{BCAF3F27-9033-4160-865C-11933FEDDB7F}" srcId="{01724506-FCF2-4ECF-B370-4E3C0C722FCE}" destId="{5BA21A2B-A041-4CA6-B318-F19EE5C1A686}" srcOrd="0" destOrd="0" parTransId="{28329FBF-0CC0-492A-A9EC-42CD7BCC76E6}" sibTransId="{D30418C7-F580-4EC6-BCCE-504FE909ED47}"/>
    <dgm:cxn modelId="{6504C633-F344-4622-98B5-DD712370A013}" type="presOf" srcId="{BB11F652-FBA8-4171-9C31-B3966EEBAD02}" destId="{4DB3434F-1485-4E96-8310-3A9A9E61743E}" srcOrd="0" destOrd="0" presId="urn:microsoft.com/office/officeart/2005/8/layout/vList5"/>
    <dgm:cxn modelId="{312EFF39-7F59-48A7-9A2C-11CE3D7A3240}" srcId="{BB11F652-FBA8-4171-9C31-B3966EEBAD02}" destId="{8A8E6F0C-7604-44CA-942B-34B5B96C6385}" srcOrd="4" destOrd="0" parTransId="{19ADAC10-8B2D-4FBA-B007-FDDD245F07C2}" sibTransId="{060A4292-EB74-4D1F-A9A8-9E8A4CDB7628}"/>
    <dgm:cxn modelId="{D21B6540-B649-4399-9435-A57077DB4568}" type="presOf" srcId="{034320EF-40F7-4C04-8FE7-9CF11A04D6DE}" destId="{4789A3A9-1B0B-4912-A775-073CFD76C8CE}" srcOrd="0" destOrd="0" presId="urn:microsoft.com/office/officeart/2005/8/layout/vList5"/>
    <dgm:cxn modelId="{824B8B5F-F2AB-494B-A52D-FB49B5E07D27}" type="presOf" srcId="{F7D20FA2-BD5E-4FCB-819F-097B38E299AA}" destId="{086351FE-1EDB-4868-9AD4-9C2A64753708}" srcOrd="0" destOrd="0" presId="urn:microsoft.com/office/officeart/2005/8/layout/vList5"/>
    <dgm:cxn modelId="{7C642463-89A5-4C86-ADD3-79410A746CCA}" type="presOf" srcId="{9E916C40-5692-4295-82DB-B6FA3DD23E25}" destId="{774513C5-E1D1-4534-86F5-D7F94B62B82F}" srcOrd="0" destOrd="0" presId="urn:microsoft.com/office/officeart/2005/8/layout/vList5"/>
    <dgm:cxn modelId="{78C0EB6F-53F3-4DC3-AB2B-15AD1B009CA1}" srcId="{BB11F652-FBA8-4171-9C31-B3966EEBAD02}" destId="{F6EC44D7-F730-48C8-BA50-211BD5F5E9E7}" srcOrd="1" destOrd="0" parTransId="{8AC08DC1-3998-4760-85C9-33D87F966A74}" sibTransId="{95D2AE10-06F7-48E3-BC7E-6F5ED76F1C27}"/>
    <dgm:cxn modelId="{B579A973-462C-4084-B407-381E89E0F271}" type="presOf" srcId="{5BA21A2B-A041-4CA6-B318-F19EE5C1A686}" destId="{8371B617-CEFE-4B44-BBF1-27A99513231D}" srcOrd="0" destOrd="0" presId="urn:microsoft.com/office/officeart/2005/8/layout/vList5"/>
    <dgm:cxn modelId="{8F4C9374-7DB2-4234-B17D-3D6A29EFB7B4}" type="presOf" srcId="{AA904944-7E5C-4B2A-888B-E55284299891}" destId="{E59C5DBD-4B99-4A79-AC88-0E23AFC1562E}" srcOrd="0" destOrd="0" presId="urn:microsoft.com/office/officeart/2005/8/layout/vList5"/>
    <dgm:cxn modelId="{8878E756-675C-4AEA-878E-19783FDEAF24}" type="presOf" srcId="{9FE58645-8130-44A6-8A30-256C556D4002}" destId="{A1AF4791-FD9F-4E3F-978E-EFD3212D161D}" srcOrd="0" destOrd="0" presId="urn:microsoft.com/office/officeart/2005/8/layout/vList5"/>
    <dgm:cxn modelId="{CCFE6D7F-1034-4A36-8530-7ABBA221EE1C}" srcId="{BB11F652-FBA8-4171-9C31-B3966EEBAD02}" destId="{5A102920-15C3-4059-A8A5-6A05A70BE9BC}" srcOrd="3" destOrd="0" parTransId="{D75D21B4-53A3-43E0-B26F-4A08E411E8E8}" sibTransId="{78EE8356-166F-411B-968B-AB9C76D7A27D}"/>
    <dgm:cxn modelId="{9394FA87-6118-4269-A3B8-87D4B6F100D1}" type="presOf" srcId="{8B0263B8-FAAB-42AE-BA55-117635D0A00B}" destId="{8CF7DEE1-DB8B-4542-AA9A-75047F55C07B}" srcOrd="0" destOrd="0" presId="urn:microsoft.com/office/officeart/2005/8/layout/vList5"/>
    <dgm:cxn modelId="{AF779188-BED0-4519-9273-3131EBDD3E0B}" type="presOf" srcId="{01724506-FCF2-4ECF-B370-4E3C0C722FCE}" destId="{E53DCCD8-AC59-4562-8E64-DCBFC69E1EE6}" srcOrd="0" destOrd="0" presId="urn:microsoft.com/office/officeart/2005/8/layout/vList5"/>
    <dgm:cxn modelId="{72E080A3-2E48-4749-A08A-E81B9469272C}" srcId="{BB11F652-FBA8-4171-9C31-B3966EEBAD02}" destId="{F7D20FA2-BD5E-4FCB-819F-097B38E299AA}" srcOrd="5" destOrd="0" parTransId="{FE3038D1-2DE0-47B5-B7B9-98940DEA44D8}" sibTransId="{33F97434-0AE0-4045-B1DF-58888A640C82}"/>
    <dgm:cxn modelId="{15988DAB-7B41-4042-9B6A-5E43E5490E91}" srcId="{BB11F652-FBA8-4171-9C31-B3966EEBAD02}" destId="{9E916C40-5692-4295-82DB-B6FA3DD23E25}" srcOrd="0" destOrd="0" parTransId="{8B867048-74DB-4758-9986-D599C66C9E58}" sibTransId="{D58AAF3F-AD88-42D0-983C-31285719009D}"/>
    <dgm:cxn modelId="{BA4C8AAD-4AFF-4E41-89A7-5234B94C82B5}" srcId="{F7D20FA2-BD5E-4FCB-819F-097B38E299AA}" destId="{4603B0FC-074E-4E4B-B716-CFF9A84B153E}" srcOrd="0" destOrd="0" parTransId="{86B582CA-31A4-4DD0-8625-29A8FE7679AC}" sibTransId="{BD9F78C9-26DC-4945-9AD1-8E1B796DED79}"/>
    <dgm:cxn modelId="{B36627B1-414F-4187-BB05-06965B76A0B4}" srcId="{F6EC44D7-F730-48C8-BA50-211BD5F5E9E7}" destId="{034320EF-40F7-4C04-8FE7-9CF11A04D6DE}" srcOrd="0" destOrd="0" parTransId="{9305DD7D-4849-476C-AC41-9C057863EE37}" sibTransId="{305B96F7-DC3D-4A9F-B0AD-F62F71404F5E}"/>
    <dgm:cxn modelId="{D4A9A1C3-B544-4556-9827-C3BA5F2BC757}" srcId="{9E916C40-5692-4295-82DB-B6FA3DD23E25}" destId="{8B0263B8-FAAB-42AE-BA55-117635D0A00B}" srcOrd="0" destOrd="0" parTransId="{A0AFB2B2-BF5D-4B0F-AB9F-C2BC974B19B1}" sibTransId="{E7F969AA-4566-4915-9A85-6062C8A2565C}"/>
    <dgm:cxn modelId="{776F4BC4-022B-4BB8-BB80-1A1FA8EC42A5}" srcId="{8A8E6F0C-7604-44CA-942B-34B5B96C6385}" destId="{AA904944-7E5C-4B2A-888B-E55284299891}" srcOrd="0" destOrd="0" parTransId="{ACD4BB6F-34FA-47AA-A8D9-DD8DDD650C1E}" sibTransId="{FBC0D388-37DA-49D4-AE71-1C416B3D0A5A}"/>
    <dgm:cxn modelId="{4EBEA3CF-CD33-4129-AD81-4E616BF9E8C6}" type="presOf" srcId="{8A8E6F0C-7604-44CA-942B-34B5B96C6385}" destId="{18481002-64AE-4C34-BC91-A15A57A4D6C3}" srcOrd="0" destOrd="0" presId="urn:microsoft.com/office/officeart/2005/8/layout/vList5"/>
    <dgm:cxn modelId="{CEB04FDB-A218-473B-86DF-1D8ACD823295}" srcId="{BB11F652-FBA8-4171-9C31-B3966EEBAD02}" destId="{01724506-FCF2-4ECF-B370-4E3C0C722FCE}" srcOrd="2" destOrd="0" parTransId="{092C8325-D31C-43EB-ABB6-2F684BD8A4F3}" sibTransId="{000EA9E9-F9DB-4A44-A7A1-75AEA9266970}"/>
    <dgm:cxn modelId="{2335B7F9-9A4B-4D29-9AA3-D1477E4907B4}" type="presOf" srcId="{4603B0FC-074E-4E4B-B716-CFF9A84B153E}" destId="{15EC90F3-5793-4CAA-BA93-1EF20F9D89FC}" srcOrd="0" destOrd="0" presId="urn:microsoft.com/office/officeart/2005/8/layout/vList5"/>
    <dgm:cxn modelId="{6C509508-BA09-43B0-BAFD-139E423E6412}" type="presParOf" srcId="{4DB3434F-1485-4E96-8310-3A9A9E61743E}" destId="{A2866F12-5D61-4D8F-98CD-8271945E4053}" srcOrd="0" destOrd="0" presId="urn:microsoft.com/office/officeart/2005/8/layout/vList5"/>
    <dgm:cxn modelId="{D138F16A-AD10-4DB2-8609-E68736C31397}" type="presParOf" srcId="{A2866F12-5D61-4D8F-98CD-8271945E4053}" destId="{774513C5-E1D1-4534-86F5-D7F94B62B82F}" srcOrd="0" destOrd="0" presId="urn:microsoft.com/office/officeart/2005/8/layout/vList5"/>
    <dgm:cxn modelId="{180BA4EA-05CA-4627-8433-C0E4FDCB7AF7}" type="presParOf" srcId="{A2866F12-5D61-4D8F-98CD-8271945E4053}" destId="{8CF7DEE1-DB8B-4542-AA9A-75047F55C07B}" srcOrd="1" destOrd="0" presId="urn:microsoft.com/office/officeart/2005/8/layout/vList5"/>
    <dgm:cxn modelId="{69CFB922-70BA-4439-9ECF-68166A55F2DD}" type="presParOf" srcId="{4DB3434F-1485-4E96-8310-3A9A9E61743E}" destId="{0F285FEE-5150-4648-BDC4-EA4C43BDEE30}" srcOrd="1" destOrd="0" presId="urn:microsoft.com/office/officeart/2005/8/layout/vList5"/>
    <dgm:cxn modelId="{17BD63D2-99A6-4394-99AF-F736E67620AB}" type="presParOf" srcId="{4DB3434F-1485-4E96-8310-3A9A9E61743E}" destId="{FB3135C9-C041-4DEF-9F6B-8DBCA49552BC}" srcOrd="2" destOrd="0" presId="urn:microsoft.com/office/officeart/2005/8/layout/vList5"/>
    <dgm:cxn modelId="{B58AB219-6AC7-48F2-9327-7845AD40AC8D}" type="presParOf" srcId="{FB3135C9-C041-4DEF-9F6B-8DBCA49552BC}" destId="{C5D9205B-6B81-432B-B855-F4618B7FA22D}" srcOrd="0" destOrd="0" presId="urn:microsoft.com/office/officeart/2005/8/layout/vList5"/>
    <dgm:cxn modelId="{3EEA9D14-B88E-446D-AE82-0B2B988D96A4}" type="presParOf" srcId="{FB3135C9-C041-4DEF-9F6B-8DBCA49552BC}" destId="{4789A3A9-1B0B-4912-A775-073CFD76C8CE}" srcOrd="1" destOrd="0" presId="urn:microsoft.com/office/officeart/2005/8/layout/vList5"/>
    <dgm:cxn modelId="{EE3F90F6-A304-49C4-BEC5-5CC9A40D6262}" type="presParOf" srcId="{4DB3434F-1485-4E96-8310-3A9A9E61743E}" destId="{F2A803AE-216C-4E1F-803B-9B94C311CBC1}" srcOrd="3" destOrd="0" presId="urn:microsoft.com/office/officeart/2005/8/layout/vList5"/>
    <dgm:cxn modelId="{053E6962-6A86-4799-A8D1-C0845758FEAC}" type="presParOf" srcId="{4DB3434F-1485-4E96-8310-3A9A9E61743E}" destId="{CCA06404-552F-4538-949F-6521E6DB6DE6}" srcOrd="4" destOrd="0" presId="urn:microsoft.com/office/officeart/2005/8/layout/vList5"/>
    <dgm:cxn modelId="{2EF92DA9-A0B3-4948-8F11-080E74022CC1}" type="presParOf" srcId="{CCA06404-552F-4538-949F-6521E6DB6DE6}" destId="{E53DCCD8-AC59-4562-8E64-DCBFC69E1EE6}" srcOrd="0" destOrd="0" presId="urn:microsoft.com/office/officeart/2005/8/layout/vList5"/>
    <dgm:cxn modelId="{05335119-52EB-4970-82C9-8B3584DFA3AF}" type="presParOf" srcId="{CCA06404-552F-4538-949F-6521E6DB6DE6}" destId="{8371B617-CEFE-4B44-BBF1-27A99513231D}" srcOrd="1" destOrd="0" presId="urn:microsoft.com/office/officeart/2005/8/layout/vList5"/>
    <dgm:cxn modelId="{417D4C98-4175-419B-AF17-2B0006ED85B0}" type="presParOf" srcId="{4DB3434F-1485-4E96-8310-3A9A9E61743E}" destId="{E038F8FE-7540-47EC-8DE8-B5F0A342F052}" srcOrd="5" destOrd="0" presId="urn:microsoft.com/office/officeart/2005/8/layout/vList5"/>
    <dgm:cxn modelId="{6B2A3249-84B2-43D6-942B-0FC2CA3484BB}" type="presParOf" srcId="{4DB3434F-1485-4E96-8310-3A9A9E61743E}" destId="{818D603B-9BCE-47FF-9806-0BC5D187376F}" srcOrd="6" destOrd="0" presId="urn:microsoft.com/office/officeart/2005/8/layout/vList5"/>
    <dgm:cxn modelId="{A305C23F-5B1F-42E5-9C56-C5142E6D04F6}" type="presParOf" srcId="{818D603B-9BCE-47FF-9806-0BC5D187376F}" destId="{433A9942-0189-424C-AB8B-1A3E674AEC78}" srcOrd="0" destOrd="0" presId="urn:microsoft.com/office/officeart/2005/8/layout/vList5"/>
    <dgm:cxn modelId="{ABE993B2-D28C-4156-B7F0-799ACA58F2E2}" type="presParOf" srcId="{818D603B-9BCE-47FF-9806-0BC5D187376F}" destId="{A1AF4791-FD9F-4E3F-978E-EFD3212D161D}" srcOrd="1" destOrd="0" presId="urn:microsoft.com/office/officeart/2005/8/layout/vList5"/>
    <dgm:cxn modelId="{551D2B7B-3E46-4199-A9ED-1350BA4EED8B}" type="presParOf" srcId="{4DB3434F-1485-4E96-8310-3A9A9E61743E}" destId="{6D52EC1A-6DFE-4B93-B3F8-8AAC160CE7E7}" srcOrd="7" destOrd="0" presId="urn:microsoft.com/office/officeart/2005/8/layout/vList5"/>
    <dgm:cxn modelId="{C7A82A89-4B30-470A-9E7E-028D7DE81EB0}" type="presParOf" srcId="{4DB3434F-1485-4E96-8310-3A9A9E61743E}" destId="{C034E39D-77E7-4B6E-A7A6-94435E6BD8E0}" srcOrd="8" destOrd="0" presId="urn:microsoft.com/office/officeart/2005/8/layout/vList5"/>
    <dgm:cxn modelId="{56FFBAD7-CF6A-433C-91ED-A59881504569}" type="presParOf" srcId="{C034E39D-77E7-4B6E-A7A6-94435E6BD8E0}" destId="{18481002-64AE-4C34-BC91-A15A57A4D6C3}" srcOrd="0" destOrd="0" presId="urn:microsoft.com/office/officeart/2005/8/layout/vList5"/>
    <dgm:cxn modelId="{9C71525C-EEAF-4034-9FF3-FA2E3C65579E}" type="presParOf" srcId="{C034E39D-77E7-4B6E-A7A6-94435E6BD8E0}" destId="{E59C5DBD-4B99-4A79-AC88-0E23AFC1562E}" srcOrd="1" destOrd="0" presId="urn:microsoft.com/office/officeart/2005/8/layout/vList5"/>
    <dgm:cxn modelId="{88D57098-6973-4689-BA3D-71D62AA2DC1E}" type="presParOf" srcId="{4DB3434F-1485-4E96-8310-3A9A9E61743E}" destId="{2F8BB332-DBB2-4C4A-9EE2-3B37AE8E8F0C}" srcOrd="9" destOrd="0" presId="urn:microsoft.com/office/officeart/2005/8/layout/vList5"/>
    <dgm:cxn modelId="{60244C42-32E6-4EAD-88C6-0E79660DA78E}" type="presParOf" srcId="{4DB3434F-1485-4E96-8310-3A9A9E61743E}" destId="{6CB5E7F6-BFF8-4C60-B65C-76E1E67C9BBF}" srcOrd="10" destOrd="0" presId="urn:microsoft.com/office/officeart/2005/8/layout/vList5"/>
    <dgm:cxn modelId="{6BF23083-343D-40FF-B70C-7EB62AB98583}" type="presParOf" srcId="{6CB5E7F6-BFF8-4C60-B65C-76E1E67C9BBF}" destId="{086351FE-1EDB-4868-9AD4-9C2A64753708}" srcOrd="0" destOrd="0" presId="urn:microsoft.com/office/officeart/2005/8/layout/vList5"/>
    <dgm:cxn modelId="{249E0BBA-37B8-4DDE-BEE1-A5558E3F205B}" type="presParOf" srcId="{6CB5E7F6-BFF8-4C60-B65C-76E1E67C9BBF}" destId="{15EC90F3-5793-4CAA-BA93-1EF20F9D89F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BB6B11-E2F9-4212-8EF7-4A2ADF81647C}" type="doc">
      <dgm:prSet loTypeId="urn:microsoft.com/office/officeart/2009/3/layout/SubStepProcess" loCatId="process" qsTypeId="urn:microsoft.com/office/officeart/2005/8/quickstyle/simple1" qsCatId="simple" csTypeId="urn:microsoft.com/office/officeart/2005/8/colors/colorful4" csCatId="colorful" phldr="1"/>
      <dgm:spPr/>
    </dgm:pt>
    <dgm:pt modelId="{9688D287-77ED-423C-8966-C86F0DDC7F96}">
      <dgm:prSet phldrT="[Text]" custT="1"/>
      <dgm:spPr/>
      <dgm:t>
        <a:bodyPr/>
        <a:lstStyle/>
        <a:p>
          <a:pPr>
            <a:buClrTx/>
            <a:buSzTx/>
            <a:buFontTx/>
            <a:buChar char="•"/>
          </a:pPr>
          <a:r>
            <a:rPr kumimoji="0" lang="en-US" altLang="en-US" sz="1800" b="1" i="0" u="none" strike="noStrike" cap="none" normalizeH="0" baseline="0" dirty="0">
              <a:ln/>
              <a:effectLst/>
              <a:latin typeface="Arial" panose="020B0604020202020204" pitchFamily="34" charset="0"/>
            </a:rPr>
            <a:t>Sales Patterns</a:t>
          </a:r>
          <a:endParaRPr lang="en-IN" sz="1800" dirty="0"/>
        </a:p>
      </dgm:t>
    </dgm:pt>
    <dgm:pt modelId="{7419AA8D-9C3B-42C3-B5C4-48A3F81BE173}" type="parTrans" cxnId="{745FD23E-E3F7-43BC-B148-422F8D801A8F}">
      <dgm:prSet/>
      <dgm:spPr/>
      <dgm:t>
        <a:bodyPr/>
        <a:lstStyle/>
        <a:p>
          <a:endParaRPr lang="en-IN" sz="1800"/>
        </a:p>
      </dgm:t>
    </dgm:pt>
    <dgm:pt modelId="{E949C59E-3284-4C13-A133-CF7C1332FCB2}" type="sibTrans" cxnId="{745FD23E-E3F7-43BC-B148-422F8D801A8F}">
      <dgm:prSet/>
      <dgm:spPr/>
      <dgm:t>
        <a:bodyPr/>
        <a:lstStyle/>
        <a:p>
          <a:endParaRPr lang="en-IN" sz="1800"/>
        </a:p>
      </dgm:t>
    </dgm:pt>
    <dgm:pt modelId="{25537E08-5509-4566-BA97-0B563461EDBC}">
      <dgm:prSet custT="1"/>
      <dgm:spPr/>
      <dgm:t>
        <a:bodyPr/>
        <a:lstStyle/>
        <a:p>
          <a:r>
            <a:rPr kumimoji="0" lang="en-US" altLang="en-US" sz="1800" b="1" i="0" u="none" strike="noStrike" cap="none" normalizeH="0" baseline="0" dirty="0">
              <a:ln/>
              <a:effectLst/>
              <a:latin typeface="Arial" panose="020B0604020202020204" pitchFamily="34" charset="0"/>
            </a:rPr>
            <a:t>Profitability</a:t>
          </a:r>
          <a:endParaRPr kumimoji="0" lang="en-US" altLang="en-US" sz="1800" b="0" i="0" u="none" strike="noStrike" cap="none" normalizeH="0" baseline="0" dirty="0">
            <a:ln/>
            <a:effectLst/>
            <a:latin typeface="Arial" panose="020B0604020202020204" pitchFamily="34" charset="0"/>
          </a:endParaRPr>
        </a:p>
      </dgm:t>
    </dgm:pt>
    <dgm:pt modelId="{48CC68F2-F43F-4EA2-8475-F9DBD2135A8A}" type="parTrans" cxnId="{125EC1F9-ABC1-46E1-A2B5-CFF501422963}">
      <dgm:prSet/>
      <dgm:spPr/>
      <dgm:t>
        <a:bodyPr/>
        <a:lstStyle/>
        <a:p>
          <a:endParaRPr lang="en-IN" sz="1800"/>
        </a:p>
      </dgm:t>
    </dgm:pt>
    <dgm:pt modelId="{6491A21E-4256-4495-987B-5819590769CB}" type="sibTrans" cxnId="{125EC1F9-ABC1-46E1-A2B5-CFF501422963}">
      <dgm:prSet/>
      <dgm:spPr/>
      <dgm:t>
        <a:bodyPr/>
        <a:lstStyle/>
        <a:p>
          <a:endParaRPr lang="en-IN" sz="1800"/>
        </a:p>
      </dgm:t>
    </dgm:pt>
    <dgm:pt modelId="{C4B9800D-71BB-4598-B3A4-423AB7E27F19}">
      <dgm:prSet custT="1"/>
      <dgm:spPr/>
      <dgm:t>
        <a:bodyPr/>
        <a:lstStyle/>
        <a:p>
          <a:r>
            <a:rPr kumimoji="0" lang="en-US" altLang="en-US" sz="1800" b="1" i="0" u="none" strike="noStrike" cap="none" normalizeH="0" baseline="0" dirty="0">
              <a:ln/>
              <a:effectLst/>
              <a:latin typeface="Arial" panose="020B0604020202020204" pitchFamily="34" charset="0"/>
            </a:rPr>
            <a:t>Sub-Category Performance</a:t>
          </a:r>
          <a:endParaRPr kumimoji="0" lang="en-US" altLang="en-US" sz="1800" b="0" i="0" u="none" strike="noStrike" cap="none" normalizeH="0" baseline="0" dirty="0">
            <a:ln/>
            <a:effectLst/>
            <a:latin typeface="Arial" panose="020B0604020202020204" pitchFamily="34" charset="0"/>
          </a:endParaRPr>
        </a:p>
      </dgm:t>
    </dgm:pt>
    <dgm:pt modelId="{DD27856D-188F-4FE2-8795-3211B0B2373D}" type="parTrans" cxnId="{4F3D3788-7945-451A-8757-D85D0DB95309}">
      <dgm:prSet/>
      <dgm:spPr/>
      <dgm:t>
        <a:bodyPr/>
        <a:lstStyle/>
        <a:p>
          <a:endParaRPr lang="en-IN"/>
        </a:p>
      </dgm:t>
    </dgm:pt>
    <dgm:pt modelId="{22595C5D-75B9-4D31-83CF-852C9566106F}" type="sibTrans" cxnId="{4F3D3788-7945-451A-8757-D85D0DB95309}">
      <dgm:prSet/>
      <dgm:spPr/>
      <dgm:t>
        <a:bodyPr/>
        <a:lstStyle/>
        <a:p>
          <a:endParaRPr lang="en-IN"/>
        </a:p>
      </dgm:t>
    </dgm:pt>
    <dgm:pt modelId="{6482AC9B-AAD6-4972-875B-B90A641C61F5}">
      <dgm:prSet custT="1"/>
      <dgm:spPr/>
      <dgm:t>
        <a:bodyPr/>
        <a:lstStyle/>
        <a:p>
          <a:r>
            <a:rPr kumimoji="0" lang="en-US" altLang="en-US" sz="1800" b="1" i="0" u="none" strike="noStrike" cap="none" normalizeH="0" baseline="0">
              <a:ln/>
              <a:effectLst/>
              <a:latin typeface="Arial" panose="020B0604020202020204" pitchFamily="34" charset="0"/>
            </a:rPr>
            <a:t>Return </a:t>
          </a:r>
          <a:r>
            <a:rPr kumimoji="0" lang="en-US" altLang="en-US" sz="1800" b="1" i="0" u="none" strike="noStrike" cap="none" normalizeH="0" baseline="0" dirty="0">
              <a:ln/>
              <a:effectLst/>
              <a:latin typeface="Arial" panose="020B0604020202020204" pitchFamily="34" charset="0"/>
            </a:rPr>
            <a:t>Impact</a:t>
          </a:r>
          <a:endParaRPr kumimoji="0" lang="en-US" altLang="en-US" sz="1800" b="0" i="0" u="none" strike="noStrike" cap="none" normalizeH="0" baseline="0" dirty="0">
            <a:ln/>
            <a:effectLst/>
            <a:latin typeface="Arial" panose="020B0604020202020204" pitchFamily="34" charset="0"/>
          </a:endParaRPr>
        </a:p>
      </dgm:t>
    </dgm:pt>
    <dgm:pt modelId="{5311FABE-9D19-4BBE-8DF8-B0689FFCC85E}" type="parTrans" cxnId="{B79502BD-4802-4096-BD37-B7502A094EDA}">
      <dgm:prSet/>
      <dgm:spPr/>
      <dgm:t>
        <a:bodyPr/>
        <a:lstStyle/>
        <a:p>
          <a:endParaRPr lang="en-IN"/>
        </a:p>
      </dgm:t>
    </dgm:pt>
    <dgm:pt modelId="{C1A2097C-6EFD-4418-A338-6D43AFF6CEF3}" type="sibTrans" cxnId="{B79502BD-4802-4096-BD37-B7502A094EDA}">
      <dgm:prSet/>
      <dgm:spPr/>
      <dgm:t>
        <a:bodyPr/>
        <a:lstStyle/>
        <a:p>
          <a:endParaRPr lang="en-IN"/>
        </a:p>
      </dgm:t>
    </dgm:pt>
    <dgm:pt modelId="{FAFFDED6-FE89-40F9-8395-B6BDA7EA2605}" type="pres">
      <dgm:prSet presAssocID="{AABB6B11-E2F9-4212-8EF7-4A2ADF81647C}" presName="Name0" presStyleCnt="0">
        <dgm:presLayoutVars>
          <dgm:chMax val="7"/>
          <dgm:dir/>
          <dgm:animOne val="branch"/>
        </dgm:presLayoutVars>
      </dgm:prSet>
      <dgm:spPr/>
    </dgm:pt>
    <dgm:pt modelId="{D4C9C393-C0DA-41A6-96B4-8B0B2E061EFD}" type="pres">
      <dgm:prSet presAssocID="{9688D287-77ED-423C-8966-C86F0DDC7F96}" presName="parTx1" presStyleLbl="node1" presStyleIdx="0" presStyleCnt="4"/>
      <dgm:spPr/>
    </dgm:pt>
    <dgm:pt modelId="{9E25F655-6AC2-4099-8001-34F528C6697E}" type="pres">
      <dgm:prSet presAssocID="{25537E08-5509-4566-BA97-0B563461EDBC}" presName="parTx2" presStyleLbl="node1" presStyleIdx="1" presStyleCnt="4"/>
      <dgm:spPr/>
    </dgm:pt>
    <dgm:pt modelId="{D8474CC0-AF54-440F-B9BF-5E24C3A82582}" type="pres">
      <dgm:prSet presAssocID="{C4B9800D-71BB-4598-B3A4-423AB7E27F19}" presName="parTx3" presStyleLbl="node1" presStyleIdx="2" presStyleCnt="4"/>
      <dgm:spPr/>
    </dgm:pt>
    <dgm:pt modelId="{7F54BD5E-D53E-4AB2-AFA8-594FAF2574ED}" type="pres">
      <dgm:prSet presAssocID="{6482AC9B-AAD6-4972-875B-B90A641C61F5}" presName="parTx4" presStyleLbl="node1" presStyleIdx="3" presStyleCnt="4"/>
      <dgm:spPr/>
    </dgm:pt>
  </dgm:ptLst>
  <dgm:cxnLst>
    <dgm:cxn modelId="{DA28102E-6EE4-42D2-BE63-53CBF9714B55}" type="presOf" srcId="{C4B9800D-71BB-4598-B3A4-423AB7E27F19}" destId="{D8474CC0-AF54-440F-B9BF-5E24C3A82582}" srcOrd="0" destOrd="0" presId="urn:microsoft.com/office/officeart/2009/3/layout/SubStepProcess"/>
    <dgm:cxn modelId="{745FD23E-E3F7-43BC-B148-422F8D801A8F}" srcId="{AABB6B11-E2F9-4212-8EF7-4A2ADF81647C}" destId="{9688D287-77ED-423C-8966-C86F0DDC7F96}" srcOrd="0" destOrd="0" parTransId="{7419AA8D-9C3B-42C3-B5C4-48A3F81BE173}" sibTransId="{E949C59E-3284-4C13-A133-CF7C1332FCB2}"/>
    <dgm:cxn modelId="{B3695F46-C6C0-4A51-B097-FC0ED05D273E}" type="presOf" srcId="{25537E08-5509-4566-BA97-0B563461EDBC}" destId="{9E25F655-6AC2-4099-8001-34F528C6697E}" srcOrd="0" destOrd="0" presId="urn:microsoft.com/office/officeart/2009/3/layout/SubStepProcess"/>
    <dgm:cxn modelId="{99382D81-7B9A-4FD4-A1A8-D2A31DE8B8EB}" type="presOf" srcId="{AABB6B11-E2F9-4212-8EF7-4A2ADF81647C}" destId="{FAFFDED6-FE89-40F9-8395-B6BDA7EA2605}" srcOrd="0" destOrd="0" presId="urn:microsoft.com/office/officeart/2009/3/layout/SubStepProcess"/>
    <dgm:cxn modelId="{4F3D3788-7945-451A-8757-D85D0DB95309}" srcId="{AABB6B11-E2F9-4212-8EF7-4A2ADF81647C}" destId="{C4B9800D-71BB-4598-B3A4-423AB7E27F19}" srcOrd="2" destOrd="0" parTransId="{DD27856D-188F-4FE2-8795-3211B0B2373D}" sibTransId="{22595C5D-75B9-4D31-83CF-852C9566106F}"/>
    <dgm:cxn modelId="{71C93093-BFC4-487C-886E-FE69F64E08A5}" type="presOf" srcId="{6482AC9B-AAD6-4972-875B-B90A641C61F5}" destId="{7F54BD5E-D53E-4AB2-AFA8-594FAF2574ED}" srcOrd="0" destOrd="0" presId="urn:microsoft.com/office/officeart/2009/3/layout/SubStepProcess"/>
    <dgm:cxn modelId="{B79502BD-4802-4096-BD37-B7502A094EDA}" srcId="{AABB6B11-E2F9-4212-8EF7-4A2ADF81647C}" destId="{6482AC9B-AAD6-4972-875B-B90A641C61F5}" srcOrd="3" destOrd="0" parTransId="{5311FABE-9D19-4BBE-8DF8-B0689FFCC85E}" sibTransId="{C1A2097C-6EFD-4418-A338-6D43AFF6CEF3}"/>
    <dgm:cxn modelId="{3C1E39F3-6E3B-4EDC-A604-B6ACEE25CD9D}" type="presOf" srcId="{9688D287-77ED-423C-8966-C86F0DDC7F96}" destId="{D4C9C393-C0DA-41A6-96B4-8B0B2E061EFD}" srcOrd="0" destOrd="0" presId="urn:microsoft.com/office/officeart/2009/3/layout/SubStepProcess"/>
    <dgm:cxn modelId="{125EC1F9-ABC1-46E1-A2B5-CFF501422963}" srcId="{AABB6B11-E2F9-4212-8EF7-4A2ADF81647C}" destId="{25537E08-5509-4566-BA97-0B563461EDBC}" srcOrd="1" destOrd="0" parTransId="{48CC68F2-F43F-4EA2-8475-F9DBD2135A8A}" sibTransId="{6491A21E-4256-4495-987B-5819590769CB}"/>
    <dgm:cxn modelId="{C6642772-AB0D-4CA0-B440-74CBE78E1F6F}" type="presParOf" srcId="{FAFFDED6-FE89-40F9-8395-B6BDA7EA2605}" destId="{D4C9C393-C0DA-41A6-96B4-8B0B2E061EFD}" srcOrd="0" destOrd="0" presId="urn:microsoft.com/office/officeart/2009/3/layout/SubStepProcess"/>
    <dgm:cxn modelId="{A9829B89-62DE-4949-A6D1-DADEA1CD94BB}" type="presParOf" srcId="{FAFFDED6-FE89-40F9-8395-B6BDA7EA2605}" destId="{9E25F655-6AC2-4099-8001-34F528C6697E}" srcOrd="1" destOrd="0" presId="urn:microsoft.com/office/officeart/2009/3/layout/SubStepProcess"/>
    <dgm:cxn modelId="{1D85A6AC-FC6F-4118-8ABC-7B1AAB2569A7}" type="presParOf" srcId="{FAFFDED6-FE89-40F9-8395-B6BDA7EA2605}" destId="{D8474CC0-AF54-440F-B9BF-5E24C3A82582}" srcOrd="2" destOrd="0" presId="urn:microsoft.com/office/officeart/2009/3/layout/SubStepProcess"/>
    <dgm:cxn modelId="{7585F12D-2346-4D75-AF47-850DDD22E721}" type="presParOf" srcId="{FAFFDED6-FE89-40F9-8395-B6BDA7EA2605}" destId="{7F54BD5E-D53E-4AB2-AFA8-594FAF2574ED}" srcOrd="3" destOrd="0" presId="urn:microsoft.com/office/officeart/2009/3/layout/SubSte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37FA07F-7828-47F2-9902-570786C44AAB}"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76AEE1CE-FED6-4A0C-A512-92CC59EA6388}">
      <dgm:prSet phldrT="[Text]"/>
      <dgm:spPr/>
      <dgm:t>
        <a:bodyPr/>
        <a:lstStyle/>
        <a:p>
          <a:r>
            <a:rPr lang="en-IN" b="1" dirty="0"/>
            <a:t>Seasonal Sales Patterns</a:t>
          </a:r>
          <a:endParaRPr lang="en-IN" dirty="0"/>
        </a:p>
      </dgm:t>
    </dgm:pt>
    <dgm:pt modelId="{C527D5FF-04EF-4530-9521-E4F00CD4E699}" type="parTrans" cxnId="{5DC1F348-B068-460F-8D7B-5B1A7216DE1E}">
      <dgm:prSet/>
      <dgm:spPr/>
      <dgm:t>
        <a:bodyPr/>
        <a:lstStyle/>
        <a:p>
          <a:endParaRPr lang="en-IN"/>
        </a:p>
      </dgm:t>
    </dgm:pt>
    <dgm:pt modelId="{8EAB5005-96E3-4EDD-A97E-2405CD749AF8}" type="sibTrans" cxnId="{5DC1F348-B068-460F-8D7B-5B1A7216DE1E}">
      <dgm:prSet/>
      <dgm:spPr/>
      <dgm:t>
        <a:bodyPr/>
        <a:lstStyle/>
        <a:p>
          <a:endParaRPr lang="en-IN"/>
        </a:p>
      </dgm:t>
    </dgm:pt>
    <dgm:pt modelId="{EA1C3E88-7CA6-438E-BB4C-FF1237F61239}">
      <dgm:prSet/>
      <dgm:spPr/>
      <dgm:t>
        <a:bodyPr/>
        <a:lstStyle/>
        <a:p>
          <a:pPr>
            <a:buFont typeface="Arial" panose="020B0604020202020204" pitchFamily="34" charset="0"/>
            <a:buChar char="•"/>
          </a:pPr>
          <a:r>
            <a:rPr lang="en-US" b="1" dirty="0"/>
            <a:t>Higher sales during </a:t>
          </a:r>
          <a:r>
            <a:rPr lang="en-US" dirty="0"/>
            <a:t>holidays; lower at the year's start.</a:t>
          </a:r>
        </a:p>
      </dgm:t>
    </dgm:pt>
    <dgm:pt modelId="{D728752D-BE23-43FD-BC20-76A026CADB50}" type="parTrans" cxnId="{5B7B0134-BC44-44BA-A3CA-73FE7366CA76}">
      <dgm:prSet/>
      <dgm:spPr/>
      <dgm:t>
        <a:bodyPr/>
        <a:lstStyle/>
        <a:p>
          <a:endParaRPr lang="en-IN"/>
        </a:p>
      </dgm:t>
    </dgm:pt>
    <dgm:pt modelId="{2BBE0B82-8566-492C-B0D3-28F0E50A65EF}" type="sibTrans" cxnId="{5B7B0134-BC44-44BA-A3CA-73FE7366CA76}">
      <dgm:prSet/>
      <dgm:spPr/>
      <dgm:t>
        <a:bodyPr/>
        <a:lstStyle/>
        <a:p>
          <a:endParaRPr lang="en-IN"/>
        </a:p>
      </dgm:t>
    </dgm:pt>
    <dgm:pt modelId="{F4A3CA21-A70C-4647-ACCB-0797A63365D3}">
      <dgm:prSet/>
      <dgm:spPr/>
      <dgm:t>
        <a:bodyPr/>
        <a:lstStyle/>
        <a:p>
          <a:pPr>
            <a:buFont typeface="Arial" panose="020B0604020202020204" pitchFamily="34" charset="0"/>
            <a:buChar char="•"/>
          </a:pPr>
          <a:r>
            <a:rPr lang="en-US" b="1" dirty="0"/>
            <a:t>Strategy</a:t>
          </a:r>
          <a:r>
            <a:rPr lang="en-US" dirty="0"/>
            <a:t>: Focus marketing and inventory on peak seasons.</a:t>
          </a:r>
        </a:p>
      </dgm:t>
    </dgm:pt>
    <dgm:pt modelId="{4FE0B3A0-234C-49FA-BAE9-DE5287283E9A}" type="parTrans" cxnId="{EDE754EA-7B1E-4346-AFFA-C2E7C9EFB8EB}">
      <dgm:prSet/>
      <dgm:spPr/>
      <dgm:t>
        <a:bodyPr/>
        <a:lstStyle/>
        <a:p>
          <a:endParaRPr lang="en-IN"/>
        </a:p>
      </dgm:t>
    </dgm:pt>
    <dgm:pt modelId="{6D1829EC-6E74-4B12-AF70-0F1BC990CC58}" type="sibTrans" cxnId="{EDE754EA-7B1E-4346-AFFA-C2E7C9EFB8EB}">
      <dgm:prSet/>
      <dgm:spPr/>
      <dgm:t>
        <a:bodyPr/>
        <a:lstStyle/>
        <a:p>
          <a:endParaRPr lang="en-IN"/>
        </a:p>
      </dgm:t>
    </dgm:pt>
    <dgm:pt modelId="{80DD7C02-12CD-41D6-92EB-C884859884BB}">
      <dgm:prSet/>
      <dgm:spPr/>
      <dgm:t>
        <a:bodyPr/>
        <a:lstStyle/>
        <a:p>
          <a:r>
            <a:rPr lang="en-IN" b="1" dirty="0"/>
            <a:t>Sub-Category Performance</a:t>
          </a:r>
          <a:endParaRPr lang="en-IN" dirty="0"/>
        </a:p>
      </dgm:t>
    </dgm:pt>
    <dgm:pt modelId="{125C78A5-8E92-48DE-A392-DEDE3E07AD2B}" type="parTrans" cxnId="{0D527D34-F204-468B-87C0-33863417C68D}">
      <dgm:prSet/>
      <dgm:spPr/>
      <dgm:t>
        <a:bodyPr/>
        <a:lstStyle/>
        <a:p>
          <a:endParaRPr lang="en-IN"/>
        </a:p>
      </dgm:t>
    </dgm:pt>
    <dgm:pt modelId="{E77047A0-0340-4165-AE12-A69C34EEBDB6}" type="sibTrans" cxnId="{0D527D34-F204-468B-87C0-33863417C68D}">
      <dgm:prSet/>
      <dgm:spPr/>
      <dgm:t>
        <a:bodyPr/>
        <a:lstStyle/>
        <a:p>
          <a:endParaRPr lang="en-IN"/>
        </a:p>
      </dgm:t>
    </dgm:pt>
    <dgm:pt modelId="{2124B258-CA8E-456F-95F0-E7A69E61D0D0}">
      <dgm:prSet/>
      <dgm:spPr/>
      <dgm:t>
        <a:bodyPr/>
        <a:lstStyle/>
        <a:p>
          <a:pPr>
            <a:buFont typeface="Arial" panose="020B0604020202020204" pitchFamily="34" charset="0"/>
            <a:buChar char="•"/>
          </a:pPr>
          <a:r>
            <a:rPr lang="en-US" dirty="0"/>
            <a:t>Consistent demand for </a:t>
          </a:r>
          <a:r>
            <a:rPr lang="en-US" b="1" dirty="0"/>
            <a:t>Binding, Paper, furnishing &amp; phones.</a:t>
          </a:r>
        </a:p>
      </dgm:t>
    </dgm:pt>
    <dgm:pt modelId="{C9A1C9A9-207D-4893-B60F-3D37A7F010DA}" type="parTrans" cxnId="{DA8E8DE7-E62E-4A2B-84B5-614A4418A93D}">
      <dgm:prSet/>
      <dgm:spPr/>
      <dgm:t>
        <a:bodyPr/>
        <a:lstStyle/>
        <a:p>
          <a:endParaRPr lang="en-IN"/>
        </a:p>
      </dgm:t>
    </dgm:pt>
    <dgm:pt modelId="{EE5BF173-134F-4D39-9EC0-E49A3480F987}" type="sibTrans" cxnId="{DA8E8DE7-E62E-4A2B-84B5-614A4418A93D}">
      <dgm:prSet/>
      <dgm:spPr/>
      <dgm:t>
        <a:bodyPr/>
        <a:lstStyle/>
        <a:p>
          <a:endParaRPr lang="en-IN"/>
        </a:p>
      </dgm:t>
    </dgm:pt>
    <dgm:pt modelId="{35A708FB-3156-4262-8104-5A6069CEC063}">
      <dgm:prSet/>
      <dgm:spPr/>
      <dgm:t>
        <a:bodyPr/>
        <a:lstStyle/>
        <a:p>
          <a:pPr>
            <a:buFont typeface="Arial" panose="020B0604020202020204" pitchFamily="34" charset="0"/>
            <a:buChar char="•"/>
          </a:pPr>
          <a:r>
            <a:rPr lang="en-US" b="1" dirty="0"/>
            <a:t>Strategy</a:t>
          </a:r>
          <a:r>
            <a:rPr lang="en-US" dirty="0"/>
            <a:t>: Stock these items consistently; promote non-essentials seasonally.</a:t>
          </a:r>
        </a:p>
      </dgm:t>
    </dgm:pt>
    <dgm:pt modelId="{D6E1C3FF-AC1C-480C-B4FE-D5045B4FE6A4}" type="parTrans" cxnId="{E442E956-B05C-4DB7-8EB5-0DC3D12CEC18}">
      <dgm:prSet/>
      <dgm:spPr/>
      <dgm:t>
        <a:bodyPr/>
        <a:lstStyle/>
        <a:p>
          <a:endParaRPr lang="en-IN"/>
        </a:p>
      </dgm:t>
    </dgm:pt>
    <dgm:pt modelId="{C02BC8C0-2F2A-4B2D-A3D1-FA03CD293DB0}" type="sibTrans" cxnId="{E442E956-B05C-4DB7-8EB5-0DC3D12CEC18}">
      <dgm:prSet/>
      <dgm:spPr/>
      <dgm:t>
        <a:bodyPr/>
        <a:lstStyle/>
        <a:p>
          <a:endParaRPr lang="en-IN"/>
        </a:p>
      </dgm:t>
    </dgm:pt>
    <dgm:pt modelId="{ABA4ED3F-8563-4FB4-A9B9-C722A0CAD409}">
      <dgm:prSet/>
      <dgm:spPr/>
      <dgm:t>
        <a:bodyPr/>
        <a:lstStyle/>
        <a:p>
          <a:r>
            <a:rPr lang="en-IN" b="1" dirty="0"/>
            <a:t>Customer Retention</a:t>
          </a:r>
          <a:endParaRPr lang="en-IN" dirty="0"/>
        </a:p>
      </dgm:t>
    </dgm:pt>
    <dgm:pt modelId="{B8B2950A-4BCB-49A5-B65C-570727FFEF92}" type="parTrans" cxnId="{8CCA3D32-03E9-4E55-81C3-72A5E130F2CB}">
      <dgm:prSet/>
      <dgm:spPr/>
      <dgm:t>
        <a:bodyPr/>
        <a:lstStyle/>
        <a:p>
          <a:endParaRPr lang="en-IN"/>
        </a:p>
      </dgm:t>
    </dgm:pt>
    <dgm:pt modelId="{B5688548-7CD7-4069-AA9D-BAC8273D7A59}" type="sibTrans" cxnId="{8CCA3D32-03E9-4E55-81C3-72A5E130F2CB}">
      <dgm:prSet/>
      <dgm:spPr/>
      <dgm:t>
        <a:bodyPr/>
        <a:lstStyle/>
        <a:p>
          <a:endParaRPr lang="en-IN"/>
        </a:p>
      </dgm:t>
    </dgm:pt>
    <dgm:pt modelId="{17E3E7B3-828A-46C1-8238-99265F587534}">
      <dgm:prSet/>
      <dgm:spPr/>
      <dgm:t>
        <a:bodyPr/>
        <a:lstStyle/>
        <a:p>
          <a:pPr>
            <a:buFont typeface="Arial" panose="020B0604020202020204" pitchFamily="34" charset="0"/>
            <a:buChar char="•"/>
          </a:pPr>
          <a:r>
            <a:rPr lang="en-US" dirty="0"/>
            <a:t>High retention </a:t>
          </a:r>
          <a:r>
            <a:rPr lang="en-US" b="1" dirty="0"/>
            <a:t>at 98%, </a:t>
          </a:r>
          <a:r>
            <a:rPr lang="en-US" dirty="0"/>
            <a:t>showing strong loyalty.</a:t>
          </a:r>
        </a:p>
      </dgm:t>
    </dgm:pt>
    <dgm:pt modelId="{EBEAFB2D-7793-45A7-B40D-0F10D6F012D1}" type="parTrans" cxnId="{ADE902CA-D927-4D52-BD6C-ADB793D8729F}">
      <dgm:prSet/>
      <dgm:spPr/>
      <dgm:t>
        <a:bodyPr/>
        <a:lstStyle/>
        <a:p>
          <a:endParaRPr lang="en-IN"/>
        </a:p>
      </dgm:t>
    </dgm:pt>
    <dgm:pt modelId="{3F03E818-94D5-463C-9B30-D85640C9F5D0}" type="sibTrans" cxnId="{ADE902CA-D927-4D52-BD6C-ADB793D8729F}">
      <dgm:prSet/>
      <dgm:spPr/>
      <dgm:t>
        <a:bodyPr/>
        <a:lstStyle/>
        <a:p>
          <a:endParaRPr lang="en-IN"/>
        </a:p>
      </dgm:t>
    </dgm:pt>
    <dgm:pt modelId="{02B94F2C-FC11-4261-89EF-25210712978B}">
      <dgm:prSet/>
      <dgm:spPr/>
      <dgm:t>
        <a:bodyPr/>
        <a:lstStyle/>
        <a:p>
          <a:pPr>
            <a:buFont typeface="Arial" panose="020B0604020202020204" pitchFamily="34" charset="0"/>
            <a:buChar char="•"/>
          </a:pPr>
          <a:r>
            <a:rPr lang="en-US" b="1" dirty="0"/>
            <a:t>Strategy</a:t>
          </a:r>
          <a:r>
            <a:rPr lang="en-US" dirty="0"/>
            <a:t>: Maintain quality and service; improve regions with lower retention like southern region.</a:t>
          </a:r>
        </a:p>
      </dgm:t>
    </dgm:pt>
    <dgm:pt modelId="{7E126608-6E8D-48ED-9E2E-552B5A8A5E33}" type="parTrans" cxnId="{820E6412-F370-40E3-B0A5-A41BDA67A88A}">
      <dgm:prSet/>
      <dgm:spPr/>
      <dgm:t>
        <a:bodyPr/>
        <a:lstStyle/>
        <a:p>
          <a:endParaRPr lang="en-IN"/>
        </a:p>
      </dgm:t>
    </dgm:pt>
    <dgm:pt modelId="{BD7DFED2-049C-46A7-94E0-986B10493B62}" type="sibTrans" cxnId="{820E6412-F370-40E3-B0A5-A41BDA67A88A}">
      <dgm:prSet/>
      <dgm:spPr/>
      <dgm:t>
        <a:bodyPr/>
        <a:lstStyle/>
        <a:p>
          <a:endParaRPr lang="en-IN"/>
        </a:p>
      </dgm:t>
    </dgm:pt>
    <dgm:pt modelId="{8D291BCF-7058-4061-8D56-DA0EA45C636A}">
      <dgm:prSet/>
      <dgm:spPr/>
      <dgm:t>
        <a:bodyPr/>
        <a:lstStyle/>
        <a:p>
          <a:r>
            <a:rPr lang="en-IN" b="1" dirty="0"/>
            <a:t>Regional Variations</a:t>
          </a:r>
          <a:endParaRPr lang="en-IN" dirty="0"/>
        </a:p>
      </dgm:t>
    </dgm:pt>
    <dgm:pt modelId="{9DE06F88-2FE2-4876-9123-F486327C708C}" type="parTrans" cxnId="{D6397A73-0C35-449C-BB19-3A04460EED51}">
      <dgm:prSet/>
      <dgm:spPr/>
      <dgm:t>
        <a:bodyPr/>
        <a:lstStyle/>
        <a:p>
          <a:endParaRPr lang="en-IN"/>
        </a:p>
      </dgm:t>
    </dgm:pt>
    <dgm:pt modelId="{9B647372-AFC7-40A5-820E-64315F503E0D}" type="sibTrans" cxnId="{D6397A73-0C35-449C-BB19-3A04460EED51}">
      <dgm:prSet/>
      <dgm:spPr/>
      <dgm:t>
        <a:bodyPr/>
        <a:lstStyle/>
        <a:p>
          <a:endParaRPr lang="en-IN"/>
        </a:p>
      </dgm:t>
    </dgm:pt>
    <dgm:pt modelId="{1594746A-1E8C-480D-925B-02D144CE3B5F}">
      <dgm:prSet/>
      <dgm:spPr/>
      <dgm:t>
        <a:bodyPr/>
        <a:lstStyle/>
        <a:p>
          <a:pPr>
            <a:buFont typeface="Arial" panose="020B0604020202020204" pitchFamily="34" charset="0"/>
            <a:buChar char="•"/>
          </a:pPr>
          <a:r>
            <a:rPr lang="en-US" dirty="0"/>
            <a:t>Different sales patterns in various region. </a:t>
          </a:r>
          <a:r>
            <a:rPr lang="en-US" b="1" dirty="0"/>
            <a:t>Central &amp; Southern </a:t>
          </a:r>
          <a:r>
            <a:rPr lang="en-US" dirty="0"/>
            <a:t>region requires attention.</a:t>
          </a:r>
        </a:p>
      </dgm:t>
    </dgm:pt>
    <dgm:pt modelId="{2A9391FE-A806-43E3-9F2C-A54911BFAA8C}" type="parTrans" cxnId="{58943E43-BACA-4412-A7F2-50C0ABFA8AA3}">
      <dgm:prSet/>
      <dgm:spPr/>
      <dgm:t>
        <a:bodyPr/>
        <a:lstStyle/>
        <a:p>
          <a:endParaRPr lang="en-IN"/>
        </a:p>
      </dgm:t>
    </dgm:pt>
    <dgm:pt modelId="{C18FA7BD-68D0-4655-8928-E842D2FBBEA4}" type="sibTrans" cxnId="{58943E43-BACA-4412-A7F2-50C0ABFA8AA3}">
      <dgm:prSet/>
      <dgm:spPr/>
      <dgm:t>
        <a:bodyPr/>
        <a:lstStyle/>
        <a:p>
          <a:endParaRPr lang="en-IN"/>
        </a:p>
      </dgm:t>
    </dgm:pt>
    <dgm:pt modelId="{3EF966CE-F8A5-4D6D-A737-91E0DC3E5B8F}">
      <dgm:prSet/>
      <dgm:spPr/>
      <dgm:t>
        <a:bodyPr/>
        <a:lstStyle/>
        <a:p>
          <a:pPr>
            <a:buFont typeface="Arial" panose="020B0604020202020204" pitchFamily="34" charset="0"/>
            <a:buChar char="•"/>
          </a:pPr>
          <a:r>
            <a:rPr lang="en-US" b="1" dirty="0"/>
            <a:t>Strategy</a:t>
          </a:r>
          <a:r>
            <a:rPr lang="en-US" dirty="0"/>
            <a:t>: Tailor strategies to regional preferences.</a:t>
          </a:r>
        </a:p>
      </dgm:t>
    </dgm:pt>
    <dgm:pt modelId="{E69820E3-5F30-49D8-90A4-93EBD4CB6306}" type="parTrans" cxnId="{21293846-BB18-4EA4-9C98-0E92192FAAED}">
      <dgm:prSet/>
      <dgm:spPr/>
      <dgm:t>
        <a:bodyPr/>
        <a:lstStyle/>
        <a:p>
          <a:endParaRPr lang="en-IN"/>
        </a:p>
      </dgm:t>
    </dgm:pt>
    <dgm:pt modelId="{46EFC1C2-552F-4C7B-89B5-2C9EC99BF070}" type="sibTrans" cxnId="{21293846-BB18-4EA4-9C98-0E92192FAAED}">
      <dgm:prSet/>
      <dgm:spPr/>
      <dgm:t>
        <a:bodyPr/>
        <a:lstStyle/>
        <a:p>
          <a:endParaRPr lang="en-IN"/>
        </a:p>
      </dgm:t>
    </dgm:pt>
    <dgm:pt modelId="{81D5B399-EDA1-402D-B497-428CF3D14DD9}">
      <dgm:prSet/>
      <dgm:spPr/>
      <dgm:t>
        <a:bodyPr/>
        <a:lstStyle/>
        <a:p>
          <a:r>
            <a:rPr lang="en-IN" b="1" dirty="0"/>
            <a:t>Profitability</a:t>
          </a:r>
          <a:endParaRPr lang="en-IN" dirty="0"/>
        </a:p>
      </dgm:t>
    </dgm:pt>
    <dgm:pt modelId="{5B807666-55E1-4F74-ACF3-84985E3EAADE}" type="parTrans" cxnId="{9BAC37A5-75E4-4404-9FA8-A34FA8F69AEC}">
      <dgm:prSet/>
      <dgm:spPr/>
      <dgm:t>
        <a:bodyPr/>
        <a:lstStyle/>
        <a:p>
          <a:endParaRPr lang="en-IN"/>
        </a:p>
      </dgm:t>
    </dgm:pt>
    <dgm:pt modelId="{924E84A4-EF1E-4E0F-9681-7568AFA20069}" type="sibTrans" cxnId="{9BAC37A5-75E4-4404-9FA8-A34FA8F69AEC}">
      <dgm:prSet/>
      <dgm:spPr/>
      <dgm:t>
        <a:bodyPr/>
        <a:lstStyle/>
        <a:p>
          <a:endParaRPr lang="en-IN"/>
        </a:p>
      </dgm:t>
    </dgm:pt>
    <dgm:pt modelId="{A19D0536-B966-4D3F-B0FA-EB23375C9008}">
      <dgm:prSet/>
      <dgm:spPr/>
      <dgm:t>
        <a:bodyPr/>
        <a:lstStyle/>
        <a:p>
          <a:pPr>
            <a:buFont typeface="Arial" panose="020B0604020202020204" pitchFamily="34" charset="0"/>
            <a:buChar char="•"/>
          </a:pPr>
          <a:r>
            <a:rPr lang="en-US" dirty="0"/>
            <a:t>Higher margins in certain categories; </a:t>
          </a:r>
          <a:r>
            <a:rPr lang="en-US" b="1" dirty="0"/>
            <a:t>high return rates &amp; low profit in furniture</a:t>
          </a:r>
          <a:r>
            <a:rPr lang="en-US" dirty="0"/>
            <a:t>.</a:t>
          </a:r>
        </a:p>
      </dgm:t>
    </dgm:pt>
    <dgm:pt modelId="{1AFDB7B0-6537-476C-AF03-9CDD73321EAE}" type="parTrans" cxnId="{E44FD157-E436-460A-BFAA-5DFA0F9EFD8A}">
      <dgm:prSet/>
      <dgm:spPr/>
      <dgm:t>
        <a:bodyPr/>
        <a:lstStyle/>
        <a:p>
          <a:endParaRPr lang="en-IN"/>
        </a:p>
      </dgm:t>
    </dgm:pt>
    <dgm:pt modelId="{45CD1845-4972-476F-87AA-807497360130}" type="sibTrans" cxnId="{E44FD157-E436-460A-BFAA-5DFA0F9EFD8A}">
      <dgm:prSet/>
      <dgm:spPr/>
      <dgm:t>
        <a:bodyPr/>
        <a:lstStyle/>
        <a:p>
          <a:endParaRPr lang="en-IN"/>
        </a:p>
      </dgm:t>
    </dgm:pt>
    <dgm:pt modelId="{D3AD5A04-4067-48F1-A8AB-B51E69F11D00}">
      <dgm:prSet/>
      <dgm:spPr/>
      <dgm:t>
        <a:bodyPr/>
        <a:lstStyle/>
        <a:p>
          <a:pPr>
            <a:buFont typeface="Arial" panose="020B0604020202020204" pitchFamily="34" charset="0"/>
            <a:buChar char="•"/>
          </a:pPr>
          <a:r>
            <a:rPr lang="en-US" b="1" dirty="0"/>
            <a:t>Strategy</a:t>
          </a:r>
          <a:r>
            <a:rPr lang="en-US" dirty="0"/>
            <a:t>: Reduce returns through quality control and better customer support. </a:t>
          </a:r>
        </a:p>
      </dgm:t>
    </dgm:pt>
    <dgm:pt modelId="{FDC8113B-C592-48C5-BC21-A11BFFD3005E}" type="parTrans" cxnId="{BB84E528-A836-4B8D-BC83-CDB05B866F6C}">
      <dgm:prSet/>
      <dgm:spPr/>
      <dgm:t>
        <a:bodyPr/>
        <a:lstStyle/>
        <a:p>
          <a:endParaRPr lang="en-IN"/>
        </a:p>
      </dgm:t>
    </dgm:pt>
    <dgm:pt modelId="{676142C5-FC1E-4D41-9E7C-4435A13301DC}" type="sibTrans" cxnId="{BB84E528-A836-4B8D-BC83-CDB05B866F6C}">
      <dgm:prSet/>
      <dgm:spPr/>
      <dgm:t>
        <a:bodyPr/>
        <a:lstStyle/>
        <a:p>
          <a:endParaRPr lang="en-IN"/>
        </a:p>
      </dgm:t>
    </dgm:pt>
    <dgm:pt modelId="{897C4F90-C7CB-4CFB-98EB-4BC2A699CAD8}">
      <dgm:prSet/>
      <dgm:spPr/>
      <dgm:t>
        <a:bodyPr/>
        <a:lstStyle/>
        <a:p>
          <a:r>
            <a:rPr lang="en-IN" b="1" dirty="0"/>
            <a:t>Sales Growth</a:t>
          </a:r>
          <a:endParaRPr lang="en-IN" dirty="0"/>
        </a:p>
      </dgm:t>
    </dgm:pt>
    <dgm:pt modelId="{DA424ECD-A0CE-435F-B174-8858E1AD58E8}" type="parTrans" cxnId="{4C845DCC-F12D-4C1F-8497-9E3B55B0A61C}">
      <dgm:prSet/>
      <dgm:spPr/>
      <dgm:t>
        <a:bodyPr/>
        <a:lstStyle/>
        <a:p>
          <a:endParaRPr lang="en-IN"/>
        </a:p>
      </dgm:t>
    </dgm:pt>
    <dgm:pt modelId="{3798B675-BF29-4B8A-AF41-49C24B48CDC8}" type="sibTrans" cxnId="{4C845DCC-F12D-4C1F-8497-9E3B55B0A61C}">
      <dgm:prSet/>
      <dgm:spPr/>
      <dgm:t>
        <a:bodyPr/>
        <a:lstStyle/>
        <a:p>
          <a:endParaRPr lang="en-IN"/>
        </a:p>
      </dgm:t>
    </dgm:pt>
    <dgm:pt modelId="{D483B99E-9E3A-4752-BD62-C9BC3017942B}">
      <dgm:prSet/>
      <dgm:spPr/>
      <dgm:t>
        <a:bodyPr/>
        <a:lstStyle/>
        <a:p>
          <a:pPr>
            <a:buFont typeface="Arial" panose="020B0604020202020204" pitchFamily="34" charset="0"/>
            <a:buChar char="•"/>
          </a:pPr>
          <a:r>
            <a:rPr lang="en-US" dirty="0"/>
            <a:t>Steady growth with periodic spikes from promotions.</a:t>
          </a:r>
        </a:p>
      </dgm:t>
    </dgm:pt>
    <dgm:pt modelId="{04431DF2-D946-40E0-B318-D412F7650318}" type="parTrans" cxnId="{77BF93DF-3082-4D32-A86F-B3CE87EAE2BB}">
      <dgm:prSet/>
      <dgm:spPr/>
      <dgm:t>
        <a:bodyPr/>
        <a:lstStyle/>
        <a:p>
          <a:endParaRPr lang="en-IN"/>
        </a:p>
      </dgm:t>
    </dgm:pt>
    <dgm:pt modelId="{1DC6823D-F1E1-4CEC-8971-ED5C8CA90862}" type="sibTrans" cxnId="{77BF93DF-3082-4D32-A86F-B3CE87EAE2BB}">
      <dgm:prSet/>
      <dgm:spPr/>
      <dgm:t>
        <a:bodyPr/>
        <a:lstStyle/>
        <a:p>
          <a:endParaRPr lang="en-IN"/>
        </a:p>
      </dgm:t>
    </dgm:pt>
    <dgm:pt modelId="{EC4E4760-B4D2-454C-8F32-822981632634}">
      <dgm:prSet/>
      <dgm:spPr/>
      <dgm:t>
        <a:bodyPr/>
        <a:lstStyle/>
        <a:p>
          <a:pPr>
            <a:buFont typeface="Arial" panose="020B0604020202020204" pitchFamily="34" charset="0"/>
            <a:buChar char="•"/>
          </a:pPr>
          <a:r>
            <a:rPr lang="en-IN" b="1" dirty="0"/>
            <a:t>Strategy</a:t>
          </a:r>
          <a:r>
            <a:rPr lang="en-IN" dirty="0"/>
            <a:t>: Continue effective promotions; monitor market conditions. Roll out offers in offseason like Q1 period.</a:t>
          </a:r>
        </a:p>
      </dgm:t>
    </dgm:pt>
    <dgm:pt modelId="{E4AEE381-2289-4144-87CB-83C21001BA7C}" type="parTrans" cxnId="{F197751D-60FE-41F8-8E9E-04C7420383CA}">
      <dgm:prSet/>
      <dgm:spPr/>
      <dgm:t>
        <a:bodyPr/>
        <a:lstStyle/>
        <a:p>
          <a:endParaRPr lang="en-IN"/>
        </a:p>
      </dgm:t>
    </dgm:pt>
    <dgm:pt modelId="{B81186D2-C3DD-41BD-87A9-CC79DFD24512}" type="sibTrans" cxnId="{F197751D-60FE-41F8-8E9E-04C7420383CA}">
      <dgm:prSet/>
      <dgm:spPr/>
      <dgm:t>
        <a:bodyPr/>
        <a:lstStyle/>
        <a:p>
          <a:endParaRPr lang="en-IN"/>
        </a:p>
      </dgm:t>
    </dgm:pt>
    <dgm:pt modelId="{AF81D9A1-D887-4D05-B087-E99A5FED2231}">
      <dgm:prSet/>
      <dgm:spPr/>
      <dgm:t>
        <a:bodyPr/>
        <a:lstStyle/>
        <a:p>
          <a:r>
            <a:rPr lang="en-IN" b="1" dirty="0"/>
            <a:t>Product Returns</a:t>
          </a:r>
          <a:endParaRPr lang="en-IN" dirty="0"/>
        </a:p>
      </dgm:t>
    </dgm:pt>
    <dgm:pt modelId="{A6E7C554-416E-45F2-9A84-528E81E36132}" type="parTrans" cxnId="{F0EDC4EB-36D6-4F67-A9C8-F495D1CE9A1D}">
      <dgm:prSet/>
      <dgm:spPr/>
      <dgm:t>
        <a:bodyPr/>
        <a:lstStyle/>
        <a:p>
          <a:endParaRPr lang="en-IN"/>
        </a:p>
      </dgm:t>
    </dgm:pt>
    <dgm:pt modelId="{224A86AF-161D-46E0-B158-78207076F09D}" type="sibTrans" cxnId="{F0EDC4EB-36D6-4F67-A9C8-F495D1CE9A1D}">
      <dgm:prSet/>
      <dgm:spPr/>
      <dgm:t>
        <a:bodyPr/>
        <a:lstStyle/>
        <a:p>
          <a:endParaRPr lang="en-IN"/>
        </a:p>
      </dgm:t>
    </dgm:pt>
    <dgm:pt modelId="{EEC25783-C2D1-4001-A845-930850FE4F6F}">
      <dgm:prSet/>
      <dgm:spPr/>
      <dgm:t>
        <a:bodyPr/>
        <a:lstStyle/>
        <a:p>
          <a:pPr>
            <a:buFont typeface="Arial" panose="020B0604020202020204" pitchFamily="34" charset="0"/>
            <a:buChar char="•"/>
          </a:pPr>
          <a:r>
            <a:rPr lang="en-US" dirty="0"/>
            <a:t>High return rates affecting profitability for </a:t>
          </a:r>
          <a:r>
            <a:rPr lang="en-US" b="1" dirty="0"/>
            <a:t>copiers, machine &amp; supplies.</a:t>
          </a:r>
        </a:p>
      </dgm:t>
    </dgm:pt>
    <dgm:pt modelId="{9C11E9FA-1289-45D1-9652-C0FDD166A557}" type="parTrans" cxnId="{74F23F5C-FD3E-49E5-85C6-E2C4387382EB}">
      <dgm:prSet/>
      <dgm:spPr/>
      <dgm:t>
        <a:bodyPr/>
        <a:lstStyle/>
        <a:p>
          <a:endParaRPr lang="en-IN"/>
        </a:p>
      </dgm:t>
    </dgm:pt>
    <dgm:pt modelId="{4D05C97B-3E99-412E-A939-06B46120F066}" type="sibTrans" cxnId="{74F23F5C-FD3E-49E5-85C6-E2C4387382EB}">
      <dgm:prSet/>
      <dgm:spPr/>
      <dgm:t>
        <a:bodyPr/>
        <a:lstStyle/>
        <a:p>
          <a:endParaRPr lang="en-IN"/>
        </a:p>
      </dgm:t>
    </dgm:pt>
    <dgm:pt modelId="{3423954B-E344-418C-9781-B0FA8B6AB25C}">
      <dgm:prSet/>
      <dgm:spPr/>
      <dgm:t>
        <a:bodyPr/>
        <a:lstStyle/>
        <a:p>
          <a:pPr>
            <a:buFont typeface="Arial" panose="020B0604020202020204" pitchFamily="34" charset="0"/>
            <a:buChar char="•"/>
          </a:pPr>
          <a:r>
            <a:rPr lang="en-US" b="1" dirty="0"/>
            <a:t>Strategy</a:t>
          </a:r>
          <a:r>
            <a:rPr lang="en-US" dirty="0"/>
            <a:t>: Improve product descriptions and quality to reduce returns.</a:t>
          </a:r>
        </a:p>
      </dgm:t>
    </dgm:pt>
    <dgm:pt modelId="{8FB0F652-0742-4BE4-AC63-EFC49AD801D9}" type="parTrans" cxnId="{5E203A7B-E571-4036-B352-BF2BBF5B3E42}">
      <dgm:prSet/>
      <dgm:spPr/>
      <dgm:t>
        <a:bodyPr/>
        <a:lstStyle/>
        <a:p>
          <a:endParaRPr lang="en-IN"/>
        </a:p>
      </dgm:t>
    </dgm:pt>
    <dgm:pt modelId="{85DF1FE7-5BC1-4130-8519-23331FF9C8F4}" type="sibTrans" cxnId="{5E203A7B-E571-4036-B352-BF2BBF5B3E42}">
      <dgm:prSet/>
      <dgm:spPr/>
      <dgm:t>
        <a:bodyPr/>
        <a:lstStyle/>
        <a:p>
          <a:endParaRPr lang="en-IN"/>
        </a:p>
      </dgm:t>
    </dgm:pt>
    <dgm:pt modelId="{81EF4AA5-6BD2-4C0D-B112-7DADA70F1256}" type="pres">
      <dgm:prSet presAssocID="{A37FA07F-7828-47F2-9902-570786C44AAB}" presName="Name0" presStyleCnt="0">
        <dgm:presLayoutVars>
          <dgm:dir/>
          <dgm:resizeHandles val="exact"/>
        </dgm:presLayoutVars>
      </dgm:prSet>
      <dgm:spPr/>
    </dgm:pt>
    <dgm:pt modelId="{00202DA4-A530-4158-9A3A-E95123B22FB8}" type="pres">
      <dgm:prSet presAssocID="{76AEE1CE-FED6-4A0C-A512-92CC59EA6388}" presName="node" presStyleLbl="node1" presStyleIdx="0" presStyleCnt="7">
        <dgm:presLayoutVars>
          <dgm:bulletEnabled val="1"/>
        </dgm:presLayoutVars>
      </dgm:prSet>
      <dgm:spPr/>
    </dgm:pt>
    <dgm:pt modelId="{A3CD875D-57B0-4BA3-A0F0-F5CDEC9376F3}" type="pres">
      <dgm:prSet presAssocID="{8EAB5005-96E3-4EDD-A97E-2405CD749AF8}" presName="sibTrans" presStyleLbl="sibTrans1D1" presStyleIdx="0" presStyleCnt="6"/>
      <dgm:spPr/>
    </dgm:pt>
    <dgm:pt modelId="{63238C15-BF64-49BE-9348-1FFD73D0AC97}" type="pres">
      <dgm:prSet presAssocID="{8EAB5005-96E3-4EDD-A97E-2405CD749AF8}" presName="connectorText" presStyleLbl="sibTrans1D1" presStyleIdx="0" presStyleCnt="6"/>
      <dgm:spPr/>
    </dgm:pt>
    <dgm:pt modelId="{DFADAE8B-8AF0-41FA-B006-265677A3757F}" type="pres">
      <dgm:prSet presAssocID="{80DD7C02-12CD-41D6-92EB-C884859884BB}" presName="node" presStyleLbl="node1" presStyleIdx="1" presStyleCnt="7">
        <dgm:presLayoutVars>
          <dgm:bulletEnabled val="1"/>
        </dgm:presLayoutVars>
      </dgm:prSet>
      <dgm:spPr/>
    </dgm:pt>
    <dgm:pt modelId="{233D7489-7723-4670-9B43-111963F238C3}" type="pres">
      <dgm:prSet presAssocID="{E77047A0-0340-4165-AE12-A69C34EEBDB6}" presName="sibTrans" presStyleLbl="sibTrans1D1" presStyleIdx="1" presStyleCnt="6"/>
      <dgm:spPr/>
    </dgm:pt>
    <dgm:pt modelId="{DA3FB0D5-BD92-4717-B6A1-1864FAC4E8AC}" type="pres">
      <dgm:prSet presAssocID="{E77047A0-0340-4165-AE12-A69C34EEBDB6}" presName="connectorText" presStyleLbl="sibTrans1D1" presStyleIdx="1" presStyleCnt="6"/>
      <dgm:spPr/>
    </dgm:pt>
    <dgm:pt modelId="{4D55EE8D-6098-47F0-BA1E-C663B80CBFD4}" type="pres">
      <dgm:prSet presAssocID="{ABA4ED3F-8563-4FB4-A9B9-C722A0CAD409}" presName="node" presStyleLbl="node1" presStyleIdx="2" presStyleCnt="7">
        <dgm:presLayoutVars>
          <dgm:bulletEnabled val="1"/>
        </dgm:presLayoutVars>
      </dgm:prSet>
      <dgm:spPr/>
    </dgm:pt>
    <dgm:pt modelId="{10E1B8C7-A1F7-4760-88D3-2C295D59EB4A}" type="pres">
      <dgm:prSet presAssocID="{B5688548-7CD7-4069-AA9D-BAC8273D7A59}" presName="sibTrans" presStyleLbl="sibTrans1D1" presStyleIdx="2" presStyleCnt="6"/>
      <dgm:spPr/>
    </dgm:pt>
    <dgm:pt modelId="{C9D7FD6C-48B4-4B34-A5A7-AB6DDBAD03FA}" type="pres">
      <dgm:prSet presAssocID="{B5688548-7CD7-4069-AA9D-BAC8273D7A59}" presName="connectorText" presStyleLbl="sibTrans1D1" presStyleIdx="2" presStyleCnt="6"/>
      <dgm:spPr/>
    </dgm:pt>
    <dgm:pt modelId="{C6120F71-0193-403B-9A49-95B66E2140AB}" type="pres">
      <dgm:prSet presAssocID="{8D291BCF-7058-4061-8D56-DA0EA45C636A}" presName="node" presStyleLbl="node1" presStyleIdx="3" presStyleCnt="7">
        <dgm:presLayoutVars>
          <dgm:bulletEnabled val="1"/>
        </dgm:presLayoutVars>
      </dgm:prSet>
      <dgm:spPr/>
    </dgm:pt>
    <dgm:pt modelId="{E1E401B0-E8AD-46C4-95DE-F90D52BCEA06}" type="pres">
      <dgm:prSet presAssocID="{9B647372-AFC7-40A5-820E-64315F503E0D}" presName="sibTrans" presStyleLbl="sibTrans1D1" presStyleIdx="3" presStyleCnt="6"/>
      <dgm:spPr/>
    </dgm:pt>
    <dgm:pt modelId="{65792679-86FE-42A4-A2B8-A4143896981F}" type="pres">
      <dgm:prSet presAssocID="{9B647372-AFC7-40A5-820E-64315F503E0D}" presName="connectorText" presStyleLbl="sibTrans1D1" presStyleIdx="3" presStyleCnt="6"/>
      <dgm:spPr/>
    </dgm:pt>
    <dgm:pt modelId="{252C70D2-743B-4504-80C6-5D7E3D6270EB}" type="pres">
      <dgm:prSet presAssocID="{81D5B399-EDA1-402D-B497-428CF3D14DD9}" presName="node" presStyleLbl="node1" presStyleIdx="4" presStyleCnt="7">
        <dgm:presLayoutVars>
          <dgm:bulletEnabled val="1"/>
        </dgm:presLayoutVars>
      </dgm:prSet>
      <dgm:spPr/>
    </dgm:pt>
    <dgm:pt modelId="{196FF3C5-B1CB-4265-B219-9B222D09D273}" type="pres">
      <dgm:prSet presAssocID="{924E84A4-EF1E-4E0F-9681-7568AFA20069}" presName="sibTrans" presStyleLbl="sibTrans1D1" presStyleIdx="4" presStyleCnt="6"/>
      <dgm:spPr/>
    </dgm:pt>
    <dgm:pt modelId="{25956EFF-D461-4CDB-933E-AD5F7FB2E07C}" type="pres">
      <dgm:prSet presAssocID="{924E84A4-EF1E-4E0F-9681-7568AFA20069}" presName="connectorText" presStyleLbl="sibTrans1D1" presStyleIdx="4" presStyleCnt="6"/>
      <dgm:spPr/>
    </dgm:pt>
    <dgm:pt modelId="{C58CFFBA-B272-464E-8DD5-3E527721B277}" type="pres">
      <dgm:prSet presAssocID="{897C4F90-C7CB-4CFB-98EB-4BC2A699CAD8}" presName="node" presStyleLbl="node1" presStyleIdx="5" presStyleCnt="7">
        <dgm:presLayoutVars>
          <dgm:bulletEnabled val="1"/>
        </dgm:presLayoutVars>
      </dgm:prSet>
      <dgm:spPr/>
    </dgm:pt>
    <dgm:pt modelId="{FD69FAE5-B5D9-44D1-91FF-554CDE75109A}" type="pres">
      <dgm:prSet presAssocID="{3798B675-BF29-4B8A-AF41-49C24B48CDC8}" presName="sibTrans" presStyleLbl="sibTrans1D1" presStyleIdx="5" presStyleCnt="6"/>
      <dgm:spPr/>
    </dgm:pt>
    <dgm:pt modelId="{4B134994-3092-4F07-8758-9AF199FFC7F7}" type="pres">
      <dgm:prSet presAssocID="{3798B675-BF29-4B8A-AF41-49C24B48CDC8}" presName="connectorText" presStyleLbl="sibTrans1D1" presStyleIdx="5" presStyleCnt="6"/>
      <dgm:spPr/>
    </dgm:pt>
    <dgm:pt modelId="{8744627B-B33B-4696-8009-7B15C788D53D}" type="pres">
      <dgm:prSet presAssocID="{AF81D9A1-D887-4D05-B087-E99A5FED2231}" presName="node" presStyleLbl="node1" presStyleIdx="6" presStyleCnt="7">
        <dgm:presLayoutVars>
          <dgm:bulletEnabled val="1"/>
        </dgm:presLayoutVars>
      </dgm:prSet>
      <dgm:spPr/>
    </dgm:pt>
  </dgm:ptLst>
  <dgm:cxnLst>
    <dgm:cxn modelId="{C5A19200-165C-4441-891F-077BA81886A1}" type="presOf" srcId="{76AEE1CE-FED6-4A0C-A512-92CC59EA6388}" destId="{00202DA4-A530-4158-9A3A-E95123B22FB8}" srcOrd="0" destOrd="0" presId="urn:microsoft.com/office/officeart/2005/8/layout/bProcess3"/>
    <dgm:cxn modelId="{5E8D6A08-816E-4CE6-AE39-A43819DF017A}" type="presOf" srcId="{9B647372-AFC7-40A5-820E-64315F503E0D}" destId="{E1E401B0-E8AD-46C4-95DE-F90D52BCEA06}" srcOrd="0" destOrd="0" presId="urn:microsoft.com/office/officeart/2005/8/layout/bProcess3"/>
    <dgm:cxn modelId="{1479620B-7A9E-4962-ACCE-1E84A6B83EB2}" type="presOf" srcId="{80DD7C02-12CD-41D6-92EB-C884859884BB}" destId="{DFADAE8B-8AF0-41FA-B006-265677A3757F}" srcOrd="0" destOrd="0" presId="urn:microsoft.com/office/officeart/2005/8/layout/bProcess3"/>
    <dgm:cxn modelId="{58EB570F-A634-43EE-B705-A75186521343}" type="presOf" srcId="{D3AD5A04-4067-48F1-A8AB-B51E69F11D00}" destId="{252C70D2-743B-4504-80C6-5D7E3D6270EB}" srcOrd="0" destOrd="2" presId="urn:microsoft.com/office/officeart/2005/8/layout/bProcess3"/>
    <dgm:cxn modelId="{820E6412-F370-40E3-B0A5-A41BDA67A88A}" srcId="{ABA4ED3F-8563-4FB4-A9B9-C722A0CAD409}" destId="{02B94F2C-FC11-4261-89EF-25210712978B}" srcOrd="1" destOrd="0" parTransId="{7E126608-6E8D-48ED-9E2E-552B5A8A5E33}" sibTransId="{BD7DFED2-049C-46A7-94E0-986B10493B62}"/>
    <dgm:cxn modelId="{B7672214-3C3E-404F-B261-39D276A64D70}" type="presOf" srcId="{EC4E4760-B4D2-454C-8F32-822981632634}" destId="{C58CFFBA-B272-464E-8DD5-3E527721B277}" srcOrd="0" destOrd="2" presId="urn:microsoft.com/office/officeart/2005/8/layout/bProcess3"/>
    <dgm:cxn modelId="{F197751D-60FE-41F8-8E9E-04C7420383CA}" srcId="{897C4F90-C7CB-4CFB-98EB-4BC2A699CAD8}" destId="{EC4E4760-B4D2-454C-8F32-822981632634}" srcOrd="1" destOrd="0" parTransId="{E4AEE381-2289-4144-87CB-83C21001BA7C}" sibTransId="{B81186D2-C3DD-41BD-87A9-CC79DFD24512}"/>
    <dgm:cxn modelId="{BB84E528-A836-4B8D-BC83-CDB05B866F6C}" srcId="{81D5B399-EDA1-402D-B497-428CF3D14DD9}" destId="{D3AD5A04-4067-48F1-A8AB-B51E69F11D00}" srcOrd="1" destOrd="0" parTransId="{FDC8113B-C592-48C5-BC21-A11BFFD3005E}" sibTransId="{676142C5-FC1E-4D41-9E7C-4435A13301DC}"/>
    <dgm:cxn modelId="{0CD49C2D-A880-4C05-8185-DB9B0FC11A8F}" type="presOf" srcId="{AF81D9A1-D887-4D05-B087-E99A5FED2231}" destId="{8744627B-B33B-4696-8009-7B15C788D53D}" srcOrd="0" destOrd="0" presId="urn:microsoft.com/office/officeart/2005/8/layout/bProcess3"/>
    <dgm:cxn modelId="{301FDE31-C6FC-46B9-9C12-48EE76446DED}" type="presOf" srcId="{9B647372-AFC7-40A5-820E-64315F503E0D}" destId="{65792679-86FE-42A4-A2B8-A4143896981F}" srcOrd="1" destOrd="0" presId="urn:microsoft.com/office/officeart/2005/8/layout/bProcess3"/>
    <dgm:cxn modelId="{8CCA3D32-03E9-4E55-81C3-72A5E130F2CB}" srcId="{A37FA07F-7828-47F2-9902-570786C44AAB}" destId="{ABA4ED3F-8563-4FB4-A9B9-C722A0CAD409}" srcOrd="2" destOrd="0" parTransId="{B8B2950A-4BCB-49A5-B65C-570727FFEF92}" sibTransId="{B5688548-7CD7-4069-AA9D-BAC8273D7A59}"/>
    <dgm:cxn modelId="{5B7B0134-BC44-44BA-A3CA-73FE7366CA76}" srcId="{76AEE1CE-FED6-4A0C-A512-92CC59EA6388}" destId="{EA1C3E88-7CA6-438E-BB4C-FF1237F61239}" srcOrd="0" destOrd="0" parTransId="{D728752D-BE23-43FD-BC20-76A026CADB50}" sibTransId="{2BBE0B82-8566-492C-B0D3-28F0E50A65EF}"/>
    <dgm:cxn modelId="{0D527D34-F204-468B-87C0-33863417C68D}" srcId="{A37FA07F-7828-47F2-9902-570786C44AAB}" destId="{80DD7C02-12CD-41D6-92EB-C884859884BB}" srcOrd="1" destOrd="0" parTransId="{125C78A5-8E92-48DE-A392-DEDE3E07AD2B}" sibTransId="{E77047A0-0340-4165-AE12-A69C34EEBDB6}"/>
    <dgm:cxn modelId="{6F6ACF35-2F3E-42A4-8F6C-334C2D377E5F}" type="presOf" srcId="{1594746A-1E8C-480D-925B-02D144CE3B5F}" destId="{C6120F71-0193-403B-9A49-95B66E2140AB}" srcOrd="0" destOrd="1" presId="urn:microsoft.com/office/officeart/2005/8/layout/bProcess3"/>
    <dgm:cxn modelId="{0709EC36-22CA-41FD-A08E-D12EE48C5DD7}" type="presOf" srcId="{E77047A0-0340-4165-AE12-A69C34EEBDB6}" destId="{233D7489-7723-4670-9B43-111963F238C3}" srcOrd="0" destOrd="0" presId="urn:microsoft.com/office/officeart/2005/8/layout/bProcess3"/>
    <dgm:cxn modelId="{A60B5239-15B3-4AA7-8B7F-ED9CE3E17A3F}" type="presOf" srcId="{EA1C3E88-7CA6-438E-BB4C-FF1237F61239}" destId="{00202DA4-A530-4158-9A3A-E95123B22FB8}" srcOrd="0" destOrd="1" presId="urn:microsoft.com/office/officeart/2005/8/layout/bProcess3"/>
    <dgm:cxn modelId="{59A28E3F-516E-4B29-BA5D-2F813466017B}" type="presOf" srcId="{81D5B399-EDA1-402D-B497-428CF3D14DD9}" destId="{252C70D2-743B-4504-80C6-5D7E3D6270EB}" srcOrd="0" destOrd="0" presId="urn:microsoft.com/office/officeart/2005/8/layout/bProcess3"/>
    <dgm:cxn modelId="{9E50885B-9D6E-4F4A-A19A-AD9815554C89}" type="presOf" srcId="{3798B675-BF29-4B8A-AF41-49C24B48CDC8}" destId="{FD69FAE5-B5D9-44D1-91FF-554CDE75109A}" srcOrd="0" destOrd="0" presId="urn:microsoft.com/office/officeart/2005/8/layout/bProcess3"/>
    <dgm:cxn modelId="{74F23F5C-FD3E-49E5-85C6-E2C4387382EB}" srcId="{AF81D9A1-D887-4D05-B087-E99A5FED2231}" destId="{EEC25783-C2D1-4001-A845-930850FE4F6F}" srcOrd="0" destOrd="0" parTransId="{9C11E9FA-1289-45D1-9652-C0FDD166A557}" sibTransId="{4D05C97B-3E99-412E-A939-06B46120F066}"/>
    <dgm:cxn modelId="{6323F962-904C-43A4-9EAC-F9BC3B9B9CF9}" type="presOf" srcId="{8EAB5005-96E3-4EDD-A97E-2405CD749AF8}" destId="{63238C15-BF64-49BE-9348-1FFD73D0AC97}" srcOrd="1" destOrd="0" presId="urn:microsoft.com/office/officeart/2005/8/layout/bProcess3"/>
    <dgm:cxn modelId="{58943E43-BACA-4412-A7F2-50C0ABFA8AA3}" srcId="{8D291BCF-7058-4061-8D56-DA0EA45C636A}" destId="{1594746A-1E8C-480D-925B-02D144CE3B5F}" srcOrd="0" destOrd="0" parTransId="{2A9391FE-A806-43E3-9F2C-A54911BFAA8C}" sibTransId="{C18FA7BD-68D0-4655-8928-E842D2FBBEA4}"/>
    <dgm:cxn modelId="{AC9F9863-A378-4CF1-A8D0-07A4371D1983}" type="presOf" srcId="{3798B675-BF29-4B8A-AF41-49C24B48CDC8}" destId="{4B134994-3092-4F07-8758-9AF199FFC7F7}" srcOrd="1" destOrd="0" presId="urn:microsoft.com/office/officeart/2005/8/layout/bProcess3"/>
    <dgm:cxn modelId="{21293846-BB18-4EA4-9C98-0E92192FAAED}" srcId="{8D291BCF-7058-4061-8D56-DA0EA45C636A}" destId="{3EF966CE-F8A5-4D6D-A737-91E0DC3E5B8F}" srcOrd="1" destOrd="0" parTransId="{E69820E3-5F30-49D8-90A4-93EBD4CB6306}" sibTransId="{46EFC1C2-552F-4C7B-89B5-2C9EC99BF070}"/>
    <dgm:cxn modelId="{5DC1F348-B068-460F-8D7B-5B1A7216DE1E}" srcId="{A37FA07F-7828-47F2-9902-570786C44AAB}" destId="{76AEE1CE-FED6-4A0C-A512-92CC59EA6388}" srcOrd="0" destOrd="0" parTransId="{C527D5FF-04EF-4530-9521-E4F00CD4E699}" sibTransId="{8EAB5005-96E3-4EDD-A97E-2405CD749AF8}"/>
    <dgm:cxn modelId="{E6BD866A-985C-41C1-A146-67C5F02CA8B0}" type="presOf" srcId="{EEC25783-C2D1-4001-A845-930850FE4F6F}" destId="{8744627B-B33B-4696-8009-7B15C788D53D}" srcOrd="0" destOrd="1" presId="urn:microsoft.com/office/officeart/2005/8/layout/bProcess3"/>
    <dgm:cxn modelId="{873F024C-898F-49B0-81DE-1AC74CC428B8}" type="presOf" srcId="{3423954B-E344-418C-9781-B0FA8B6AB25C}" destId="{8744627B-B33B-4696-8009-7B15C788D53D}" srcOrd="0" destOrd="2" presId="urn:microsoft.com/office/officeart/2005/8/layout/bProcess3"/>
    <dgm:cxn modelId="{C901754C-D41B-4192-B824-6C1D9B53F16C}" type="presOf" srcId="{F4A3CA21-A70C-4647-ACCB-0797A63365D3}" destId="{00202DA4-A530-4158-9A3A-E95123B22FB8}" srcOrd="0" destOrd="2" presId="urn:microsoft.com/office/officeart/2005/8/layout/bProcess3"/>
    <dgm:cxn modelId="{9D262872-10A9-406B-8996-66F639D88D30}" type="presOf" srcId="{E77047A0-0340-4165-AE12-A69C34EEBDB6}" destId="{DA3FB0D5-BD92-4717-B6A1-1864FAC4E8AC}" srcOrd="1" destOrd="0" presId="urn:microsoft.com/office/officeart/2005/8/layout/bProcess3"/>
    <dgm:cxn modelId="{D0812A72-84B1-4C79-8A32-AD18F8D7EF13}" type="presOf" srcId="{ABA4ED3F-8563-4FB4-A9B9-C722A0CAD409}" destId="{4D55EE8D-6098-47F0-BA1E-C663B80CBFD4}" srcOrd="0" destOrd="0" presId="urn:microsoft.com/office/officeart/2005/8/layout/bProcess3"/>
    <dgm:cxn modelId="{D6397A73-0C35-449C-BB19-3A04460EED51}" srcId="{A37FA07F-7828-47F2-9902-570786C44AAB}" destId="{8D291BCF-7058-4061-8D56-DA0EA45C636A}" srcOrd="3" destOrd="0" parTransId="{9DE06F88-2FE2-4876-9123-F486327C708C}" sibTransId="{9B647372-AFC7-40A5-820E-64315F503E0D}"/>
    <dgm:cxn modelId="{5B967E73-5F97-4977-B0A7-A60582A35594}" type="presOf" srcId="{3EF966CE-F8A5-4D6D-A737-91E0DC3E5B8F}" destId="{C6120F71-0193-403B-9A49-95B66E2140AB}" srcOrd="0" destOrd="2" presId="urn:microsoft.com/office/officeart/2005/8/layout/bProcess3"/>
    <dgm:cxn modelId="{41F00E55-2D6E-469C-9208-A231026DE465}" type="presOf" srcId="{2124B258-CA8E-456F-95F0-E7A69E61D0D0}" destId="{DFADAE8B-8AF0-41FA-B006-265677A3757F}" srcOrd="0" destOrd="1" presId="urn:microsoft.com/office/officeart/2005/8/layout/bProcess3"/>
    <dgm:cxn modelId="{C1A3AC55-181A-4924-9AC1-AEB6BF44E43F}" type="presOf" srcId="{924E84A4-EF1E-4E0F-9681-7568AFA20069}" destId="{196FF3C5-B1CB-4265-B219-9B222D09D273}" srcOrd="0" destOrd="0" presId="urn:microsoft.com/office/officeart/2005/8/layout/bProcess3"/>
    <dgm:cxn modelId="{E442E956-B05C-4DB7-8EB5-0DC3D12CEC18}" srcId="{80DD7C02-12CD-41D6-92EB-C884859884BB}" destId="{35A708FB-3156-4262-8104-5A6069CEC063}" srcOrd="1" destOrd="0" parTransId="{D6E1C3FF-AC1C-480C-B4FE-D5045B4FE6A4}" sibTransId="{C02BC8C0-2F2A-4B2D-A3D1-FA03CD293DB0}"/>
    <dgm:cxn modelId="{160C7777-19EC-4532-A0B5-5703E22BDC09}" type="presOf" srcId="{924E84A4-EF1E-4E0F-9681-7568AFA20069}" destId="{25956EFF-D461-4CDB-933E-AD5F7FB2E07C}" srcOrd="1" destOrd="0" presId="urn:microsoft.com/office/officeart/2005/8/layout/bProcess3"/>
    <dgm:cxn modelId="{E44FD157-E436-460A-BFAA-5DFA0F9EFD8A}" srcId="{81D5B399-EDA1-402D-B497-428CF3D14DD9}" destId="{A19D0536-B966-4D3F-B0FA-EB23375C9008}" srcOrd="0" destOrd="0" parTransId="{1AFDB7B0-6537-476C-AF03-9CDD73321EAE}" sibTransId="{45CD1845-4972-476F-87AA-807497360130}"/>
    <dgm:cxn modelId="{86EDF377-B6AF-4FDE-8642-302046B657A3}" type="presOf" srcId="{02B94F2C-FC11-4261-89EF-25210712978B}" destId="{4D55EE8D-6098-47F0-BA1E-C663B80CBFD4}" srcOrd="0" destOrd="2" presId="urn:microsoft.com/office/officeart/2005/8/layout/bProcess3"/>
    <dgm:cxn modelId="{5E203A7B-E571-4036-B352-BF2BBF5B3E42}" srcId="{AF81D9A1-D887-4D05-B087-E99A5FED2231}" destId="{3423954B-E344-418C-9781-B0FA8B6AB25C}" srcOrd="1" destOrd="0" parTransId="{8FB0F652-0742-4BE4-AC63-EFC49AD801D9}" sibTransId="{85DF1FE7-5BC1-4130-8519-23331FF9C8F4}"/>
    <dgm:cxn modelId="{954CC498-4E3E-4380-AB26-D6CDB5B2AF25}" type="presOf" srcId="{35A708FB-3156-4262-8104-5A6069CEC063}" destId="{DFADAE8B-8AF0-41FA-B006-265677A3757F}" srcOrd="0" destOrd="2" presId="urn:microsoft.com/office/officeart/2005/8/layout/bProcess3"/>
    <dgm:cxn modelId="{B71A66A0-E7D9-483D-8D6C-932837EF11FB}" type="presOf" srcId="{D483B99E-9E3A-4752-BD62-C9BC3017942B}" destId="{C58CFFBA-B272-464E-8DD5-3E527721B277}" srcOrd="0" destOrd="1" presId="urn:microsoft.com/office/officeart/2005/8/layout/bProcess3"/>
    <dgm:cxn modelId="{9BAC37A5-75E4-4404-9FA8-A34FA8F69AEC}" srcId="{A37FA07F-7828-47F2-9902-570786C44AAB}" destId="{81D5B399-EDA1-402D-B497-428CF3D14DD9}" srcOrd="4" destOrd="0" parTransId="{5B807666-55E1-4F74-ACF3-84985E3EAADE}" sibTransId="{924E84A4-EF1E-4E0F-9681-7568AFA20069}"/>
    <dgm:cxn modelId="{42519AA6-28EA-4C61-B6BF-70B56D37278A}" type="presOf" srcId="{B5688548-7CD7-4069-AA9D-BAC8273D7A59}" destId="{10E1B8C7-A1F7-4760-88D3-2C295D59EB4A}" srcOrd="0" destOrd="0" presId="urn:microsoft.com/office/officeart/2005/8/layout/bProcess3"/>
    <dgm:cxn modelId="{465EEFB2-1C4C-40E2-A74D-F202E09CCC9A}" type="presOf" srcId="{897C4F90-C7CB-4CFB-98EB-4BC2A699CAD8}" destId="{C58CFFBA-B272-464E-8DD5-3E527721B277}" srcOrd="0" destOrd="0" presId="urn:microsoft.com/office/officeart/2005/8/layout/bProcess3"/>
    <dgm:cxn modelId="{EAFE18C1-D0C5-4DAB-9FBB-539DB7C45CCB}" type="presOf" srcId="{8EAB5005-96E3-4EDD-A97E-2405CD749AF8}" destId="{A3CD875D-57B0-4BA3-A0F0-F5CDEC9376F3}" srcOrd="0" destOrd="0" presId="urn:microsoft.com/office/officeart/2005/8/layout/bProcess3"/>
    <dgm:cxn modelId="{067B87C4-C27C-4580-BABA-667AF57699D7}" type="presOf" srcId="{8D291BCF-7058-4061-8D56-DA0EA45C636A}" destId="{C6120F71-0193-403B-9A49-95B66E2140AB}" srcOrd="0" destOrd="0" presId="urn:microsoft.com/office/officeart/2005/8/layout/bProcess3"/>
    <dgm:cxn modelId="{B09391C6-CBCF-48C4-A86A-37B60A204CB2}" type="presOf" srcId="{B5688548-7CD7-4069-AA9D-BAC8273D7A59}" destId="{C9D7FD6C-48B4-4B34-A5A7-AB6DDBAD03FA}" srcOrd="1" destOrd="0" presId="urn:microsoft.com/office/officeart/2005/8/layout/bProcess3"/>
    <dgm:cxn modelId="{ADE902CA-D927-4D52-BD6C-ADB793D8729F}" srcId="{ABA4ED3F-8563-4FB4-A9B9-C722A0CAD409}" destId="{17E3E7B3-828A-46C1-8238-99265F587534}" srcOrd="0" destOrd="0" parTransId="{EBEAFB2D-7793-45A7-B40D-0F10D6F012D1}" sibTransId="{3F03E818-94D5-463C-9B30-D85640C9F5D0}"/>
    <dgm:cxn modelId="{9AF77ACA-D473-4F4E-AB83-06B75581E8FB}" type="presOf" srcId="{17E3E7B3-828A-46C1-8238-99265F587534}" destId="{4D55EE8D-6098-47F0-BA1E-C663B80CBFD4}" srcOrd="0" destOrd="1" presId="urn:microsoft.com/office/officeart/2005/8/layout/bProcess3"/>
    <dgm:cxn modelId="{4C845DCC-F12D-4C1F-8497-9E3B55B0A61C}" srcId="{A37FA07F-7828-47F2-9902-570786C44AAB}" destId="{897C4F90-C7CB-4CFB-98EB-4BC2A699CAD8}" srcOrd="5" destOrd="0" parTransId="{DA424ECD-A0CE-435F-B174-8858E1AD58E8}" sibTransId="{3798B675-BF29-4B8A-AF41-49C24B48CDC8}"/>
    <dgm:cxn modelId="{77BF93DF-3082-4D32-A86F-B3CE87EAE2BB}" srcId="{897C4F90-C7CB-4CFB-98EB-4BC2A699CAD8}" destId="{D483B99E-9E3A-4752-BD62-C9BC3017942B}" srcOrd="0" destOrd="0" parTransId="{04431DF2-D946-40E0-B318-D412F7650318}" sibTransId="{1DC6823D-F1E1-4CEC-8971-ED5C8CA90862}"/>
    <dgm:cxn modelId="{DA8E8DE7-E62E-4A2B-84B5-614A4418A93D}" srcId="{80DD7C02-12CD-41D6-92EB-C884859884BB}" destId="{2124B258-CA8E-456F-95F0-E7A69E61D0D0}" srcOrd="0" destOrd="0" parTransId="{C9A1C9A9-207D-4893-B60F-3D37A7F010DA}" sibTransId="{EE5BF173-134F-4D39-9EC0-E49A3480F987}"/>
    <dgm:cxn modelId="{EDE754EA-7B1E-4346-AFFA-C2E7C9EFB8EB}" srcId="{76AEE1CE-FED6-4A0C-A512-92CC59EA6388}" destId="{F4A3CA21-A70C-4647-ACCB-0797A63365D3}" srcOrd="1" destOrd="0" parTransId="{4FE0B3A0-234C-49FA-BAE9-DE5287283E9A}" sibTransId="{6D1829EC-6E74-4B12-AF70-0F1BC990CC58}"/>
    <dgm:cxn modelId="{F0EDC4EB-36D6-4F67-A9C8-F495D1CE9A1D}" srcId="{A37FA07F-7828-47F2-9902-570786C44AAB}" destId="{AF81D9A1-D887-4D05-B087-E99A5FED2231}" srcOrd="6" destOrd="0" parTransId="{A6E7C554-416E-45F2-9A84-528E81E36132}" sibTransId="{224A86AF-161D-46E0-B158-78207076F09D}"/>
    <dgm:cxn modelId="{C8CFE0ED-D9A8-42AB-9563-3E444EF4ECF6}" type="presOf" srcId="{A19D0536-B966-4D3F-B0FA-EB23375C9008}" destId="{252C70D2-743B-4504-80C6-5D7E3D6270EB}" srcOrd="0" destOrd="1" presId="urn:microsoft.com/office/officeart/2005/8/layout/bProcess3"/>
    <dgm:cxn modelId="{BBB7E2F4-F902-47DD-BBE4-B569635711EF}" type="presOf" srcId="{A37FA07F-7828-47F2-9902-570786C44AAB}" destId="{81EF4AA5-6BD2-4C0D-B112-7DADA70F1256}" srcOrd="0" destOrd="0" presId="urn:microsoft.com/office/officeart/2005/8/layout/bProcess3"/>
    <dgm:cxn modelId="{8B64A956-A05A-4613-A29A-C65744305E47}" type="presParOf" srcId="{81EF4AA5-6BD2-4C0D-B112-7DADA70F1256}" destId="{00202DA4-A530-4158-9A3A-E95123B22FB8}" srcOrd="0" destOrd="0" presId="urn:microsoft.com/office/officeart/2005/8/layout/bProcess3"/>
    <dgm:cxn modelId="{5E25C2C6-AAA4-44A1-8330-AD76F1820866}" type="presParOf" srcId="{81EF4AA5-6BD2-4C0D-B112-7DADA70F1256}" destId="{A3CD875D-57B0-4BA3-A0F0-F5CDEC9376F3}" srcOrd="1" destOrd="0" presId="urn:microsoft.com/office/officeart/2005/8/layout/bProcess3"/>
    <dgm:cxn modelId="{1B8286F9-83B9-4F91-8A58-0D6ED97DD6D2}" type="presParOf" srcId="{A3CD875D-57B0-4BA3-A0F0-F5CDEC9376F3}" destId="{63238C15-BF64-49BE-9348-1FFD73D0AC97}" srcOrd="0" destOrd="0" presId="urn:microsoft.com/office/officeart/2005/8/layout/bProcess3"/>
    <dgm:cxn modelId="{2405198B-CCC5-4D47-8635-52967CD8ED01}" type="presParOf" srcId="{81EF4AA5-6BD2-4C0D-B112-7DADA70F1256}" destId="{DFADAE8B-8AF0-41FA-B006-265677A3757F}" srcOrd="2" destOrd="0" presId="urn:microsoft.com/office/officeart/2005/8/layout/bProcess3"/>
    <dgm:cxn modelId="{34EFB226-70A4-425D-9004-709B2D3D98F3}" type="presParOf" srcId="{81EF4AA5-6BD2-4C0D-B112-7DADA70F1256}" destId="{233D7489-7723-4670-9B43-111963F238C3}" srcOrd="3" destOrd="0" presId="urn:microsoft.com/office/officeart/2005/8/layout/bProcess3"/>
    <dgm:cxn modelId="{9C0048DF-9502-4E4A-90C6-89B455028916}" type="presParOf" srcId="{233D7489-7723-4670-9B43-111963F238C3}" destId="{DA3FB0D5-BD92-4717-B6A1-1864FAC4E8AC}" srcOrd="0" destOrd="0" presId="urn:microsoft.com/office/officeart/2005/8/layout/bProcess3"/>
    <dgm:cxn modelId="{D44F35BD-1003-498E-BB43-C39A9367AA40}" type="presParOf" srcId="{81EF4AA5-6BD2-4C0D-B112-7DADA70F1256}" destId="{4D55EE8D-6098-47F0-BA1E-C663B80CBFD4}" srcOrd="4" destOrd="0" presId="urn:microsoft.com/office/officeart/2005/8/layout/bProcess3"/>
    <dgm:cxn modelId="{5B156CC6-6F2B-493F-BE75-F9D8DF5A0A5F}" type="presParOf" srcId="{81EF4AA5-6BD2-4C0D-B112-7DADA70F1256}" destId="{10E1B8C7-A1F7-4760-88D3-2C295D59EB4A}" srcOrd="5" destOrd="0" presId="urn:microsoft.com/office/officeart/2005/8/layout/bProcess3"/>
    <dgm:cxn modelId="{FFA12DE7-B730-4C8E-8708-1BA74CB41796}" type="presParOf" srcId="{10E1B8C7-A1F7-4760-88D3-2C295D59EB4A}" destId="{C9D7FD6C-48B4-4B34-A5A7-AB6DDBAD03FA}" srcOrd="0" destOrd="0" presId="urn:microsoft.com/office/officeart/2005/8/layout/bProcess3"/>
    <dgm:cxn modelId="{C7B9F648-7A05-4431-8AEC-47F0103B772E}" type="presParOf" srcId="{81EF4AA5-6BD2-4C0D-B112-7DADA70F1256}" destId="{C6120F71-0193-403B-9A49-95B66E2140AB}" srcOrd="6" destOrd="0" presId="urn:microsoft.com/office/officeart/2005/8/layout/bProcess3"/>
    <dgm:cxn modelId="{95F3A413-DD45-45DC-9963-9D7A3A5DAD59}" type="presParOf" srcId="{81EF4AA5-6BD2-4C0D-B112-7DADA70F1256}" destId="{E1E401B0-E8AD-46C4-95DE-F90D52BCEA06}" srcOrd="7" destOrd="0" presId="urn:microsoft.com/office/officeart/2005/8/layout/bProcess3"/>
    <dgm:cxn modelId="{A9AB1E02-C898-4C87-A579-2C536BDB4A6A}" type="presParOf" srcId="{E1E401B0-E8AD-46C4-95DE-F90D52BCEA06}" destId="{65792679-86FE-42A4-A2B8-A4143896981F}" srcOrd="0" destOrd="0" presId="urn:microsoft.com/office/officeart/2005/8/layout/bProcess3"/>
    <dgm:cxn modelId="{16317C94-5CD3-4B79-8FBC-B73027C1F44D}" type="presParOf" srcId="{81EF4AA5-6BD2-4C0D-B112-7DADA70F1256}" destId="{252C70D2-743B-4504-80C6-5D7E3D6270EB}" srcOrd="8" destOrd="0" presId="urn:microsoft.com/office/officeart/2005/8/layout/bProcess3"/>
    <dgm:cxn modelId="{F72A2D66-8028-43B7-9C47-4AA895D5C1CF}" type="presParOf" srcId="{81EF4AA5-6BD2-4C0D-B112-7DADA70F1256}" destId="{196FF3C5-B1CB-4265-B219-9B222D09D273}" srcOrd="9" destOrd="0" presId="urn:microsoft.com/office/officeart/2005/8/layout/bProcess3"/>
    <dgm:cxn modelId="{B9ED0CDF-E2AD-488A-A66B-A507B08201C5}" type="presParOf" srcId="{196FF3C5-B1CB-4265-B219-9B222D09D273}" destId="{25956EFF-D461-4CDB-933E-AD5F7FB2E07C}" srcOrd="0" destOrd="0" presId="urn:microsoft.com/office/officeart/2005/8/layout/bProcess3"/>
    <dgm:cxn modelId="{D36FB504-F54A-4B52-936F-454D14D5EDCF}" type="presParOf" srcId="{81EF4AA5-6BD2-4C0D-B112-7DADA70F1256}" destId="{C58CFFBA-B272-464E-8DD5-3E527721B277}" srcOrd="10" destOrd="0" presId="urn:microsoft.com/office/officeart/2005/8/layout/bProcess3"/>
    <dgm:cxn modelId="{897EFDB9-E955-42E2-AFEE-56715DB9B7E9}" type="presParOf" srcId="{81EF4AA5-6BD2-4C0D-B112-7DADA70F1256}" destId="{FD69FAE5-B5D9-44D1-91FF-554CDE75109A}" srcOrd="11" destOrd="0" presId="urn:microsoft.com/office/officeart/2005/8/layout/bProcess3"/>
    <dgm:cxn modelId="{6F88DF21-731C-4BD7-BBB4-CAF835C2FD4A}" type="presParOf" srcId="{FD69FAE5-B5D9-44D1-91FF-554CDE75109A}" destId="{4B134994-3092-4F07-8758-9AF199FFC7F7}" srcOrd="0" destOrd="0" presId="urn:microsoft.com/office/officeart/2005/8/layout/bProcess3"/>
    <dgm:cxn modelId="{22ABB6FA-742B-4942-BDF9-325D3DA593CF}" type="presParOf" srcId="{81EF4AA5-6BD2-4C0D-B112-7DADA70F1256}" destId="{8744627B-B33B-4696-8009-7B15C788D53D}"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CDC19-C272-468E-BCF2-3B2B76538CBF}">
      <dsp:nvSpPr>
        <dsp:cNvPr id="0" name=""/>
        <dsp:cNvSpPr/>
      </dsp:nvSpPr>
      <dsp:spPr>
        <a:xfrm>
          <a:off x="0" y="4108380"/>
          <a:ext cx="4653223" cy="53922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Seasonal Variation</a:t>
          </a:r>
          <a:endParaRPr lang="en-IN" sz="1600" b="1" kern="1200" dirty="0"/>
        </a:p>
      </dsp:txBody>
      <dsp:txXfrm>
        <a:off x="0" y="4108380"/>
        <a:ext cx="4653223" cy="539222"/>
      </dsp:txXfrm>
    </dsp:sp>
    <dsp:sp modelId="{477C8565-D6E8-4811-A4E5-1EFCE52C3A43}">
      <dsp:nvSpPr>
        <dsp:cNvPr id="0" name=""/>
        <dsp:cNvSpPr/>
      </dsp:nvSpPr>
      <dsp:spPr>
        <a:xfrm rot="10800000">
          <a:off x="0" y="3287144"/>
          <a:ext cx="4653223" cy="829324"/>
        </a:xfrm>
        <a:prstGeom prst="upArrowCallout">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dirty="0"/>
            <a:t>Return Impact</a:t>
          </a:r>
        </a:p>
      </dsp:txBody>
      <dsp:txXfrm rot="10800000">
        <a:off x="0" y="3287144"/>
        <a:ext cx="4653223" cy="538870"/>
      </dsp:txXfrm>
    </dsp:sp>
    <dsp:sp modelId="{DE1AC60A-389B-471F-8684-F37F73DBFC0D}">
      <dsp:nvSpPr>
        <dsp:cNvPr id="0" name=""/>
        <dsp:cNvSpPr/>
      </dsp:nvSpPr>
      <dsp:spPr>
        <a:xfrm rot="10800000">
          <a:off x="0" y="2465908"/>
          <a:ext cx="4653223" cy="829324"/>
        </a:xfrm>
        <a:prstGeom prst="upArrowCallout">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Customer </a:t>
          </a:r>
          <a:r>
            <a:rPr lang="en-IN" sz="1600" b="1" kern="1200" dirty="0"/>
            <a:t>Analysis</a:t>
          </a:r>
        </a:p>
      </dsp:txBody>
      <dsp:txXfrm rot="10800000">
        <a:off x="0" y="2465908"/>
        <a:ext cx="4653223" cy="538870"/>
      </dsp:txXfrm>
    </dsp:sp>
    <dsp:sp modelId="{569DC673-0599-40EF-BED8-265FDF6358AA}">
      <dsp:nvSpPr>
        <dsp:cNvPr id="0" name=""/>
        <dsp:cNvSpPr/>
      </dsp:nvSpPr>
      <dsp:spPr>
        <a:xfrm rot="10800000">
          <a:off x="0" y="1644671"/>
          <a:ext cx="4653223" cy="829324"/>
        </a:xfrm>
        <a:prstGeom prst="upArrowCallout">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Category &amp; Sub-category Performance</a:t>
          </a:r>
        </a:p>
      </dsp:txBody>
      <dsp:txXfrm rot="10800000">
        <a:off x="0" y="1644671"/>
        <a:ext cx="4653223" cy="538870"/>
      </dsp:txXfrm>
    </dsp:sp>
    <dsp:sp modelId="{EB053402-A111-4847-8EE0-1DA3C54FEDB0}">
      <dsp:nvSpPr>
        <dsp:cNvPr id="0" name=""/>
        <dsp:cNvSpPr/>
      </dsp:nvSpPr>
      <dsp:spPr>
        <a:xfrm rot="10800000">
          <a:off x="0" y="823435"/>
          <a:ext cx="4653223" cy="829324"/>
        </a:xfrm>
        <a:prstGeom prst="upArrowCallout">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Sales Distribution</a:t>
          </a:r>
          <a:endParaRPr lang="en-US" sz="1600" kern="1200" dirty="0"/>
        </a:p>
      </dsp:txBody>
      <dsp:txXfrm rot="10800000">
        <a:off x="0" y="823435"/>
        <a:ext cx="4653223" cy="538870"/>
      </dsp:txXfrm>
    </dsp:sp>
    <dsp:sp modelId="{C82E7D46-B551-4B30-8370-28DC159EE0D6}">
      <dsp:nvSpPr>
        <dsp:cNvPr id="0" name=""/>
        <dsp:cNvSpPr/>
      </dsp:nvSpPr>
      <dsp:spPr>
        <a:xfrm rot="10800000">
          <a:off x="0" y="2199"/>
          <a:ext cx="4653223" cy="829324"/>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Total Sales</a:t>
          </a:r>
          <a:endParaRPr lang="en-IN" sz="1600" kern="1200" dirty="0"/>
        </a:p>
      </dsp:txBody>
      <dsp:txXfrm rot="10800000">
        <a:off x="0" y="2199"/>
        <a:ext cx="4653223" cy="538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7DEE1-DB8B-4542-AA9A-75047F55C07B}">
      <dsp:nvSpPr>
        <dsp:cNvPr id="0" name=""/>
        <dsp:cNvSpPr/>
      </dsp:nvSpPr>
      <dsp:spPr>
        <a:xfrm rot="5400000">
          <a:off x="2806828" y="-1040284"/>
          <a:ext cx="714725" cy="2978062"/>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IN" sz="1200" kern="1200" dirty="0"/>
            <a:t>Sales is increasing. This only signifies that store is progressing in long term on an average of </a:t>
          </a:r>
          <a:r>
            <a:rPr lang="en-IN" sz="1200" b="1" kern="1200" dirty="0"/>
            <a:t>17.1 % per annum.</a:t>
          </a:r>
          <a:endParaRPr lang="en-IN" sz="1200" kern="1200" dirty="0"/>
        </a:p>
      </dsp:txBody>
      <dsp:txXfrm rot="-5400000">
        <a:off x="1675160" y="126274"/>
        <a:ext cx="2943172" cy="644945"/>
      </dsp:txXfrm>
    </dsp:sp>
    <dsp:sp modelId="{774513C5-E1D1-4534-86F5-D7F94B62B82F}">
      <dsp:nvSpPr>
        <dsp:cNvPr id="0" name=""/>
        <dsp:cNvSpPr/>
      </dsp:nvSpPr>
      <dsp:spPr>
        <a:xfrm>
          <a:off x="0" y="2043"/>
          <a:ext cx="1675160" cy="89340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Total Sales</a:t>
          </a:r>
          <a:endParaRPr lang="en-IN" sz="1600" kern="1200" dirty="0"/>
        </a:p>
      </dsp:txBody>
      <dsp:txXfrm>
        <a:off x="43612" y="45655"/>
        <a:ext cx="1587936" cy="806182"/>
      </dsp:txXfrm>
    </dsp:sp>
    <dsp:sp modelId="{C5D9205B-6B81-432B-B855-F4618B7FA22D}">
      <dsp:nvSpPr>
        <dsp:cNvPr id="0" name=""/>
        <dsp:cNvSpPr/>
      </dsp:nvSpPr>
      <dsp:spPr>
        <a:xfrm>
          <a:off x="0" y="940120"/>
          <a:ext cx="1675160" cy="893406"/>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Sales Distribution</a:t>
          </a:r>
          <a:endParaRPr lang="en-US" sz="1600" kern="1200" dirty="0"/>
        </a:p>
      </dsp:txBody>
      <dsp:txXfrm>
        <a:off x="43612" y="983732"/>
        <a:ext cx="1587936" cy="806182"/>
      </dsp:txXfrm>
    </dsp:sp>
    <dsp:sp modelId="{E53DCCD8-AC59-4562-8E64-DCBFC69E1EE6}">
      <dsp:nvSpPr>
        <dsp:cNvPr id="0" name=""/>
        <dsp:cNvSpPr/>
      </dsp:nvSpPr>
      <dsp:spPr>
        <a:xfrm>
          <a:off x="0" y="1878198"/>
          <a:ext cx="1675160" cy="893406"/>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Sub-category Distribution</a:t>
          </a:r>
        </a:p>
      </dsp:txBody>
      <dsp:txXfrm>
        <a:off x="43612" y="1921810"/>
        <a:ext cx="1587936" cy="806182"/>
      </dsp:txXfrm>
    </dsp:sp>
    <dsp:sp modelId="{433A9942-0189-424C-AB8B-1A3E674AEC78}">
      <dsp:nvSpPr>
        <dsp:cNvPr id="0" name=""/>
        <dsp:cNvSpPr/>
      </dsp:nvSpPr>
      <dsp:spPr>
        <a:xfrm>
          <a:off x="0" y="2816275"/>
          <a:ext cx="1675160" cy="893406"/>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Customer </a:t>
          </a:r>
          <a:r>
            <a:rPr lang="en-IN" sz="1600" b="1" kern="1200" dirty="0"/>
            <a:t>Analysis</a:t>
          </a:r>
        </a:p>
      </dsp:txBody>
      <dsp:txXfrm>
        <a:off x="43612" y="2859887"/>
        <a:ext cx="1587936" cy="806182"/>
      </dsp:txXfrm>
    </dsp:sp>
    <dsp:sp modelId="{18481002-64AE-4C34-BC91-A15A57A4D6C3}">
      <dsp:nvSpPr>
        <dsp:cNvPr id="0" name=""/>
        <dsp:cNvSpPr/>
      </dsp:nvSpPr>
      <dsp:spPr>
        <a:xfrm>
          <a:off x="0" y="3754352"/>
          <a:ext cx="1675160" cy="893406"/>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kern="1200" dirty="0"/>
            <a:t>Return Impact</a:t>
          </a:r>
        </a:p>
      </dsp:txBody>
      <dsp:txXfrm>
        <a:off x="43612" y="3797964"/>
        <a:ext cx="1587936" cy="8061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7DEE1-DB8B-4542-AA9A-75047F55C07B}">
      <dsp:nvSpPr>
        <dsp:cNvPr id="0" name=""/>
        <dsp:cNvSpPr/>
      </dsp:nvSpPr>
      <dsp:spPr>
        <a:xfrm rot="5400000">
          <a:off x="2806828" y="-1040284"/>
          <a:ext cx="714725" cy="2978062"/>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IN" sz="1200" kern="1200" dirty="0"/>
            <a:t>Sales is increasing. This only signifies that store is progressing in long term on an average of </a:t>
          </a:r>
          <a:r>
            <a:rPr lang="en-IN" sz="1200" b="1" kern="1200" dirty="0"/>
            <a:t>17.1 % per annum.</a:t>
          </a:r>
          <a:endParaRPr lang="en-IN" sz="1200" kern="1200" dirty="0"/>
        </a:p>
      </dsp:txBody>
      <dsp:txXfrm rot="-5400000">
        <a:off x="1675160" y="126274"/>
        <a:ext cx="2943172" cy="644945"/>
      </dsp:txXfrm>
    </dsp:sp>
    <dsp:sp modelId="{774513C5-E1D1-4534-86F5-D7F94B62B82F}">
      <dsp:nvSpPr>
        <dsp:cNvPr id="0" name=""/>
        <dsp:cNvSpPr/>
      </dsp:nvSpPr>
      <dsp:spPr>
        <a:xfrm>
          <a:off x="0" y="2043"/>
          <a:ext cx="1675160" cy="89340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Total Sales</a:t>
          </a:r>
          <a:endParaRPr lang="en-IN" sz="1600" kern="1200" dirty="0"/>
        </a:p>
      </dsp:txBody>
      <dsp:txXfrm>
        <a:off x="43612" y="45655"/>
        <a:ext cx="1587936" cy="806182"/>
      </dsp:txXfrm>
    </dsp:sp>
    <dsp:sp modelId="{4789A3A9-1B0B-4912-A775-073CFD76C8CE}">
      <dsp:nvSpPr>
        <dsp:cNvPr id="0" name=""/>
        <dsp:cNvSpPr/>
      </dsp:nvSpPr>
      <dsp:spPr>
        <a:xfrm rot="5400000">
          <a:off x="2806828" y="-102207"/>
          <a:ext cx="714725" cy="2978062"/>
        </a:xfrm>
        <a:prstGeom prst="round2Same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sp:txBody>
      <dsp:txXfrm rot="-5400000">
        <a:off x="1675160" y="1064351"/>
        <a:ext cx="2943172" cy="644945"/>
      </dsp:txXfrm>
    </dsp:sp>
    <dsp:sp modelId="{C5D9205B-6B81-432B-B855-F4618B7FA22D}">
      <dsp:nvSpPr>
        <dsp:cNvPr id="0" name=""/>
        <dsp:cNvSpPr/>
      </dsp:nvSpPr>
      <dsp:spPr>
        <a:xfrm>
          <a:off x="0" y="940120"/>
          <a:ext cx="1675160" cy="893406"/>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Sales Distribution</a:t>
          </a:r>
          <a:endParaRPr lang="en-US" sz="1600" kern="1200" dirty="0"/>
        </a:p>
      </dsp:txBody>
      <dsp:txXfrm>
        <a:off x="43612" y="983732"/>
        <a:ext cx="1587936" cy="806182"/>
      </dsp:txXfrm>
    </dsp:sp>
    <dsp:sp modelId="{E53DCCD8-AC59-4562-8E64-DCBFC69E1EE6}">
      <dsp:nvSpPr>
        <dsp:cNvPr id="0" name=""/>
        <dsp:cNvSpPr/>
      </dsp:nvSpPr>
      <dsp:spPr>
        <a:xfrm>
          <a:off x="0" y="1878198"/>
          <a:ext cx="1675160" cy="893406"/>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Sub-category Distribution</a:t>
          </a:r>
        </a:p>
      </dsp:txBody>
      <dsp:txXfrm>
        <a:off x="43612" y="1921810"/>
        <a:ext cx="1587936" cy="806182"/>
      </dsp:txXfrm>
    </dsp:sp>
    <dsp:sp modelId="{433A9942-0189-424C-AB8B-1A3E674AEC78}">
      <dsp:nvSpPr>
        <dsp:cNvPr id="0" name=""/>
        <dsp:cNvSpPr/>
      </dsp:nvSpPr>
      <dsp:spPr>
        <a:xfrm>
          <a:off x="0" y="2816275"/>
          <a:ext cx="1675160" cy="893406"/>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Customer Analysis</a:t>
          </a:r>
          <a:endParaRPr lang="en-US" sz="1600" kern="1200" dirty="0"/>
        </a:p>
      </dsp:txBody>
      <dsp:txXfrm>
        <a:off x="43612" y="2859887"/>
        <a:ext cx="1587936" cy="806182"/>
      </dsp:txXfrm>
    </dsp:sp>
    <dsp:sp modelId="{18481002-64AE-4C34-BC91-A15A57A4D6C3}">
      <dsp:nvSpPr>
        <dsp:cNvPr id="0" name=""/>
        <dsp:cNvSpPr/>
      </dsp:nvSpPr>
      <dsp:spPr>
        <a:xfrm>
          <a:off x="0" y="3754352"/>
          <a:ext cx="1675160" cy="893406"/>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kern="1200" dirty="0"/>
            <a:t>Return Impact</a:t>
          </a:r>
        </a:p>
      </dsp:txBody>
      <dsp:txXfrm>
        <a:off x="43612" y="3797964"/>
        <a:ext cx="1587936" cy="806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7DEE1-DB8B-4542-AA9A-75047F55C07B}">
      <dsp:nvSpPr>
        <dsp:cNvPr id="0" name=""/>
        <dsp:cNvSpPr/>
      </dsp:nvSpPr>
      <dsp:spPr>
        <a:xfrm rot="5400000">
          <a:off x="2806828" y="-1040284"/>
          <a:ext cx="714725" cy="2978062"/>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IN" sz="1200" kern="1200" dirty="0"/>
            <a:t>Sales is increasing. This only signifies that store is progressing in long term on an average of </a:t>
          </a:r>
          <a:r>
            <a:rPr lang="en-IN" sz="1200" b="1" kern="1200" dirty="0"/>
            <a:t>17.1 % per annum.</a:t>
          </a:r>
          <a:endParaRPr lang="en-IN" sz="1200" kern="1200" dirty="0"/>
        </a:p>
      </dsp:txBody>
      <dsp:txXfrm rot="-5400000">
        <a:off x="1675160" y="126274"/>
        <a:ext cx="2943172" cy="644945"/>
      </dsp:txXfrm>
    </dsp:sp>
    <dsp:sp modelId="{774513C5-E1D1-4534-86F5-D7F94B62B82F}">
      <dsp:nvSpPr>
        <dsp:cNvPr id="0" name=""/>
        <dsp:cNvSpPr/>
      </dsp:nvSpPr>
      <dsp:spPr>
        <a:xfrm>
          <a:off x="0" y="2043"/>
          <a:ext cx="1675160" cy="89340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Total Sales</a:t>
          </a:r>
          <a:endParaRPr lang="en-IN" sz="1600" kern="1200" dirty="0"/>
        </a:p>
      </dsp:txBody>
      <dsp:txXfrm>
        <a:off x="43612" y="45655"/>
        <a:ext cx="1587936" cy="806182"/>
      </dsp:txXfrm>
    </dsp:sp>
    <dsp:sp modelId="{4789A3A9-1B0B-4912-A775-073CFD76C8CE}">
      <dsp:nvSpPr>
        <dsp:cNvPr id="0" name=""/>
        <dsp:cNvSpPr/>
      </dsp:nvSpPr>
      <dsp:spPr>
        <a:xfrm rot="5400000">
          <a:off x="2806828" y="-102207"/>
          <a:ext cx="714725" cy="2978062"/>
        </a:xfrm>
        <a:prstGeom prst="round2SameRect">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sp:txBody>
      <dsp:txXfrm rot="-5400000">
        <a:off x="1675160" y="1064351"/>
        <a:ext cx="2943172" cy="644945"/>
      </dsp:txXfrm>
    </dsp:sp>
    <dsp:sp modelId="{C5D9205B-6B81-432B-B855-F4618B7FA22D}">
      <dsp:nvSpPr>
        <dsp:cNvPr id="0" name=""/>
        <dsp:cNvSpPr/>
      </dsp:nvSpPr>
      <dsp:spPr>
        <a:xfrm>
          <a:off x="0" y="940120"/>
          <a:ext cx="1675160" cy="893406"/>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Sales Distribution</a:t>
          </a:r>
          <a:endParaRPr lang="en-US" sz="1600" kern="1200" dirty="0"/>
        </a:p>
      </dsp:txBody>
      <dsp:txXfrm>
        <a:off x="43612" y="983732"/>
        <a:ext cx="1587936" cy="806182"/>
      </dsp:txXfrm>
    </dsp:sp>
    <dsp:sp modelId="{8371B617-CEFE-4B44-BBF1-27A99513231D}">
      <dsp:nvSpPr>
        <dsp:cNvPr id="0" name=""/>
        <dsp:cNvSpPr/>
      </dsp:nvSpPr>
      <dsp:spPr>
        <a:xfrm rot="5400000">
          <a:off x="2806828" y="835870"/>
          <a:ext cx="714725" cy="2978062"/>
        </a:xfrm>
        <a:prstGeom prst="round2Same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b="0" kern="1200" dirty="0"/>
            <a:t>Subcategories namely supplies, bookcases &amp; tables are clearly driving </a:t>
          </a:r>
          <a:r>
            <a:rPr lang="en-US" sz="1200" b="1" kern="1200" dirty="0"/>
            <a:t>down</a:t>
          </a:r>
          <a:r>
            <a:rPr lang="en-US" sz="1200" b="0" kern="1200" dirty="0"/>
            <a:t> </a:t>
          </a:r>
          <a:r>
            <a:rPr lang="en-US" sz="1200" b="1" kern="1200" dirty="0"/>
            <a:t>overall </a:t>
          </a:r>
          <a:r>
            <a:rPr lang="en-US" sz="1200" b="0" kern="1200" dirty="0"/>
            <a:t>profitability.</a:t>
          </a:r>
        </a:p>
      </dsp:txBody>
      <dsp:txXfrm rot="-5400000">
        <a:off x="1675160" y="2002428"/>
        <a:ext cx="2943172" cy="644945"/>
      </dsp:txXfrm>
    </dsp:sp>
    <dsp:sp modelId="{E53DCCD8-AC59-4562-8E64-DCBFC69E1EE6}">
      <dsp:nvSpPr>
        <dsp:cNvPr id="0" name=""/>
        <dsp:cNvSpPr/>
      </dsp:nvSpPr>
      <dsp:spPr>
        <a:xfrm>
          <a:off x="0" y="1878198"/>
          <a:ext cx="1675160" cy="893406"/>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Sub-category Distribution</a:t>
          </a:r>
        </a:p>
      </dsp:txBody>
      <dsp:txXfrm>
        <a:off x="43612" y="1921810"/>
        <a:ext cx="1587936" cy="806182"/>
      </dsp:txXfrm>
    </dsp:sp>
    <dsp:sp modelId="{433A9942-0189-424C-AB8B-1A3E674AEC78}">
      <dsp:nvSpPr>
        <dsp:cNvPr id="0" name=""/>
        <dsp:cNvSpPr/>
      </dsp:nvSpPr>
      <dsp:spPr>
        <a:xfrm>
          <a:off x="0" y="2816275"/>
          <a:ext cx="1675160" cy="893406"/>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Customer </a:t>
          </a:r>
          <a:r>
            <a:rPr lang="en-IN" sz="1600" b="1" kern="1200" dirty="0"/>
            <a:t>Analysis</a:t>
          </a:r>
        </a:p>
      </dsp:txBody>
      <dsp:txXfrm>
        <a:off x="43612" y="2859887"/>
        <a:ext cx="1587936" cy="806182"/>
      </dsp:txXfrm>
    </dsp:sp>
    <dsp:sp modelId="{18481002-64AE-4C34-BC91-A15A57A4D6C3}">
      <dsp:nvSpPr>
        <dsp:cNvPr id="0" name=""/>
        <dsp:cNvSpPr/>
      </dsp:nvSpPr>
      <dsp:spPr>
        <a:xfrm>
          <a:off x="0" y="3754352"/>
          <a:ext cx="1675160" cy="893406"/>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kern="1200" dirty="0"/>
            <a:t>Return Impact</a:t>
          </a:r>
        </a:p>
      </dsp:txBody>
      <dsp:txXfrm>
        <a:off x="43612" y="3797964"/>
        <a:ext cx="1587936" cy="8061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7DEE1-DB8B-4542-AA9A-75047F55C07B}">
      <dsp:nvSpPr>
        <dsp:cNvPr id="0" name=""/>
        <dsp:cNvSpPr/>
      </dsp:nvSpPr>
      <dsp:spPr>
        <a:xfrm rot="5400000">
          <a:off x="2806828" y="-1040284"/>
          <a:ext cx="714725" cy="2978062"/>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IN" sz="1200" kern="1200" dirty="0"/>
            <a:t>Sales is increasing. This only signifies that store is progressing in long term on an average of </a:t>
          </a:r>
          <a:r>
            <a:rPr lang="en-IN" sz="1200" b="1" kern="1200" dirty="0"/>
            <a:t>17.1 % per annum.</a:t>
          </a:r>
          <a:endParaRPr lang="en-IN" sz="1200" kern="1200" dirty="0"/>
        </a:p>
      </dsp:txBody>
      <dsp:txXfrm rot="-5400000">
        <a:off x="1675160" y="126274"/>
        <a:ext cx="2943172" cy="644945"/>
      </dsp:txXfrm>
    </dsp:sp>
    <dsp:sp modelId="{774513C5-E1D1-4534-86F5-D7F94B62B82F}">
      <dsp:nvSpPr>
        <dsp:cNvPr id="0" name=""/>
        <dsp:cNvSpPr/>
      </dsp:nvSpPr>
      <dsp:spPr>
        <a:xfrm>
          <a:off x="0" y="2043"/>
          <a:ext cx="1675160" cy="89340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Total Sales</a:t>
          </a:r>
          <a:endParaRPr lang="en-IN" sz="1600" kern="1200" dirty="0"/>
        </a:p>
      </dsp:txBody>
      <dsp:txXfrm>
        <a:off x="43612" y="45655"/>
        <a:ext cx="1587936" cy="806182"/>
      </dsp:txXfrm>
    </dsp:sp>
    <dsp:sp modelId="{4789A3A9-1B0B-4912-A775-073CFD76C8CE}">
      <dsp:nvSpPr>
        <dsp:cNvPr id="0" name=""/>
        <dsp:cNvSpPr/>
      </dsp:nvSpPr>
      <dsp:spPr>
        <a:xfrm rot="5400000">
          <a:off x="2806828" y="-102207"/>
          <a:ext cx="714725" cy="2978062"/>
        </a:xfrm>
        <a:prstGeom prst="round2SameRect">
          <a:avLst/>
        </a:prstGeom>
        <a:solidFill>
          <a:schemeClr val="accent4">
            <a:tint val="40000"/>
            <a:alpha val="90000"/>
            <a:hueOff val="-1315237"/>
            <a:satOff val="7386"/>
            <a:lumOff val="469"/>
            <a:alphaOff val="0"/>
          </a:schemeClr>
        </a:solidFill>
        <a:ln w="25400" cap="flat" cmpd="sng" algn="ctr">
          <a:solidFill>
            <a:schemeClr val="accent4">
              <a:tint val="40000"/>
              <a:alpha val="90000"/>
              <a:hueOff val="-1315237"/>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sp:txBody>
      <dsp:txXfrm rot="-5400000">
        <a:off x="1675160" y="1064351"/>
        <a:ext cx="2943172" cy="644945"/>
      </dsp:txXfrm>
    </dsp:sp>
    <dsp:sp modelId="{C5D9205B-6B81-432B-B855-F4618B7FA22D}">
      <dsp:nvSpPr>
        <dsp:cNvPr id="0" name=""/>
        <dsp:cNvSpPr/>
      </dsp:nvSpPr>
      <dsp:spPr>
        <a:xfrm>
          <a:off x="0" y="940120"/>
          <a:ext cx="1675160" cy="893406"/>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Sales Distribution</a:t>
          </a:r>
          <a:endParaRPr lang="en-US" sz="1600" kern="1200" dirty="0"/>
        </a:p>
      </dsp:txBody>
      <dsp:txXfrm>
        <a:off x="43612" y="983732"/>
        <a:ext cx="1587936" cy="806182"/>
      </dsp:txXfrm>
    </dsp:sp>
    <dsp:sp modelId="{8371B617-CEFE-4B44-BBF1-27A99513231D}">
      <dsp:nvSpPr>
        <dsp:cNvPr id="0" name=""/>
        <dsp:cNvSpPr/>
      </dsp:nvSpPr>
      <dsp:spPr>
        <a:xfrm rot="5400000">
          <a:off x="2806828" y="835870"/>
          <a:ext cx="714725" cy="2978062"/>
        </a:xfrm>
        <a:prstGeom prst="round2SameRect">
          <a:avLst/>
        </a:prstGeom>
        <a:solidFill>
          <a:schemeClr val="accent4">
            <a:tint val="40000"/>
            <a:alpha val="90000"/>
            <a:hueOff val="-2630473"/>
            <a:satOff val="14771"/>
            <a:lumOff val="939"/>
            <a:alphaOff val="0"/>
          </a:schemeClr>
        </a:solidFill>
        <a:ln w="25400" cap="flat" cmpd="sng" algn="ctr">
          <a:solidFill>
            <a:schemeClr val="accent4">
              <a:tint val="40000"/>
              <a:alpha val="90000"/>
              <a:hueOff val="-2630473"/>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b="0" kern="1200" dirty="0"/>
            <a:t>Subcategories namely supplies, bookcases &amp; tables are clearly driving </a:t>
          </a:r>
          <a:r>
            <a:rPr lang="en-US" sz="1200" b="1" kern="1200" dirty="0"/>
            <a:t>down</a:t>
          </a:r>
          <a:r>
            <a:rPr lang="en-US" sz="1200" b="0" kern="1200" dirty="0"/>
            <a:t> </a:t>
          </a:r>
          <a:r>
            <a:rPr lang="en-US" sz="1200" b="1" kern="1200" dirty="0"/>
            <a:t>overall </a:t>
          </a:r>
          <a:r>
            <a:rPr lang="en-US" sz="1200" b="0" kern="1200" dirty="0"/>
            <a:t>profitability.</a:t>
          </a:r>
        </a:p>
      </dsp:txBody>
      <dsp:txXfrm rot="-5400000">
        <a:off x="1675160" y="2002428"/>
        <a:ext cx="2943172" cy="644945"/>
      </dsp:txXfrm>
    </dsp:sp>
    <dsp:sp modelId="{E53DCCD8-AC59-4562-8E64-DCBFC69E1EE6}">
      <dsp:nvSpPr>
        <dsp:cNvPr id="0" name=""/>
        <dsp:cNvSpPr/>
      </dsp:nvSpPr>
      <dsp:spPr>
        <a:xfrm>
          <a:off x="0" y="1878198"/>
          <a:ext cx="1675160" cy="893406"/>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Sub-category Distribution</a:t>
          </a:r>
        </a:p>
      </dsp:txBody>
      <dsp:txXfrm>
        <a:off x="43612" y="1921810"/>
        <a:ext cx="1587936" cy="806182"/>
      </dsp:txXfrm>
    </dsp:sp>
    <dsp:sp modelId="{A1AF4791-FD9F-4E3F-978E-EFD3212D161D}">
      <dsp:nvSpPr>
        <dsp:cNvPr id="0" name=""/>
        <dsp:cNvSpPr/>
      </dsp:nvSpPr>
      <dsp:spPr>
        <a:xfrm rot="5400000">
          <a:off x="2806828" y="1773947"/>
          <a:ext cx="714725" cy="2978062"/>
        </a:xfrm>
        <a:prstGeom prst="round2Same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a:t>Overall customer retention is </a:t>
          </a:r>
          <a:r>
            <a:rPr lang="en-US" sz="1200" b="1" kern="1200" dirty="0"/>
            <a:t>98%, </a:t>
          </a:r>
          <a:r>
            <a:rPr lang="en-US" sz="1200" kern="1200" dirty="0"/>
            <a:t>indicating excellent performance, but regional variations must be analyzed for deeper insights.</a:t>
          </a:r>
        </a:p>
      </dsp:txBody>
      <dsp:txXfrm rot="-5400000">
        <a:off x="1675160" y="2940505"/>
        <a:ext cx="2943172" cy="644945"/>
      </dsp:txXfrm>
    </dsp:sp>
    <dsp:sp modelId="{433A9942-0189-424C-AB8B-1A3E674AEC78}">
      <dsp:nvSpPr>
        <dsp:cNvPr id="0" name=""/>
        <dsp:cNvSpPr/>
      </dsp:nvSpPr>
      <dsp:spPr>
        <a:xfrm>
          <a:off x="0" y="2816275"/>
          <a:ext cx="1675160" cy="893406"/>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Customer Analysis</a:t>
          </a:r>
          <a:endParaRPr lang="en-US" sz="1600" kern="1200" dirty="0"/>
        </a:p>
      </dsp:txBody>
      <dsp:txXfrm>
        <a:off x="43612" y="2859887"/>
        <a:ext cx="1587936" cy="806182"/>
      </dsp:txXfrm>
    </dsp:sp>
    <dsp:sp modelId="{18481002-64AE-4C34-BC91-A15A57A4D6C3}">
      <dsp:nvSpPr>
        <dsp:cNvPr id="0" name=""/>
        <dsp:cNvSpPr/>
      </dsp:nvSpPr>
      <dsp:spPr>
        <a:xfrm>
          <a:off x="0" y="3754352"/>
          <a:ext cx="1675160" cy="893406"/>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kern="1200" dirty="0"/>
            <a:t>Return Impact</a:t>
          </a:r>
        </a:p>
      </dsp:txBody>
      <dsp:txXfrm>
        <a:off x="43612" y="3797964"/>
        <a:ext cx="1587936" cy="8061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7DEE1-DB8B-4542-AA9A-75047F55C07B}">
      <dsp:nvSpPr>
        <dsp:cNvPr id="0" name=""/>
        <dsp:cNvSpPr/>
      </dsp:nvSpPr>
      <dsp:spPr>
        <a:xfrm rot="5400000">
          <a:off x="2806828" y="-1040284"/>
          <a:ext cx="714725" cy="2978062"/>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IN" sz="1200" kern="1200" dirty="0"/>
            <a:t>Sales is increasing. This only signifies that store is progressing in long term on an average of </a:t>
          </a:r>
          <a:r>
            <a:rPr lang="en-IN" sz="1200" b="1" kern="1200" dirty="0"/>
            <a:t>17.1 % per annum.</a:t>
          </a:r>
          <a:endParaRPr lang="en-IN" sz="1200" kern="1200" dirty="0"/>
        </a:p>
      </dsp:txBody>
      <dsp:txXfrm rot="-5400000">
        <a:off x="1675160" y="126274"/>
        <a:ext cx="2943172" cy="644945"/>
      </dsp:txXfrm>
    </dsp:sp>
    <dsp:sp modelId="{774513C5-E1D1-4534-86F5-D7F94B62B82F}">
      <dsp:nvSpPr>
        <dsp:cNvPr id="0" name=""/>
        <dsp:cNvSpPr/>
      </dsp:nvSpPr>
      <dsp:spPr>
        <a:xfrm>
          <a:off x="0" y="2043"/>
          <a:ext cx="1675160" cy="89340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Total Sales</a:t>
          </a:r>
          <a:endParaRPr lang="en-IN" sz="1600" kern="1200" dirty="0"/>
        </a:p>
      </dsp:txBody>
      <dsp:txXfrm>
        <a:off x="43612" y="45655"/>
        <a:ext cx="1587936" cy="806182"/>
      </dsp:txXfrm>
    </dsp:sp>
    <dsp:sp modelId="{4789A3A9-1B0B-4912-A775-073CFD76C8CE}">
      <dsp:nvSpPr>
        <dsp:cNvPr id="0" name=""/>
        <dsp:cNvSpPr/>
      </dsp:nvSpPr>
      <dsp:spPr>
        <a:xfrm rot="5400000">
          <a:off x="2806828" y="-102207"/>
          <a:ext cx="714725" cy="2978062"/>
        </a:xfrm>
        <a:prstGeom prst="round2SameRect">
          <a:avLst/>
        </a:prstGeom>
        <a:solidFill>
          <a:schemeClr val="accent4">
            <a:tint val="40000"/>
            <a:alpha val="90000"/>
            <a:hueOff val="-986427"/>
            <a:satOff val="5539"/>
            <a:lumOff val="352"/>
            <a:alphaOff val="0"/>
          </a:schemeClr>
        </a:solidFill>
        <a:ln w="25400" cap="flat" cmpd="sng" algn="ctr">
          <a:solidFill>
            <a:schemeClr val="accent4">
              <a:tint val="40000"/>
              <a:alpha val="90000"/>
              <a:hueOff val="-986427"/>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sp:txBody>
      <dsp:txXfrm rot="-5400000">
        <a:off x="1675160" y="1064351"/>
        <a:ext cx="2943172" cy="644945"/>
      </dsp:txXfrm>
    </dsp:sp>
    <dsp:sp modelId="{C5D9205B-6B81-432B-B855-F4618B7FA22D}">
      <dsp:nvSpPr>
        <dsp:cNvPr id="0" name=""/>
        <dsp:cNvSpPr/>
      </dsp:nvSpPr>
      <dsp:spPr>
        <a:xfrm>
          <a:off x="0" y="940120"/>
          <a:ext cx="1675160" cy="893406"/>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Sales Distribution</a:t>
          </a:r>
          <a:endParaRPr lang="en-US" sz="1600" kern="1200" dirty="0"/>
        </a:p>
      </dsp:txBody>
      <dsp:txXfrm>
        <a:off x="43612" y="983732"/>
        <a:ext cx="1587936" cy="806182"/>
      </dsp:txXfrm>
    </dsp:sp>
    <dsp:sp modelId="{8371B617-CEFE-4B44-BBF1-27A99513231D}">
      <dsp:nvSpPr>
        <dsp:cNvPr id="0" name=""/>
        <dsp:cNvSpPr/>
      </dsp:nvSpPr>
      <dsp:spPr>
        <a:xfrm rot="5400000">
          <a:off x="2806828" y="835870"/>
          <a:ext cx="714725" cy="2978062"/>
        </a:xfrm>
        <a:prstGeom prst="round2SameRect">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b="0" kern="1200" dirty="0"/>
            <a:t>Subcategories namely supplies, bookcases &amp; tables are clearly driving </a:t>
          </a:r>
          <a:r>
            <a:rPr lang="en-US" sz="1200" b="1" kern="1200" dirty="0"/>
            <a:t>down</a:t>
          </a:r>
          <a:r>
            <a:rPr lang="en-US" sz="1200" b="0" kern="1200" dirty="0"/>
            <a:t> </a:t>
          </a:r>
          <a:r>
            <a:rPr lang="en-US" sz="1200" b="1" kern="1200" dirty="0"/>
            <a:t>overall </a:t>
          </a:r>
          <a:r>
            <a:rPr lang="en-US" sz="1200" b="0" kern="1200" dirty="0"/>
            <a:t>profitability.</a:t>
          </a:r>
        </a:p>
      </dsp:txBody>
      <dsp:txXfrm rot="-5400000">
        <a:off x="1675160" y="2002428"/>
        <a:ext cx="2943172" cy="644945"/>
      </dsp:txXfrm>
    </dsp:sp>
    <dsp:sp modelId="{E53DCCD8-AC59-4562-8E64-DCBFC69E1EE6}">
      <dsp:nvSpPr>
        <dsp:cNvPr id="0" name=""/>
        <dsp:cNvSpPr/>
      </dsp:nvSpPr>
      <dsp:spPr>
        <a:xfrm>
          <a:off x="0" y="1878198"/>
          <a:ext cx="1675160" cy="893406"/>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Sub-category Distribution</a:t>
          </a:r>
        </a:p>
      </dsp:txBody>
      <dsp:txXfrm>
        <a:off x="43612" y="1921810"/>
        <a:ext cx="1587936" cy="806182"/>
      </dsp:txXfrm>
    </dsp:sp>
    <dsp:sp modelId="{A1AF4791-FD9F-4E3F-978E-EFD3212D161D}">
      <dsp:nvSpPr>
        <dsp:cNvPr id="0" name=""/>
        <dsp:cNvSpPr/>
      </dsp:nvSpPr>
      <dsp:spPr>
        <a:xfrm rot="5400000">
          <a:off x="2806828" y="1773947"/>
          <a:ext cx="714725" cy="2978062"/>
        </a:xfrm>
        <a:prstGeom prst="round2SameRect">
          <a:avLst/>
        </a:prstGeom>
        <a:solidFill>
          <a:schemeClr val="accent4">
            <a:tint val="40000"/>
            <a:alpha val="90000"/>
            <a:hueOff val="-2959282"/>
            <a:satOff val="16618"/>
            <a:lumOff val="1056"/>
            <a:alphaOff val="0"/>
          </a:schemeClr>
        </a:solidFill>
        <a:ln w="25400" cap="flat" cmpd="sng" algn="ctr">
          <a:solidFill>
            <a:schemeClr val="accent4">
              <a:tint val="40000"/>
              <a:alpha val="90000"/>
              <a:hueOff val="-2959282"/>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b="0" kern="1200" dirty="0">
              <a:solidFill>
                <a:srgbClr val="000000">
                  <a:hueOff val="0"/>
                  <a:satOff val="0"/>
                  <a:lumOff val="0"/>
                  <a:alphaOff val="0"/>
                </a:srgbClr>
              </a:solidFill>
              <a:latin typeface="Arial"/>
              <a:ea typeface="+mn-ea"/>
              <a:cs typeface="+mn-cs"/>
            </a:rPr>
            <a:t>Overall customer retention is </a:t>
          </a:r>
          <a:r>
            <a:rPr lang="en-US" sz="1200" b="1" kern="1200" dirty="0">
              <a:solidFill>
                <a:srgbClr val="000000">
                  <a:hueOff val="0"/>
                  <a:satOff val="0"/>
                  <a:lumOff val="0"/>
                  <a:alphaOff val="0"/>
                </a:srgbClr>
              </a:solidFill>
              <a:latin typeface="Arial"/>
              <a:ea typeface="+mn-ea"/>
              <a:cs typeface="+mn-cs"/>
            </a:rPr>
            <a:t>98%</a:t>
          </a:r>
          <a:r>
            <a:rPr lang="en-US" sz="1200" b="0" kern="1200" dirty="0">
              <a:solidFill>
                <a:srgbClr val="000000">
                  <a:hueOff val="0"/>
                  <a:satOff val="0"/>
                  <a:lumOff val="0"/>
                  <a:alphaOff val="0"/>
                </a:srgbClr>
              </a:solidFill>
              <a:latin typeface="Arial"/>
              <a:ea typeface="+mn-ea"/>
              <a:cs typeface="+mn-cs"/>
            </a:rPr>
            <a:t>, indicating excellent performance, but regional variations must be analyzed for deeper insights.</a:t>
          </a:r>
        </a:p>
      </dsp:txBody>
      <dsp:txXfrm rot="-5400000">
        <a:off x="1675160" y="2940505"/>
        <a:ext cx="2943172" cy="644945"/>
      </dsp:txXfrm>
    </dsp:sp>
    <dsp:sp modelId="{433A9942-0189-424C-AB8B-1A3E674AEC78}">
      <dsp:nvSpPr>
        <dsp:cNvPr id="0" name=""/>
        <dsp:cNvSpPr/>
      </dsp:nvSpPr>
      <dsp:spPr>
        <a:xfrm>
          <a:off x="0" y="2816275"/>
          <a:ext cx="1675160" cy="893406"/>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Customer Analysis</a:t>
          </a:r>
          <a:endParaRPr lang="en-US" sz="1600" kern="1200" dirty="0"/>
        </a:p>
      </dsp:txBody>
      <dsp:txXfrm>
        <a:off x="43612" y="2859887"/>
        <a:ext cx="1587936" cy="806182"/>
      </dsp:txXfrm>
    </dsp:sp>
    <dsp:sp modelId="{E59C5DBD-4B99-4A79-AC88-0E23AFC1562E}">
      <dsp:nvSpPr>
        <dsp:cNvPr id="0" name=""/>
        <dsp:cNvSpPr/>
      </dsp:nvSpPr>
      <dsp:spPr>
        <a:xfrm rot="5400000">
          <a:off x="2806828" y="2712024"/>
          <a:ext cx="714725" cy="2978062"/>
        </a:xfrm>
        <a:prstGeom prst="round2Same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solidFill>
                <a:srgbClr val="000000">
                  <a:hueOff val="0"/>
                  <a:satOff val="0"/>
                  <a:lumOff val="0"/>
                  <a:alphaOff val="0"/>
                </a:srgbClr>
              </a:solidFill>
              <a:latin typeface="Arial"/>
              <a:ea typeface="+mn-ea"/>
              <a:cs typeface="+mn-cs"/>
            </a:rPr>
            <a:t>High return rates </a:t>
          </a:r>
          <a:r>
            <a:rPr lang="en-US" sz="1200" b="0" kern="1200" dirty="0">
              <a:solidFill>
                <a:srgbClr val="000000">
                  <a:hueOff val="0"/>
                  <a:satOff val="0"/>
                  <a:lumOff val="0"/>
                  <a:alphaOff val="0"/>
                </a:srgbClr>
              </a:solidFill>
              <a:latin typeface="Arial"/>
              <a:ea typeface="+mn-ea"/>
              <a:cs typeface="+mn-cs"/>
            </a:rPr>
            <a:t>suggest issues with product quality, customer satisfaction, or mismatched expectations..</a:t>
          </a:r>
        </a:p>
      </dsp:txBody>
      <dsp:txXfrm rot="-5400000">
        <a:off x="1675160" y="3878582"/>
        <a:ext cx="2943172" cy="644945"/>
      </dsp:txXfrm>
    </dsp:sp>
    <dsp:sp modelId="{18481002-64AE-4C34-BC91-A15A57A4D6C3}">
      <dsp:nvSpPr>
        <dsp:cNvPr id="0" name=""/>
        <dsp:cNvSpPr/>
      </dsp:nvSpPr>
      <dsp:spPr>
        <a:xfrm>
          <a:off x="0" y="3754352"/>
          <a:ext cx="1675160" cy="893406"/>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Return Impact</a:t>
          </a:r>
          <a:endParaRPr lang="en-US" sz="1600" kern="1200" dirty="0"/>
        </a:p>
      </dsp:txBody>
      <dsp:txXfrm>
        <a:off x="43612" y="3797964"/>
        <a:ext cx="1587936" cy="8061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7DEE1-DB8B-4542-AA9A-75047F55C07B}">
      <dsp:nvSpPr>
        <dsp:cNvPr id="0" name=""/>
        <dsp:cNvSpPr/>
      </dsp:nvSpPr>
      <dsp:spPr>
        <a:xfrm rot="5400000">
          <a:off x="2810733" y="-1045351"/>
          <a:ext cx="706916" cy="2978062"/>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IN" sz="1200" kern="1200" dirty="0"/>
            <a:t>Sales is increasing. This only signifies that store is progressing in long term on an average of </a:t>
          </a:r>
          <a:r>
            <a:rPr lang="en-IN" sz="1200" b="1" kern="1200" dirty="0"/>
            <a:t>17.1 % per annum.</a:t>
          </a:r>
          <a:endParaRPr lang="en-IN" sz="1200" kern="1200" dirty="0"/>
        </a:p>
      </dsp:txBody>
      <dsp:txXfrm rot="-5400000">
        <a:off x="1675161" y="124730"/>
        <a:ext cx="2943553" cy="637898"/>
      </dsp:txXfrm>
    </dsp:sp>
    <dsp:sp modelId="{774513C5-E1D1-4534-86F5-D7F94B62B82F}">
      <dsp:nvSpPr>
        <dsp:cNvPr id="0" name=""/>
        <dsp:cNvSpPr/>
      </dsp:nvSpPr>
      <dsp:spPr>
        <a:xfrm>
          <a:off x="0" y="1857"/>
          <a:ext cx="1675160" cy="88364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Total Sales</a:t>
          </a:r>
          <a:endParaRPr lang="en-IN" sz="1600" kern="1200" dirty="0"/>
        </a:p>
      </dsp:txBody>
      <dsp:txXfrm>
        <a:off x="43136" y="44993"/>
        <a:ext cx="1588888" cy="797373"/>
      </dsp:txXfrm>
    </dsp:sp>
    <dsp:sp modelId="{4789A3A9-1B0B-4912-A775-073CFD76C8CE}">
      <dsp:nvSpPr>
        <dsp:cNvPr id="0" name=""/>
        <dsp:cNvSpPr/>
      </dsp:nvSpPr>
      <dsp:spPr>
        <a:xfrm rot="5400000">
          <a:off x="2810733" y="-117523"/>
          <a:ext cx="706916" cy="2978062"/>
        </a:xfrm>
        <a:prstGeom prst="round2SameRect">
          <a:avLst/>
        </a:prstGeom>
        <a:solidFill>
          <a:schemeClr val="accent4">
            <a:tint val="40000"/>
            <a:alpha val="90000"/>
            <a:hueOff val="-789142"/>
            <a:satOff val="4431"/>
            <a:lumOff val="282"/>
            <a:alphaOff val="0"/>
          </a:schemeClr>
        </a:solidFill>
        <a:ln w="25400" cap="flat" cmpd="sng" algn="ctr">
          <a:solidFill>
            <a:schemeClr val="accent4">
              <a:tint val="40000"/>
              <a:alpha val="90000"/>
              <a:hueOff val="-789142"/>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kern="1200" dirty="0">
              <a:solidFill>
                <a:srgbClr val="000000">
                  <a:hueOff val="0"/>
                  <a:satOff val="0"/>
                  <a:lumOff val="0"/>
                  <a:alphaOff val="0"/>
                </a:srgbClr>
              </a:solidFill>
              <a:latin typeface="Arial"/>
              <a:ea typeface="+mn-ea"/>
              <a:cs typeface="+mn-cs"/>
            </a:rPr>
            <a:t>Furniture category's low profit despite similar total sales. </a:t>
          </a:r>
          <a:r>
            <a:rPr lang="en-US" sz="1200" b="1" kern="1200" dirty="0">
              <a:solidFill>
                <a:srgbClr val="000000">
                  <a:hueOff val="0"/>
                  <a:satOff val="0"/>
                  <a:lumOff val="0"/>
                  <a:alphaOff val="0"/>
                </a:srgbClr>
              </a:solidFill>
              <a:latin typeface="Arial"/>
              <a:ea typeface="+mn-ea"/>
              <a:cs typeface="+mn-cs"/>
            </a:rPr>
            <a:t>Investigation required.</a:t>
          </a:r>
        </a:p>
      </dsp:txBody>
      <dsp:txXfrm rot="-5400000">
        <a:off x="1675161" y="1052558"/>
        <a:ext cx="2943553" cy="637898"/>
      </dsp:txXfrm>
    </dsp:sp>
    <dsp:sp modelId="{C5D9205B-6B81-432B-B855-F4618B7FA22D}">
      <dsp:nvSpPr>
        <dsp:cNvPr id="0" name=""/>
        <dsp:cNvSpPr/>
      </dsp:nvSpPr>
      <dsp:spPr>
        <a:xfrm>
          <a:off x="0" y="929684"/>
          <a:ext cx="1675160" cy="883645"/>
        </a:xfrm>
        <a:prstGeom prst="roundRect">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Sales Distribution</a:t>
          </a:r>
          <a:endParaRPr lang="en-US" sz="1600" kern="1200" dirty="0"/>
        </a:p>
      </dsp:txBody>
      <dsp:txXfrm>
        <a:off x="43136" y="972820"/>
        <a:ext cx="1588888" cy="797373"/>
      </dsp:txXfrm>
    </dsp:sp>
    <dsp:sp modelId="{8371B617-CEFE-4B44-BBF1-27A99513231D}">
      <dsp:nvSpPr>
        <dsp:cNvPr id="0" name=""/>
        <dsp:cNvSpPr/>
      </dsp:nvSpPr>
      <dsp:spPr>
        <a:xfrm rot="5400000">
          <a:off x="2810733" y="810304"/>
          <a:ext cx="706916" cy="2978062"/>
        </a:xfrm>
        <a:prstGeom prst="round2SameRect">
          <a:avLst/>
        </a:prstGeom>
        <a:solidFill>
          <a:schemeClr val="accent4">
            <a:tint val="40000"/>
            <a:alpha val="90000"/>
            <a:hueOff val="-1578284"/>
            <a:satOff val="8863"/>
            <a:lumOff val="563"/>
            <a:alphaOff val="0"/>
          </a:schemeClr>
        </a:solidFill>
        <a:ln w="25400" cap="flat" cmpd="sng" algn="ctr">
          <a:solidFill>
            <a:schemeClr val="accent4">
              <a:tint val="40000"/>
              <a:alpha val="90000"/>
              <a:hueOff val="-1578284"/>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b="0" kern="1200" dirty="0"/>
            <a:t>Subcategories namely supplies, bookcases &amp; tables are clearly driving </a:t>
          </a:r>
          <a:r>
            <a:rPr lang="en-US" sz="1200" b="1" kern="1200" dirty="0"/>
            <a:t>down</a:t>
          </a:r>
          <a:r>
            <a:rPr lang="en-US" sz="1200" b="0" kern="1200" dirty="0"/>
            <a:t> </a:t>
          </a:r>
          <a:r>
            <a:rPr lang="en-US" sz="1200" b="1" kern="1200" dirty="0"/>
            <a:t>overall </a:t>
          </a:r>
          <a:r>
            <a:rPr lang="en-US" sz="1200" b="0" kern="1200" dirty="0"/>
            <a:t>profitability.</a:t>
          </a:r>
        </a:p>
      </dsp:txBody>
      <dsp:txXfrm rot="-5400000">
        <a:off x="1675161" y="1980386"/>
        <a:ext cx="2943553" cy="637898"/>
      </dsp:txXfrm>
    </dsp:sp>
    <dsp:sp modelId="{E53DCCD8-AC59-4562-8E64-DCBFC69E1EE6}">
      <dsp:nvSpPr>
        <dsp:cNvPr id="0" name=""/>
        <dsp:cNvSpPr/>
      </dsp:nvSpPr>
      <dsp:spPr>
        <a:xfrm>
          <a:off x="0" y="1857512"/>
          <a:ext cx="1675160" cy="883645"/>
        </a:xfrm>
        <a:prstGeom prst="roundRect">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Sub-category Distribution</a:t>
          </a:r>
        </a:p>
      </dsp:txBody>
      <dsp:txXfrm>
        <a:off x="43136" y="1900648"/>
        <a:ext cx="1588888" cy="797373"/>
      </dsp:txXfrm>
    </dsp:sp>
    <dsp:sp modelId="{A1AF4791-FD9F-4E3F-978E-EFD3212D161D}">
      <dsp:nvSpPr>
        <dsp:cNvPr id="0" name=""/>
        <dsp:cNvSpPr/>
      </dsp:nvSpPr>
      <dsp:spPr>
        <a:xfrm rot="5400000">
          <a:off x="2810733" y="1738131"/>
          <a:ext cx="706916" cy="2978062"/>
        </a:xfrm>
        <a:prstGeom prst="round2SameRect">
          <a:avLst/>
        </a:prstGeom>
        <a:solidFill>
          <a:schemeClr val="accent4">
            <a:tint val="40000"/>
            <a:alpha val="90000"/>
            <a:hueOff val="-2367426"/>
            <a:satOff val="13294"/>
            <a:lumOff val="845"/>
            <a:alphaOff val="0"/>
          </a:schemeClr>
        </a:solidFill>
        <a:ln w="25400" cap="flat" cmpd="sng" algn="ctr">
          <a:solidFill>
            <a:schemeClr val="accent4">
              <a:tint val="40000"/>
              <a:alpha val="90000"/>
              <a:hueOff val="-2367426"/>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n-US" sz="1200" b="0" kern="1200" dirty="0">
              <a:solidFill>
                <a:srgbClr val="000000">
                  <a:hueOff val="0"/>
                  <a:satOff val="0"/>
                  <a:lumOff val="0"/>
                  <a:alphaOff val="0"/>
                </a:srgbClr>
              </a:solidFill>
              <a:latin typeface="Arial"/>
              <a:ea typeface="+mn-ea"/>
              <a:cs typeface="+mn-cs"/>
            </a:rPr>
            <a:t>Overall customer retention is </a:t>
          </a:r>
          <a:r>
            <a:rPr lang="en-US" sz="1200" b="1" kern="1200" dirty="0">
              <a:solidFill>
                <a:srgbClr val="000000">
                  <a:hueOff val="0"/>
                  <a:satOff val="0"/>
                  <a:lumOff val="0"/>
                  <a:alphaOff val="0"/>
                </a:srgbClr>
              </a:solidFill>
              <a:latin typeface="Arial"/>
              <a:ea typeface="+mn-ea"/>
              <a:cs typeface="+mn-cs"/>
            </a:rPr>
            <a:t>98%</a:t>
          </a:r>
          <a:r>
            <a:rPr lang="en-US" sz="1200" b="0" kern="1200" dirty="0">
              <a:solidFill>
                <a:srgbClr val="000000">
                  <a:hueOff val="0"/>
                  <a:satOff val="0"/>
                  <a:lumOff val="0"/>
                  <a:alphaOff val="0"/>
                </a:srgbClr>
              </a:solidFill>
              <a:latin typeface="Arial"/>
              <a:ea typeface="+mn-ea"/>
              <a:cs typeface="+mn-cs"/>
            </a:rPr>
            <a:t>, indicating excellent performance, but regional variations must be analyzed for deeper insights.</a:t>
          </a:r>
        </a:p>
      </dsp:txBody>
      <dsp:txXfrm rot="-5400000">
        <a:off x="1675161" y="2908213"/>
        <a:ext cx="2943553" cy="637898"/>
      </dsp:txXfrm>
    </dsp:sp>
    <dsp:sp modelId="{433A9942-0189-424C-AB8B-1A3E674AEC78}">
      <dsp:nvSpPr>
        <dsp:cNvPr id="0" name=""/>
        <dsp:cNvSpPr/>
      </dsp:nvSpPr>
      <dsp:spPr>
        <a:xfrm>
          <a:off x="0" y="2785340"/>
          <a:ext cx="1675160" cy="883645"/>
        </a:xfrm>
        <a:prstGeom prst="roundRect">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Customer Analysis</a:t>
          </a:r>
          <a:endParaRPr lang="en-US" sz="1600" kern="1200" dirty="0"/>
        </a:p>
      </dsp:txBody>
      <dsp:txXfrm>
        <a:off x="43136" y="2828476"/>
        <a:ext cx="1588888" cy="797373"/>
      </dsp:txXfrm>
    </dsp:sp>
    <dsp:sp modelId="{E59C5DBD-4B99-4A79-AC88-0E23AFC1562E}">
      <dsp:nvSpPr>
        <dsp:cNvPr id="0" name=""/>
        <dsp:cNvSpPr/>
      </dsp:nvSpPr>
      <dsp:spPr>
        <a:xfrm rot="5400000">
          <a:off x="2810733" y="2665959"/>
          <a:ext cx="706916" cy="2978062"/>
        </a:xfrm>
        <a:prstGeom prst="round2SameRect">
          <a:avLst/>
        </a:prstGeom>
        <a:solidFill>
          <a:schemeClr val="accent4">
            <a:tint val="40000"/>
            <a:alpha val="90000"/>
            <a:hueOff val="-3156568"/>
            <a:satOff val="17726"/>
            <a:lumOff val="1126"/>
            <a:alphaOff val="0"/>
          </a:schemeClr>
        </a:solidFill>
        <a:ln w="25400" cap="flat" cmpd="sng" algn="ctr">
          <a:solidFill>
            <a:schemeClr val="accent4">
              <a:tint val="40000"/>
              <a:alpha val="90000"/>
              <a:hueOff val="-3156568"/>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solidFill>
                <a:srgbClr val="000000">
                  <a:hueOff val="0"/>
                  <a:satOff val="0"/>
                  <a:lumOff val="0"/>
                  <a:alphaOff val="0"/>
                </a:srgbClr>
              </a:solidFill>
              <a:latin typeface="Arial"/>
              <a:ea typeface="+mn-ea"/>
              <a:cs typeface="+mn-cs"/>
            </a:rPr>
            <a:t>High return rates </a:t>
          </a:r>
          <a:r>
            <a:rPr lang="en-US" sz="1200" b="0" kern="1200" dirty="0">
              <a:solidFill>
                <a:srgbClr val="000000">
                  <a:hueOff val="0"/>
                  <a:satOff val="0"/>
                  <a:lumOff val="0"/>
                  <a:alphaOff val="0"/>
                </a:srgbClr>
              </a:solidFill>
              <a:latin typeface="Arial"/>
              <a:ea typeface="+mn-ea"/>
              <a:cs typeface="+mn-cs"/>
            </a:rPr>
            <a:t>suggest issues with product quality, customer satisfaction, or mismatched expectations..</a:t>
          </a:r>
        </a:p>
      </dsp:txBody>
      <dsp:txXfrm rot="-5400000">
        <a:off x="1675161" y="3836041"/>
        <a:ext cx="2943553" cy="637898"/>
      </dsp:txXfrm>
    </dsp:sp>
    <dsp:sp modelId="{18481002-64AE-4C34-BC91-A15A57A4D6C3}">
      <dsp:nvSpPr>
        <dsp:cNvPr id="0" name=""/>
        <dsp:cNvSpPr/>
      </dsp:nvSpPr>
      <dsp:spPr>
        <a:xfrm>
          <a:off x="0" y="3713168"/>
          <a:ext cx="1675160" cy="883645"/>
        </a:xfrm>
        <a:prstGeom prst="roundRect">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Return Impact</a:t>
          </a:r>
          <a:endParaRPr lang="en-US" sz="1600" kern="1200" dirty="0"/>
        </a:p>
      </dsp:txBody>
      <dsp:txXfrm>
        <a:off x="43136" y="3756304"/>
        <a:ext cx="1588888" cy="797373"/>
      </dsp:txXfrm>
    </dsp:sp>
    <dsp:sp modelId="{15EC90F3-5793-4CAA-BA93-1EF20F9D89FC}">
      <dsp:nvSpPr>
        <dsp:cNvPr id="0" name=""/>
        <dsp:cNvSpPr/>
      </dsp:nvSpPr>
      <dsp:spPr>
        <a:xfrm rot="5400000">
          <a:off x="2676782" y="3637737"/>
          <a:ext cx="968637" cy="2975154"/>
        </a:xfrm>
        <a:prstGeom prst="round2Same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a:solidFill>
                <a:srgbClr val="000000">
                  <a:hueOff val="0"/>
                  <a:satOff val="0"/>
                  <a:lumOff val="0"/>
                  <a:alphaOff val="0"/>
                </a:srgbClr>
              </a:solidFill>
              <a:latin typeface="Arial"/>
              <a:ea typeface="+mn-ea"/>
              <a:cs typeface="+mn-cs"/>
            </a:rPr>
            <a:t>Sales are typically</a:t>
          </a:r>
          <a:r>
            <a:rPr lang="en-US" sz="1200" b="1" kern="1200" dirty="0">
              <a:solidFill>
                <a:srgbClr val="000000">
                  <a:hueOff val="0"/>
                  <a:satOff val="0"/>
                  <a:lumOff val="0"/>
                  <a:alphaOff val="0"/>
                </a:srgbClr>
              </a:solidFill>
              <a:latin typeface="Arial"/>
              <a:ea typeface="+mn-ea"/>
              <a:cs typeface="+mn-cs"/>
            </a:rPr>
            <a:t> low at the start </a:t>
          </a:r>
          <a:r>
            <a:rPr lang="en-US" sz="1200" b="0" kern="1200" dirty="0">
              <a:solidFill>
                <a:srgbClr val="000000">
                  <a:hueOff val="0"/>
                  <a:satOff val="0"/>
                  <a:lumOff val="0"/>
                  <a:alphaOff val="0"/>
                </a:srgbClr>
              </a:solidFill>
              <a:latin typeface="Arial"/>
              <a:ea typeface="+mn-ea"/>
              <a:cs typeface="+mn-cs"/>
            </a:rPr>
            <a:t>of the year but </a:t>
          </a:r>
          <a:r>
            <a:rPr lang="en-US" sz="1200" b="1" kern="1200" dirty="0">
              <a:solidFill>
                <a:srgbClr val="000000">
                  <a:hueOff val="0"/>
                  <a:satOff val="0"/>
                  <a:lumOff val="0"/>
                  <a:alphaOff val="0"/>
                </a:srgbClr>
              </a:solidFill>
              <a:latin typeface="Arial"/>
              <a:ea typeface="+mn-ea"/>
              <a:cs typeface="+mn-cs"/>
            </a:rPr>
            <a:t>higher</a:t>
          </a:r>
          <a:r>
            <a:rPr lang="en-US" sz="1200" b="0" kern="1200" dirty="0">
              <a:solidFill>
                <a:srgbClr val="000000">
                  <a:hueOff val="0"/>
                  <a:satOff val="0"/>
                  <a:lumOff val="0"/>
                  <a:alphaOff val="0"/>
                </a:srgbClr>
              </a:solidFill>
              <a:latin typeface="Arial"/>
              <a:ea typeface="+mn-ea"/>
              <a:cs typeface="+mn-cs"/>
            </a:rPr>
            <a:t> in the last four months (winter season) compared to the annual average</a:t>
          </a:r>
          <a:r>
            <a:rPr lang="en-US" sz="1600" b="1" kern="1200" dirty="0">
              <a:solidFill>
                <a:srgbClr val="FFFFFF"/>
              </a:solidFill>
              <a:latin typeface="Arial"/>
              <a:ea typeface="+mn-ea"/>
              <a:cs typeface="+mn-cs"/>
            </a:rPr>
            <a:t>.</a:t>
          </a:r>
        </a:p>
      </dsp:txBody>
      <dsp:txXfrm rot="-5400000">
        <a:off x="1673524" y="4688281"/>
        <a:ext cx="2927869" cy="874067"/>
      </dsp:txXfrm>
    </dsp:sp>
    <dsp:sp modelId="{086351FE-1EDB-4868-9AD4-9C2A64753708}">
      <dsp:nvSpPr>
        <dsp:cNvPr id="0" name=""/>
        <dsp:cNvSpPr/>
      </dsp:nvSpPr>
      <dsp:spPr>
        <a:xfrm>
          <a:off x="0" y="4683492"/>
          <a:ext cx="1673524" cy="883645"/>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FFFFFF"/>
              </a:solidFill>
              <a:latin typeface="Arial"/>
              <a:ea typeface="+mn-ea"/>
              <a:cs typeface="+mn-cs"/>
            </a:rPr>
            <a:t>Seasonal Variation</a:t>
          </a:r>
        </a:p>
      </dsp:txBody>
      <dsp:txXfrm>
        <a:off x="43136" y="4726628"/>
        <a:ext cx="1587252" cy="7973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9C393-C0DA-41A6-96B4-8B0B2E061EFD}">
      <dsp:nvSpPr>
        <dsp:cNvPr id="0" name=""/>
        <dsp:cNvSpPr/>
      </dsp:nvSpPr>
      <dsp:spPr>
        <a:xfrm>
          <a:off x="1832823" y="0"/>
          <a:ext cx="2124661" cy="212466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ClrTx/>
            <a:buSzTx/>
            <a:buFontTx/>
            <a:buNone/>
          </a:pPr>
          <a:r>
            <a:rPr kumimoji="0" lang="en-US" altLang="en-US" sz="1800" b="1" i="0" u="none" strike="noStrike" kern="1200" cap="none" normalizeH="0" baseline="0" dirty="0">
              <a:ln/>
              <a:effectLst/>
              <a:latin typeface="Arial" panose="020B0604020202020204" pitchFamily="34" charset="0"/>
            </a:rPr>
            <a:t>Sales Patterns</a:t>
          </a:r>
          <a:endParaRPr lang="en-IN" sz="1800" kern="1200" dirty="0"/>
        </a:p>
      </dsp:txBody>
      <dsp:txXfrm>
        <a:off x="2143972" y="311149"/>
        <a:ext cx="1502363" cy="1502363"/>
      </dsp:txXfrm>
    </dsp:sp>
    <dsp:sp modelId="{9E25F655-6AC2-4099-8001-34F528C6697E}">
      <dsp:nvSpPr>
        <dsp:cNvPr id="0" name=""/>
        <dsp:cNvSpPr/>
      </dsp:nvSpPr>
      <dsp:spPr>
        <a:xfrm>
          <a:off x="3957484" y="0"/>
          <a:ext cx="2124661" cy="2124661"/>
        </a:xfrm>
        <a:prstGeom prst="ellips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kumimoji="0" lang="en-US" altLang="en-US" sz="1800" b="1" i="0" u="none" strike="noStrike" kern="1200" cap="none" normalizeH="0" baseline="0" dirty="0">
              <a:ln/>
              <a:effectLst/>
              <a:latin typeface="Arial" panose="020B0604020202020204" pitchFamily="34" charset="0"/>
            </a:rPr>
            <a:t>Profitability</a:t>
          </a:r>
          <a:endParaRPr kumimoji="0" lang="en-US" altLang="en-US" sz="1800" b="0" i="0" u="none" strike="noStrike" kern="1200" cap="none" normalizeH="0" baseline="0" dirty="0">
            <a:ln/>
            <a:effectLst/>
            <a:latin typeface="Arial" panose="020B0604020202020204" pitchFamily="34" charset="0"/>
          </a:endParaRPr>
        </a:p>
      </dsp:txBody>
      <dsp:txXfrm>
        <a:off x="4268633" y="311149"/>
        <a:ext cx="1502363" cy="1502363"/>
      </dsp:txXfrm>
    </dsp:sp>
    <dsp:sp modelId="{D8474CC0-AF54-440F-B9BF-5E24C3A82582}">
      <dsp:nvSpPr>
        <dsp:cNvPr id="0" name=""/>
        <dsp:cNvSpPr/>
      </dsp:nvSpPr>
      <dsp:spPr>
        <a:xfrm>
          <a:off x="6082145" y="0"/>
          <a:ext cx="2124661" cy="2124661"/>
        </a:xfrm>
        <a:prstGeom prst="ellips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kumimoji="0" lang="en-US" altLang="en-US" sz="1800" b="1" i="0" u="none" strike="noStrike" kern="1200" cap="none" normalizeH="0" baseline="0" dirty="0">
              <a:ln/>
              <a:effectLst/>
              <a:latin typeface="Arial" panose="020B0604020202020204" pitchFamily="34" charset="0"/>
            </a:rPr>
            <a:t>Sub-Category Performance</a:t>
          </a:r>
          <a:endParaRPr kumimoji="0" lang="en-US" altLang="en-US" sz="1800" b="0" i="0" u="none" strike="noStrike" kern="1200" cap="none" normalizeH="0" baseline="0" dirty="0">
            <a:ln/>
            <a:effectLst/>
            <a:latin typeface="Arial" panose="020B0604020202020204" pitchFamily="34" charset="0"/>
          </a:endParaRPr>
        </a:p>
      </dsp:txBody>
      <dsp:txXfrm>
        <a:off x="6393294" y="311149"/>
        <a:ext cx="1502363" cy="1502363"/>
      </dsp:txXfrm>
    </dsp:sp>
    <dsp:sp modelId="{7F54BD5E-D53E-4AB2-AFA8-594FAF2574ED}">
      <dsp:nvSpPr>
        <dsp:cNvPr id="0" name=""/>
        <dsp:cNvSpPr/>
      </dsp:nvSpPr>
      <dsp:spPr>
        <a:xfrm>
          <a:off x="8206805" y="0"/>
          <a:ext cx="2124661" cy="2124661"/>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kumimoji="0" lang="en-US" altLang="en-US" sz="1800" b="1" i="0" u="none" strike="noStrike" kern="1200" cap="none" normalizeH="0" baseline="0">
              <a:ln/>
              <a:effectLst/>
              <a:latin typeface="Arial" panose="020B0604020202020204" pitchFamily="34" charset="0"/>
            </a:rPr>
            <a:t>Return </a:t>
          </a:r>
          <a:r>
            <a:rPr kumimoji="0" lang="en-US" altLang="en-US" sz="1800" b="1" i="0" u="none" strike="noStrike" kern="1200" cap="none" normalizeH="0" baseline="0" dirty="0">
              <a:ln/>
              <a:effectLst/>
              <a:latin typeface="Arial" panose="020B0604020202020204" pitchFamily="34" charset="0"/>
            </a:rPr>
            <a:t>Impact</a:t>
          </a:r>
          <a:endParaRPr kumimoji="0" lang="en-US" altLang="en-US" sz="1800" b="0" i="0" u="none" strike="noStrike" kern="1200" cap="none" normalizeH="0" baseline="0" dirty="0">
            <a:ln/>
            <a:effectLst/>
            <a:latin typeface="Arial" panose="020B0604020202020204" pitchFamily="34" charset="0"/>
          </a:endParaRPr>
        </a:p>
      </dsp:txBody>
      <dsp:txXfrm>
        <a:off x="8517954" y="311149"/>
        <a:ext cx="1502363" cy="15023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D875D-57B0-4BA3-A0F0-F5CDEC9376F3}">
      <dsp:nvSpPr>
        <dsp:cNvPr id="0" name=""/>
        <dsp:cNvSpPr/>
      </dsp:nvSpPr>
      <dsp:spPr>
        <a:xfrm>
          <a:off x="3708009" y="737636"/>
          <a:ext cx="568797" cy="91440"/>
        </a:xfrm>
        <a:custGeom>
          <a:avLst/>
          <a:gdLst/>
          <a:ahLst/>
          <a:cxnLst/>
          <a:rect l="0" t="0" r="0" b="0"/>
          <a:pathLst>
            <a:path>
              <a:moveTo>
                <a:pt x="0" y="45720"/>
              </a:moveTo>
              <a:lnTo>
                <a:pt x="568797"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977423" y="780359"/>
        <a:ext cx="29969" cy="5993"/>
      </dsp:txXfrm>
    </dsp:sp>
    <dsp:sp modelId="{00202DA4-A530-4158-9A3A-E95123B22FB8}">
      <dsp:nvSpPr>
        <dsp:cNvPr id="0" name=""/>
        <dsp:cNvSpPr/>
      </dsp:nvSpPr>
      <dsp:spPr>
        <a:xfrm>
          <a:off x="1103732" y="1533"/>
          <a:ext cx="2606076" cy="156364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IN" sz="1600" b="1" kern="1200" dirty="0"/>
            <a:t>Seasonal Sales Patterns</a:t>
          </a:r>
          <a:endParaRPr lang="en-IN" sz="16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Higher sales during </a:t>
          </a:r>
          <a:r>
            <a:rPr lang="en-US" sz="1200" kern="1200" dirty="0"/>
            <a:t>holidays; lower at the year's start.</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Strategy</a:t>
          </a:r>
          <a:r>
            <a:rPr lang="en-US" sz="1200" kern="1200" dirty="0"/>
            <a:t>: Focus marketing and inventory on peak seasons.</a:t>
          </a:r>
        </a:p>
      </dsp:txBody>
      <dsp:txXfrm>
        <a:off x="1103732" y="1533"/>
        <a:ext cx="2606076" cy="1563646"/>
      </dsp:txXfrm>
    </dsp:sp>
    <dsp:sp modelId="{233D7489-7723-4670-9B43-111963F238C3}">
      <dsp:nvSpPr>
        <dsp:cNvPr id="0" name=""/>
        <dsp:cNvSpPr/>
      </dsp:nvSpPr>
      <dsp:spPr>
        <a:xfrm>
          <a:off x="6913483" y="737636"/>
          <a:ext cx="568797" cy="91440"/>
        </a:xfrm>
        <a:custGeom>
          <a:avLst/>
          <a:gdLst/>
          <a:ahLst/>
          <a:cxnLst/>
          <a:rect l="0" t="0" r="0" b="0"/>
          <a:pathLst>
            <a:path>
              <a:moveTo>
                <a:pt x="0" y="45720"/>
              </a:moveTo>
              <a:lnTo>
                <a:pt x="568797" y="45720"/>
              </a:lnTo>
            </a:path>
          </a:pathLst>
        </a:custGeom>
        <a:noFill/>
        <a:ln w="9525" cap="flat" cmpd="sng" algn="ctr">
          <a:solidFill>
            <a:schemeClr val="accent4">
              <a:hueOff val="-892954"/>
              <a:satOff val="5380"/>
              <a:lumOff val="43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182897" y="780359"/>
        <a:ext cx="29969" cy="5993"/>
      </dsp:txXfrm>
    </dsp:sp>
    <dsp:sp modelId="{DFADAE8B-8AF0-41FA-B006-265677A3757F}">
      <dsp:nvSpPr>
        <dsp:cNvPr id="0" name=""/>
        <dsp:cNvSpPr/>
      </dsp:nvSpPr>
      <dsp:spPr>
        <a:xfrm>
          <a:off x="4309207" y="1533"/>
          <a:ext cx="2606076" cy="1563646"/>
        </a:xfrm>
        <a:prstGeom prst="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IN" sz="1600" b="1" kern="1200" dirty="0"/>
            <a:t>Sub-Category Performance</a:t>
          </a:r>
          <a:endParaRPr lang="en-IN" sz="16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Consistent demand for </a:t>
          </a:r>
          <a:r>
            <a:rPr lang="en-US" sz="1200" b="1" kern="1200" dirty="0"/>
            <a:t>Binding, Paper, furnishing &amp; phones.</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Strategy</a:t>
          </a:r>
          <a:r>
            <a:rPr lang="en-US" sz="1200" kern="1200" dirty="0"/>
            <a:t>: Stock these items consistently; promote non-essentials seasonally.</a:t>
          </a:r>
        </a:p>
      </dsp:txBody>
      <dsp:txXfrm>
        <a:off x="4309207" y="1533"/>
        <a:ext cx="2606076" cy="1563646"/>
      </dsp:txXfrm>
    </dsp:sp>
    <dsp:sp modelId="{10E1B8C7-A1F7-4760-88D3-2C295D59EB4A}">
      <dsp:nvSpPr>
        <dsp:cNvPr id="0" name=""/>
        <dsp:cNvSpPr/>
      </dsp:nvSpPr>
      <dsp:spPr>
        <a:xfrm>
          <a:off x="2406770" y="1563379"/>
          <a:ext cx="6410949" cy="568797"/>
        </a:xfrm>
        <a:custGeom>
          <a:avLst/>
          <a:gdLst/>
          <a:ahLst/>
          <a:cxnLst/>
          <a:rect l="0" t="0" r="0" b="0"/>
          <a:pathLst>
            <a:path>
              <a:moveTo>
                <a:pt x="6410949" y="0"/>
              </a:moveTo>
              <a:lnTo>
                <a:pt x="6410949" y="301498"/>
              </a:lnTo>
              <a:lnTo>
                <a:pt x="0" y="301498"/>
              </a:lnTo>
              <a:lnTo>
                <a:pt x="0" y="568797"/>
              </a:lnTo>
            </a:path>
          </a:pathLst>
        </a:custGeom>
        <a:noFill/>
        <a:ln w="9525" cap="flat" cmpd="sng" algn="ctr">
          <a:solidFill>
            <a:schemeClr val="accent4">
              <a:hueOff val="-1785908"/>
              <a:satOff val="10760"/>
              <a:lumOff val="86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51272" y="1844781"/>
        <a:ext cx="321945" cy="5993"/>
      </dsp:txXfrm>
    </dsp:sp>
    <dsp:sp modelId="{4D55EE8D-6098-47F0-BA1E-C663B80CBFD4}">
      <dsp:nvSpPr>
        <dsp:cNvPr id="0" name=""/>
        <dsp:cNvSpPr/>
      </dsp:nvSpPr>
      <dsp:spPr>
        <a:xfrm>
          <a:off x="7514681" y="1533"/>
          <a:ext cx="2606076" cy="1563646"/>
        </a:xfrm>
        <a:prstGeom prst="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IN" sz="1600" b="1" kern="1200" dirty="0"/>
            <a:t>Customer Retention</a:t>
          </a:r>
          <a:endParaRPr lang="en-IN" sz="16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High retention </a:t>
          </a:r>
          <a:r>
            <a:rPr lang="en-US" sz="1200" b="1" kern="1200" dirty="0"/>
            <a:t>at 98%, </a:t>
          </a:r>
          <a:r>
            <a:rPr lang="en-US" sz="1200" kern="1200" dirty="0"/>
            <a:t>showing strong loyalty.</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Strategy</a:t>
          </a:r>
          <a:r>
            <a:rPr lang="en-US" sz="1200" kern="1200" dirty="0"/>
            <a:t>: Maintain quality and service; improve regions with lower retention like southern region.</a:t>
          </a:r>
        </a:p>
      </dsp:txBody>
      <dsp:txXfrm>
        <a:off x="7514681" y="1533"/>
        <a:ext cx="2606076" cy="1563646"/>
      </dsp:txXfrm>
    </dsp:sp>
    <dsp:sp modelId="{E1E401B0-E8AD-46C4-95DE-F90D52BCEA06}">
      <dsp:nvSpPr>
        <dsp:cNvPr id="0" name=""/>
        <dsp:cNvSpPr/>
      </dsp:nvSpPr>
      <dsp:spPr>
        <a:xfrm>
          <a:off x="3708009" y="2900680"/>
          <a:ext cx="568797" cy="91440"/>
        </a:xfrm>
        <a:custGeom>
          <a:avLst/>
          <a:gdLst/>
          <a:ahLst/>
          <a:cxnLst/>
          <a:rect l="0" t="0" r="0" b="0"/>
          <a:pathLst>
            <a:path>
              <a:moveTo>
                <a:pt x="0" y="45720"/>
              </a:moveTo>
              <a:lnTo>
                <a:pt x="568797" y="45720"/>
              </a:lnTo>
            </a:path>
          </a:pathLst>
        </a:custGeom>
        <a:noFill/>
        <a:ln w="9525" cap="flat" cmpd="sng" algn="ctr">
          <a:solidFill>
            <a:schemeClr val="accent4">
              <a:hueOff val="-2678862"/>
              <a:satOff val="16139"/>
              <a:lumOff val="129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977423" y="2943403"/>
        <a:ext cx="29969" cy="5993"/>
      </dsp:txXfrm>
    </dsp:sp>
    <dsp:sp modelId="{C6120F71-0193-403B-9A49-95B66E2140AB}">
      <dsp:nvSpPr>
        <dsp:cNvPr id="0" name=""/>
        <dsp:cNvSpPr/>
      </dsp:nvSpPr>
      <dsp:spPr>
        <a:xfrm>
          <a:off x="1103732" y="2164576"/>
          <a:ext cx="2606076" cy="1563646"/>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IN" sz="1600" b="1" kern="1200" dirty="0"/>
            <a:t>Regional Variations</a:t>
          </a:r>
          <a:endParaRPr lang="en-IN" sz="16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Different sales patterns in various region. </a:t>
          </a:r>
          <a:r>
            <a:rPr lang="en-US" sz="1200" b="1" kern="1200" dirty="0"/>
            <a:t>Central &amp; Southern </a:t>
          </a:r>
          <a:r>
            <a:rPr lang="en-US" sz="1200" kern="1200" dirty="0"/>
            <a:t>region requires attention.</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Strategy</a:t>
          </a:r>
          <a:r>
            <a:rPr lang="en-US" sz="1200" kern="1200" dirty="0"/>
            <a:t>: Tailor strategies to regional preferences.</a:t>
          </a:r>
        </a:p>
      </dsp:txBody>
      <dsp:txXfrm>
        <a:off x="1103732" y="2164576"/>
        <a:ext cx="2606076" cy="1563646"/>
      </dsp:txXfrm>
    </dsp:sp>
    <dsp:sp modelId="{196FF3C5-B1CB-4265-B219-9B222D09D273}">
      <dsp:nvSpPr>
        <dsp:cNvPr id="0" name=""/>
        <dsp:cNvSpPr/>
      </dsp:nvSpPr>
      <dsp:spPr>
        <a:xfrm>
          <a:off x="6913483" y="2900680"/>
          <a:ext cx="568797" cy="91440"/>
        </a:xfrm>
        <a:custGeom>
          <a:avLst/>
          <a:gdLst/>
          <a:ahLst/>
          <a:cxnLst/>
          <a:rect l="0" t="0" r="0" b="0"/>
          <a:pathLst>
            <a:path>
              <a:moveTo>
                <a:pt x="0" y="45720"/>
              </a:moveTo>
              <a:lnTo>
                <a:pt x="568797" y="45720"/>
              </a:lnTo>
            </a:path>
          </a:pathLst>
        </a:custGeom>
        <a:noFill/>
        <a:ln w="9525" cap="flat" cmpd="sng" algn="ctr">
          <a:solidFill>
            <a:schemeClr val="accent4">
              <a:hueOff val="-3571816"/>
              <a:satOff val="21519"/>
              <a:lumOff val="172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182897" y="2943403"/>
        <a:ext cx="29969" cy="5993"/>
      </dsp:txXfrm>
    </dsp:sp>
    <dsp:sp modelId="{252C70D2-743B-4504-80C6-5D7E3D6270EB}">
      <dsp:nvSpPr>
        <dsp:cNvPr id="0" name=""/>
        <dsp:cNvSpPr/>
      </dsp:nvSpPr>
      <dsp:spPr>
        <a:xfrm>
          <a:off x="4309207" y="2164576"/>
          <a:ext cx="2606076" cy="1563646"/>
        </a:xfrm>
        <a:prstGeom prst="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IN" sz="1600" b="1" kern="1200" dirty="0"/>
            <a:t>Profitability</a:t>
          </a:r>
          <a:endParaRPr lang="en-IN" sz="16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Higher margins in certain categories; </a:t>
          </a:r>
          <a:r>
            <a:rPr lang="en-US" sz="1200" b="1" kern="1200" dirty="0"/>
            <a:t>high return rates &amp; low profit in furniture</a:t>
          </a:r>
          <a:r>
            <a:rPr lang="en-US" sz="1200" kern="1200" dirty="0"/>
            <a:t>.</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Strategy</a:t>
          </a:r>
          <a:r>
            <a:rPr lang="en-US" sz="1200" kern="1200" dirty="0"/>
            <a:t>: Reduce returns through quality control and better customer support. </a:t>
          </a:r>
        </a:p>
      </dsp:txBody>
      <dsp:txXfrm>
        <a:off x="4309207" y="2164576"/>
        <a:ext cx="2606076" cy="1563646"/>
      </dsp:txXfrm>
    </dsp:sp>
    <dsp:sp modelId="{FD69FAE5-B5D9-44D1-91FF-554CDE75109A}">
      <dsp:nvSpPr>
        <dsp:cNvPr id="0" name=""/>
        <dsp:cNvSpPr/>
      </dsp:nvSpPr>
      <dsp:spPr>
        <a:xfrm>
          <a:off x="2406770" y="3726423"/>
          <a:ext cx="6410949" cy="568797"/>
        </a:xfrm>
        <a:custGeom>
          <a:avLst/>
          <a:gdLst/>
          <a:ahLst/>
          <a:cxnLst/>
          <a:rect l="0" t="0" r="0" b="0"/>
          <a:pathLst>
            <a:path>
              <a:moveTo>
                <a:pt x="6410949" y="0"/>
              </a:moveTo>
              <a:lnTo>
                <a:pt x="6410949" y="301498"/>
              </a:lnTo>
              <a:lnTo>
                <a:pt x="0" y="301498"/>
              </a:lnTo>
              <a:lnTo>
                <a:pt x="0" y="568797"/>
              </a:lnTo>
            </a:path>
          </a:pathLst>
        </a:custGeom>
        <a:noFill/>
        <a:ln w="9525" cap="flat" cmpd="sng" algn="ctr">
          <a:solidFill>
            <a:schemeClr val="accent4">
              <a:hueOff val="-4464770"/>
              <a:satOff val="26899"/>
              <a:lumOff val="215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51272" y="4007824"/>
        <a:ext cx="321945" cy="5993"/>
      </dsp:txXfrm>
    </dsp:sp>
    <dsp:sp modelId="{C58CFFBA-B272-464E-8DD5-3E527721B277}">
      <dsp:nvSpPr>
        <dsp:cNvPr id="0" name=""/>
        <dsp:cNvSpPr/>
      </dsp:nvSpPr>
      <dsp:spPr>
        <a:xfrm>
          <a:off x="7514681" y="2164576"/>
          <a:ext cx="2606076" cy="1563646"/>
        </a:xfrm>
        <a:prstGeom prst="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IN" sz="1600" b="1" kern="1200" dirty="0"/>
            <a:t>Sales Growth</a:t>
          </a:r>
          <a:endParaRPr lang="en-IN" sz="16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Steady growth with periodic spikes from promotions.</a:t>
          </a:r>
        </a:p>
        <a:p>
          <a:pPr marL="114300" lvl="1" indent="-114300" algn="l" defTabSz="533400">
            <a:lnSpc>
              <a:spcPct val="90000"/>
            </a:lnSpc>
            <a:spcBef>
              <a:spcPct val="0"/>
            </a:spcBef>
            <a:spcAft>
              <a:spcPct val="15000"/>
            </a:spcAft>
            <a:buFont typeface="Arial" panose="020B0604020202020204" pitchFamily="34" charset="0"/>
            <a:buChar char="•"/>
          </a:pPr>
          <a:r>
            <a:rPr lang="en-IN" sz="1200" b="1" kern="1200" dirty="0"/>
            <a:t>Strategy</a:t>
          </a:r>
          <a:r>
            <a:rPr lang="en-IN" sz="1200" kern="1200" dirty="0"/>
            <a:t>: Continue effective promotions; monitor market conditions. Roll out offers in offseason like Q1 period.</a:t>
          </a:r>
        </a:p>
      </dsp:txBody>
      <dsp:txXfrm>
        <a:off x="7514681" y="2164576"/>
        <a:ext cx="2606076" cy="1563646"/>
      </dsp:txXfrm>
    </dsp:sp>
    <dsp:sp modelId="{8744627B-B33B-4696-8009-7B15C788D53D}">
      <dsp:nvSpPr>
        <dsp:cNvPr id="0" name=""/>
        <dsp:cNvSpPr/>
      </dsp:nvSpPr>
      <dsp:spPr>
        <a:xfrm>
          <a:off x="1103732" y="4327620"/>
          <a:ext cx="2606076" cy="1563646"/>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IN" sz="1600" b="1" kern="1200" dirty="0"/>
            <a:t>Product Returns</a:t>
          </a:r>
          <a:endParaRPr lang="en-IN" sz="16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High return rates affecting profitability for </a:t>
          </a:r>
          <a:r>
            <a:rPr lang="en-US" sz="1200" b="1" kern="1200" dirty="0"/>
            <a:t>copiers, machine &amp; supplies.</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Strategy</a:t>
          </a:r>
          <a:r>
            <a:rPr lang="en-US" sz="1200" kern="1200" dirty="0"/>
            <a:t>: Improve product descriptions and quality to reduce returns.</a:t>
          </a:r>
        </a:p>
      </dsp:txBody>
      <dsp:txXfrm>
        <a:off x="1103732" y="4327620"/>
        <a:ext cx="2606076" cy="15636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r>
              <a:rPr lang="en-US" dirty="0"/>
              <a:t>Key metrics for this project include:</a:t>
            </a:r>
          </a:p>
          <a:p>
            <a:pPr>
              <a:buFont typeface="Arial" panose="020B0604020202020204" pitchFamily="34" charset="0"/>
              <a:buChar char="•"/>
            </a:pPr>
            <a:r>
              <a:rPr lang="en-US" dirty="0"/>
              <a:t>Sales Performance: Total sales and trends over time</a:t>
            </a:r>
          </a:p>
          <a:p>
            <a:pPr>
              <a:buFont typeface="Arial" panose="020B0604020202020204" pitchFamily="34" charset="0"/>
              <a:buChar char="•"/>
            </a:pPr>
            <a:r>
              <a:rPr lang="en-US" dirty="0"/>
              <a:t>Profitability: Average profit margins by sub-category</a:t>
            </a:r>
          </a:p>
          <a:p>
            <a:pPr>
              <a:buFont typeface="Arial" panose="020B0604020202020204" pitchFamily="34" charset="0"/>
              <a:buChar char="•"/>
            </a:pPr>
            <a:r>
              <a:rPr lang="en-US" dirty="0"/>
              <a:t>Customer Analysis: Repeat versus new orders and retention rates</a:t>
            </a:r>
          </a:p>
          <a:p>
            <a:pPr>
              <a:buFont typeface="Arial" panose="020B0604020202020204" pitchFamily="34" charset="0"/>
              <a:buChar char="•"/>
            </a:pPr>
            <a:r>
              <a:rPr lang="en-US" dirty="0"/>
              <a:t>Cumulative Sales: Total sales accumulation by sub-category</a:t>
            </a:r>
          </a:p>
          <a:p>
            <a:pPr>
              <a:buFont typeface="Arial" panose="020B0604020202020204" pitchFamily="34" charset="0"/>
              <a:buChar char="•"/>
            </a:pPr>
            <a:r>
              <a:rPr lang="en-US" dirty="0"/>
              <a:t>Growth Analysis: Categories driving growth and profitability</a:t>
            </a:r>
          </a:p>
          <a:p>
            <a:pPr marL="0" lvl="0" indent="0" algn="l" rtl="0">
              <a:lnSpc>
                <a:spcPct val="100000"/>
              </a:lnSpc>
              <a:spcBef>
                <a:spcPts val="0"/>
              </a:spcBef>
              <a:spcAft>
                <a:spcPts val="0"/>
              </a:spcAft>
              <a:buSzPts val="1100"/>
              <a:buNone/>
            </a:pPr>
            <a:endParaRPr dirty="0"/>
          </a:p>
        </p:txBody>
      </p:sp>
      <p:sp>
        <p:nvSpPr>
          <p:cNvPr id="214" name="Google Shape;214;p9: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is the dashboard that was created using given data. Project questions that were given can be easily answered with this dashboard.</a:t>
            </a:r>
          </a:p>
          <a:p>
            <a:pPr marL="0" lvl="0" indent="0" algn="l" rtl="0">
              <a:lnSpc>
                <a:spcPct val="100000"/>
              </a:lnSpc>
              <a:spcBef>
                <a:spcPts val="0"/>
              </a:spcBef>
              <a:spcAft>
                <a:spcPts val="0"/>
              </a:spcAft>
              <a:buSzPts val="1100"/>
              <a:buNone/>
            </a:pPr>
            <a:endParaRPr dirty="0"/>
          </a:p>
        </p:txBody>
      </p:sp>
      <p:sp>
        <p:nvSpPr>
          <p:cNvPr id="220" name="Google Shape;220;p10: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section, I will outline my recommended approach for analyzing this data. I will detail my thought process for examining the raw data from the supermarket and explain how I structured the analysis.</a:t>
            </a:r>
          </a:p>
          <a:p>
            <a:pPr marL="0" lvl="0" indent="0" algn="l" rtl="0">
              <a:lnSpc>
                <a:spcPct val="100000"/>
              </a:lnSpc>
              <a:spcBef>
                <a:spcPts val="0"/>
              </a:spcBef>
              <a:spcAft>
                <a:spcPts val="0"/>
              </a:spcAft>
              <a:buSzPts val="1100"/>
              <a:buNone/>
            </a:pPr>
            <a:endParaRPr dirty="0"/>
          </a:p>
        </p:txBody>
      </p:sp>
      <p:sp>
        <p:nvSpPr>
          <p:cNvPr id="226" name="Google Shape;226;p1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158750" indent="0">
              <a:buNone/>
            </a:pPr>
            <a:r>
              <a:rPr lang="en-IN" dirty="0"/>
              <a:t>1      Given that revenue is the primary key parameter influencing other indices, I began my analysis with this metric.</a:t>
            </a:r>
          </a:p>
          <a:p>
            <a:pPr marL="158750" indent="0">
              <a:buNone/>
            </a:pPr>
            <a:r>
              <a:rPr lang="en-IN" dirty="0"/>
              <a:t>2&amp;3 Subsequently, I examined the performance of various categories and subcategories, which provided insights into sales, revenue, and profit from different perspectives.</a:t>
            </a:r>
          </a:p>
          <a:p>
            <a:pPr marL="158750" indent="0">
              <a:buNone/>
            </a:pPr>
            <a:r>
              <a:rPr lang="en-IN" dirty="0"/>
              <a:t>4      Following these analyses, I shifted to the customer perspective, evaluating how consumers from different regions are performing and identifying which categories are purchased the most and least.</a:t>
            </a:r>
          </a:p>
          <a:p>
            <a:pPr marL="158750" indent="0">
              <a:buNone/>
            </a:pPr>
            <a:r>
              <a:rPr lang="en-IN" dirty="0"/>
              <a:t>5      Additionally, I assessed the impact of returns on profitability.</a:t>
            </a:r>
          </a:p>
          <a:p>
            <a:pPr marL="158750" indent="0">
              <a:buNone/>
            </a:pPr>
            <a:r>
              <a:rPr lang="en-IN" dirty="0"/>
              <a:t>6      Finally, I </a:t>
            </a:r>
            <a:r>
              <a:rPr lang="en-IN" dirty="0" err="1"/>
              <a:t>analyzed</a:t>
            </a:r>
            <a:r>
              <a:rPr lang="en-IN" dirty="0"/>
              <a:t> seasonal trends to inform inventory management and the effectiveness of offers and discounts.</a:t>
            </a:r>
          </a:p>
          <a:p>
            <a:pPr marL="0" lvl="0" indent="0" algn="l" rtl="0">
              <a:lnSpc>
                <a:spcPct val="100000"/>
              </a:lnSpc>
              <a:spcBef>
                <a:spcPts val="0"/>
              </a:spcBef>
              <a:spcAft>
                <a:spcPts val="0"/>
              </a:spcAft>
              <a:buSzPts val="1100"/>
              <a:buNone/>
            </a:pPr>
            <a:endParaRPr dirty="0"/>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5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lnSpc>
                <a:spcPct val="100000"/>
              </a:lnSpc>
              <a:spcBef>
                <a:spcPts val="0"/>
              </a:spcBef>
              <a:spcAft>
                <a:spcPts val="0"/>
              </a:spcAft>
              <a:buSzPts val="1100"/>
              <a:buNone/>
            </a:pPr>
            <a:endParaRPr dirty="0"/>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4400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There are few notable observations in this graph, particularly concerning furniture. Although furniture sales are comparable to technology sales, the total profit from furniture is only 12% of that from technology. Additionally, it is worth noting that office supplies have the highest number of sales orders, yet they generate the lowest profit.</a:t>
            </a:r>
          </a:p>
          <a:p>
            <a:pPr marL="0" lvl="0" indent="0" algn="l" rtl="0">
              <a:lnSpc>
                <a:spcPct val="100000"/>
              </a:lnSpc>
              <a:spcBef>
                <a:spcPts val="0"/>
              </a:spcBef>
              <a:spcAft>
                <a:spcPts val="0"/>
              </a:spcAft>
              <a:buSzPts val="1100"/>
              <a:buNone/>
            </a:pPr>
            <a:endParaRPr dirty="0"/>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6748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When examining the subcategories, we observe that a few are driving profits down, resulting in losses. These items require further attention and analysis to identify the underlying issues.</a:t>
            </a:r>
          </a:p>
          <a:p>
            <a:pPr marL="0" lvl="0" indent="0" algn="l" rtl="0">
              <a:lnSpc>
                <a:spcPct val="100000"/>
              </a:lnSpc>
              <a:spcBef>
                <a:spcPts val="0"/>
              </a:spcBef>
              <a:spcAft>
                <a:spcPts val="0"/>
              </a:spcAft>
              <a:buSzPts val="1100"/>
              <a:buNone/>
            </a:pPr>
            <a:endParaRPr dirty="0"/>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1128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we observe that retention is strong. </a:t>
            </a:r>
          </a:p>
          <a:p>
            <a:pPr marL="0" lvl="0" indent="0" algn="l" rtl="0">
              <a:lnSpc>
                <a:spcPct val="100000"/>
              </a:lnSpc>
              <a:spcBef>
                <a:spcPts val="0"/>
              </a:spcBef>
              <a:spcAft>
                <a:spcPts val="0"/>
              </a:spcAft>
              <a:buSzPts val="1100"/>
              <a:buNone/>
            </a:pPr>
            <a:r>
              <a:rPr lang="en-US" dirty="0"/>
              <a:t>However, when examining profit by region, the Central region shows lower profit totals despite having higher retention rates and more sales than the Southern region.</a:t>
            </a:r>
          </a:p>
          <a:p>
            <a:pPr marL="0" lvl="0" indent="0" algn="l" rtl="0">
              <a:lnSpc>
                <a:spcPct val="100000"/>
              </a:lnSpc>
              <a:spcBef>
                <a:spcPts val="0"/>
              </a:spcBef>
              <a:spcAft>
                <a:spcPts val="0"/>
              </a:spcAft>
              <a:buSzPts val="1100"/>
              <a:buNone/>
            </a:pPr>
            <a:endParaRPr dirty="0"/>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3032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dirty="0"/>
              <a:t>A return impact metric above one indicates that returns are significantly hurting sales or profitability. This could signal issues like high return rates due to product quality or customer dissatisfaction, leading to revenue loss and additional costs for processing and restocking returned items.</a:t>
            </a:r>
            <a:endParaRPr lang="en-US" dirty="0"/>
          </a:p>
          <a:p>
            <a:endParaRPr lang="en-US" dirty="0"/>
          </a:p>
          <a:p>
            <a:endParaRPr lang="en-US" dirty="0"/>
          </a:p>
          <a:p>
            <a:r>
              <a:rPr lang="en-US" dirty="0"/>
              <a:t>In a supermarket dataset, if the return impact (a calculated metric) is greater than one, it generally means that the returned items have had a significant negative impact on the sales or profitability. Here's a detailed explanation:</a:t>
            </a:r>
          </a:p>
          <a:p>
            <a:r>
              <a:rPr lang="en-US" b="1" dirty="0"/>
              <a:t>Return Impact Explanation</a:t>
            </a:r>
          </a:p>
          <a:p>
            <a:r>
              <a:rPr lang="en-US" b="1" dirty="0"/>
              <a:t>Return Impact &gt; 1</a:t>
            </a:r>
            <a:r>
              <a:rPr lang="en-US" dirty="0"/>
              <a:t>:</a:t>
            </a:r>
          </a:p>
          <a:p>
            <a:pPr>
              <a:buFont typeface="Arial" panose="020B0604020202020204" pitchFamily="34" charset="0"/>
              <a:buChar char="•"/>
            </a:pPr>
            <a:r>
              <a:rPr lang="en-US" b="1" dirty="0"/>
              <a:t>Sales</a:t>
            </a:r>
            <a:r>
              <a:rPr lang="en-US" dirty="0"/>
              <a:t>: Indicates that the value of returned goods is significant relative to total sales.</a:t>
            </a:r>
          </a:p>
          <a:p>
            <a:pPr>
              <a:buFont typeface="Arial" panose="020B0604020202020204" pitchFamily="34" charset="0"/>
              <a:buChar char="•"/>
            </a:pPr>
            <a:r>
              <a:rPr lang="en-US" b="1" dirty="0"/>
              <a:t>Profit</a:t>
            </a:r>
            <a:r>
              <a:rPr lang="en-US" dirty="0"/>
              <a:t>: Suggests that the profitability is adversely affected due to high return rates.</a:t>
            </a:r>
          </a:p>
          <a:p>
            <a:r>
              <a:rPr lang="en-US" b="1" dirty="0"/>
              <a:t>Potential Implications</a:t>
            </a:r>
          </a:p>
          <a:p>
            <a:pPr>
              <a:buFont typeface="+mj-lt"/>
              <a:buAutoNum type="arabicPeriod"/>
            </a:pPr>
            <a:r>
              <a:rPr lang="en-US" b="1" dirty="0"/>
              <a:t>High Return Rates</a:t>
            </a:r>
            <a:r>
              <a:rPr lang="en-US" dirty="0"/>
              <a:t>: The store might be experiencing high return rates, indicating issues with product quality, customer satisfaction, or mismatched expectations.</a:t>
            </a:r>
          </a:p>
          <a:p>
            <a:pPr>
              <a:buFont typeface="+mj-lt"/>
              <a:buAutoNum type="arabicPeriod"/>
            </a:pPr>
            <a:r>
              <a:rPr lang="en-US" b="1" dirty="0"/>
              <a:t>Loss in Revenue</a:t>
            </a:r>
            <a:r>
              <a:rPr lang="en-US" dirty="0"/>
              <a:t>: Returns can lead to substantial losses in revenue as the store has to refund customers and possibly cannot resell the returned items.</a:t>
            </a:r>
          </a:p>
          <a:p>
            <a:pPr>
              <a:buFont typeface="+mj-lt"/>
              <a:buAutoNum type="arabicPeriod"/>
            </a:pPr>
            <a:r>
              <a:rPr lang="en-US" b="1" dirty="0"/>
              <a:t>Additional Costs</a:t>
            </a:r>
            <a:r>
              <a:rPr lang="en-US" dirty="0"/>
              <a:t>: Handling returns often incurs additional costs such as processing, restocking, and potential markdowns if the returned products are resold at a lower price.</a:t>
            </a:r>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8615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endParaRPr lang="en-US" dirty="0"/>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96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dirty="0"/>
              <a:t>I will be presenting an in-depth analysis of a supermarket's sales performance and customer data. My objective is to provide insights that can optimize retail decision-making and drive profitability.</a:t>
            </a:r>
          </a:p>
          <a:p>
            <a:pPr marL="171450" lvl="0" indent="-171450" algn="l" rtl="0">
              <a:lnSpc>
                <a:spcPct val="100000"/>
              </a:lnSpc>
              <a:spcBef>
                <a:spcPts val="0"/>
              </a:spcBef>
              <a:spcAft>
                <a:spcPts val="0"/>
              </a:spcAft>
              <a:buSzPts val="1100"/>
            </a:pPr>
            <a:r>
              <a:rPr lang="en-US" dirty="0"/>
              <a:t>This project focuses on analyzing sales, customer orders, and return data from a supermarket. By leveraging big data, we aim to boost product sales, streamline inventory management, and enhance overall profitability through visual interactive graphs and key trends.</a:t>
            </a:r>
            <a:endParaRPr dirty="0"/>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r>
              <a:rPr lang="en-US" dirty="0"/>
              <a:t>The analysis revealed several noticeable trends:</a:t>
            </a:r>
          </a:p>
          <a:p>
            <a:pPr>
              <a:buFont typeface="Arial" panose="020B0604020202020204" pitchFamily="34" charset="0"/>
              <a:buChar char="•"/>
            </a:pPr>
            <a:r>
              <a:rPr lang="en-US" dirty="0"/>
              <a:t>Sales are typically lower at the start of the year and increase significantly in the last four months, indicating higher sales during the winter season.</a:t>
            </a:r>
          </a:p>
          <a:p>
            <a:pPr>
              <a:buFont typeface="Arial" panose="020B0604020202020204" pitchFamily="34" charset="0"/>
              <a:buChar char="•"/>
            </a:pPr>
            <a:r>
              <a:rPr lang="en-US" b="1" dirty="0"/>
              <a:t>Sales Patterns</a:t>
            </a:r>
            <a:r>
              <a:rPr lang="en-US" dirty="0"/>
              <a:t>: Sales are higher during holidays and lower at the year's start.</a:t>
            </a:r>
          </a:p>
          <a:p>
            <a:pPr>
              <a:buFont typeface="Arial" panose="020B0604020202020204" pitchFamily="34" charset="0"/>
              <a:buChar char="•"/>
            </a:pPr>
            <a:r>
              <a:rPr lang="en-US" b="1" dirty="0"/>
              <a:t>Profitability</a:t>
            </a:r>
            <a:r>
              <a:rPr lang="en-US" dirty="0"/>
              <a:t>: Higher margins are found in certain categories, but furniture shows low profit due to high return rates.</a:t>
            </a:r>
          </a:p>
          <a:p>
            <a:pPr>
              <a:buFont typeface="Arial" panose="020B0604020202020204" pitchFamily="34" charset="0"/>
              <a:buChar char="•"/>
            </a:pPr>
            <a:r>
              <a:rPr lang="en-US" b="1" dirty="0"/>
              <a:t>Sub-Category Performance</a:t>
            </a:r>
            <a:r>
              <a:rPr lang="en-US" dirty="0"/>
              <a:t>: Consistent demand is seen for binding paper, furnishings, and phones.</a:t>
            </a:r>
          </a:p>
          <a:p>
            <a:pPr>
              <a:buFont typeface="Arial" panose="020B0604020202020204" pitchFamily="34" charset="0"/>
              <a:buChar char="•"/>
            </a:pPr>
            <a:r>
              <a:rPr lang="en-US" b="1" dirty="0"/>
              <a:t>Return Impact</a:t>
            </a:r>
            <a:r>
              <a:rPr lang="en-US" dirty="0"/>
              <a:t>: High return rates affect profitability, especially in copiers, machines, and supplies.</a:t>
            </a:r>
          </a:p>
          <a:p>
            <a:pPr marL="0" lvl="0" indent="0" algn="l" rtl="0">
              <a:lnSpc>
                <a:spcPct val="100000"/>
              </a:lnSpc>
              <a:spcBef>
                <a:spcPts val="0"/>
              </a:spcBef>
              <a:spcAft>
                <a:spcPts val="0"/>
              </a:spcAft>
              <a:buSzPts val="1100"/>
              <a:buNone/>
            </a:pPr>
            <a:endParaRPr dirty="0"/>
          </a:p>
        </p:txBody>
      </p:sp>
      <p:sp>
        <p:nvSpPr>
          <p:cNvPr id="257" name="Google Shape;257;p1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62" name="Google Shape;262;p1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6: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r>
              <a:rPr lang="en-US" dirty="0"/>
              <a:t>Based on our analysis, here are our key recommendations:</a:t>
            </a:r>
          </a:p>
          <a:p>
            <a:pPr>
              <a:buFont typeface="Arial" panose="020B0604020202020204" pitchFamily="34" charset="0"/>
              <a:buChar char="•"/>
            </a:pPr>
            <a:r>
              <a:rPr lang="en-US" dirty="0"/>
              <a:t>Focus marketing and inventory strategies on peak seasons to capitalize on higher sales periods.</a:t>
            </a:r>
          </a:p>
          <a:p>
            <a:pPr>
              <a:buFont typeface="Arial" panose="020B0604020202020204" pitchFamily="34" charset="0"/>
              <a:buChar char="•"/>
            </a:pPr>
            <a:r>
              <a:rPr lang="en-US" dirty="0"/>
              <a:t>Consistently stock high-demand items such as binding paper, furnishings, and phones, while promoting non-essential items seasonally.</a:t>
            </a:r>
          </a:p>
          <a:p>
            <a:pPr>
              <a:buFont typeface="Arial" panose="020B0604020202020204" pitchFamily="34" charset="0"/>
              <a:buChar char="•"/>
            </a:pPr>
            <a:r>
              <a:rPr lang="en-US" dirty="0"/>
              <a:t>Maintain quality and customer service to retain the high 98% retention rate, while improving regions with lower retention.</a:t>
            </a:r>
          </a:p>
          <a:p>
            <a:pPr>
              <a:buFont typeface="Arial" panose="020B0604020202020204" pitchFamily="34" charset="0"/>
              <a:buChar char="•"/>
            </a:pPr>
            <a:r>
              <a:rPr lang="en-US" dirty="0"/>
              <a:t>Tailor strategies to address regional sales patterns, particularly in the Central and Southern regions.</a:t>
            </a:r>
          </a:p>
          <a:p>
            <a:pPr>
              <a:buFont typeface="Arial" panose="020B0604020202020204" pitchFamily="34" charset="0"/>
              <a:buChar char="•"/>
            </a:pPr>
            <a:r>
              <a:rPr lang="en-US" dirty="0"/>
              <a:t>Reduce returns by improving product quality and customer support to mitigate their negative impact on profitability.</a:t>
            </a:r>
          </a:p>
          <a:p>
            <a:pPr marL="0" lvl="0" indent="0" algn="l" rtl="0">
              <a:lnSpc>
                <a:spcPct val="100000"/>
              </a:lnSpc>
              <a:spcBef>
                <a:spcPts val="0"/>
              </a:spcBef>
              <a:spcAft>
                <a:spcPts val="0"/>
              </a:spcAft>
              <a:buSzPts val="1100"/>
              <a:buNone/>
            </a:pPr>
            <a:endParaRPr dirty="0"/>
          </a:p>
        </p:txBody>
      </p:sp>
      <p:sp>
        <p:nvSpPr>
          <p:cNvPr id="274" name="Google Shape;274;p1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conclusion, our analysis provides valuable insights into sales performance, profitability, and customer behavior, which can help the supermarket make informed decisions to enhance profitability and drive growth. Thank you for your attention, and I look forward to any questions you may have.</a:t>
            </a:r>
            <a:endParaRPr dirty="0"/>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r>
              <a:rPr lang="en-US" dirty="0"/>
              <a:t>The main objectives of this analysis are to:</a:t>
            </a:r>
          </a:p>
          <a:p>
            <a:pPr>
              <a:buFont typeface="Arial" panose="020B0604020202020204" pitchFamily="34" charset="0"/>
              <a:buChar char="•"/>
            </a:pPr>
            <a:r>
              <a:rPr lang="en-US" dirty="0"/>
              <a:t>Evaluate product category performance and growth drivers</a:t>
            </a:r>
          </a:p>
          <a:p>
            <a:pPr>
              <a:buFont typeface="Arial" panose="020B0604020202020204" pitchFamily="34" charset="0"/>
              <a:buChar char="•"/>
            </a:pPr>
            <a:r>
              <a:rPr lang="en-US" dirty="0"/>
              <a:t>Analyze repeat versus new orders and customer retention rates</a:t>
            </a:r>
          </a:p>
          <a:p>
            <a:pPr>
              <a:buFont typeface="Arial" panose="020B0604020202020204" pitchFamily="34" charset="0"/>
              <a:buChar char="•"/>
            </a:pPr>
            <a:r>
              <a:rPr lang="en-US" dirty="0"/>
              <a:t>Determine average profit margins for sub-categories</a:t>
            </a:r>
          </a:p>
          <a:p>
            <a:pPr>
              <a:buFont typeface="Arial" panose="020B0604020202020204" pitchFamily="34" charset="0"/>
              <a:buChar char="•"/>
            </a:pPr>
            <a:r>
              <a:rPr lang="en-US" dirty="0"/>
              <a:t>Track cumulative sales over time</a:t>
            </a:r>
          </a:p>
          <a:p>
            <a:pPr>
              <a:buFont typeface="Arial" panose="020B0604020202020204" pitchFamily="34" charset="0"/>
              <a:buChar char="•"/>
            </a:pPr>
            <a:r>
              <a:rPr lang="en-US" dirty="0"/>
              <a:t>Assess sales trends over time</a:t>
            </a:r>
          </a:p>
          <a:p>
            <a:pPr marL="0" lvl="0" indent="0" algn="l" rtl="0">
              <a:lnSpc>
                <a:spcPct val="100000"/>
              </a:lnSpc>
              <a:spcBef>
                <a:spcPts val="0"/>
              </a:spcBef>
              <a:spcAft>
                <a:spcPts val="0"/>
              </a:spcAft>
              <a:buSzPts val="1100"/>
              <a:buNone/>
            </a:pPr>
            <a:endParaRPr dirty="0"/>
          </a:p>
        </p:txBody>
      </p:sp>
      <p:sp>
        <p:nvSpPr>
          <p:cNvPr id="95" name="Google Shape;95;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dirty="0"/>
              <a:t>This project analyzes consumer data from a supermarket, focusing on sales orders and returns across various product categories and subcategories. The aim is to derive meaningful insights to help the store increase profits and sales.</a:t>
            </a:r>
            <a:endParaRPr dirty="0"/>
          </a:p>
        </p:txBody>
      </p:sp>
      <p:sp>
        <p:nvSpPr>
          <p:cNvPr id="116" name="Google Shape;116;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dirty="0"/>
              <a:t>We used customer retail data with four tables: Orders, Returns, People, and Dates. The dataset includes 9994 rows for Orders and 296 rows for Returns, with various columns providing detailed transaction and performance information.</a:t>
            </a:r>
            <a:endParaRPr dirty="0"/>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r>
              <a:rPr lang="en-US" dirty="0"/>
              <a:t>The tools used for this analysis include:</a:t>
            </a:r>
          </a:p>
          <a:p>
            <a:pPr>
              <a:buFont typeface="Arial" panose="020B0604020202020204" pitchFamily="34" charset="0"/>
              <a:buChar char="•"/>
            </a:pPr>
            <a:r>
              <a:rPr lang="en-US" dirty="0"/>
              <a:t>MS Power BI for data visualization and dynamic dashboards</a:t>
            </a:r>
          </a:p>
          <a:p>
            <a:pPr>
              <a:buFont typeface="Arial" panose="020B0604020202020204" pitchFamily="34" charset="0"/>
              <a:buChar char="•"/>
            </a:pPr>
            <a:r>
              <a:rPr lang="en-US" dirty="0"/>
              <a:t>MS PowerPoint for presentation and insights</a:t>
            </a:r>
          </a:p>
          <a:p>
            <a:pPr>
              <a:buFont typeface="Arial" panose="020B0604020202020204" pitchFamily="34" charset="0"/>
              <a:buChar char="•"/>
            </a:pPr>
            <a:r>
              <a:rPr lang="en-US" dirty="0"/>
              <a:t>MS Power Query for data cleaning and preparation</a:t>
            </a:r>
          </a:p>
          <a:p>
            <a:pPr>
              <a:buFont typeface="Arial" panose="020B0604020202020204" pitchFamily="34" charset="0"/>
              <a:buChar char="•"/>
            </a:pPr>
            <a:r>
              <a:rPr lang="en-US" dirty="0"/>
              <a:t>Power Pivot and Power BI for data modeling and relationships</a:t>
            </a:r>
          </a:p>
          <a:p>
            <a:pPr>
              <a:buFont typeface="Arial" panose="020B0604020202020204" pitchFamily="34" charset="0"/>
              <a:buChar char="•"/>
            </a:pPr>
            <a:r>
              <a:rPr lang="en-US" dirty="0"/>
              <a:t>DAX and SQL for calculated columns and measures</a:t>
            </a:r>
          </a:p>
          <a:p>
            <a:pPr marL="0" lvl="0" indent="0" algn="l" rtl="0">
              <a:lnSpc>
                <a:spcPct val="100000"/>
              </a:lnSpc>
              <a:spcBef>
                <a:spcPts val="0"/>
              </a:spcBef>
              <a:spcAft>
                <a:spcPts val="0"/>
              </a:spcAft>
              <a:buSzPts val="1100"/>
              <a:buNone/>
            </a:pPr>
            <a:endParaRPr dirty="0"/>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To analyze the data, I need to create the following columns. These columns will help visualize the data and draw conclusions.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Some of the filters that are used are also mentioned.</a:t>
            </a:r>
          </a:p>
          <a:p>
            <a:pPr marL="0" lvl="0" indent="0" algn="l" rtl="0">
              <a:lnSpc>
                <a:spcPct val="100000"/>
              </a:lnSpc>
              <a:spcBef>
                <a:spcPts val="0"/>
              </a:spcBef>
              <a:spcAft>
                <a:spcPts val="0"/>
              </a:spcAft>
              <a:buSzPts val="1100"/>
              <a:buNone/>
            </a:pPr>
            <a:endParaRPr dirty="0"/>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item in the blue represents calculated column that are used to give insights. </a:t>
            </a:r>
          </a:p>
          <a:p>
            <a:pPr marL="0" lvl="0" indent="0" algn="l" rtl="0">
              <a:lnSpc>
                <a:spcPct val="100000"/>
              </a:lnSpc>
              <a:spcBef>
                <a:spcPts val="0"/>
              </a:spcBef>
              <a:spcAft>
                <a:spcPts val="0"/>
              </a:spcAft>
              <a:buSzPts val="1100"/>
              <a:buNone/>
            </a:pPr>
            <a:r>
              <a:rPr lang="en-US" dirty="0"/>
              <a:t>For calculating cumulative with time, new table Dates was created.</a:t>
            </a:r>
          </a:p>
          <a:p>
            <a:pPr marL="0" lvl="0" indent="0" algn="l" rtl="0">
              <a:lnSpc>
                <a:spcPct val="100000"/>
              </a:lnSpc>
              <a:spcBef>
                <a:spcPts val="0"/>
              </a:spcBef>
              <a:spcAft>
                <a:spcPts val="0"/>
              </a:spcAft>
              <a:buSzPts val="1100"/>
              <a:buNone/>
            </a:pPr>
            <a:endParaRPr dirty="0"/>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376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8: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9"/>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9"/>
          <p:cNvSpPr txBox="1">
            <a:spLocks noGrp="1"/>
          </p:cNvSpPr>
          <p:nvPr>
            <p:ph type="body" idx="1"/>
          </p:nvPr>
        </p:nvSpPr>
        <p:spPr>
          <a:xfrm>
            <a:off x="5905119" y="2273147"/>
            <a:ext cx="5801995" cy="333946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19"/>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17"/>
        <p:cNvGrpSpPr/>
        <p:nvPr/>
      </p:nvGrpSpPr>
      <p:grpSpPr>
        <a:xfrm>
          <a:off x="0" y="0"/>
          <a:ext cx="0" cy="0"/>
          <a:chOff x="0" y="0"/>
          <a:chExt cx="0" cy="0"/>
        </a:xfrm>
      </p:grpSpPr>
      <p:sp>
        <p:nvSpPr>
          <p:cNvPr id="18" name="Google Shape;18;p20"/>
          <p:cNvSpPr/>
          <p:nvPr/>
        </p:nvSpPr>
        <p:spPr>
          <a:xfrm>
            <a:off x="0" y="0"/>
            <a:ext cx="4037076"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5"/>
        <p:cNvGrpSpPr/>
        <p:nvPr/>
      </p:nvGrpSpPr>
      <p:grpSpPr>
        <a:xfrm>
          <a:off x="0" y="0"/>
          <a:ext cx="0" cy="0"/>
          <a:chOff x="0" y="0"/>
          <a:chExt cx="0" cy="0"/>
        </a:xfrm>
      </p:grpSpPr>
      <p:sp>
        <p:nvSpPr>
          <p:cNvPr id="26" name="Google Shape;26;p21"/>
          <p:cNvSpPr/>
          <p:nvPr/>
        </p:nvSpPr>
        <p:spPr>
          <a:xfrm>
            <a:off x="0" y="0"/>
            <a:ext cx="12192000" cy="435102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22"/>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2"/>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5"/>
        <p:cNvGrpSpPr/>
        <p:nvPr/>
      </p:nvGrpSpPr>
      <p:grpSpPr>
        <a:xfrm>
          <a:off x="0" y="0"/>
          <a:ext cx="0" cy="0"/>
          <a:chOff x="0" y="0"/>
          <a:chExt cx="0" cy="0"/>
        </a:xfrm>
      </p:grpSpPr>
      <p:sp>
        <p:nvSpPr>
          <p:cNvPr id="36" name="Google Shape;36;p23"/>
          <p:cNvSpPr txBox="1">
            <a:spLocks noGrp="1"/>
          </p:cNvSpPr>
          <p:nvPr>
            <p:ph type="ctrTitle"/>
          </p:nvPr>
        </p:nvSpPr>
        <p:spPr>
          <a:xfrm>
            <a:off x="948690" y="2267712"/>
            <a:ext cx="10751820" cy="153619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subTitle" idx="1"/>
          </p:nvPr>
        </p:nvSpPr>
        <p:spPr>
          <a:xfrm>
            <a:off x="1897380" y="4096512"/>
            <a:ext cx="8854440" cy="182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5905119" y="2273147"/>
            <a:ext cx="5801995" cy="333946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18"/>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3.png"/><Relationship Id="rId7" Type="http://schemas.openxmlformats.org/officeDocument/2006/relationships/diagramLayout" Target="../diagrams/layout2.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35.png"/><Relationship Id="rId10" Type="http://schemas.microsoft.com/office/2007/relationships/diagramDrawing" Target="../diagrams/drawing2.xml"/><Relationship Id="rId4" Type="http://schemas.openxmlformats.org/officeDocument/2006/relationships/image" Target="../media/image34.png"/><Relationship Id="rId9" Type="http://schemas.openxmlformats.org/officeDocument/2006/relationships/diagramColors" Target="../diagrams/colors2.xml"/></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8.png"/><Relationship Id="rId7" Type="http://schemas.openxmlformats.org/officeDocument/2006/relationships/diagramColors" Target="../diagrams/colors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40.png"/><Relationship Id="rId4" Type="http://schemas.openxmlformats.org/officeDocument/2006/relationships/diagramData" Target="../diagrams/data4.xml"/><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5.xml"/><Relationship Id="rId11" Type="http://schemas.openxmlformats.org/officeDocument/2006/relationships/image" Target="../media/image44.png"/><Relationship Id="rId5" Type="http://schemas.openxmlformats.org/officeDocument/2006/relationships/diagramQuickStyle" Target="../diagrams/quickStyle5.xml"/><Relationship Id="rId10" Type="http://schemas.openxmlformats.org/officeDocument/2006/relationships/image" Target="../media/image43.png"/><Relationship Id="rId4" Type="http://schemas.openxmlformats.org/officeDocument/2006/relationships/diagramLayout" Target="../diagrams/layout5.xml"/><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48.png"/><Relationship Id="rId7" Type="http://schemas.openxmlformats.org/officeDocument/2006/relationships/diagramColors" Target="../diagrams/colors8.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QuickStyle" Target="../diagrams/quickStyle8.xml"/><Relationship Id="rId11" Type="http://schemas.openxmlformats.org/officeDocument/2006/relationships/image" Target="../media/image45.png"/><Relationship Id="rId5" Type="http://schemas.openxmlformats.org/officeDocument/2006/relationships/diagramLayout" Target="../diagrams/layout8.xml"/><Relationship Id="rId10" Type="http://schemas.openxmlformats.org/officeDocument/2006/relationships/image" Target="../media/image50.png"/><Relationship Id="rId4" Type="http://schemas.openxmlformats.org/officeDocument/2006/relationships/diagramData" Target="../diagrams/data8.xml"/><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874279" y="858400"/>
            <a:ext cx="70749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a:solidFill>
                  <a:srgbClr val="000000"/>
                </a:solidFill>
              </a:rPr>
              <a:t>TABLE OF CONTENT</a:t>
            </a:r>
            <a:endParaRPr/>
          </a:p>
        </p:txBody>
      </p:sp>
      <p:grpSp>
        <p:nvGrpSpPr>
          <p:cNvPr id="60" name="Google Shape;60;p4"/>
          <p:cNvGrpSpPr/>
          <p:nvPr/>
        </p:nvGrpSpPr>
        <p:grpSpPr>
          <a:xfrm>
            <a:off x="10633" y="1923534"/>
            <a:ext cx="11695176" cy="4891933"/>
            <a:chOff x="0" y="1997964"/>
            <a:chExt cx="11695176" cy="4732020"/>
          </a:xfrm>
        </p:grpSpPr>
        <p:sp>
          <p:nvSpPr>
            <p:cNvPr id="61" name="Google Shape;61;p4"/>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
            <p:cNvSpPr/>
            <p:nvPr/>
          </p:nvSpPr>
          <p:spPr>
            <a:xfrm>
              <a:off x="6347459" y="2587764"/>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
            <p:cNvSpPr/>
            <p:nvPr/>
          </p:nvSpPr>
          <p:spPr>
            <a:xfrm>
              <a:off x="6304788" y="2581618"/>
              <a:ext cx="1668780" cy="5212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
            <p:cNvSpPr/>
            <p:nvPr/>
          </p:nvSpPr>
          <p:spPr>
            <a:xfrm>
              <a:off x="6406896" y="2627376"/>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
            <p:cNvSpPr/>
            <p:nvPr/>
          </p:nvSpPr>
          <p:spPr>
            <a:xfrm>
              <a:off x="6347459" y="2990113"/>
              <a:ext cx="4645151" cy="4739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
            <p:cNvSpPr/>
            <p:nvPr/>
          </p:nvSpPr>
          <p:spPr>
            <a:xfrm>
              <a:off x="6304788" y="2983966"/>
              <a:ext cx="1315212" cy="52275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
            <p:cNvSpPr/>
            <p:nvPr/>
          </p:nvSpPr>
          <p:spPr>
            <a:xfrm>
              <a:off x="6406896" y="3029712"/>
              <a:ext cx="4530852" cy="36118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
            <p:cNvSpPr/>
            <p:nvPr/>
          </p:nvSpPr>
          <p:spPr>
            <a:xfrm>
              <a:off x="6347459" y="3393960"/>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
            <p:cNvSpPr/>
            <p:nvPr/>
          </p:nvSpPr>
          <p:spPr>
            <a:xfrm>
              <a:off x="6304788" y="3387813"/>
              <a:ext cx="1156715" cy="52124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
            <p:cNvSpPr/>
            <p:nvPr/>
          </p:nvSpPr>
          <p:spPr>
            <a:xfrm>
              <a:off x="6406896" y="3433572"/>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
            <p:cNvSpPr/>
            <p:nvPr/>
          </p:nvSpPr>
          <p:spPr>
            <a:xfrm>
              <a:off x="6347459" y="379629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
            <p:cNvSpPr/>
            <p:nvPr/>
          </p:nvSpPr>
          <p:spPr>
            <a:xfrm>
              <a:off x="6304788" y="3790162"/>
              <a:ext cx="993635" cy="52275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
            <p:cNvSpPr/>
            <p:nvPr/>
          </p:nvSpPr>
          <p:spPr>
            <a:xfrm>
              <a:off x="6406896" y="3835908"/>
              <a:ext cx="4530852" cy="35966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
            <p:cNvSpPr/>
            <p:nvPr/>
          </p:nvSpPr>
          <p:spPr>
            <a:xfrm>
              <a:off x="6347459" y="420015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
            <p:cNvSpPr/>
            <p:nvPr/>
          </p:nvSpPr>
          <p:spPr>
            <a:xfrm>
              <a:off x="6304788" y="4192498"/>
              <a:ext cx="743724" cy="52275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4"/>
            <p:cNvSpPr/>
            <p:nvPr/>
          </p:nvSpPr>
          <p:spPr>
            <a:xfrm>
              <a:off x="6406896" y="4239768"/>
              <a:ext cx="4530852" cy="359663"/>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4"/>
            <p:cNvSpPr/>
            <p:nvPr/>
          </p:nvSpPr>
          <p:spPr>
            <a:xfrm>
              <a:off x="6347459" y="460249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4"/>
            <p:cNvSpPr/>
            <p:nvPr/>
          </p:nvSpPr>
          <p:spPr>
            <a:xfrm>
              <a:off x="6304788" y="4596358"/>
              <a:ext cx="2420112" cy="52275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
            <p:cNvSpPr/>
            <p:nvPr/>
          </p:nvSpPr>
          <p:spPr>
            <a:xfrm>
              <a:off x="6406896" y="4642104"/>
              <a:ext cx="4530852" cy="359663"/>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
            <p:cNvSpPr/>
            <p:nvPr/>
          </p:nvSpPr>
          <p:spPr>
            <a:xfrm>
              <a:off x="6347459" y="500635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
            <p:cNvSpPr/>
            <p:nvPr/>
          </p:nvSpPr>
          <p:spPr>
            <a:xfrm>
              <a:off x="6304788" y="4998694"/>
              <a:ext cx="943368" cy="522757"/>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
            <p:cNvSpPr/>
            <p:nvPr/>
          </p:nvSpPr>
          <p:spPr>
            <a:xfrm>
              <a:off x="6406896" y="5045964"/>
              <a:ext cx="4530852" cy="359664"/>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
            <p:cNvSpPr/>
            <p:nvPr/>
          </p:nvSpPr>
          <p:spPr>
            <a:xfrm>
              <a:off x="6347459" y="540867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
            <p:cNvSpPr/>
            <p:nvPr/>
          </p:nvSpPr>
          <p:spPr>
            <a:xfrm>
              <a:off x="6304788" y="5402579"/>
              <a:ext cx="2756916" cy="521246"/>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
            <p:cNvSpPr/>
            <p:nvPr/>
          </p:nvSpPr>
          <p:spPr>
            <a:xfrm>
              <a:off x="6406896" y="5448300"/>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
            <p:cNvSpPr/>
            <p:nvPr/>
          </p:nvSpPr>
          <p:spPr>
            <a:xfrm>
              <a:off x="6347459" y="5811011"/>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
            <p:cNvSpPr/>
            <p:nvPr/>
          </p:nvSpPr>
          <p:spPr>
            <a:xfrm>
              <a:off x="6304788" y="5804916"/>
              <a:ext cx="1796795" cy="52275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
            <p:cNvSpPr/>
            <p:nvPr/>
          </p:nvSpPr>
          <p:spPr>
            <a:xfrm>
              <a:off x="6406896" y="5850635"/>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2" name="Google Shape;92;p4"/>
          <p:cNvSpPr txBox="1"/>
          <p:nvPr/>
        </p:nvSpPr>
        <p:spPr>
          <a:xfrm>
            <a:off x="6607350" y="2658313"/>
            <a:ext cx="2440305" cy="364304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500"/>
              <a:buFont typeface="Arial"/>
              <a:buNone/>
            </a:pPr>
            <a:r>
              <a:rPr lang="en-GB" sz="1500" b="0" i="0" u="none" strike="noStrike" cap="none" dirty="0">
                <a:solidFill>
                  <a:srgbClr val="FFFFFF"/>
                </a:solidFill>
                <a:latin typeface="Carlito"/>
                <a:ea typeface="Carlito"/>
                <a:cs typeface="Carlito"/>
                <a:sym typeface="Carlito"/>
              </a:rPr>
              <a:t>Project Overview</a:t>
            </a:r>
            <a:endParaRPr sz="1500" b="0" i="0" u="none" strike="noStrike" cap="none" dirty="0">
              <a:solidFill>
                <a:schemeClr val="dk1"/>
              </a:solidFill>
              <a:latin typeface="Carlito"/>
              <a:ea typeface="Carlito"/>
              <a:cs typeface="Carlito"/>
              <a:sym typeface="Carlito"/>
            </a:endParaRPr>
          </a:p>
          <a:p>
            <a:pPr marL="12700" marR="1450975" lvl="0" indent="0" algn="l" rtl="0">
              <a:lnSpc>
                <a:spcPct val="176300"/>
              </a:lnSpc>
              <a:spcBef>
                <a:spcPts val="5"/>
              </a:spcBef>
              <a:spcAft>
                <a:spcPts val="0"/>
              </a:spcAft>
              <a:buClr>
                <a:srgbClr val="000000"/>
              </a:buClr>
              <a:buSzPts val="1500"/>
              <a:buFont typeface="Arial"/>
              <a:buNone/>
            </a:pPr>
            <a:r>
              <a:rPr lang="en-GB" sz="1500" b="0" i="0" u="none" strike="noStrike" cap="none" dirty="0">
                <a:solidFill>
                  <a:srgbClr val="FFFFFF"/>
                </a:solidFill>
                <a:latin typeface="Carlito"/>
                <a:ea typeface="Carlito"/>
                <a:cs typeface="Carlito"/>
                <a:sym typeface="Carlito"/>
              </a:rPr>
              <a:t>Introduction  Objectives  Data Set  Tools</a:t>
            </a:r>
            <a:endParaRPr sz="1500" b="0" i="0" u="none" strike="noStrike" cap="none" dirty="0">
              <a:solidFill>
                <a:schemeClr val="dk1"/>
              </a:solidFill>
              <a:latin typeface="Carlito"/>
              <a:ea typeface="Carlito"/>
              <a:cs typeface="Carlito"/>
              <a:sym typeface="Carlito"/>
            </a:endParaRPr>
          </a:p>
          <a:p>
            <a:pPr marL="12700" marR="343535" lvl="0" indent="0" algn="l" rtl="0">
              <a:lnSpc>
                <a:spcPct val="176300"/>
              </a:lnSpc>
              <a:spcBef>
                <a:spcPts val="0"/>
              </a:spcBef>
              <a:spcAft>
                <a:spcPts val="0"/>
              </a:spcAft>
              <a:buClr>
                <a:srgbClr val="000000"/>
              </a:buClr>
              <a:buSzPts val="1500"/>
              <a:buFont typeface="Arial"/>
              <a:buNone/>
            </a:pPr>
            <a:r>
              <a:rPr lang="en-GB" sz="1500" b="0" i="0" u="none" strike="noStrike" cap="none" dirty="0">
                <a:solidFill>
                  <a:srgbClr val="FFFFFF"/>
                </a:solidFill>
                <a:latin typeface="Carlito"/>
                <a:ea typeface="Carlito"/>
                <a:cs typeface="Carlito"/>
                <a:sym typeface="Carlito"/>
              </a:rPr>
              <a:t>Data Manipulation Process  Insights</a:t>
            </a:r>
            <a:endParaRPr sz="1500" b="0" i="0" u="none" strike="noStrike" cap="none" dirty="0">
              <a:solidFill>
                <a:schemeClr val="dk1"/>
              </a:solidFill>
              <a:latin typeface="Carlito"/>
              <a:ea typeface="Carlito"/>
              <a:cs typeface="Carlito"/>
              <a:sym typeface="Carlito"/>
            </a:endParaRPr>
          </a:p>
          <a:p>
            <a:pPr marL="12700" marR="5080" lvl="0" indent="0" algn="l" rtl="0">
              <a:lnSpc>
                <a:spcPct val="200000"/>
              </a:lnSpc>
              <a:spcBef>
                <a:spcPts val="325"/>
              </a:spcBef>
              <a:spcAft>
                <a:spcPts val="0"/>
              </a:spcAft>
              <a:buClr>
                <a:srgbClr val="000000"/>
              </a:buClr>
              <a:buSzPts val="1500"/>
              <a:buFont typeface="Arial"/>
              <a:buNone/>
            </a:pPr>
            <a:r>
              <a:rPr lang="en-GB" sz="1500" b="0" i="0" u="none" strike="noStrike" cap="none" dirty="0">
                <a:solidFill>
                  <a:srgbClr val="FFFFFF"/>
                </a:solidFill>
                <a:latin typeface="Carlito"/>
                <a:ea typeface="Carlito"/>
                <a:cs typeface="Carlito"/>
                <a:sym typeface="Carlito"/>
              </a:rPr>
              <a:t> Recommended Analysis  Recommendations</a:t>
            </a:r>
            <a:endParaRPr sz="1500" b="0" i="0" u="none" strike="noStrike" cap="none" dirty="0">
              <a:solidFill>
                <a:schemeClr val="dk1"/>
              </a:solidFill>
              <a:latin typeface="Carlito"/>
              <a:ea typeface="Carlito"/>
              <a:cs typeface="Carlito"/>
              <a:sym typeface="Carli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pic>
        <p:nvPicPr>
          <p:cNvPr id="2" name="Picture 1">
            <a:extLst>
              <a:ext uri="{FF2B5EF4-FFF2-40B4-BE49-F238E27FC236}">
                <a16:creationId xmlns:a16="http://schemas.microsoft.com/office/drawing/2014/main" id="{53AF4BD7-8CAE-2A7D-3E4C-72497690317E}"/>
              </a:ext>
            </a:extLst>
          </p:cNvPr>
          <p:cNvPicPr>
            <a:picLocks noChangeAspect="1"/>
          </p:cNvPicPr>
          <p:nvPr/>
        </p:nvPicPr>
        <p:blipFill>
          <a:blip r:embed="rId3"/>
          <a:stretch>
            <a:fillRect/>
          </a:stretch>
        </p:blipFill>
        <p:spPr>
          <a:xfrm>
            <a:off x="8589999" y="203567"/>
            <a:ext cx="4059201" cy="2284007"/>
          </a:xfrm>
          <a:prstGeom prst="rect">
            <a:avLst/>
          </a:prstGeom>
        </p:spPr>
      </p:pic>
      <p:sp>
        <p:nvSpPr>
          <p:cNvPr id="216" name="Google Shape;216;p9"/>
          <p:cNvSpPr/>
          <p:nvPr/>
        </p:nvSpPr>
        <p:spPr>
          <a:xfrm>
            <a:off x="0" y="6537"/>
            <a:ext cx="2679405" cy="2375156"/>
          </a:xfrm>
          <a:custGeom>
            <a:avLst/>
            <a:gdLst/>
            <a:ahLst/>
            <a:cxnLst/>
            <a:rect l="l" t="t" r="r" b="b"/>
            <a:pathLst>
              <a:path w="5217160" h="3987800" extrusionOk="0">
                <a:moveTo>
                  <a:pt x="1220704" y="3975100"/>
                </a:moveTo>
                <a:lnTo>
                  <a:pt x="520928" y="3975100"/>
                </a:lnTo>
                <a:lnTo>
                  <a:pt x="573671" y="3987800"/>
                </a:lnTo>
                <a:lnTo>
                  <a:pt x="1171222" y="3987800"/>
                </a:lnTo>
                <a:lnTo>
                  <a:pt x="1220704" y="3975100"/>
                </a:lnTo>
                <a:close/>
              </a:path>
              <a:path w="5217160" h="3987800" extrusionOk="0">
                <a:moveTo>
                  <a:pt x="1319540" y="3962400"/>
                </a:moveTo>
                <a:lnTo>
                  <a:pt x="416160" y="3962400"/>
                </a:lnTo>
                <a:lnTo>
                  <a:pt x="468421" y="3975100"/>
                </a:lnTo>
                <a:lnTo>
                  <a:pt x="1270143" y="3975100"/>
                </a:lnTo>
                <a:lnTo>
                  <a:pt x="1319540" y="3962400"/>
                </a:lnTo>
                <a:close/>
              </a:path>
              <a:path w="5217160" h="3987800" extrusionOk="0">
                <a:moveTo>
                  <a:pt x="1516726" y="3937000"/>
                </a:moveTo>
                <a:lnTo>
                  <a:pt x="260971" y="3937000"/>
                </a:lnTo>
                <a:lnTo>
                  <a:pt x="364158" y="3962400"/>
                </a:lnTo>
                <a:lnTo>
                  <a:pt x="1418211" y="3962400"/>
                </a:lnTo>
                <a:lnTo>
                  <a:pt x="1516726" y="3937000"/>
                </a:lnTo>
                <a:close/>
              </a:path>
              <a:path w="5217160" h="3987800" extrusionOk="0">
                <a:moveTo>
                  <a:pt x="0" y="3797300"/>
                </a:moveTo>
                <a:lnTo>
                  <a:pt x="0" y="3873500"/>
                </a:lnTo>
                <a:lnTo>
                  <a:pt x="108402" y="3911600"/>
                </a:lnTo>
                <a:lnTo>
                  <a:pt x="209809" y="3937000"/>
                </a:lnTo>
                <a:lnTo>
                  <a:pt x="1565928" y="3937000"/>
                </a:lnTo>
                <a:lnTo>
                  <a:pt x="1615093" y="3924300"/>
                </a:lnTo>
                <a:lnTo>
                  <a:pt x="664301" y="3924300"/>
                </a:lnTo>
                <a:lnTo>
                  <a:pt x="612970" y="3911600"/>
                </a:lnTo>
                <a:lnTo>
                  <a:pt x="512712" y="3911600"/>
                </a:lnTo>
                <a:lnTo>
                  <a:pt x="464038" y="3898900"/>
                </a:lnTo>
                <a:lnTo>
                  <a:pt x="415582" y="3898900"/>
                </a:lnTo>
                <a:lnTo>
                  <a:pt x="367355" y="3886200"/>
                </a:lnTo>
                <a:lnTo>
                  <a:pt x="319365" y="3886200"/>
                </a:lnTo>
                <a:lnTo>
                  <a:pt x="36972" y="3810000"/>
                </a:lnTo>
                <a:lnTo>
                  <a:pt x="0" y="3797300"/>
                </a:lnTo>
                <a:close/>
              </a:path>
              <a:path w="5217160" h="3987800" extrusionOk="0">
                <a:moveTo>
                  <a:pt x="1811420" y="3886200"/>
                </a:moveTo>
                <a:lnTo>
                  <a:pt x="1378788" y="3886200"/>
                </a:lnTo>
                <a:lnTo>
                  <a:pt x="1327983" y="3898900"/>
                </a:lnTo>
                <a:lnTo>
                  <a:pt x="1277146" y="3898900"/>
                </a:lnTo>
                <a:lnTo>
                  <a:pt x="1226277" y="3911600"/>
                </a:lnTo>
                <a:lnTo>
                  <a:pt x="1124437" y="3911600"/>
                </a:lnTo>
                <a:lnTo>
                  <a:pt x="1073464" y="3924300"/>
                </a:lnTo>
                <a:lnTo>
                  <a:pt x="1664225" y="3924300"/>
                </a:lnTo>
                <a:lnTo>
                  <a:pt x="1811420" y="3886200"/>
                </a:lnTo>
                <a:close/>
              </a:path>
              <a:path w="5217160" h="3987800" extrusionOk="0">
                <a:moveTo>
                  <a:pt x="5030597" y="0"/>
                </a:moveTo>
                <a:lnTo>
                  <a:pt x="0" y="0"/>
                </a:lnTo>
                <a:lnTo>
                  <a:pt x="0" y="3644900"/>
                </a:lnTo>
                <a:lnTo>
                  <a:pt x="62870" y="3670300"/>
                </a:lnTo>
                <a:lnTo>
                  <a:pt x="545940" y="3797300"/>
                </a:lnTo>
                <a:lnTo>
                  <a:pt x="1892700" y="3797300"/>
                </a:lnTo>
                <a:lnTo>
                  <a:pt x="1863788" y="3810000"/>
                </a:lnTo>
                <a:lnTo>
                  <a:pt x="1834876" y="3810000"/>
                </a:lnTo>
                <a:lnTo>
                  <a:pt x="1805939" y="3822700"/>
                </a:lnTo>
                <a:lnTo>
                  <a:pt x="1775194" y="3822700"/>
                </a:lnTo>
                <a:lnTo>
                  <a:pt x="1744472" y="3835400"/>
                </a:lnTo>
                <a:lnTo>
                  <a:pt x="1713749" y="3835400"/>
                </a:lnTo>
                <a:lnTo>
                  <a:pt x="1683004" y="3848100"/>
                </a:lnTo>
                <a:lnTo>
                  <a:pt x="1632370" y="3848100"/>
                </a:lnTo>
                <a:lnTo>
                  <a:pt x="1531022" y="3873500"/>
                </a:lnTo>
                <a:lnTo>
                  <a:pt x="1480307" y="3873500"/>
                </a:lnTo>
                <a:lnTo>
                  <a:pt x="1429562" y="3886200"/>
                </a:lnTo>
                <a:lnTo>
                  <a:pt x="1860423" y="3886200"/>
                </a:lnTo>
                <a:lnTo>
                  <a:pt x="2536866" y="3708400"/>
                </a:lnTo>
                <a:lnTo>
                  <a:pt x="2584441" y="3683000"/>
                </a:lnTo>
                <a:lnTo>
                  <a:pt x="2726628" y="3644900"/>
                </a:lnTo>
                <a:lnTo>
                  <a:pt x="2773850" y="3619500"/>
                </a:lnTo>
                <a:lnTo>
                  <a:pt x="2868041" y="3594100"/>
                </a:lnTo>
                <a:lnTo>
                  <a:pt x="2915014" y="3568700"/>
                </a:lnTo>
                <a:lnTo>
                  <a:pt x="3008721" y="3543300"/>
                </a:lnTo>
                <a:lnTo>
                  <a:pt x="3055459" y="3517900"/>
                </a:lnTo>
                <a:lnTo>
                  <a:pt x="3102122" y="3505200"/>
                </a:lnTo>
                <a:lnTo>
                  <a:pt x="3148711" y="3479800"/>
                </a:lnTo>
                <a:lnTo>
                  <a:pt x="3195196" y="3467100"/>
                </a:lnTo>
                <a:lnTo>
                  <a:pt x="3241366" y="3441700"/>
                </a:lnTo>
                <a:lnTo>
                  <a:pt x="3286990" y="3429000"/>
                </a:lnTo>
                <a:lnTo>
                  <a:pt x="3331836" y="3403600"/>
                </a:lnTo>
                <a:lnTo>
                  <a:pt x="3375673" y="3390900"/>
                </a:lnTo>
                <a:lnTo>
                  <a:pt x="3418270" y="3365500"/>
                </a:lnTo>
                <a:lnTo>
                  <a:pt x="3459397" y="3340100"/>
                </a:lnTo>
                <a:lnTo>
                  <a:pt x="3498822" y="3327400"/>
                </a:lnTo>
                <a:lnTo>
                  <a:pt x="3536315" y="3302000"/>
                </a:lnTo>
                <a:lnTo>
                  <a:pt x="3583266" y="3263900"/>
                </a:lnTo>
                <a:lnTo>
                  <a:pt x="3628198" y="3238500"/>
                </a:lnTo>
                <a:lnTo>
                  <a:pt x="3671408" y="3213100"/>
                </a:lnTo>
                <a:lnTo>
                  <a:pt x="3713195" y="3175000"/>
                </a:lnTo>
                <a:lnTo>
                  <a:pt x="3753855" y="3149600"/>
                </a:lnTo>
                <a:lnTo>
                  <a:pt x="3793686" y="3124200"/>
                </a:lnTo>
                <a:lnTo>
                  <a:pt x="3832987" y="3086100"/>
                </a:lnTo>
                <a:lnTo>
                  <a:pt x="3910420" y="3035300"/>
                </a:lnTo>
                <a:lnTo>
                  <a:pt x="3948546" y="2997200"/>
                </a:lnTo>
                <a:lnTo>
                  <a:pt x="3986237" y="2971800"/>
                </a:lnTo>
                <a:lnTo>
                  <a:pt x="4023461" y="2933700"/>
                </a:lnTo>
                <a:lnTo>
                  <a:pt x="3907154" y="2933700"/>
                </a:lnTo>
                <a:lnTo>
                  <a:pt x="3944863" y="2908300"/>
                </a:lnTo>
                <a:lnTo>
                  <a:pt x="3982093" y="2870200"/>
                </a:lnTo>
                <a:lnTo>
                  <a:pt x="4018837" y="2832100"/>
                </a:lnTo>
                <a:lnTo>
                  <a:pt x="4055088" y="2794000"/>
                </a:lnTo>
                <a:lnTo>
                  <a:pt x="4090838" y="2755900"/>
                </a:lnTo>
                <a:lnTo>
                  <a:pt x="4126079" y="2730500"/>
                </a:lnTo>
                <a:lnTo>
                  <a:pt x="4160803" y="2692400"/>
                </a:lnTo>
                <a:lnTo>
                  <a:pt x="4195003" y="2654300"/>
                </a:lnTo>
                <a:lnTo>
                  <a:pt x="4228671" y="2616200"/>
                </a:lnTo>
                <a:lnTo>
                  <a:pt x="4261800" y="2578100"/>
                </a:lnTo>
                <a:lnTo>
                  <a:pt x="4294381" y="2540000"/>
                </a:lnTo>
                <a:lnTo>
                  <a:pt x="4326406" y="2501900"/>
                </a:lnTo>
                <a:lnTo>
                  <a:pt x="4357869" y="2463800"/>
                </a:lnTo>
                <a:lnTo>
                  <a:pt x="4388762" y="2425700"/>
                </a:lnTo>
                <a:lnTo>
                  <a:pt x="4419076" y="2387600"/>
                </a:lnTo>
                <a:lnTo>
                  <a:pt x="4448804" y="2336800"/>
                </a:lnTo>
                <a:lnTo>
                  <a:pt x="4477939" y="2298700"/>
                </a:lnTo>
                <a:lnTo>
                  <a:pt x="4506472" y="2260600"/>
                </a:lnTo>
                <a:lnTo>
                  <a:pt x="4534396" y="2222500"/>
                </a:lnTo>
                <a:lnTo>
                  <a:pt x="4561704" y="2171700"/>
                </a:lnTo>
                <a:lnTo>
                  <a:pt x="4588387" y="2133600"/>
                </a:lnTo>
                <a:lnTo>
                  <a:pt x="4614438" y="2095500"/>
                </a:lnTo>
                <a:lnTo>
                  <a:pt x="4639849" y="2044700"/>
                </a:lnTo>
                <a:lnTo>
                  <a:pt x="4664612" y="2006600"/>
                </a:lnTo>
                <a:lnTo>
                  <a:pt x="4688721" y="1955800"/>
                </a:lnTo>
                <a:lnTo>
                  <a:pt x="4712166" y="1917700"/>
                </a:lnTo>
                <a:lnTo>
                  <a:pt x="4734941" y="1866900"/>
                </a:lnTo>
                <a:lnTo>
                  <a:pt x="4756913" y="1816100"/>
                </a:lnTo>
                <a:lnTo>
                  <a:pt x="4778055" y="1778000"/>
                </a:lnTo>
                <a:lnTo>
                  <a:pt x="4798372" y="1727200"/>
                </a:lnTo>
                <a:lnTo>
                  <a:pt x="4817868" y="1676400"/>
                </a:lnTo>
                <a:lnTo>
                  <a:pt x="4836551" y="1638300"/>
                </a:lnTo>
                <a:lnTo>
                  <a:pt x="4854425" y="1587500"/>
                </a:lnTo>
                <a:lnTo>
                  <a:pt x="4871496" y="1536700"/>
                </a:lnTo>
                <a:lnTo>
                  <a:pt x="4887770" y="1498600"/>
                </a:lnTo>
                <a:lnTo>
                  <a:pt x="4903252" y="1447800"/>
                </a:lnTo>
                <a:lnTo>
                  <a:pt x="4917948" y="1397000"/>
                </a:lnTo>
                <a:lnTo>
                  <a:pt x="4931863" y="1346200"/>
                </a:lnTo>
                <a:lnTo>
                  <a:pt x="4945003" y="1308100"/>
                </a:lnTo>
                <a:lnTo>
                  <a:pt x="4957373" y="1257300"/>
                </a:lnTo>
                <a:lnTo>
                  <a:pt x="4968980" y="1206500"/>
                </a:lnTo>
                <a:lnTo>
                  <a:pt x="4979828" y="1155700"/>
                </a:lnTo>
                <a:lnTo>
                  <a:pt x="4989924" y="1117600"/>
                </a:lnTo>
                <a:lnTo>
                  <a:pt x="4999273" y="1066800"/>
                </a:lnTo>
                <a:lnTo>
                  <a:pt x="5007880" y="1016000"/>
                </a:lnTo>
                <a:lnTo>
                  <a:pt x="5015751" y="965200"/>
                </a:lnTo>
                <a:lnTo>
                  <a:pt x="5022892" y="914400"/>
                </a:lnTo>
                <a:lnTo>
                  <a:pt x="5029308" y="863600"/>
                </a:lnTo>
                <a:lnTo>
                  <a:pt x="5035005" y="812800"/>
                </a:lnTo>
                <a:lnTo>
                  <a:pt x="5039988" y="762000"/>
                </a:lnTo>
                <a:lnTo>
                  <a:pt x="5044264" y="711200"/>
                </a:lnTo>
                <a:lnTo>
                  <a:pt x="5047837" y="673100"/>
                </a:lnTo>
                <a:lnTo>
                  <a:pt x="5050713" y="622300"/>
                </a:lnTo>
                <a:lnTo>
                  <a:pt x="5052898" y="571500"/>
                </a:lnTo>
                <a:lnTo>
                  <a:pt x="5054397" y="520700"/>
                </a:lnTo>
                <a:lnTo>
                  <a:pt x="5055217" y="469900"/>
                </a:lnTo>
                <a:lnTo>
                  <a:pt x="5055362" y="419100"/>
                </a:lnTo>
                <a:lnTo>
                  <a:pt x="5054846" y="368300"/>
                </a:lnTo>
                <a:lnTo>
                  <a:pt x="5053618" y="304800"/>
                </a:lnTo>
                <a:lnTo>
                  <a:pt x="5051695" y="254000"/>
                </a:lnTo>
                <a:lnTo>
                  <a:pt x="5049095" y="203200"/>
                </a:lnTo>
                <a:lnTo>
                  <a:pt x="5045837" y="152400"/>
                </a:lnTo>
                <a:lnTo>
                  <a:pt x="5030597" y="0"/>
                </a:lnTo>
                <a:close/>
              </a:path>
              <a:path w="5217160" h="3987800" extrusionOk="0">
                <a:moveTo>
                  <a:pt x="1400543" y="3835400"/>
                </a:moveTo>
                <a:lnTo>
                  <a:pt x="991949" y="3835400"/>
                </a:lnTo>
                <a:lnTo>
                  <a:pt x="1042075" y="3848100"/>
                </a:lnTo>
                <a:lnTo>
                  <a:pt x="1348247" y="3848100"/>
                </a:lnTo>
                <a:lnTo>
                  <a:pt x="1400543" y="3835400"/>
                </a:lnTo>
                <a:close/>
              </a:path>
              <a:path w="5217160" h="3987800" extrusionOk="0">
                <a:moveTo>
                  <a:pt x="1609460" y="3822700"/>
                </a:moveTo>
                <a:lnTo>
                  <a:pt x="792539" y="3822700"/>
                </a:lnTo>
                <a:lnTo>
                  <a:pt x="842222" y="3835400"/>
                </a:lnTo>
                <a:lnTo>
                  <a:pt x="1557278" y="3835400"/>
                </a:lnTo>
                <a:lnTo>
                  <a:pt x="1609460" y="3822700"/>
                </a:lnTo>
                <a:close/>
              </a:path>
              <a:path w="5217160" h="3987800" extrusionOk="0">
                <a:moveTo>
                  <a:pt x="1765765" y="3810000"/>
                </a:moveTo>
                <a:lnTo>
                  <a:pt x="693529" y="3810000"/>
                </a:lnTo>
                <a:lnTo>
                  <a:pt x="742974" y="3822700"/>
                </a:lnTo>
                <a:lnTo>
                  <a:pt x="1713706" y="3822700"/>
                </a:lnTo>
                <a:lnTo>
                  <a:pt x="1765765" y="3810000"/>
                </a:lnTo>
                <a:close/>
              </a:path>
              <a:path w="5217160" h="3987800" extrusionOk="0">
                <a:moveTo>
                  <a:pt x="1869733" y="3797300"/>
                </a:moveTo>
                <a:lnTo>
                  <a:pt x="595009" y="3797300"/>
                </a:lnTo>
                <a:lnTo>
                  <a:pt x="644206" y="3810000"/>
                </a:lnTo>
                <a:lnTo>
                  <a:pt x="1817775" y="3810000"/>
                </a:lnTo>
                <a:lnTo>
                  <a:pt x="1869733" y="3797300"/>
                </a:lnTo>
                <a:close/>
              </a:path>
              <a:path w="5217160" h="3987800" extrusionOk="0">
                <a:moveTo>
                  <a:pt x="5184394" y="0"/>
                </a:moveTo>
                <a:lnTo>
                  <a:pt x="5115814" y="0"/>
                </a:lnTo>
                <a:lnTo>
                  <a:pt x="5121529" y="25400"/>
                </a:lnTo>
                <a:lnTo>
                  <a:pt x="5127607" y="76200"/>
                </a:lnTo>
                <a:lnTo>
                  <a:pt x="5132729" y="127000"/>
                </a:lnTo>
                <a:lnTo>
                  <a:pt x="5136881" y="177800"/>
                </a:lnTo>
                <a:lnTo>
                  <a:pt x="5140052" y="228600"/>
                </a:lnTo>
                <a:lnTo>
                  <a:pt x="5142230" y="279400"/>
                </a:lnTo>
                <a:lnTo>
                  <a:pt x="5143774" y="330200"/>
                </a:lnTo>
                <a:lnTo>
                  <a:pt x="5144324" y="368300"/>
                </a:lnTo>
                <a:lnTo>
                  <a:pt x="5144435" y="431800"/>
                </a:lnTo>
                <a:lnTo>
                  <a:pt x="5143560" y="482600"/>
                </a:lnTo>
                <a:lnTo>
                  <a:pt x="5141886" y="533400"/>
                </a:lnTo>
                <a:lnTo>
                  <a:pt x="5139418" y="584200"/>
                </a:lnTo>
                <a:lnTo>
                  <a:pt x="5136160" y="635000"/>
                </a:lnTo>
                <a:lnTo>
                  <a:pt x="5132116" y="673100"/>
                </a:lnTo>
                <a:lnTo>
                  <a:pt x="5127290" y="723900"/>
                </a:lnTo>
                <a:lnTo>
                  <a:pt x="5121687" y="774700"/>
                </a:lnTo>
                <a:lnTo>
                  <a:pt x="5115311" y="825500"/>
                </a:lnTo>
                <a:lnTo>
                  <a:pt x="5108165" y="876300"/>
                </a:lnTo>
                <a:lnTo>
                  <a:pt x="5100254" y="927100"/>
                </a:lnTo>
                <a:lnTo>
                  <a:pt x="5091583" y="965200"/>
                </a:lnTo>
                <a:lnTo>
                  <a:pt x="5082154" y="1016000"/>
                </a:lnTo>
                <a:lnTo>
                  <a:pt x="5071974" y="1066800"/>
                </a:lnTo>
                <a:lnTo>
                  <a:pt x="5061045" y="1117600"/>
                </a:lnTo>
                <a:lnTo>
                  <a:pt x="5049371" y="1155700"/>
                </a:lnTo>
                <a:lnTo>
                  <a:pt x="5036958" y="1206500"/>
                </a:lnTo>
                <a:lnTo>
                  <a:pt x="5023809" y="1257300"/>
                </a:lnTo>
                <a:lnTo>
                  <a:pt x="5009928" y="1295400"/>
                </a:lnTo>
                <a:lnTo>
                  <a:pt x="4995320" y="1346200"/>
                </a:lnTo>
                <a:lnTo>
                  <a:pt x="4979988" y="1397000"/>
                </a:lnTo>
                <a:lnTo>
                  <a:pt x="4963938" y="1435100"/>
                </a:lnTo>
                <a:lnTo>
                  <a:pt x="4947172" y="1485900"/>
                </a:lnTo>
                <a:lnTo>
                  <a:pt x="4929695" y="1524000"/>
                </a:lnTo>
                <a:lnTo>
                  <a:pt x="4911512" y="1574800"/>
                </a:lnTo>
                <a:lnTo>
                  <a:pt x="4892626" y="1625600"/>
                </a:lnTo>
                <a:lnTo>
                  <a:pt x="4873042" y="1663700"/>
                </a:lnTo>
                <a:lnTo>
                  <a:pt x="4852764" y="1714500"/>
                </a:lnTo>
                <a:lnTo>
                  <a:pt x="4831796" y="1752600"/>
                </a:lnTo>
                <a:lnTo>
                  <a:pt x="4810141" y="1803400"/>
                </a:lnTo>
                <a:lnTo>
                  <a:pt x="4787806" y="1841500"/>
                </a:lnTo>
                <a:lnTo>
                  <a:pt x="4764793" y="1892300"/>
                </a:lnTo>
                <a:lnTo>
                  <a:pt x="4741106" y="1930400"/>
                </a:lnTo>
                <a:lnTo>
                  <a:pt x="4716750" y="1968500"/>
                </a:lnTo>
                <a:lnTo>
                  <a:pt x="4691730" y="2019300"/>
                </a:lnTo>
                <a:lnTo>
                  <a:pt x="4666048" y="2057400"/>
                </a:lnTo>
                <a:lnTo>
                  <a:pt x="4639710" y="2108200"/>
                </a:lnTo>
                <a:lnTo>
                  <a:pt x="4612719" y="2146300"/>
                </a:lnTo>
                <a:lnTo>
                  <a:pt x="4585081" y="2184400"/>
                </a:lnTo>
                <a:lnTo>
                  <a:pt x="4556867" y="2235200"/>
                </a:lnTo>
                <a:lnTo>
                  <a:pt x="4528019" y="2273300"/>
                </a:lnTo>
                <a:lnTo>
                  <a:pt x="4498541" y="2311400"/>
                </a:lnTo>
                <a:lnTo>
                  <a:pt x="4468439" y="2349500"/>
                </a:lnTo>
                <a:lnTo>
                  <a:pt x="4437721" y="2400300"/>
                </a:lnTo>
                <a:lnTo>
                  <a:pt x="4406391" y="2438400"/>
                </a:lnTo>
                <a:lnTo>
                  <a:pt x="4374456" y="2476500"/>
                </a:lnTo>
                <a:lnTo>
                  <a:pt x="4341922" y="2514600"/>
                </a:lnTo>
                <a:lnTo>
                  <a:pt x="4308796" y="2552700"/>
                </a:lnTo>
                <a:lnTo>
                  <a:pt x="4275083" y="2590800"/>
                </a:lnTo>
                <a:lnTo>
                  <a:pt x="4240789" y="2628900"/>
                </a:lnTo>
                <a:lnTo>
                  <a:pt x="4205920" y="2667000"/>
                </a:lnTo>
                <a:lnTo>
                  <a:pt x="4170484" y="2705100"/>
                </a:lnTo>
                <a:lnTo>
                  <a:pt x="4134485" y="2743200"/>
                </a:lnTo>
                <a:lnTo>
                  <a:pt x="4097930" y="2768600"/>
                </a:lnTo>
                <a:lnTo>
                  <a:pt x="4060825" y="2806700"/>
                </a:lnTo>
                <a:lnTo>
                  <a:pt x="4023176" y="2844800"/>
                </a:lnTo>
                <a:lnTo>
                  <a:pt x="3984989" y="2870200"/>
                </a:lnTo>
                <a:lnTo>
                  <a:pt x="3946271" y="2908300"/>
                </a:lnTo>
                <a:lnTo>
                  <a:pt x="3937783" y="2921000"/>
                </a:lnTo>
                <a:lnTo>
                  <a:pt x="3928379" y="2921000"/>
                </a:lnTo>
                <a:lnTo>
                  <a:pt x="3918142" y="2933700"/>
                </a:lnTo>
                <a:lnTo>
                  <a:pt x="4023461" y="2933700"/>
                </a:lnTo>
                <a:lnTo>
                  <a:pt x="4060187" y="2908300"/>
                </a:lnTo>
                <a:lnTo>
                  <a:pt x="4096385" y="2870200"/>
                </a:lnTo>
                <a:lnTo>
                  <a:pt x="4133403" y="2832100"/>
                </a:lnTo>
                <a:lnTo>
                  <a:pt x="4169867" y="2794000"/>
                </a:lnTo>
                <a:lnTo>
                  <a:pt x="4205771" y="2768600"/>
                </a:lnTo>
                <a:lnTo>
                  <a:pt x="4241115" y="2730500"/>
                </a:lnTo>
                <a:lnTo>
                  <a:pt x="4275894" y="2692400"/>
                </a:lnTo>
                <a:lnTo>
                  <a:pt x="4310106" y="2654300"/>
                </a:lnTo>
                <a:lnTo>
                  <a:pt x="4343747" y="2616200"/>
                </a:lnTo>
                <a:lnTo>
                  <a:pt x="4376816" y="2578100"/>
                </a:lnTo>
                <a:lnTo>
                  <a:pt x="4409309" y="2540000"/>
                </a:lnTo>
                <a:lnTo>
                  <a:pt x="4441222" y="2501900"/>
                </a:lnTo>
                <a:lnTo>
                  <a:pt x="4472554" y="2463800"/>
                </a:lnTo>
                <a:lnTo>
                  <a:pt x="4503302" y="2425700"/>
                </a:lnTo>
                <a:lnTo>
                  <a:pt x="4533462" y="2387600"/>
                </a:lnTo>
                <a:lnTo>
                  <a:pt x="4563031" y="2349500"/>
                </a:lnTo>
                <a:lnTo>
                  <a:pt x="4592007" y="2298700"/>
                </a:lnTo>
                <a:lnTo>
                  <a:pt x="4620387" y="2260600"/>
                </a:lnTo>
                <a:lnTo>
                  <a:pt x="4648167" y="2222500"/>
                </a:lnTo>
                <a:lnTo>
                  <a:pt x="4675346" y="2184400"/>
                </a:lnTo>
                <a:lnTo>
                  <a:pt x="4701919" y="2133600"/>
                </a:lnTo>
                <a:lnTo>
                  <a:pt x="4727885" y="2095500"/>
                </a:lnTo>
                <a:lnTo>
                  <a:pt x="4753239" y="2057400"/>
                </a:lnTo>
                <a:lnTo>
                  <a:pt x="4777980" y="2006600"/>
                </a:lnTo>
                <a:lnTo>
                  <a:pt x="4802104" y="1968500"/>
                </a:lnTo>
                <a:lnTo>
                  <a:pt x="4825609" y="1930400"/>
                </a:lnTo>
                <a:lnTo>
                  <a:pt x="4848491" y="1879600"/>
                </a:lnTo>
                <a:lnTo>
                  <a:pt x="4870748" y="1841500"/>
                </a:lnTo>
                <a:lnTo>
                  <a:pt x="4892377" y="1790700"/>
                </a:lnTo>
                <a:lnTo>
                  <a:pt x="4913374" y="1739900"/>
                </a:lnTo>
                <a:lnTo>
                  <a:pt x="4933738" y="1701800"/>
                </a:lnTo>
                <a:lnTo>
                  <a:pt x="4953464" y="1651000"/>
                </a:lnTo>
                <a:lnTo>
                  <a:pt x="4972550" y="1612900"/>
                </a:lnTo>
                <a:lnTo>
                  <a:pt x="4990994" y="1562100"/>
                </a:lnTo>
                <a:lnTo>
                  <a:pt x="5008792" y="1511300"/>
                </a:lnTo>
                <a:lnTo>
                  <a:pt x="5025941" y="1460500"/>
                </a:lnTo>
                <a:lnTo>
                  <a:pt x="5042439" y="1422400"/>
                </a:lnTo>
                <a:lnTo>
                  <a:pt x="5058283" y="1371600"/>
                </a:lnTo>
                <a:lnTo>
                  <a:pt x="5073969" y="1320800"/>
                </a:lnTo>
                <a:lnTo>
                  <a:pt x="5088874" y="1270000"/>
                </a:lnTo>
                <a:lnTo>
                  <a:pt x="5102991" y="1219200"/>
                </a:lnTo>
                <a:lnTo>
                  <a:pt x="5116313" y="1168400"/>
                </a:lnTo>
                <a:lnTo>
                  <a:pt x="5128836" y="1117600"/>
                </a:lnTo>
                <a:lnTo>
                  <a:pt x="5140551" y="1066800"/>
                </a:lnTo>
                <a:lnTo>
                  <a:pt x="5151455" y="1016000"/>
                </a:lnTo>
                <a:lnTo>
                  <a:pt x="5161539" y="965200"/>
                </a:lnTo>
                <a:lnTo>
                  <a:pt x="5170798" y="914400"/>
                </a:lnTo>
                <a:lnTo>
                  <a:pt x="5179226" y="863600"/>
                </a:lnTo>
                <a:lnTo>
                  <a:pt x="5186816" y="812800"/>
                </a:lnTo>
                <a:lnTo>
                  <a:pt x="5193562" y="762000"/>
                </a:lnTo>
                <a:lnTo>
                  <a:pt x="5199459" y="711200"/>
                </a:lnTo>
                <a:lnTo>
                  <a:pt x="5204499" y="660400"/>
                </a:lnTo>
                <a:lnTo>
                  <a:pt x="5208677" y="609600"/>
                </a:lnTo>
                <a:lnTo>
                  <a:pt x="5211987" y="558800"/>
                </a:lnTo>
                <a:lnTo>
                  <a:pt x="5214422" y="508000"/>
                </a:lnTo>
                <a:lnTo>
                  <a:pt x="5215976" y="469900"/>
                </a:lnTo>
                <a:lnTo>
                  <a:pt x="5216643" y="419100"/>
                </a:lnTo>
                <a:lnTo>
                  <a:pt x="5216416" y="368300"/>
                </a:lnTo>
                <a:lnTo>
                  <a:pt x="5215290" y="317500"/>
                </a:lnTo>
                <a:lnTo>
                  <a:pt x="5213259" y="266700"/>
                </a:lnTo>
                <a:lnTo>
                  <a:pt x="5210315" y="215900"/>
                </a:lnTo>
                <a:lnTo>
                  <a:pt x="5206453" y="165100"/>
                </a:lnTo>
                <a:lnTo>
                  <a:pt x="5201667" y="114300"/>
                </a:lnTo>
                <a:lnTo>
                  <a:pt x="5195951" y="63500"/>
                </a:lnTo>
                <a:lnTo>
                  <a:pt x="5184394" y="0"/>
                </a:lnTo>
                <a:close/>
              </a:path>
            </a:pathLst>
          </a:custGeom>
          <a:solidFill>
            <a:srgbClr val="8250C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p9"/>
          <p:cNvSpPr txBox="1"/>
          <p:nvPr/>
        </p:nvSpPr>
        <p:spPr>
          <a:xfrm>
            <a:off x="2679405" y="714020"/>
            <a:ext cx="7535944" cy="7264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4600"/>
              <a:buFont typeface="Arial"/>
              <a:buNone/>
            </a:pPr>
            <a:r>
              <a:rPr lang="en-GB" sz="4600" b="1" i="0" u="none" strike="noStrike" cap="none" dirty="0">
                <a:solidFill>
                  <a:schemeClr val="tx1"/>
                </a:solidFill>
                <a:latin typeface="Arial"/>
                <a:ea typeface="Arial"/>
                <a:cs typeface="Arial"/>
                <a:sym typeface="Arial"/>
              </a:rPr>
              <a:t>Key Metrics</a:t>
            </a:r>
            <a:endParaRPr sz="4600" b="1" i="0" u="none" strike="noStrike" cap="none" dirty="0">
              <a:solidFill>
                <a:schemeClr val="tx1"/>
              </a:solidFill>
              <a:latin typeface="Arial"/>
              <a:ea typeface="Arial"/>
              <a:cs typeface="Arial"/>
              <a:sym typeface="Arial"/>
            </a:endParaRPr>
          </a:p>
        </p:txBody>
      </p:sp>
      <p:sp>
        <p:nvSpPr>
          <p:cNvPr id="5" name="TextBox 4">
            <a:extLst>
              <a:ext uri="{FF2B5EF4-FFF2-40B4-BE49-F238E27FC236}">
                <a16:creationId xmlns:a16="http://schemas.microsoft.com/office/drawing/2014/main" id="{8642E151-37AB-5256-B676-3638A2596FB3}"/>
              </a:ext>
            </a:extLst>
          </p:cNvPr>
          <p:cNvSpPr txBox="1"/>
          <p:nvPr/>
        </p:nvSpPr>
        <p:spPr>
          <a:xfrm>
            <a:off x="2530547" y="1950912"/>
            <a:ext cx="8180021" cy="4708981"/>
          </a:xfrm>
          <a:prstGeom prst="rect">
            <a:avLst/>
          </a:prstGeom>
          <a:noFill/>
        </p:spPr>
        <p:txBody>
          <a:bodyPr wrap="square">
            <a:spAutoFit/>
          </a:bodyPr>
          <a:lstStyle/>
          <a:p>
            <a:pPr algn="just">
              <a:spcAft>
                <a:spcPts val="1200"/>
              </a:spcAft>
            </a:pPr>
            <a:r>
              <a:rPr lang="en-US" sz="2000" dirty="0"/>
              <a:t>The key matrices  for this project include:</a:t>
            </a:r>
          </a:p>
          <a:p>
            <a:pPr algn="just">
              <a:spcAft>
                <a:spcPts val="1200"/>
              </a:spcAft>
              <a:buFont typeface="+mj-lt"/>
              <a:buAutoNum type="arabicPeriod"/>
            </a:pPr>
            <a:r>
              <a:rPr lang="en-US" sz="2000" b="1" dirty="0"/>
              <a:t>Sales Performance</a:t>
            </a:r>
            <a:r>
              <a:rPr lang="en-US" sz="2000" dirty="0"/>
              <a:t>: Total sales, sales by product category, and sales trends over time.</a:t>
            </a:r>
          </a:p>
          <a:p>
            <a:pPr algn="just">
              <a:spcAft>
                <a:spcPts val="1200"/>
              </a:spcAft>
              <a:buFont typeface="+mj-lt"/>
              <a:buAutoNum type="arabicPeriod"/>
            </a:pPr>
            <a:r>
              <a:rPr lang="en-US" sz="2000" b="1" dirty="0"/>
              <a:t>Profitability</a:t>
            </a:r>
            <a:r>
              <a:rPr lang="en-US" sz="2000" dirty="0"/>
              <a:t>: Average profit margins by product sub-category.</a:t>
            </a:r>
          </a:p>
          <a:p>
            <a:pPr algn="just">
              <a:spcAft>
                <a:spcPts val="1200"/>
              </a:spcAft>
              <a:buFont typeface="+mj-lt"/>
              <a:buAutoNum type="arabicPeriod"/>
            </a:pPr>
            <a:r>
              <a:rPr lang="en-US" sz="2000" b="1" dirty="0"/>
              <a:t>Customer Analysis</a:t>
            </a:r>
            <a:r>
              <a:rPr lang="en-US" sz="2000" dirty="0"/>
              <a:t>: Repeat versus new orders, customer retention rates.</a:t>
            </a:r>
          </a:p>
          <a:p>
            <a:pPr algn="just">
              <a:spcAft>
                <a:spcPts val="1200"/>
              </a:spcAft>
              <a:buFont typeface="+mj-lt"/>
              <a:buAutoNum type="arabicPeriod"/>
            </a:pPr>
            <a:r>
              <a:rPr lang="en-US" sz="2000" b="1" dirty="0"/>
              <a:t>Cumulative Sales</a:t>
            </a:r>
            <a:r>
              <a:rPr lang="en-US" sz="2000" dirty="0"/>
              <a:t>: Total sales accumulation by product sub-category over time.</a:t>
            </a:r>
          </a:p>
          <a:p>
            <a:pPr algn="just">
              <a:spcAft>
                <a:spcPts val="1200"/>
              </a:spcAft>
              <a:buFont typeface="+mj-lt"/>
              <a:buAutoNum type="arabicPeriod"/>
            </a:pPr>
            <a:r>
              <a:rPr lang="en-US" sz="2000" b="1" dirty="0"/>
              <a:t>Growth Analysis</a:t>
            </a:r>
            <a:r>
              <a:rPr lang="en-US" sz="2000" dirty="0"/>
              <a:t>: Identification of categories driving growth and profitability.</a:t>
            </a:r>
          </a:p>
          <a:p>
            <a:pPr algn="just">
              <a:spcAft>
                <a:spcPts val="1200"/>
              </a:spcAft>
            </a:pPr>
            <a:r>
              <a:rPr lang="en-US" sz="2000" dirty="0"/>
              <a:t>These matrices provide essential insights into product performance, profitability, customer behavior, and overall business growth.</a:t>
            </a:r>
          </a:p>
        </p:txBody>
      </p:sp>
    </p:spTree>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0"/>
          <p:cNvSpPr/>
          <p:nvPr/>
        </p:nvSpPr>
        <p:spPr>
          <a:xfrm>
            <a:off x="0" y="0"/>
            <a:ext cx="4037076"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E476CDDF-A3EA-0AE6-AAE1-EB6BA572A3EA}"/>
              </a:ext>
            </a:extLst>
          </p:cNvPr>
          <p:cNvPicPr>
            <a:picLocks noChangeAspect="1"/>
          </p:cNvPicPr>
          <p:nvPr/>
        </p:nvPicPr>
        <p:blipFill>
          <a:blip r:embed="rId4"/>
          <a:stretch>
            <a:fillRect/>
          </a:stretch>
        </p:blipFill>
        <p:spPr>
          <a:xfrm>
            <a:off x="88491" y="98177"/>
            <a:ext cx="12244238" cy="698872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11"/>
          <p:cNvSpPr/>
          <p:nvPr/>
        </p:nvSpPr>
        <p:spPr>
          <a:xfrm>
            <a:off x="2522220" y="5785103"/>
            <a:ext cx="7141845" cy="152400"/>
          </a:xfrm>
          <a:custGeom>
            <a:avLst/>
            <a:gdLst/>
            <a:ahLst/>
            <a:cxnLst/>
            <a:rect l="l" t="t" r="r" b="b"/>
            <a:pathLst>
              <a:path w="7141845" h="152400" extrusionOk="0">
                <a:moveTo>
                  <a:pt x="0" y="152400"/>
                </a:moveTo>
                <a:lnTo>
                  <a:pt x="7141463" y="152400"/>
                </a:lnTo>
                <a:lnTo>
                  <a:pt x="7141463" y="0"/>
                </a:lnTo>
                <a:lnTo>
                  <a:pt x="0" y="0"/>
                </a:lnTo>
                <a:lnTo>
                  <a:pt x="0" y="15240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29" name="Google Shape;229;p11"/>
          <p:cNvGrpSpPr/>
          <p:nvPr/>
        </p:nvGrpSpPr>
        <p:grpSpPr>
          <a:xfrm>
            <a:off x="454151" y="0"/>
            <a:ext cx="11274552" cy="5615940"/>
            <a:chOff x="454151" y="0"/>
            <a:chExt cx="11274552" cy="5615940"/>
          </a:xfrm>
        </p:grpSpPr>
        <p:sp>
          <p:nvSpPr>
            <p:cNvPr id="230" name="Google Shape;230;p11"/>
            <p:cNvSpPr/>
            <p:nvPr/>
          </p:nvSpPr>
          <p:spPr>
            <a:xfrm>
              <a:off x="2522219" y="0"/>
              <a:ext cx="7147559" cy="5615940"/>
            </a:xfrm>
            <a:custGeom>
              <a:avLst/>
              <a:gdLst/>
              <a:ahLst/>
              <a:cxnLst/>
              <a:rect l="l" t="t" r="r" b="b"/>
              <a:pathLst>
                <a:path w="7147559" h="5615940" extrusionOk="0">
                  <a:moveTo>
                    <a:pt x="0" y="5615940"/>
                  </a:moveTo>
                  <a:lnTo>
                    <a:pt x="7147559" y="5615940"/>
                  </a:lnTo>
                  <a:lnTo>
                    <a:pt x="7147559" y="0"/>
                  </a:lnTo>
                  <a:lnTo>
                    <a:pt x="0" y="0"/>
                  </a:lnTo>
                  <a:lnTo>
                    <a:pt x="0" y="561594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11"/>
            <p:cNvSpPr/>
            <p:nvPr/>
          </p:nvSpPr>
          <p:spPr>
            <a:xfrm>
              <a:off x="454151" y="1040891"/>
              <a:ext cx="11274552" cy="36316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11"/>
            <p:cNvSpPr/>
            <p:nvPr/>
          </p:nvSpPr>
          <p:spPr>
            <a:xfrm>
              <a:off x="595883" y="1056132"/>
              <a:ext cx="11000740" cy="3357879"/>
            </a:xfrm>
            <a:custGeom>
              <a:avLst/>
              <a:gdLst/>
              <a:ahLst/>
              <a:cxnLst/>
              <a:rect l="l" t="t" r="r" b="b"/>
              <a:pathLst>
                <a:path w="11000740" h="3357879" extrusionOk="0">
                  <a:moveTo>
                    <a:pt x="11000232" y="0"/>
                  </a:moveTo>
                  <a:lnTo>
                    <a:pt x="0" y="0"/>
                  </a:lnTo>
                  <a:lnTo>
                    <a:pt x="0" y="3357372"/>
                  </a:lnTo>
                  <a:lnTo>
                    <a:pt x="11000232" y="3357372"/>
                  </a:lnTo>
                  <a:lnTo>
                    <a:pt x="110002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3" name="Google Shape;233;p11"/>
          <p:cNvSpPr txBox="1">
            <a:spLocks noGrp="1"/>
          </p:cNvSpPr>
          <p:nvPr>
            <p:ph type="title"/>
          </p:nvPr>
        </p:nvSpPr>
        <p:spPr>
          <a:xfrm>
            <a:off x="1155200" y="1806975"/>
            <a:ext cx="10784100" cy="10287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GB" sz="6600">
                <a:solidFill>
                  <a:srgbClr val="000000"/>
                </a:solidFill>
              </a:rPr>
              <a:t>Recommended</a:t>
            </a:r>
            <a:endParaRPr sz="6600"/>
          </a:p>
        </p:txBody>
      </p:sp>
      <p:sp>
        <p:nvSpPr>
          <p:cNvPr id="234" name="Google Shape;234;p11"/>
          <p:cNvSpPr txBox="1"/>
          <p:nvPr/>
        </p:nvSpPr>
        <p:spPr>
          <a:xfrm>
            <a:off x="4703275" y="2694500"/>
            <a:ext cx="4960800" cy="1028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6600"/>
              <a:buFont typeface="Arial"/>
              <a:buNone/>
            </a:pPr>
            <a:r>
              <a:rPr lang="en-GB" sz="6600" b="0" i="0" u="none" strike="noStrike" cap="none">
                <a:solidFill>
                  <a:schemeClr val="dk1"/>
                </a:solidFill>
                <a:latin typeface="Arial"/>
                <a:ea typeface="Arial"/>
                <a:cs typeface="Arial"/>
                <a:sym typeface="Arial"/>
              </a:rPr>
              <a:t>Analysis</a:t>
            </a:r>
            <a:endParaRPr sz="6600" b="0" i="0" u="none" strike="noStrike" cap="none">
              <a:solidFill>
                <a:schemeClr val="dk1"/>
              </a:solidFill>
              <a:latin typeface="Arial"/>
              <a:ea typeface="Arial"/>
              <a:cs typeface="Arial"/>
              <a:sym typeface="Arial"/>
            </a:endParaRPr>
          </a:p>
        </p:txBody>
      </p:sp>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4" name="Google Shape;244;p12"/>
          <p:cNvSpPr txBox="1">
            <a:spLocks noGrp="1"/>
          </p:cNvSpPr>
          <p:nvPr>
            <p:ph type="title"/>
          </p:nvPr>
        </p:nvSpPr>
        <p:spPr>
          <a:xfrm>
            <a:off x="502578" y="226371"/>
            <a:ext cx="748855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Recommended Analysis</a:t>
            </a:r>
            <a:endParaRPr dirty="0"/>
          </a:p>
        </p:txBody>
      </p:sp>
      <p:sp>
        <p:nvSpPr>
          <p:cNvPr id="8" name="Rectangle 7">
            <a:extLst>
              <a:ext uri="{FF2B5EF4-FFF2-40B4-BE49-F238E27FC236}">
                <a16:creationId xmlns:a16="http://schemas.microsoft.com/office/drawing/2014/main" id="{0CD7DA25-D1FF-3B1D-94B8-A2DC9D41CC25}"/>
              </a:ext>
            </a:extLst>
          </p:cNvPr>
          <p:cNvSpPr/>
          <p:nvPr/>
        </p:nvSpPr>
        <p:spPr>
          <a:xfrm>
            <a:off x="0" y="1155483"/>
            <a:ext cx="12051663" cy="22100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2" name="Diagram 11">
            <a:extLst>
              <a:ext uri="{FF2B5EF4-FFF2-40B4-BE49-F238E27FC236}">
                <a16:creationId xmlns:a16="http://schemas.microsoft.com/office/drawing/2014/main" id="{814EA25B-E5D3-0E5B-BB52-A1585ADCF294}"/>
              </a:ext>
            </a:extLst>
          </p:cNvPr>
          <p:cNvGraphicFramePr/>
          <p:nvPr>
            <p:extLst>
              <p:ext uri="{D42A27DB-BD31-4B8C-83A1-F6EECF244321}">
                <p14:modId xmlns:p14="http://schemas.microsoft.com/office/powerpoint/2010/main" val="3823047654"/>
              </p:ext>
            </p:extLst>
          </p:nvPr>
        </p:nvGraphicFramePr>
        <p:xfrm>
          <a:off x="3997988" y="1845194"/>
          <a:ext cx="4653223" cy="4649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7497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C82E7D46-B551-4B30-8370-28DC159EE0D6}"/>
                                            </p:graphicEl>
                                          </p:spTgt>
                                        </p:tgtEl>
                                        <p:attrNameLst>
                                          <p:attrName>style.visibility</p:attrName>
                                        </p:attrNameLst>
                                      </p:cBhvr>
                                      <p:to>
                                        <p:strVal val="visible"/>
                                      </p:to>
                                    </p:set>
                                    <p:animEffect transition="in" filter="fade">
                                      <p:cBhvr>
                                        <p:cTn id="7" dur="500"/>
                                        <p:tgtEl>
                                          <p:spTgt spid="12">
                                            <p:graphicEl>
                                              <a:dgm id="{C82E7D46-B551-4B30-8370-28DC159EE0D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graphicEl>
                                              <a:dgm id="{EB053402-A111-4847-8EE0-1DA3C54FEDB0}"/>
                                            </p:graphicEl>
                                          </p:spTgt>
                                        </p:tgtEl>
                                        <p:attrNameLst>
                                          <p:attrName>style.visibility</p:attrName>
                                        </p:attrNameLst>
                                      </p:cBhvr>
                                      <p:to>
                                        <p:strVal val="visible"/>
                                      </p:to>
                                    </p:set>
                                    <p:animEffect transition="in" filter="fade">
                                      <p:cBhvr>
                                        <p:cTn id="12" dur="500"/>
                                        <p:tgtEl>
                                          <p:spTgt spid="12">
                                            <p:graphicEl>
                                              <a:dgm id="{EB053402-A111-4847-8EE0-1DA3C54FEDB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graphicEl>
                                              <a:dgm id="{569DC673-0599-40EF-BED8-265FDF6358AA}"/>
                                            </p:graphicEl>
                                          </p:spTgt>
                                        </p:tgtEl>
                                        <p:attrNameLst>
                                          <p:attrName>style.visibility</p:attrName>
                                        </p:attrNameLst>
                                      </p:cBhvr>
                                      <p:to>
                                        <p:strVal val="visible"/>
                                      </p:to>
                                    </p:set>
                                    <p:animEffect transition="in" filter="fade">
                                      <p:cBhvr>
                                        <p:cTn id="17" dur="500"/>
                                        <p:tgtEl>
                                          <p:spTgt spid="12">
                                            <p:graphicEl>
                                              <a:dgm id="{569DC673-0599-40EF-BED8-265FDF6358A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DE1AC60A-389B-471F-8684-F37F73DBFC0D}"/>
                                            </p:graphicEl>
                                          </p:spTgt>
                                        </p:tgtEl>
                                        <p:attrNameLst>
                                          <p:attrName>style.visibility</p:attrName>
                                        </p:attrNameLst>
                                      </p:cBhvr>
                                      <p:to>
                                        <p:strVal val="visible"/>
                                      </p:to>
                                    </p:set>
                                    <p:animEffect transition="in" filter="fade">
                                      <p:cBhvr>
                                        <p:cTn id="22" dur="500"/>
                                        <p:tgtEl>
                                          <p:spTgt spid="12">
                                            <p:graphicEl>
                                              <a:dgm id="{DE1AC60A-389B-471F-8684-F37F73DBFC0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graphicEl>
                                              <a:dgm id="{477C8565-D6E8-4811-A4E5-1EFCE52C3A43}"/>
                                            </p:graphicEl>
                                          </p:spTgt>
                                        </p:tgtEl>
                                        <p:attrNameLst>
                                          <p:attrName>style.visibility</p:attrName>
                                        </p:attrNameLst>
                                      </p:cBhvr>
                                      <p:to>
                                        <p:strVal val="visible"/>
                                      </p:to>
                                    </p:set>
                                    <p:animEffect transition="in" filter="fade">
                                      <p:cBhvr>
                                        <p:cTn id="27" dur="500"/>
                                        <p:tgtEl>
                                          <p:spTgt spid="12">
                                            <p:graphicEl>
                                              <a:dgm id="{477C8565-D6E8-4811-A4E5-1EFCE52C3A4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graphicEl>
                                              <a:dgm id="{978CDC19-C272-468E-BCF2-3B2B76538CBF}"/>
                                            </p:graphicEl>
                                          </p:spTgt>
                                        </p:tgtEl>
                                        <p:attrNameLst>
                                          <p:attrName>style.visibility</p:attrName>
                                        </p:attrNameLst>
                                      </p:cBhvr>
                                      <p:to>
                                        <p:strVal val="visible"/>
                                      </p:to>
                                    </p:set>
                                    <p:animEffect transition="in" filter="fade">
                                      <p:cBhvr>
                                        <p:cTn id="32" dur="500"/>
                                        <p:tgtEl>
                                          <p:spTgt spid="12">
                                            <p:graphicEl>
                                              <a:dgm id="{978CDC19-C272-468E-BCF2-3B2B76538CB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4" name="Google Shape;244;p12"/>
          <p:cNvSpPr txBox="1">
            <a:spLocks noGrp="1"/>
          </p:cNvSpPr>
          <p:nvPr>
            <p:ph type="title"/>
          </p:nvPr>
        </p:nvSpPr>
        <p:spPr>
          <a:xfrm>
            <a:off x="502578" y="226371"/>
            <a:ext cx="748855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Recommended Analysis</a:t>
            </a:r>
            <a:endParaRPr dirty="0"/>
          </a:p>
        </p:txBody>
      </p:sp>
      <p:pic>
        <p:nvPicPr>
          <p:cNvPr id="5" name="Picture 4">
            <a:extLst>
              <a:ext uri="{FF2B5EF4-FFF2-40B4-BE49-F238E27FC236}">
                <a16:creationId xmlns:a16="http://schemas.microsoft.com/office/drawing/2014/main" id="{5D719321-9A47-B18C-96D4-AD801DFF9425}"/>
              </a:ext>
            </a:extLst>
          </p:cNvPr>
          <p:cNvPicPr>
            <a:picLocks noChangeAspect="1"/>
          </p:cNvPicPr>
          <p:nvPr/>
        </p:nvPicPr>
        <p:blipFill>
          <a:blip r:embed="rId3"/>
          <a:stretch>
            <a:fillRect/>
          </a:stretch>
        </p:blipFill>
        <p:spPr>
          <a:xfrm>
            <a:off x="1885345" y="2389124"/>
            <a:ext cx="6781724" cy="4755920"/>
          </a:xfrm>
          <a:prstGeom prst="rect">
            <a:avLst/>
          </a:prstGeom>
        </p:spPr>
      </p:pic>
      <p:pic>
        <p:nvPicPr>
          <p:cNvPr id="4" name="Picture 3">
            <a:extLst>
              <a:ext uri="{FF2B5EF4-FFF2-40B4-BE49-F238E27FC236}">
                <a16:creationId xmlns:a16="http://schemas.microsoft.com/office/drawing/2014/main" id="{D4B08574-562E-FE81-2E3E-616D6F5D0AFF}"/>
              </a:ext>
            </a:extLst>
          </p:cNvPr>
          <p:cNvPicPr>
            <a:picLocks noChangeAspect="1"/>
          </p:cNvPicPr>
          <p:nvPr/>
        </p:nvPicPr>
        <p:blipFill>
          <a:blip r:embed="rId4"/>
          <a:srcRect/>
          <a:stretch/>
        </p:blipFill>
        <p:spPr>
          <a:xfrm>
            <a:off x="8520655" y="1548684"/>
            <a:ext cx="3531008" cy="2476243"/>
          </a:xfrm>
          <a:prstGeom prst="rect">
            <a:avLst/>
          </a:prstGeom>
          <a:ln>
            <a:noFill/>
          </a:ln>
          <a:effectLst>
            <a:outerShdw blurRad="292100" dist="139700" dir="2700000" algn="tl" rotWithShape="0">
              <a:srgbClr val="333333">
                <a:alpha val="65000"/>
              </a:srgbClr>
            </a:outerShdw>
          </a:effectLst>
        </p:spPr>
      </p:pic>
      <p:graphicFrame>
        <p:nvGraphicFramePr>
          <p:cNvPr id="6" name="Table 5">
            <a:extLst>
              <a:ext uri="{FF2B5EF4-FFF2-40B4-BE49-F238E27FC236}">
                <a16:creationId xmlns:a16="http://schemas.microsoft.com/office/drawing/2014/main" id="{C1432F87-20BE-D122-9110-872B587F87EB}"/>
              </a:ext>
            </a:extLst>
          </p:cNvPr>
          <p:cNvGraphicFramePr>
            <a:graphicFrameLocks noGrp="1"/>
          </p:cNvGraphicFramePr>
          <p:nvPr>
            <p:extLst>
              <p:ext uri="{D42A27DB-BD31-4B8C-83A1-F6EECF244321}">
                <p14:modId xmlns:p14="http://schemas.microsoft.com/office/powerpoint/2010/main" val="2033993152"/>
              </p:ext>
            </p:extLst>
          </p:nvPr>
        </p:nvGraphicFramePr>
        <p:xfrm>
          <a:off x="4862699" y="1612978"/>
          <a:ext cx="3363042" cy="1022350"/>
        </p:xfrm>
        <a:graphic>
          <a:graphicData uri="http://schemas.openxmlformats.org/drawingml/2006/table">
            <a:tbl>
              <a:tblPr>
                <a:tableStyleId>{5C22544A-7EE6-4342-B048-85BDC9FD1C3A}</a:tableStyleId>
              </a:tblPr>
              <a:tblGrid>
                <a:gridCol w="693442">
                  <a:extLst>
                    <a:ext uri="{9D8B030D-6E8A-4147-A177-3AD203B41FA5}">
                      <a16:colId xmlns:a16="http://schemas.microsoft.com/office/drawing/2014/main" val="1573767610"/>
                    </a:ext>
                  </a:extLst>
                </a:gridCol>
                <a:gridCol w="1251767">
                  <a:extLst>
                    <a:ext uri="{9D8B030D-6E8A-4147-A177-3AD203B41FA5}">
                      <a16:colId xmlns:a16="http://schemas.microsoft.com/office/drawing/2014/main" val="4178958033"/>
                    </a:ext>
                  </a:extLst>
                </a:gridCol>
                <a:gridCol w="1417833">
                  <a:extLst>
                    <a:ext uri="{9D8B030D-6E8A-4147-A177-3AD203B41FA5}">
                      <a16:colId xmlns:a16="http://schemas.microsoft.com/office/drawing/2014/main" val="3530672961"/>
                    </a:ext>
                  </a:extLst>
                </a:gridCol>
              </a:tblGrid>
              <a:tr h="0">
                <a:tc>
                  <a:txBody>
                    <a:bodyPr/>
                    <a:lstStyle/>
                    <a:p>
                      <a:pPr algn="ctr" fontAlgn="b"/>
                      <a:r>
                        <a:rPr lang="en-IN" sz="1500" u="none" strike="noStrike" dirty="0">
                          <a:effectLst/>
                        </a:rPr>
                        <a:t>Years</a:t>
                      </a:r>
                      <a:endParaRPr lang="en-IN" sz="1500" b="1" i="0" u="none" strike="noStrike" dirty="0">
                        <a:solidFill>
                          <a:srgbClr val="1F497D"/>
                        </a:solidFill>
                        <a:effectLst/>
                        <a:latin typeface="Calibri" panose="020F0502020204030204" pitchFamily="34" charset="0"/>
                      </a:endParaRPr>
                    </a:p>
                  </a:txBody>
                  <a:tcPr marL="6350" marR="6350" marT="6350" marB="0" anchor="b"/>
                </a:tc>
                <a:tc>
                  <a:txBody>
                    <a:bodyPr/>
                    <a:lstStyle/>
                    <a:p>
                      <a:pPr algn="ctr" fontAlgn="b"/>
                      <a:r>
                        <a:rPr lang="en-IN" sz="1500" u="none" strike="noStrike" dirty="0">
                          <a:effectLst/>
                        </a:rPr>
                        <a:t>Total Sales</a:t>
                      </a:r>
                      <a:endParaRPr lang="en-IN" sz="1500" b="1" i="0" u="none" strike="noStrike" dirty="0">
                        <a:solidFill>
                          <a:srgbClr val="1F497D"/>
                        </a:solidFill>
                        <a:effectLst/>
                        <a:latin typeface="Calibri" panose="020F0502020204030204" pitchFamily="34" charset="0"/>
                      </a:endParaRPr>
                    </a:p>
                  </a:txBody>
                  <a:tcPr marL="6350" marR="6350" marT="6350" marB="0" anchor="b"/>
                </a:tc>
                <a:tc>
                  <a:txBody>
                    <a:bodyPr/>
                    <a:lstStyle/>
                    <a:p>
                      <a:pPr algn="ctr" fontAlgn="b"/>
                      <a:r>
                        <a:rPr lang="en-IN" sz="1500" u="none" strike="noStrike" dirty="0">
                          <a:effectLst/>
                        </a:rPr>
                        <a:t>% Increase</a:t>
                      </a:r>
                      <a:endParaRPr lang="en-IN" sz="1500" b="1" i="0" u="none" strike="noStrike" dirty="0">
                        <a:solidFill>
                          <a:srgbClr val="1F497D"/>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7621405"/>
                  </a:ext>
                </a:extLst>
              </a:tr>
              <a:tr h="196850">
                <a:tc>
                  <a:txBody>
                    <a:bodyPr/>
                    <a:lstStyle/>
                    <a:p>
                      <a:pPr algn="ctr" fontAlgn="t"/>
                      <a:r>
                        <a:rPr lang="en-IN" sz="1200" u="none" strike="noStrike">
                          <a:effectLst/>
                        </a:rPr>
                        <a:t>2014</a:t>
                      </a:r>
                      <a:endParaRPr lang="en-IN" sz="12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IN" sz="1200" b="0" i="0" u="none" strike="noStrike">
                          <a:solidFill>
                            <a:srgbClr val="000000"/>
                          </a:solidFill>
                          <a:effectLst/>
                          <a:latin typeface="Calibri" panose="020F0502020204030204" pitchFamily="34" charset="0"/>
                        </a:rPr>
                        <a:t>484247</a:t>
                      </a:r>
                    </a:p>
                  </a:txBody>
                  <a:tcPr marL="6350" marR="6350" marT="6350" marB="0"/>
                </a:tc>
                <a:tc>
                  <a:txBody>
                    <a:bodyPr/>
                    <a:lstStyle/>
                    <a:p>
                      <a:pPr algn="ctr" fontAlgn="t"/>
                      <a:r>
                        <a:rPr lang="en-IN" sz="1200" u="none" strike="noStrike">
                          <a:effectLst/>
                        </a:rPr>
                        <a:t>NA</a:t>
                      </a:r>
                      <a:endParaRPr lang="en-IN"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437285186"/>
                  </a:ext>
                </a:extLst>
              </a:tr>
              <a:tr h="196850">
                <a:tc>
                  <a:txBody>
                    <a:bodyPr/>
                    <a:lstStyle/>
                    <a:p>
                      <a:pPr algn="ctr" fontAlgn="t"/>
                      <a:r>
                        <a:rPr lang="en-IN" sz="1200" u="none" strike="noStrike">
                          <a:effectLst/>
                        </a:rPr>
                        <a:t>2015</a:t>
                      </a:r>
                      <a:endParaRPr lang="en-IN" sz="12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IN" sz="1200" b="0" i="0" u="none" strike="noStrike">
                          <a:solidFill>
                            <a:srgbClr val="000000"/>
                          </a:solidFill>
                          <a:effectLst/>
                          <a:latin typeface="Calibri" panose="020F0502020204030204" pitchFamily="34" charset="0"/>
                        </a:rPr>
                        <a:t>470533</a:t>
                      </a:r>
                    </a:p>
                  </a:txBody>
                  <a:tcPr marL="6350" marR="6350" marT="6350" marB="0"/>
                </a:tc>
                <a:tc>
                  <a:txBody>
                    <a:bodyPr/>
                    <a:lstStyle/>
                    <a:p>
                      <a:pPr algn="ctr" fontAlgn="t"/>
                      <a:r>
                        <a:rPr lang="en-IN" sz="1200" u="none" strike="noStrike">
                          <a:effectLst/>
                        </a:rPr>
                        <a:t>-2.83%</a:t>
                      </a:r>
                      <a:endParaRPr lang="en-IN"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07729124"/>
                  </a:ext>
                </a:extLst>
              </a:tr>
              <a:tr h="196850">
                <a:tc>
                  <a:txBody>
                    <a:bodyPr/>
                    <a:lstStyle/>
                    <a:p>
                      <a:pPr algn="ctr" fontAlgn="t"/>
                      <a:r>
                        <a:rPr lang="en-IN" sz="1200" u="none" strike="noStrike">
                          <a:effectLst/>
                        </a:rPr>
                        <a:t>2016</a:t>
                      </a:r>
                      <a:endParaRPr lang="en-IN" sz="12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IN" sz="1200" b="0" i="0" u="none" strike="noStrike">
                          <a:solidFill>
                            <a:srgbClr val="000000"/>
                          </a:solidFill>
                          <a:effectLst/>
                          <a:latin typeface="Calibri" panose="020F0502020204030204" pitchFamily="34" charset="0"/>
                        </a:rPr>
                        <a:t>609206</a:t>
                      </a:r>
                    </a:p>
                  </a:txBody>
                  <a:tcPr marL="6350" marR="6350" marT="6350" marB="0"/>
                </a:tc>
                <a:tc>
                  <a:txBody>
                    <a:bodyPr/>
                    <a:lstStyle/>
                    <a:p>
                      <a:pPr algn="ctr" fontAlgn="t"/>
                      <a:r>
                        <a:rPr lang="en-IN" sz="1200" u="none" strike="noStrike" dirty="0">
                          <a:effectLst/>
                        </a:rPr>
                        <a:t>28.64%</a:t>
                      </a:r>
                      <a:endParaRPr lang="en-IN" sz="12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452538488"/>
                  </a:ext>
                </a:extLst>
              </a:tr>
              <a:tr h="196850">
                <a:tc>
                  <a:txBody>
                    <a:bodyPr/>
                    <a:lstStyle/>
                    <a:p>
                      <a:pPr algn="ctr" fontAlgn="t"/>
                      <a:r>
                        <a:rPr lang="en-IN" sz="1200" u="none" strike="noStrike">
                          <a:effectLst/>
                        </a:rPr>
                        <a:t>2017</a:t>
                      </a:r>
                      <a:endParaRPr lang="en-IN" sz="1200" b="0" i="0" u="none" strike="noStrike">
                        <a:solidFill>
                          <a:srgbClr val="000000"/>
                        </a:solidFill>
                        <a:effectLst/>
                        <a:latin typeface="Calibri" panose="020F0502020204030204" pitchFamily="34" charset="0"/>
                      </a:endParaRPr>
                    </a:p>
                  </a:txBody>
                  <a:tcPr marL="6350" marR="6350" marT="6350" marB="0"/>
                </a:tc>
                <a:tc>
                  <a:txBody>
                    <a:bodyPr/>
                    <a:lstStyle/>
                    <a:p>
                      <a:pPr algn="ctr" fontAlgn="t"/>
                      <a:r>
                        <a:rPr lang="en-IN" sz="1200" b="0" i="0" u="none" strike="noStrike" dirty="0">
                          <a:solidFill>
                            <a:srgbClr val="000000"/>
                          </a:solidFill>
                          <a:effectLst/>
                          <a:latin typeface="Calibri" panose="020F0502020204030204" pitchFamily="34" charset="0"/>
                        </a:rPr>
                        <a:t>732592</a:t>
                      </a:r>
                    </a:p>
                  </a:txBody>
                  <a:tcPr marL="6350" marR="6350" marT="6350" marB="0"/>
                </a:tc>
                <a:tc>
                  <a:txBody>
                    <a:bodyPr/>
                    <a:lstStyle/>
                    <a:p>
                      <a:pPr algn="ctr" fontAlgn="t"/>
                      <a:r>
                        <a:rPr lang="en-IN" sz="1200" u="none" strike="noStrike" dirty="0">
                          <a:effectLst/>
                        </a:rPr>
                        <a:t>25.48%</a:t>
                      </a:r>
                      <a:endParaRPr lang="en-IN" sz="12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370396526"/>
                  </a:ext>
                </a:extLst>
              </a:tr>
            </a:tbl>
          </a:graphicData>
        </a:graphic>
      </p:graphicFrame>
      <p:sp>
        <p:nvSpPr>
          <p:cNvPr id="8" name="Rectangle 7">
            <a:extLst>
              <a:ext uri="{FF2B5EF4-FFF2-40B4-BE49-F238E27FC236}">
                <a16:creationId xmlns:a16="http://schemas.microsoft.com/office/drawing/2014/main" id="{0CD7DA25-D1FF-3B1D-94B8-A2DC9D41CC25}"/>
              </a:ext>
            </a:extLst>
          </p:cNvPr>
          <p:cNvSpPr/>
          <p:nvPr/>
        </p:nvSpPr>
        <p:spPr>
          <a:xfrm>
            <a:off x="0" y="1155483"/>
            <a:ext cx="12051663" cy="22100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C2EDD666-0C53-9071-4D94-D7DA7B2EDB43}"/>
              </a:ext>
            </a:extLst>
          </p:cNvPr>
          <p:cNvPicPr>
            <a:picLocks noChangeAspect="1"/>
          </p:cNvPicPr>
          <p:nvPr/>
        </p:nvPicPr>
        <p:blipFill>
          <a:blip r:embed="rId5"/>
          <a:stretch>
            <a:fillRect/>
          </a:stretch>
        </p:blipFill>
        <p:spPr>
          <a:xfrm>
            <a:off x="8520655" y="4523521"/>
            <a:ext cx="3363042" cy="2485990"/>
          </a:xfrm>
          <a:prstGeom prst="rect">
            <a:avLst/>
          </a:prstGeom>
          <a:ln>
            <a:noFill/>
          </a:ln>
          <a:effectLst>
            <a:outerShdw blurRad="292100" dist="139700" dir="2700000" algn="tl" rotWithShape="0">
              <a:srgbClr val="333333">
                <a:alpha val="65000"/>
              </a:srgbClr>
            </a:outerShdw>
          </a:effectLst>
        </p:spPr>
      </p:pic>
      <p:graphicFrame>
        <p:nvGraphicFramePr>
          <p:cNvPr id="12" name="Diagram 11">
            <a:extLst>
              <a:ext uri="{FF2B5EF4-FFF2-40B4-BE49-F238E27FC236}">
                <a16:creationId xmlns:a16="http://schemas.microsoft.com/office/drawing/2014/main" id="{814EA25B-E5D3-0E5B-BB52-A1585ADCF294}"/>
              </a:ext>
            </a:extLst>
          </p:cNvPr>
          <p:cNvGraphicFramePr/>
          <p:nvPr>
            <p:extLst>
              <p:ext uri="{D42A27DB-BD31-4B8C-83A1-F6EECF244321}">
                <p14:modId xmlns:p14="http://schemas.microsoft.com/office/powerpoint/2010/main" val="1519039632"/>
              </p:ext>
            </p:extLst>
          </p:nvPr>
        </p:nvGraphicFramePr>
        <p:xfrm>
          <a:off x="104738" y="1509914"/>
          <a:ext cx="4653223" cy="46498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Rectangle: Rounded Corners 6">
            <a:extLst>
              <a:ext uri="{FF2B5EF4-FFF2-40B4-BE49-F238E27FC236}">
                <a16:creationId xmlns:a16="http://schemas.microsoft.com/office/drawing/2014/main" id="{2F8BDD71-AE05-CD7F-E266-C3B0B4BA5EA4}"/>
              </a:ext>
            </a:extLst>
          </p:cNvPr>
          <p:cNvSpPr/>
          <p:nvPr/>
        </p:nvSpPr>
        <p:spPr>
          <a:xfrm>
            <a:off x="73085" y="1479092"/>
            <a:ext cx="1745441" cy="955884"/>
          </a:xfrm>
          <a:prstGeom prst="roundRect">
            <a:avLst/>
          </a:prstGeom>
          <a:noFill/>
          <a:ln w="5715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4024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4" name="Google Shape;244;p12"/>
          <p:cNvSpPr txBox="1">
            <a:spLocks noGrp="1"/>
          </p:cNvSpPr>
          <p:nvPr>
            <p:ph type="title"/>
          </p:nvPr>
        </p:nvSpPr>
        <p:spPr>
          <a:xfrm>
            <a:off x="502578" y="226371"/>
            <a:ext cx="748855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Recommended Analysis</a:t>
            </a:r>
            <a:endParaRPr dirty="0"/>
          </a:p>
        </p:txBody>
      </p:sp>
      <p:graphicFrame>
        <p:nvGraphicFramePr>
          <p:cNvPr id="3" name="Diagram 2">
            <a:extLst>
              <a:ext uri="{FF2B5EF4-FFF2-40B4-BE49-F238E27FC236}">
                <a16:creationId xmlns:a16="http://schemas.microsoft.com/office/drawing/2014/main" id="{762ACA4A-64F9-F74B-EBF4-959D3FB9B3C9}"/>
              </a:ext>
            </a:extLst>
          </p:cNvPr>
          <p:cNvGraphicFramePr/>
          <p:nvPr>
            <p:extLst>
              <p:ext uri="{D42A27DB-BD31-4B8C-83A1-F6EECF244321}">
                <p14:modId xmlns:p14="http://schemas.microsoft.com/office/powerpoint/2010/main" val="2145653699"/>
              </p:ext>
            </p:extLst>
          </p:nvPr>
        </p:nvGraphicFramePr>
        <p:xfrm>
          <a:off x="104738" y="1509914"/>
          <a:ext cx="4653223" cy="4649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5639D5B-2957-446F-74F3-E2C83000CF01}"/>
              </a:ext>
            </a:extLst>
          </p:cNvPr>
          <p:cNvPicPr>
            <a:picLocks noChangeAspect="1"/>
          </p:cNvPicPr>
          <p:nvPr/>
        </p:nvPicPr>
        <p:blipFill rotWithShape="1">
          <a:blip r:embed="rId8"/>
          <a:srcRect l="340" t="1580" r="1007" b="1729"/>
          <a:stretch/>
        </p:blipFill>
        <p:spPr>
          <a:xfrm>
            <a:off x="4864045" y="1573712"/>
            <a:ext cx="7263384" cy="4253066"/>
          </a:xfrm>
          <a:prstGeom prst="rect">
            <a:avLst/>
          </a:prstGeom>
        </p:spPr>
      </p:pic>
      <p:sp>
        <p:nvSpPr>
          <p:cNvPr id="10" name="Rectangle 9">
            <a:extLst>
              <a:ext uri="{FF2B5EF4-FFF2-40B4-BE49-F238E27FC236}">
                <a16:creationId xmlns:a16="http://schemas.microsoft.com/office/drawing/2014/main" id="{3447E361-F53F-0C4D-6344-F8919177D26D}"/>
              </a:ext>
            </a:extLst>
          </p:cNvPr>
          <p:cNvSpPr/>
          <p:nvPr/>
        </p:nvSpPr>
        <p:spPr>
          <a:xfrm>
            <a:off x="0" y="1155483"/>
            <a:ext cx="12051663" cy="22100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672A081A-5643-C959-B13D-E2DAEA72DFA6}"/>
              </a:ext>
            </a:extLst>
          </p:cNvPr>
          <p:cNvPicPr>
            <a:picLocks noChangeAspect="1"/>
          </p:cNvPicPr>
          <p:nvPr/>
        </p:nvPicPr>
        <p:blipFill rotWithShape="1">
          <a:blip r:embed="rId9"/>
          <a:srcRect t="3485"/>
          <a:stretch/>
        </p:blipFill>
        <p:spPr>
          <a:xfrm>
            <a:off x="2041019" y="5179405"/>
            <a:ext cx="3766561" cy="1693779"/>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2F8BDD71-AE05-CD7F-E266-C3B0B4BA5EA4}"/>
              </a:ext>
            </a:extLst>
          </p:cNvPr>
          <p:cNvSpPr/>
          <p:nvPr/>
        </p:nvSpPr>
        <p:spPr>
          <a:xfrm>
            <a:off x="73085" y="2409672"/>
            <a:ext cx="1745441" cy="955884"/>
          </a:xfrm>
          <a:prstGeom prst="roundRect">
            <a:avLst/>
          </a:prstGeom>
          <a:noFill/>
          <a:ln w="5715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82570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4" name="Picture 3">
            <a:extLst>
              <a:ext uri="{FF2B5EF4-FFF2-40B4-BE49-F238E27FC236}">
                <a16:creationId xmlns:a16="http://schemas.microsoft.com/office/drawing/2014/main" id="{AAF13452-381E-078A-C6DB-5E94FEB44FF3}"/>
              </a:ext>
            </a:extLst>
          </p:cNvPr>
          <p:cNvPicPr>
            <a:picLocks noChangeAspect="1"/>
          </p:cNvPicPr>
          <p:nvPr/>
        </p:nvPicPr>
        <p:blipFill>
          <a:blip r:embed="rId3">
            <a:duotone>
              <a:schemeClr val="accent4">
                <a:shade val="45000"/>
                <a:satMod val="135000"/>
              </a:schemeClr>
              <a:prstClr val="white"/>
            </a:duotone>
          </a:blip>
          <a:stretch>
            <a:fillRect/>
          </a:stretch>
        </p:blipFill>
        <p:spPr>
          <a:xfrm>
            <a:off x="5877064" y="5577297"/>
            <a:ext cx="1698263" cy="1425221"/>
          </a:xfrm>
          <a:prstGeom prst="rect">
            <a:avLst/>
          </a:prstGeom>
        </p:spPr>
      </p:pic>
      <p:sp>
        <p:nvSpPr>
          <p:cNvPr id="244" name="Google Shape;244;p12"/>
          <p:cNvSpPr txBox="1">
            <a:spLocks noGrp="1"/>
          </p:cNvSpPr>
          <p:nvPr>
            <p:ph type="title"/>
          </p:nvPr>
        </p:nvSpPr>
        <p:spPr>
          <a:xfrm>
            <a:off x="502578" y="226371"/>
            <a:ext cx="748855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Recommended Analysis</a:t>
            </a:r>
            <a:endParaRPr dirty="0"/>
          </a:p>
        </p:txBody>
      </p:sp>
      <p:graphicFrame>
        <p:nvGraphicFramePr>
          <p:cNvPr id="3" name="Diagram 2">
            <a:extLst>
              <a:ext uri="{FF2B5EF4-FFF2-40B4-BE49-F238E27FC236}">
                <a16:creationId xmlns:a16="http://schemas.microsoft.com/office/drawing/2014/main" id="{762ACA4A-64F9-F74B-EBF4-959D3FB9B3C9}"/>
              </a:ext>
            </a:extLst>
          </p:cNvPr>
          <p:cNvGraphicFramePr/>
          <p:nvPr>
            <p:extLst>
              <p:ext uri="{D42A27DB-BD31-4B8C-83A1-F6EECF244321}">
                <p14:modId xmlns:p14="http://schemas.microsoft.com/office/powerpoint/2010/main" val="1032374606"/>
              </p:ext>
            </p:extLst>
          </p:nvPr>
        </p:nvGraphicFramePr>
        <p:xfrm>
          <a:off x="104738" y="1509914"/>
          <a:ext cx="4653223" cy="4649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a:extLst>
              <a:ext uri="{FF2B5EF4-FFF2-40B4-BE49-F238E27FC236}">
                <a16:creationId xmlns:a16="http://schemas.microsoft.com/office/drawing/2014/main" id="{3447E361-F53F-0C4D-6344-F8919177D26D}"/>
              </a:ext>
            </a:extLst>
          </p:cNvPr>
          <p:cNvSpPr/>
          <p:nvPr/>
        </p:nvSpPr>
        <p:spPr>
          <a:xfrm>
            <a:off x="0" y="1155483"/>
            <a:ext cx="12051663" cy="22100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C3721688-EBF1-B417-5013-F47F5EAE407E}"/>
              </a:ext>
            </a:extLst>
          </p:cNvPr>
          <p:cNvPicPr>
            <a:picLocks noChangeAspect="1"/>
          </p:cNvPicPr>
          <p:nvPr/>
        </p:nvPicPr>
        <p:blipFill rotWithShape="1">
          <a:blip r:embed="rId9"/>
          <a:srcRect l="-942" t="7862" r="9321" b="9480"/>
          <a:stretch/>
        </p:blipFill>
        <p:spPr>
          <a:xfrm>
            <a:off x="8694431" y="1961267"/>
            <a:ext cx="3258202" cy="4198450"/>
          </a:xfrm>
          <a:prstGeom prst="rect">
            <a:avLst/>
          </a:prstGeom>
        </p:spPr>
      </p:pic>
      <p:sp>
        <p:nvSpPr>
          <p:cNvPr id="11" name="TextBox 10">
            <a:extLst>
              <a:ext uri="{FF2B5EF4-FFF2-40B4-BE49-F238E27FC236}">
                <a16:creationId xmlns:a16="http://schemas.microsoft.com/office/drawing/2014/main" id="{00308E73-52A4-845A-74A4-A9825C95A422}"/>
              </a:ext>
            </a:extLst>
          </p:cNvPr>
          <p:cNvSpPr txBox="1"/>
          <p:nvPr/>
        </p:nvSpPr>
        <p:spPr>
          <a:xfrm>
            <a:off x="8782493" y="1376492"/>
            <a:ext cx="3170140" cy="584775"/>
          </a:xfrm>
          <a:prstGeom prst="rect">
            <a:avLst/>
          </a:prstGeom>
          <a:noFill/>
        </p:spPr>
        <p:txBody>
          <a:bodyPr wrap="square">
            <a:spAutoFit/>
          </a:bodyPr>
          <a:lstStyle/>
          <a:p>
            <a:pPr algn="ctr"/>
            <a:r>
              <a:rPr lang="en-US" sz="1600" b="1" i="0" dirty="0">
                <a:solidFill>
                  <a:srgbClr val="252423"/>
                </a:solidFill>
                <a:effectLst/>
                <a:latin typeface="Calibri Light" panose="020F0302020204030204" pitchFamily="34" charset="0"/>
                <a:ea typeface="Calibri Light" panose="020F0302020204030204" pitchFamily="34" charset="0"/>
                <a:cs typeface="Calibri Light" panose="020F0302020204030204" pitchFamily="34" charset="0"/>
              </a:rPr>
              <a:t>Average profit margin for each product sub-category</a:t>
            </a:r>
            <a:endParaRPr lang="en-IN" sz="1600" b="1"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 name="Rectangle: Rounded Corners 14">
            <a:extLst>
              <a:ext uri="{FF2B5EF4-FFF2-40B4-BE49-F238E27FC236}">
                <a16:creationId xmlns:a16="http://schemas.microsoft.com/office/drawing/2014/main" id="{4A1E908D-F63D-9C09-0D93-053792BFD36D}"/>
              </a:ext>
            </a:extLst>
          </p:cNvPr>
          <p:cNvSpPr/>
          <p:nvPr/>
        </p:nvSpPr>
        <p:spPr>
          <a:xfrm>
            <a:off x="8694429" y="5353935"/>
            <a:ext cx="3316137" cy="805782"/>
          </a:xfrm>
          <a:prstGeom prst="roundRect">
            <a:avLst/>
          </a:prstGeom>
          <a:noFill/>
          <a:ln w="571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275D4F8E-1943-84F2-F816-945B34549283}"/>
              </a:ext>
            </a:extLst>
          </p:cNvPr>
          <p:cNvPicPr>
            <a:picLocks noChangeAspect="1"/>
          </p:cNvPicPr>
          <p:nvPr/>
        </p:nvPicPr>
        <p:blipFill>
          <a:blip r:embed="rId10"/>
          <a:stretch>
            <a:fillRect/>
          </a:stretch>
        </p:blipFill>
        <p:spPr>
          <a:xfrm>
            <a:off x="5040011" y="2194012"/>
            <a:ext cx="3460432" cy="3159923"/>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2F8BDD71-AE05-CD7F-E266-C3B0B4BA5EA4}"/>
              </a:ext>
            </a:extLst>
          </p:cNvPr>
          <p:cNvSpPr/>
          <p:nvPr/>
        </p:nvSpPr>
        <p:spPr>
          <a:xfrm>
            <a:off x="73085" y="3354893"/>
            <a:ext cx="1745441" cy="955884"/>
          </a:xfrm>
          <a:prstGeom prst="roundRect">
            <a:avLst/>
          </a:prstGeom>
          <a:noFill/>
          <a:ln w="5715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702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4" name="Google Shape;244;p12"/>
          <p:cNvSpPr txBox="1">
            <a:spLocks noGrp="1"/>
          </p:cNvSpPr>
          <p:nvPr>
            <p:ph type="title"/>
          </p:nvPr>
        </p:nvSpPr>
        <p:spPr>
          <a:xfrm>
            <a:off x="502578" y="226371"/>
            <a:ext cx="748855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Recommended Analysis</a:t>
            </a:r>
            <a:endParaRPr dirty="0"/>
          </a:p>
        </p:txBody>
      </p:sp>
      <p:graphicFrame>
        <p:nvGraphicFramePr>
          <p:cNvPr id="3" name="Diagram 2">
            <a:extLst>
              <a:ext uri="{FF2B5EF4-FFF2-40B4-BE49-F238E27FC236}">
                <a16:creationId xmlns:a16="http://schemas.microsoft.com/office/drawing/2014/main" id="{762ACA4A-64F9-F74B-EBF4-959D3FB9B3C9}"/>
              </a:ext>
            </a:extLst>
          </p:cNvPr>
          <p:cNvGraphicFramePr/>
          <p:nvPr>
            <p:extLst>
              <p:ext uri="{D42A27DB-BD31-4B8C-83A1-F6EECF244321}">
                <p14:modId xmlns:p14="http://schemas.microsoft.com/office/powerpoint/2010/main" val="2130774248"/>
              </p:ext>
            </p:extLst>
          </p:nvPr>
        </p:nvGraphicFramePr>
        <p:xfrm>
          <a:off x="104738" y="1509914"/>
          <a:ext cx="4653223" cy="4649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3447E361-F53F-0C4D-6344-F8919177D26D}"/>
              </a:ext>
            </a:extLst>
          </p:cNvPr>
          <p:cNvSpPr/>
          <p:nvPr/>
        </p:nvSpPr>
        <p:spPr>
          <a:xfrm>
            <a:off x="0" y="1155483"/>
            <a:ext cx="12051663" cy="22100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F8BDD71-AE05-CD7F-E266-C3B0B4BA5EA4}"/>
              </a:ext>
            </a:extLst>
          </p:cNvPr>
          <p:cNvSpPr/>
          <p:nvPr/>
        </p:nvSpPr>
        <p:spPr>
          <a:xfrm>
            <a:off x="73085" y="4300115"/>
            <a:ext cx="1745441" cy="955884"/>
          </a:xfrm>
          <a:prstGeom prst="roundRect">
            <a:avLst/>
          </a:prstGeom>
          <a:noFill/>
          <a:ln w="5715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5B884522-B8C7-F812-2DCA-BFE6CBC77CA6}"/>
              </a:ext>
            </a:extLst>
          </p:cNvPr>
          <p:cNvGrpSpPr/>
          <p:nvPr/>
        </p:nvGrpSpPr>
        <p:grpSpPr>
          <a:xfrm>
            <a:off x="4945402" y="1528904"/>
            <a:ext cx="3297779" cy="1679544"/>
            <a:chOff x="2076696" y="4416227"/>
            <a:chExt cx="3297779" cy="1679544"/>
          </a:xfrm>
        </p:grpSpPr>
        <p:pic>
          <p:nvPicPr>
            <p:cNvPr id="4" name="Picture 3">
              <a:extLst>
                <a:ext uri="{FF2B5EF4-FFF2-40B4-BE49-F238E27FC236}">
                  <a16:creationId xmlns:a16="http://schemas.microsoft.com/office/drawing/2014/main" id="{4095E465-B614-9671-EF73-75CD5E0705BF}"/>
                </a:ext>
              </a:extLst>
            </p:cNvPr>
            <p:cNvPicPr>
              <a:picLocks noChangeAspect="1"/>
            </p:cNvPicPr>
            <p:nvPr/>
          </p:nvPicPr>
          <p:blipFill>
            <a:blip r:embed="rId8"/>
            <a:stretch>
              <a:fillRect/>
            </a:stretch>
          </p:blipFill>
          <p:spPr>
            <a:xfrm>
              <a:off x="2076696" y="4416227"/>
              <a:ext cx="3286414" cy="1679544"/>
            </a:xfrm>
            <a:prstGeom prst="rect">
              <a:avLst/>
            </a:prstGeom>
          </p:spPr>
        </p:pic>
        <p:sp>
          <p:nvSpPr>
            <p:cNvPr id="5" name="TextBox 4">
              <a:extLst>
                <a:ext uri="{FF2B5EF4-FFF2-40B4-BE49-F238E27FC236}">
                  <a16:creationId xmlns:a16="http://schemas.microsoft.com/office/drawing/2014/main" id="{01FDB4B1-3EB9-6157-4FEC-9C942BAA98D3}"/>
                </a:ext>
              </a:extLst>
            </p:cNvPr>
            <p:cNvSpPr txBox="1"/>
            <p:nvPr/>
          </p:nvSpPr>
          <p:spPr>
            <a:xfrm>
              <a:off x="4141446" y="4416227"/>
              <a:ext cx="1233029" cy="892552"/>
            </a:xfrm>
            <a:prstGeom prst="rect">
              <a:avLst/>
            </a:prstGeom>
            <a:noFill/>
          </p:spPr>
          <p:txBody>
            <a:bodyPr wrap="square">
              <a:spAutoFit/>
            </a:bodyPr>
            <a:lstStyle/>
            <a:p>
              <a:pPr algn="ctr"/>
              <a:r>
                <a:rPr lang="en-US" sz="1600" b="1" i="0" dirty="0">
                  <a:solidFill>
                    <a:srgbClr val="8250C4"/>
                  </a:solidFill>
                  <a:effectLst/>
                  <a:latin typeface="+mj-lt"/>
                  <a:ea typeface="Calibri Light" panose="020F0302020204030204" pitchFamily="34" charset="0"/>
                  <a:cs typeface="Calibri Light" panose="020F0302020204030204" pitchFamily="34" charset="0"/>
                </a:rPr>
                <a:t>Retention rate </a:t>
              </a:r>
              <a:br>
                <a:rPr lang="en-US" sz="1600" b="1" i="0" dirty="0">
                  <a:solidFill>
                    <a:srgbClr val="8250C4"/>
                  </a:solidFill>
                  <a:effectLst/>
                  <a:latin typeface="+mj-lt"/>
                  <a:ea typeface="Calibri Light" panose="020F0302020204030204" pitchFamily="34" charset="0"/>
                  <a:cs typeface="Calibri Light" panose="020F0302020204030204" pitchFamily="34" charset="0"/>
                </a:rPr>
              </a:br>
              <a:r>
                <a:rPr lang="en-US" sz="2000" b="1" i="0" dirty="0">
                  <a:solidFill>
                    <a:schemeClr val="tx1"/>
                  </a:solidFill>
                  <a:effectLst/>
                  <a:latin typeface="+mj-lt"/>
                  <a:ea typeface="Calibri Light" panose="020F0302020204030204" pitchFamily="34" charset="0"/>
                  <a:cs typeface="Calibri Light" panose="020F0302020204030204" pitchFamily="34" charset="0"/>
                </a:rPr>
                <a:t>98%</a:t>
              </a:r>
              <a:endParaRPr lang="en-IN" sz="1600" b="1" dirty="0">
                <a:solidFill>
                  <a:schemeClr val="tx1"/>
                </a:solidFill>
                <a:latin typeface="+mj-lt"/>
                <a:ea typeface="Calibri Light" panose="020F0302020204030204" pitchFamily="34" charset="0"/>
                <a:cs typeface="Calibri Light" panose="020F0302020204030204" pitchFamily="34" charset="0"/>
              </a:endParaRPr>
            </a:p>
          </p:txBody>
        </p:sp>
      </p:grpSp>
      <p:pic>
        <p:nvPicPr>
          <p:cNvPr id="14" name="Picture 13">
            <a:extLst>
              <a:ext uri="{FF2B5EF4-FFF2-40B4-BE49-F238E27FC236}">
                <a16:creationId xmlns:a16="http://schemas.microsoft.com/office/drawing/2014/main" id="{86EA603C-2FE0-9F90-C966-632E988B91AD}"/>
              </a:ext>
            </a:extLst>
          </p:cNvPr>
          <p:cNvPicPr>
            <a:picLocks noChangeAspect="1"/>
          </p:cNvPicPr>
          <p:nvPr/>
        </p:nvPicPr>
        <p:blipFill>
          <a:blip r:embed="rId9"/>
          <a:srcRect/>
          <a:stretch/>
        </p:blipFill>
        <p:spPr>
          <a:xfrm>
            <a:off x="4945402" y="3349237"/>
            <a:ext cx="5422262" cy="3714624"/>
          </a:xfrm>
          <a:prstGeom prst="rect">
            <a:avLst/>
          </a:prstGeom>
        </p:spPr>
      </p:pic>
      <p:pic>
        <p:nvPicPr>
          <p:cNvPr id="12" name="Picture 11">
            <a:extLst>
              <a:ext uri="{FF2B5EF4-FFF2-40B4-BE49-F238E27FC236}">
                <a16:creationId xmlns:a16="http://schemas.microsoft.com/office/drawing/2014/main" id="{1AEF9E2A-E155-2C29-257E-F7596A361815}"/>
              </a:ext>
            </a:extLst>
          </p:cNvPr>
          <p:cNvPicPr>
            <a:picLocks noChangeAspect="1"/>
          </p:cNvPicPr>
          <p:nvPr/>
        </p:nvPicPr>
        <p:blipFill>
          <a:blip r:embed="rId10"/>
          <a:stretch>
            <a:fillRect/>
          </a:stretch>
        </p:blipFill>
        <p:spPr>
          <a:xfrm>
            <a:off x="8531159" y="1562271"/>
            <a:ext cx="3520503" cy="2021657"/>
          </a:xfrm>
          <a:prstGeom prst="rect">
            <a:avLst/>
          </a:prstGeom>
        </p:spPr>
      </p:pic>
      <p:pic>
        <p:nvPicPr>
          <p:cNvPr id="18" name="Picture 17">
            <a:extLst>
              <a:ext uri="{FF2B5EF4-FFF2-40B4-BE49-F238E27FC236}">
                <a16:creationId xmlns:a16="http://schemas.microsoft.com/office/drawing/2014/main" id="{85FACD5B-7BC7-0E44-650E-EFD59F8BF15F}"/>
              </a:ext>
            </a:extLst>
          </p:cNvPr>
          <p:cNvPicPr>
            <a:picLocks noChangeAspect="1"/>
          </p:cNvPicPr>
          <p:nvPr/>
        </p:nvPicPr>
        <p:blipFill>
          <a:blip r:embed="rId11"/>
          <a:stretch>
            <a:fillRect/>
          </a:stretch>
        </p:blipFill>
        <p:spPr>
          <a:xfrm>
            <a:off x="8601378" y="3366220"/>
            <a:ext cx="3450284" cy="2325638"/>
          </a:xfrm>
          <a:prstGeom prst="rect">
            <a:avLst/>
          </a:prstGeom>
        </p:spPr>
      </p:pic>
      <p:sp>
        <p:nvSpPr>
          <p:cNvPr id="19" name="Rectangle: Rounded Corners 18">
            <a:extLst>
              <a:ext uri="{FF2B5EF4-FFF2-40B4-BE49-F238E27FC236}">
                <a16:creationId xmlns:a16="http://schemas.microsoft.com/office/drawing/2014/main" id="{FD5E5653-8ABA-14B3-18B6-15FFF6E02A4A}"/>
              </a:ext>
            </a:extLst>
          </p:cNvPr>
          <p:cNvSpPr/>
          <p:nvPr/>
        </p:nvSpPr>
        <p:spPr>
          <a:xfrm>
            <a:off x="10152565" y="2721535"/>
            <a:ext cx="667897" cy="789846"/>
          </a:xfrm>
          <a:prstGeom prst="roundRect">
            <a:avLst/>
          </a:prstGeom>
          <a:noFill/>
          <a:ln w="571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7977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4" name="Google Shape;244;p12"/>
          <p:cNvSpPr txBox="1">
            <a:spLocks noGrp="1"/>
          </p:cNvSpPr>
          <p:nvPr>
            <p:ph type="title"/>
          </p:nvPr>
        </p:nvSpPr>
        <p:spPr>
          <a:xfrm>
            <a:off x="502578" y="226371"/>
            <a:ext cx="748855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Recommended Analysis</a:t>
            </a:r>
            <a:endParaRPr dirty="0"/>
          </a:p>
        </p:txBody>
      </p:sp>
      <p:graphicFrame>
        <p:nvGraphicFramePr>
          <p:cNvPr id="3" name="Diagram 2">
            <a:extLst>
              <a:ext uri="{FF2B5EF4-FFF2-40B4-BE49-F238E27FC236}">
                <a16:creationId xmlns:a16="http://schemas.microsoft.com/office/drawing/2014/main" id="{762ACA4A-64F9-F74B-EBF4-959D3FB9B3C9}"/>
              </a:ext>
            </a:extLst>
          </p:cNvPr>
          <p:cNvGraphicFramePr/>
          <p:nvPr>
            <p:extLst>
              <p:ext uri="{D42A27DB-BD31-4B8C-83A1-F6EECF244321}">
                <p14:modId xmlns:p14="http://schemas.microsoft.com/office/powerpoint/2010/main" val="1856470910"/>
              </p:ext>
            </p:extLst>
          </p:nvPr>
        </p:nvGraphicFramePr>
        <p:xfrm>
          <a:off x="104738" y="1509914"/>
          <a:ext cx="4653223" cy="4649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3447E361-F53F-0C4D-6344-F8919177D26D}"/>
              </a:ext>
            </a:extLst>
          </p:cNvPr>
          <p:cNvSpPr/>
          <p:nvPr/>
        </p:nvSpPr>
        <p:spPr>
          <a:xfrm>
            <a:off x="0" y="1155483"/>
            <a:ext cx="12051663" cy="22100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F8BDD71-AE05-CD7F-E266-C3B0B4BA5EA4}"/>
              </a:ext>
            </a:extLst>
          </p:cNvPr>
          <p:cNvSpPr/>
          <p:nvPr/>
        </p:nvSpPr>
        <p:spPr>
          <a:xfrm>
            <a:off x="73085" y="5231457"/>
            <a:ext cx="1745441" cy="955884"/>
          </a:xfrm>
          <a:prstGeom prst="roundRect">
            <a:avLst/>
          </a:prstGeom>
          <a:noFill/>
          <a:ln w="5715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41B171AE-F050-E6A2-9223-3E99943C97D6}"/>
              </a:ext>
            </a:extLst>
          </p:cNvPr>
          <p:cNvPicPr>
            <a:picLocks noChangeAspect="1"/>
          </p:cNvPicPr>
          <p:nvPr/>
        </p:nvPicPr>
        <p:blipFill>
          <a:blip r:embed="rId8"/>
          <a:stretch>
            <a:fillRect/>
          </a:stretch>
        </p:blipFill>
        <p:spPr>
          <a:xfrm>
            <a:off x="5695900" y="3212029"/>
            <a:ext cx="6034468" cy="3752779"/>
          </a:xfrm>
          <a:prstGeom prst="rect">
            <a:avLst/>
          </a:prstGeom>
        </p:spPr>
      </p:pic>
      <p:pic>
        <p:nvPicPr>
          <p:cNvPr id="6" name="Picture 5">
            <a:extLst>
              <a:ext uri="{FF2B5EF4-FFF2-40B4-BE49-F238E27FC236}">
                <a16:creationId xmlns:a16="http://schemas.microsoft.com/office/drawing/2014/main" id="{A7EDF991-7E2C-E86A-9CD4-48F8A23C15A1}"/>
              </a:ext>
            </a:extLst>
          </p:cNvPr>
          <p:cNvPicPr>
            <a:picLocks noChangeAspect="1"/>
          </p:cNvPicPr>
          <p:nvPr/>
        </p:nvPicPr>
        <p:blipFill rotWithShape="1">
          <a:blip r:embed="rId9"/>
          <a:srcRect t="2394"/>
          <a:stretch/>
        </p:blipFill>
        <p:spPr>
          <a:xfrm>
            <a:off x="5647291" y="1548684"/>
            <a:ext cx="6131687" cy="1580795"/>
          </a:xfrm>
          <a:prstGeom prst="rect">
            <a:avLst/>
          </a:prstGeom>
        </p:spPr>
      </p:pic>
      <p:sp>
        <p:nvSpPr>
          <p:cNvPr id="8" name="Rectangle: Rounded Corners 7">
            <a:extLst>
              <a:ext uri="{FF2B5EF4-FFF2-40B4-BE49-F238E27FC236}">
                <a16:creationId xmlns:a16="http://schemas.microsoft.com/office/drawing/2014/main" id="{ADA6B8CF-5679-B951-1FEC-75586399B6AC}"/>
              </a:ext>
            </a:extLst>
          </p:cNvPr>
          <p:cNvSpPr/>
          <p:nvPr/>
        </p:nvSpPr>
        <p:spPr>
          <a:xfrm>
            <a:off x="11022515" y="2107390"/>
            <a:ext cx="839285" cy="463381"/>
          </a:xfrm>
          <a:prstGeom prst="roundRect">
            <a:avLst/>
          </a:prstGeom>
          <a:noFill/>
          <a:ln w="571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B806D0A-CD0D-2DF3-63CD-35FF26F16D62}"/>
              </a:ext>
            </a:extLst>
          </p:cNvPr>
          <p:cNvSpPr/>
          <p:nvPr/>
        </p:nvSpPr>
        <p:spPr>
          <a:xfrm>
            <a:off x="5695900" y="3759201"/>
            <a:ext cx="2389767" cy="2937933"/>
          </a:xfrm>
          <a:prstGeom prst="roundRect">
            <a:avLst/>
          </a:prstGeom>
          <a:noFill/>
          <a:ln w="571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20542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4" name="Google Shape;244;p12"/>
          <p:cNvSpPr txBox="1">
            <a:spLocks noGrp="1"/>
          </p:cNvSpPr>
          <p:nvPr>
            <p:ph type="title"/>
          </p:nvPr>
        </p:nvSpPr>
        <p:spPr>
          <a:xfrm>
            <a:off x="502578" y="226371"/>
            <a:ext cx="748855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Recommended Analysis</a:t>
            </a:r>
            <a:endParaRPr dirty="0"/>
          </a:p>
        </p:txBody>
      </p:sp>
      <p:graphicFrame>
        <p:nvGraphicFramePr>
          <p:cNvPr id="3" name="Diagram 2">
            <a:extLst>
              <a:ext uri="{FF2B5EF4-FFF2-40B4-BE49-F238E27FC236}">
                <a16:creationId xmlns:a16="http://schemas.microsoft.com/office/drawing/2014/main" id="{762ACA4A-64F9-F74B-EBF4-959D3FB9B3C9}"/>
              </a:ext>
            </a:extLst>
          </p:cNvPr>
          <p:cNvGraphicFramePr/>
          <p:nvPr>
            <p:extLst>
              <p:ext uri="{D42A27DB-BD31-4B8C-83A1-F6EECF244321}">
                <p14:modId xmlns:p14="http://schemas.microsoft.com/office/powerpoint/2010/main" val="1290908672"/>
              </p:ext>
            </p:extLst>
          </p:nvPr>
        </p:nvGraphicFramePr>
        <p:xfrm>
          <a:off x="104738" y="1509912"/>
          <a:ext cx="4653223" cy="561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3447E361-F53F-0C4D-6344-F8919177D26D}"/>
              </a:ext>
            </a:extLst>
          </p:cNvPr>
          <p:cNvSpPr/>
          <p:nvPr/>
        </p:nvSpPr>
        <p:spPr>
          <a:xfrm>
            <a:off x="0" y="1155483"/>
            <a:ext cx="12051663" cy="22100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F8BDD71-AE05-CD7F-E266-C3B0B4BA5EA4}"/>
              </a:ext>
            </a:extLst>
          </p:cNvPr>
          <p:cNvSpPr/>
          <p:nvPr/>
        </p:nvSpPr>
        <p:spPr>
          <a:xfrm>
            <a:off x="73085" y="6165519"/>
            <a:ext cx="1745441" cy="955884"/>
          </a:xfrm>
          <a:prstGeom prst="roundRect">
            <a:avLst/>
          </a:prstGeom>
          <a:noFill/>
          <a:ln w="5715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05E6708-ADD1-51C1-2052-38F8EDFB8387}"/>
              </a:ext>
            </a:extLst>
          </p:cNvPr>
          <p:cNvPicPr>
            <a:picLocks noChangeAspect="1"/>
          </p:cNvPicPr>
          <p:nvPr/>
        </p:nvPicPr>
        <p:blipFill>
          <a:blip r:embed="rId8"/>
          <a:srcRect/>
          <a:stretch/>
        </p:blipFill>
        <p:spPr>
          <a:xfrm>
            <a:off x="5330198" y="1509912"/>
            <a:ext cx="6327058" cy="4244644"/>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317511CC-7813-9EA7-960B-667637B2C7D5}"/>
              </a:ext>
            </a:extLst>
          </p:cNvPr>
          <p:cNvSpPr txBox="1"/>
          <p:nvPr/>
        </p:nvSpPr>
        <p:spPr>
          <a:xfrm>
            <a:off x="5330198" y="5997071"/>
            <a:ext cx="6327058" cy="954107"/>
          </a:xfrm>
          <a:prstGeom prst="rect">
            <a:avLst/>
          </a:prstGeom>
          <a:noFill/>
          <a:ln>
            <a:solidFill>
              <a:srgbClr val="8250C4"/>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The graph shows that sales are typically lower at the start of the year, with a noticeable increase in the last four months (winter season). This trend is consistent across the years 2014 to 2017, indicating higher sales in Q4 compared to the annual average.</a:t>
            </a:r>
            <a:endParaRPr lang="en-IN" dirty="0"/>
          </a:p>
        </p:txBody>
      </p:sp>
    </p:spTree>
    <p:extLst>
      <p:ext uri="{BB962C8B-B14F-4D97-AF65-F5344CB8AC3E}">
        <p14:creationId xmlns:p14="http://schemas.microsoft.com/office/powerpoint/2010/main" val="2313532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899798" y="551004"/>
            <a:ext cx="5450323"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INTRODUCTION</a:t>
            </a:r>
            <a:endParaRPr dirty="0"/>
          </a:p>
        </p:txBody>
      </p:sp>
      <p:grpSp>
        <p:nvGrpSpPr>
          <p:cNvPr id="46" name="Google Shape;46;p1"/>
          <p:cNvGrpSpPr/>
          <p:nvPr/>
        </p:nvGrpSpPr>
        <p:grpSpPr>
          <a:xfrm>
            <a:off x="304800" y="1574091"/>
            <a:ext cx="12344400" cy="5155893"/>
            <a:chOff x="0" y="1997964"/>
            <a:chExt cx="11695176" cy="4732020"/>
          </a:xfrm>
        </p:grpSpPr>
        <p:sp>
          <p:nvSpPr>
            <p:cNvPr id="47" name="Google Shape;47;p1"/>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1"/>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1"/>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1"/>
            <p:cNvSpPr/>
            <p:nvPr/>
          </p:nvSpPr>
          <p:spPr>
            <a:xfrm>
              <a:off x="6406896" y="2618232"/>
              <a:ext cx="4531360" cy="3601720"/>
            </a:xfrm>
            <a:custGeom>
              <a:avLst/>
              <a:gdLst/>
              <a:ahLst/>
              <a:cxnLst/>
              <a:rect l="l" t="t" r="r" b="b"/>
              <a:pathLst>
                <a:path w="4531359" h="3601720" extrusionOk="0">
                  <a:moveTo>
                    <a:pt x="3930650" y="0"/>
                  </a:moveTo>
                  <a:lnTo>
                    <a:pt x="600201" y="0"/>
                  </a:lnTo>
                  <a:lnTo>
                    <a:pt x="553298" y="1805"/>
                  </a:lnTo>
                  <a:lnTo>
                    <a:pt x="507381" y="7134"/>
                  </a:lnTo>
                  <a:lnTo>
                    <a:pt x="462585" y="15852"/>
                  </a:lnTo>
                  <a:lnTo>
                    <a:pt x="419042" y="27826"/>
                  </a:lnTo>
                  <a:lnTo>
                    <a:pt x="376887" y="42922"/>
                  </a:lnTo>
                  <a:lnTo>
                    <a:pt x="336253" y="61007"/>
                  </a:lnTo>
                  <a:lnTo>
                    <a:pt x="297274" y="81947"/>
                  </a:lnTo>
                  <a:lnTo>
                    <a:pt x="260082" y="105610"/>
                  </a:lnTo>
                  <a:lnTo>
                    <a:pt x="224811" y="131861"/>
                  </a:lnTo>
                  <a:lnTo>
                    <a:pt x="191595" y="160567"/>
                  </a:lnTo>
                  <a:lnTo>
                    <a:pt x="160567" y="191595"/>
                  </a:lnTo>
                  <a:lnTo>
                    <a:pt x="131861" y="224811"/>
                  </a:lnTo>
                  <a:lnTo>
                    <a:pt x="105610" y="260082"/>
                  </a:lnTo>
                  <a:lnTo>
                    <a:pt x="81947" y="297274"/>
                  </a:lnTo>
                  <a:lnTo>
                    <a:pt x="61007" y="336253"/>
                  </a:lnTo>
                  <a:lnTo>
                    <a:pt x="42922" y="376887"/>
                  </a:lnTo>
                  <a:lnTo>
                    <a:pt x="27826" y="419042"/>
                  </a:lnTo>
                  <a:lnTo>
                    <a:pt x="15852" y="462585"/>
                  </a:lnTo>
                  <a:lnTo>
                    <a:pt x="7134" y="507381"/>
                  </a:lnTo>
                  <a:lnTo>
                    <a:pt x="1805" y="553298"/>
                  </a:lnTo>
                  <a:lnTo>
                    <a:pt x="0" y="600201"/>
                  </a:lnTo>
                  <a:lnTo>
                    <a:pt x="0" y="3000997"/>
                  </a:lnTo>
                  <a:lnTo>
                    <a:pt x="1805" y="3047904"/>
                  </a:lnTo>
                  <a:lnTo>
                    <a:pt x="7134" y="3093824"/>
                  </a:lnTo>
                  <a:lnTo>
                    <a:pt x="15852" y="3138622"/>
                  </a:lnTo>
                  <a:lnTo>
                    <a:pt x="27826" y="3182167"/>
                  </a:lnTo>
                  <a:lnTo>
                    <a:pt x="42922" y="3224323"/>
                  </a:lnTo>
                  <a:lnTo>
                    <a:pt x="61007" y="3264959"/>
                  </a:lnTo>
                  <a:lnTo>
                    <a:pt x="81947" y="3303939"/>
                  </a:lnTo>
                  <a:lnTo>
                    <a:pt x="105610" y="3341132"/>
                  </a:lnTo>
                  <a:lnTo>
                    <a:pt x="131861" y="3376403"/>
                  </a:lnTo>
                  <a:lnTo>
                    <a:pt x="160567" y="3409619"/>
                  </a:lnTo>
                  <a:lnTo>
                    <a:pt x="191595" y="3440647"/>
                  </a:lnTo>
                  <a:lnTo>
                    <a:pt x="224811" y="3469353"/>
                  </a:lnTo>
                  <a:lnTo>
                    <a:pt x="260082" y="3495604"/>
                  </a:lnTo>
                  <a:lnTo>
                    <a:pt x="297274" y="3519266"/>
                  </a:lnTo>
                  <a:lnTo>
                    <a:pt x="336253" y="3540206"/>
                  </a:lnTo>
                  <a:lnTo>
                    <a:pt x="376887" y="3558291"/>
                  </a:lnTo>
                  <a:lnTo>
                    <a:pt x="419042" y="3573386"/>
                  </a:lnTo>
                  <a:lnTo>
                    <a:pt x="462585" y="3585360"/>
                  </a:lnTo>
                  <a:lnTo>
                    <a:pt x="507381" y="3594077"/>
                  </a:lnTo>
                  <a:lnTo>
                    <a:pt x="553298" y="3599406"/>
                  </a:lnTo>
                  <a:lnTo>
                    <a:pt x="600201" y="3601211"/>
                  </a:lnTo>
                  <a:lnTo>
                    <a:pt x="3930650" y="3601211"/>
                  </a:lnTo>
                  <a:lnTo>
                    <a:pt x="3977553" y="3599406"/>
                  </a:lnTo>
                  <a:lnTo>
                    <a:pt x="4023470" y="3594077"/>
                  </a:lnTo>
                  <a:lnTo>
                    <a:pt x="4068266" y="3585360"/>
                  </a:lnTo>
                  <a:lnTo>
                    <a:pt x="4111809" y="3573386"/>
                  </a:lnTo>
                  <a:lnTo>
                    <a:pt x="4153964" y="3558291"/>
                  </a:lnTo>
                  <a:lnTo>
                    <a:pt x="4194598" y="3540206"/>
                  </a:lnTo>
                  <a:lnTo>
                    <a:pt x="4233577" y="3519266"/>
                  </a:lnTo>
                  <a:lnTo>
                    <a:pt x="4270769" y="3495604"/>
                  </a:lnTo>
                  <a:lnTo>
                    <a:pt x="4306040" y="3469353"/>
                  </a:lnTo>
                  <a:lnTo>
                    <a:pt x="4339256" y="3440647"/>
                  </a:lnTo>
                  <a:lnTo>
                    <a:pt x="4370284" y="3409619"/>
                  </a:lnTo>
                  <a:lnTo>
                    <a:pt x="4398990" y="3376403"/>
                  </a:lnTo>
                  <a:lnTo>
                    <a:pt x="4425241" y="3341132"/>
                  </a:lnTo>
                  <a:lnTo>
                    <a:pt x="4448904" y="3303939"/>
                  </a:lnTo>
                  <a:lnTo>
                    <a:pt x="4469844" y="3264959"/>
                  </a:lnTo>
                  <a:lnTo>
                    <a:pt x="4487929" y="3224323"/>
                  </a:lnTo>
                  <a:lnTo>
                    <a:pt x="4503025" y="3182167"/>
                  </a:lnTo>
                  <a:lnTo>
                    <a:pt x="4514999" y="3138622"/>
                  </a:lnTo>
                  <a:lnTo>
                    <a:pt x="4523717" y="3093824"/>
                  </a:lnTo>
                  <a:lnTo>
                    <a:pt x="4529046" y="3047904"/>
                  </a:lnTo>
                  <a:lnTo>
                    <a:pt x="4530852" y="3000997"/>
                  </a:lnTo>
                  <a:lnTo>
                    <a:pt x="4530852" y="600201"/>
                  </a:lnTo>
                  <a:lnTo>
                    <a:pt x="4529046" y="553298"/>
                  </a:lnTo>
                  <a:lnTo>
                    <a:pt x="4523717" y="507381"/>
                  </a:lnTo>
                  <a:lnTo>
                    <a:pt x="4514999" y="462585"/>
                  </a:lnTo>
                  <a:lnTo>
                    <a:pt x="4503025" y="419042"/>
                  </a:lnTo>
                  <a:lnTo>
                    <a:pt x="4487929" y="376887"/>
                  </a:lnTo>
                  <a:lnTo>
                    <a:pt x="4469844" y="336253"/>
                  </a:lnTo>
                  <a:lnTo>
                    <a:pt x="4448904" y="297274"/>
                  </a:lnTo>
                  <a:lnTo>
                    <a:pt x="4425241" y="260082"/>
                  </a:lnTo>
                  <a:lnTo>
                    <a:pt x="4398990" y="224811"/>
                  </a:lnTo>
                  <a:lnTo>
                    <a:pt x="4370284" y="191595"/>
                  </a:lnTo>
                  <a:lnTo>
                    <a:pt x="4339256" y="160567"/>
                  </a:lnTo>
                  <a:lnTo>
                    <a:pt x="4306040" y="131861"/>
                  </a:lnTo>
                  <a:lnTo>
                    <a:pt x="4270769" y="105610"/>
                  </a:lnTo>
                  <a:lnTo>
                    <a:pt x="4233577" y="81947"/>
                  </a:lnTo>
                  <a:lnTo>
                    <a:pt x="4194598" y="61007"/>
                  </a:lnTo>
                  <a:lnTo>
                    <a:pt x="4153964" y="42922"/>
                  </a:lnTo>
                  <a:lnTo>
                    <a:pt x="4111809" y="27826"/>
                  </a:lnTo>
                  <a:lnTo>
                    <a:pt x="4068266" y="15852"/>
                  </a:lnTo>
                  <a:lnTo>
                    <a:pt x="4023470" y="7134"/>
                  </a:lnTo>
                  <a:lnTo>
                    <a:pt x="3977553" y="1805"/>
                  </a:lnTo>
                  <a:lnTo>
                    <a:pt x="3930650" y="0"/>
                  </a:lnTo>
                  <a:close/>
                </a:path>
              </a:pathLst>
            </a:custGeom>
            <a:solidFill>
              <a:srgbClr val="6FAC46">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1"/>
            <p:cNvSpPr/>
            <p:nvPr/>
          </p:nvSpPr>
          <p:spPr>
            <a:xfrm>
              <a:off x="6406896" y="2618232"/>
              <a:ext cx="4531360" cy="3601720"/>
            </a:xfrm>
            <a:custGeom>
              <a:avLst/>
              <a:gdLst/>
              <a:ahLst/>
              <a:cxnLst/>
              <a:rect l="l" t="t" r="r" b="b"/>
              <a:pathLst>
                <a:path w="4531359" h="3601720" extrusionOk="0">
                  <a:moveTo>
                    <a:pt x="0" y="600201"/>
                  </a:moveTo>
                  <a:lnTo>
                    <a:pt x="1805" y="553298"/>
                  </a:lnTo>
                  <a:lnTo>
                    <a:pt x="7134" y="507381"/>
                  </a:lnTo>
                  <a:lnTo>
                    <a:pt x="15852" y="462585"/>
                  </a:lnTo>
                  <a:lnTo>
                    <a:pt x="27826" y="419042"/>
                  </a:lnTo>
                  <a:lnTo>
                    <a:pt x="42922" y="376887"/>
                  </a:lnTo>
                  <a:lnTo>
                    <a:pt x="61007" y="336253"/>
                  </a:lnTo>
                  <a:lnTo>
                    <a:pt x="81947" y="297274"/>
                  </a:lnTo>
                  <a:lnTo>
                    <a:pt x="105610" y="260082"/>
                  </a:lnTo>
                  <a:lnTo>
                    <a:pt x="131861" y="224811"/>
                  </a:lnTo>
                  <a:lnTo>
                    <a:pt x="160567" y="191595"/>
                  </a:lnTo>
                  <a:lnTo>
                    <a:pt x="191595" y="160567"/>
                  </a:lnTo>
                  <a:lnTo>
                    <a:pt x="224811" y="131861"/>
                  </a:lnTo>
                  <a:lnTo>
                    <a:pt x="260082" y="105610"/>
                  </a:lnTo>
                  <a:lnTo>
                    <a:pt x="297274" y="81947"/>
                  </a:lnTo>
                  <a:lnTo>
                    <a:pt x="336253" y="61007"/>
                  </a:lnTo>
                  <a:lnTo>
                    <a:pt x="376887" y="42922"/>
                  </a:lnTo>
                  <a:lnTo>
                    <a:pt x="419042" y="27826"/>
                  </a:lnTo>
                  <a:lnTo>
                    <a:pt x="462585" y="15852"/>
                  </a:lnTo>
                  <a:lnTo>
                    <a:pt x="507381" y="7134"/>
                  </a:lnTo>
                  <a:lnTo>
                    <a:pt x="553298" y="1805"/>
                  </a:lnTo>
                  <a:lnTo>
                    <a:pt x="600201" y="0"/>
                  </a:lnTo>
                  <a:lnTo>
                    <a:pt x="3930650" y="0"/>
                  </a:lnTo>
                  <a:lnTo>
                    <a:pt x="3977553" y="1805"/>
                  </a:lnTo>
                  <a:lnTo>
                    <a:pt x="4023470" y="7134"/>
                  </a:lnTo>
                  <a:lnTo>
                    <a:pt x="4068266" y="15852"/>
                  </a:lnTo>
                  <a:lnTo>
                    <a:pt x="4111809" y="27826"/>
                  </a:lnTo>
                  <a:lnTo>
                    <a:pt x="4153964" y="42922"/>
                  </a:lnTo>
                  <a:lnTo>
                    <a:pt x="4194598" y="61007"/>
                  </a:lnTo>
                  <a:lnTo>
                    <a:pt x="4233577" y="81947"/>
                  </a:lnTo>
                  <a:lnTo>
                    <a:pt x="4270769" y="105610"/>
                  </a:lnTo>
                  <a:lnTo>
                    <a:pt x="4306040" y="131861"/>
                  </a:lnTo>
                  <a:lnTo>
                    <a:pt x="4339256" y="160567"/>
                  </a:lnTo>
                  <a:lnTo>
                    <a:pt x="4370284" y="191595"/>
                  </a:lnTo>
                  <a:lnTo>
                    <a:pt x="4398990" y="224811"/>
                  </a:lnTo>
                  <a:lnTo>
                    <a:pt x="4425241" y="260082"/>
                  </a:lnTo>
                  <a:lnTo>
                    <a:pt x="4448904" y="297274"/>
                  </a:lnTo>
                  <a:lnTo>
                    <a:pt x="4469844" y="336253"/>
                  </a:lnTo>
                  <a:lnTo>
                    <a:pt x="4487929" y="376887"/>
                  </a:lnTo>
                  <a:lnTo>
                    <a:pt x="4503025" y="419042"/>
                  </a:lnTo>
                  <a:lnTo>
                    <a:pt x="4514999" y="462585"/>
                  </a:lnTo>
                  <a:lnTo>
                    <a:pt x="4523717" y="507381"/>
                  </a:lnTo>
                  <a:lnTo>
                    <a:pt x="4529046" y="553298"/>
                  </a:lnTo>
                  <a:lnTo>
                    <a:pt x="4530852" y="600201"/>
                  </a:lnTo>
                  <a:lnTo>
                    <a:pt x="4530852" y="3000997"/>
                  </a:lnTo>
                  <a:lnTo>
                    <a:pt x="4529046" y="3047904"/>
                  </a:lnTo>
                  <a:lnTo>
                    <a:pt x="4523717" y="3093824"/>
                  </a:lnTo>
                  <a:lnTo>
                    <a:pt x="4514999" y="3138622"/>
                  </a:lnTo>
                  <a:lnTo>
                    <a:pt x="4503025" y="3182167"/>
                  </a:lnTo>
                  <a:lnTo>
                    <a:pt x="4487929" y="3224323"/>
                  </a:lnTo>
                  <a:lnTo>
                    <a:pt x="4469844" y="3264959"/>
                  </a:lnTo>
                  <a:lnTo>
                    <a:pt x="4448904" y="3303939"/>
                  </a:lnTo>
                  <a:lnTo>
                    <a:pt x="4425241" y="3341132"/>
                  </a:lnTo>
                  <a:lnTo>
                    <a:pt x="4398990" y="3376403"/>
                  </a:lnTo>
                  <a:lnTo>
                    <a:pt x="4370284" y="3409619"/>
                  </a:lnTo>
                  <a:lnTo>
                    <a:pt x="4339256" y="3440647"/>
                  </a:lnTo>
                  <a:lnTo>
                    <a:pt x="4306040" y="3469353"/>
                  </a:lnTo>
                  <a:lnTo>
                    <a:pt x="4270769" y="3495604"/>
                  </a:lnTo>
                  <a:lnTo>
                    <a:pt x="4233577" y="3519266"/>
                  </a:lnTo>
                  <a:lnTo>
                    <a:pt x="4194598" y="3540206"/>
                  </a:lnTo>
                  <a:lnTo>
                    <a:pt x="4153964" y="3558291"/>
                  </a:lnTo>
                  <a:lnTo>
                    <a:pt x="4111809" y="3573386"/>
                  </a:lnTo>
                  <a:lnTo>
                    <a:pt x="4068266" y="3585360"/>
                  </a:lnTo>
                  <a:lnTo>
                    <a:pt x="4023470" y="3594077"/>
                  </a:lnTo>
                  <a:lnTo>
                    <a:pt x="3977553" y="3599406"/>
                  </a:lnTo>
                  <a:lnTo>
                    <a:pt x="3930650" y="3601211"/>
                  </a:lnTo>
                  <a:lnTo>
                    <a:pt x="600201" y="3601211"/>
                  </a:lnTo>
                  <a:lnTo>
                    <a:pt x="553298" y="3599406"/>
                  </a:lnTo>
                  <a:lnTo>
                    <a:pt x="507381" y="3594077"/>
                  </a:lnTo>
                  <a:lnTo>
                    <a:pt x="462585" y="3585360"/>
                  </a:lnTo>
                  <a:lnTo>
                    <a:pt x="419042" y="3573386"/>
                  </a:lnTo>
                  <a:lnTo>
                    <a:pt x="376887" y="3558291"/>
                  </a:lnTo>
                  <a:lnTo>
                    <a:pt x="336253" y="3540206"/>
                  </a:lnTo>
                  <a:lnTo>
                    <a:pt x="297274" y="3519266"/>
                  </a:lnTo>
                  <a:lnTo>
                    <a:pt x="260082" y="3495604"/>
                  </a:lnTo>
                  <a:lnTo>
                    <a:pt x="224811" y="3469353"/>
                  </a:lnTo>
                  <a:lnTo>
                    <a:pt x="191595" y="3440647"/>
                  </a:lnTo>
                  <a:lnTo>
                    <a:pt x="160567" y="3409619"/>
                  </a:lnTo>
                  <a:lnTo>
                    <a:pt x="131861" y="3376403"/>
                  </a:lnTo>
                  <a:lnTo>
                    <a:pt x="105610" y="3341132"/>
                  </a:lnTo>
                  <a:lnTo>
                    <a:pt x="81947" y="3303939"/>
                  </a:lnTo>
                  <a:lnTo>
                    <a:pt x="61007" y="3264959"/>
                  </a:lnTo>
                  <a:lnTo>
                    <a:pt x="42922" y="3224323"/>
                  </a:lnTo>
                  <a:lnTo>
                    <a:pt x="27826" y="3182167"/>
                  </a:lnTo>
                  <a:lnTo>
                    <a:pt x="15852" y="3138622"/>
                  </a:lnTo>
                  <a:lnTo>
                    <a:pt x="7134" y="3093824"/>
                  </a:lnTo>
                  <a:lnTo>
                    <a:pt x="1805" y="3047904"/>
                  </a:lnTo>
                  <a:lnTo>
                    <a:pt x="0" y="3000997"/>
                  </a:lnTo>
                  <a:lnTo>
                    <a:pt x="0" y="600201"/>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 name="Rectangle 2">
            <a:extLst>
              <a:ext uri="{FF2B5EF4-FFF2-40B4-BE49-F238E27FC236}">
                <a16:creationId xmlns:a16="http://schemas.microsoft.com/office/drawing/2014/main" id="{B7118423-0EC3-6647-D3BC-AF5DEE178311}"/>
              </a:ext>
            </a:extLst>
          </p:cNvPr>
          <p:cNvSpPr>
            <a:spLocks noChangeArrowheads="1"/>
          </p:cNvSpPr>
          <p:nvPr/>
        </p:nvSpPr>
        <p:spPr bwMode="auto">
          <a:xfrm>
            <a:off x="7263830" y="2528239"/>
            <a:ext cx="441788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This project showcases an in-depth analysis of data of a supermarket/ </a:t>
            </a:r>
            <a:r>
              <a:rPr lang="en-US" altLang="en-US" sz="1800" b="1" dirty="0">
                <a:solidFill>
                  <a:schemeClr val="bg1"/>
                </a:solidFill>
                <a:latin typeface="Arial" panose="020B0604020202020204" pitchFamily="34" charset="0"/>
              </a:rPr>
              <a:t>store</a:t>
            </a:r>
            <a:r>
              <a:rPr kumimoji="0" lang="en-US" altLang="en-US" sz="1800" b="1" i="0" u="none" strike="noStrike" cap="none" normalizeH="0" baseline="0" dirty="0">
                <a:ln>
                  <a:noFill/>
                </a:ln>
                <a:solidFill>
                  <a:schemeClr val="bg1"/>
                </a:solidFill>
                <a:effectLst/>
                <a:latin typeface="Arial" panose="020B0604020202020204" pitchFamily="34" charset="0"/>
              </a:rPr>
              <a:t>. By leveraging big data, this analysis aims to optimize retail decision-making by examining sales, customer orders, and return data. It </a:t>
            </a:r>
            <a:r>
              <a:rPr lang="en-US" altLang="en-US" sz="1800" b="1" dirty="0">
                <a:solidFill>
                  <a:schemeClr val="bg1"/>
                </a:solidFill>
                <a:latin typeface="Arial" panose="020B0604020202020204" pitchFamily="34" charset="0"/>
              </a:rPr>
              <a:t>contains visual interactive graphs which helps to understand data profoundly.</a:t>
            </a:r>
            <a:r>
              <a:rPr kumimoji="0" lang="en-US" altLang="en-US" sz="1800" b="1" i="0" u="none" strike="noStrike" cap="none" normalizeH="0" baseline="0" dirty="0">
                <a:ln>
                  <a:noFill/>
                </a:ln>
                <a:solidFill>
                  <a:schemeClr val="bg1"/>
                </a:solidFill>
                <a:effectLst/>
                <a:latin typeface="Arial" panose="020B0604020202020204" pitchFamily="34" charset="0"/>
              </a:rPr>
              <a:t> It also reveals key trends, which will help to boost product sales, streamlines inventory management and increases profitability. </a:t>
            </a:r>
          </a:p>
        </p:txBody>
      </p:sp>
      <p:pic>
        <p:nvPicPr>
          <p:cNvPr id="3" name="Picture 2">
            <a:extLst>
              <a:ext uri="{FF2B5EF4-FFF2-40B4-BE49-F238E27FC236}">
                <a16:creationId xmlns:a16="http://schemas.microsoft.com/office/drawing/2014/main" id="{82CE95F9-5E35-959D-B8AE-36D16777224A}"/>
              </a:ext>
            </a:extLst>
          </p:cNvPr>
          <p:cNvPicPr>
            <a:picLocks noChangeAspect="1"/>
          </p:cNvPicPr>
          <p:nvPr/>
        </p:nvPicPr>
        <p:blipFill>
          <a:blip r:embed="rId4"/>
          <a:stretch>
            <a:fillRect/>
          </a:stretch>
        </p:blipFill>
        <p:spPr>
          <a:xfrm>
            <a:off x="329495" y="2528238"/>
            <a:ext cx="5838173" cy="33129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6" name="Picture 5">
            <a:extLst>
              <a:ext uri="{FF2B5EF4-FFF2-40B4-BE49-F238E27FC236}">
                <a16:creationId xmlns:a16="http://schemas.microsoft.com/office/drawing/2014/main" id="{90B4EA35-2B11-0D4D-C34D-0B40E5EAEE69}"/>
              </a:ext>
            </a:extLst>
          </p:cNvPr>
          <p:cNvPicPr>
            <a:picLocks noChangeAspect="1"/>
          </p:cNvPicPr>
          <p:nvPr/>
        </p:nvPicPr>
        <p:blipFill>
          <a:blip r:embed="rId3"/>
          <a:stretch>
            <a:fillRect/>
          </a:stretch>
        </p:blipFill>
        <p:spPr>
          <a:xfrm>
            <a:off x="195457" y="3811672"/>
            <a:ext cx="4248727" cy="3084945"/>
          </a:xfrm>
          <a:prstGeom prst="rect">
            <a:avLst/>
          </a:prstGeom>
          <a:ln>
            <a:noFill/>
          </a:ln>
          <a:effectLst>
            <a:outerShdw blurRad="292100" dist="139700" dir="2700000" algn="tl" rotWithShape="0">
              <a:srgbClr val="333333">
                <a:alpha val="65000"/>
              </a:srgbClr>
            </a:outerShdw>
          </a:effectLst>
        </p:spPr>
      </p:pic>
      <p:sp>
        <p:nvSpPr>
          <p:cNvPr id="259" name="Google Shape;259;p14"/>
          <p:cNvSpPr txBox="1">
            <a:spLocks noGrp="1"/>
          </p:cNvSpPr>
          <p:nvPr>
            <p:ph type="title"/>
          </p:nvPr>
        </p:nvSpPr>
        <p:spPr>
          <a:xfrm>
            <a:off x="219363" y="224619"/>
            <a:ext cx="9861804" cy="763671"/>
          </a:xfrm>
          <a:prstGeom prst="rect">
            <a:avLst/>
          </a:prstGeom>
          <a:noFill/>
          <a:ln>
            <a:noFill/>
          </a:ln>
        </p:spPr>
        <p:txBody>
          <a:bodyPr spcFirstLastPara="1" wrap="square" lIns="0" tIns="95875" rIns="0" bIns="0" anchor="t" anchorCtr="0">
            <a:spAutoFit/>
          </a:bodyPr>
          <a:lstStyle/>
          <a:p>
            <a:pPr marL="12700" marR="5080" lvl="0" indent="0" algn="l" rtl="0">
              <a:lnSpc>
                <a:spcPct val="107916"/>
              </a:lnSpc>
              <a:spcBef>
                <a:spcPts val="0"/>
              </a:spcBef>
              <a:spcAft>
                <a:spcPts val="0"/>
              </a:spcAft>
              <a:buSzPts val="1400"/>
              <a:buNone/>
            </a:pPr>
            <a:r>
              <a:rPr lang="en-GB" dirty="0"/>
              <a:t>Are there any noticeable trends  ?</a:t>
            </a:r>
            <a:endParaRPr dirty="0"/>
          </a:p>
        </p:txBody>
      </p:sp>
      <p:graphicFrame>
        <p:nvGraphicFramePr>
          <p:cNvPr id="4" name="Diagram 3">
            <a:extLst>
              <a:ext uri="{FF2B5EF4-FFF2-40B4-BE49-F238E27FC236}">
                <a16:creationId xmlns:a16="http://schemas.microsoft.com/office/drawing/2014/main" id="{2648BB73-355D-684F-F1A5-4F62F8C888A8}"/>
              </a:ext>
            </a:extLst>
          </p:cNvPr>
          <p:cNvGraphicFramePr/>
          <p:nvPr>
            <p:extLst>
              <p:ext uri="{D42A27DB-BD31-4B8C-83A1-F6EECF244321}">
                <p14:modId xmlns:p14="http://schemas.microsoft.com/office/powerpoint/2010/main" val="2477424288"/>
              </p:ext>
            </p:extLst>
          </p:nvPr>
        </p:nvGraphicFramePr>
        <p:xfrm>
          <a:off x="0" y="1378867"/>
          <a:ext cx="12164290" cy="21246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a:extLst>
              <a:ext uri="{FF2B5EF4-FFF2-40B4-BE49-F238E27FC236}">
                <a16:creationId xmlns:a16="http://schemas.microsoft.com/office/drawing/2014/main" id="{E2C70908-6BA5-72F9-6EB3-53DA6FFE5529}"/>
              </a:ext>
            </a:extLst>
          </p:cNvPr>
          <p:cNvPicPr>
            <a:picLocks noChangeAspect="1"/>
          </p:cNvPicPr>
          <p:nvPr/>
        </p:nvPicPr>
        <p:blipFill>
          <a:blip r:embed="rId9"/>
          <a:stretch>
            <a:fillRect/>
          </a:stretch>
        </p:blipFill>
        <p:spPr>
          <a:xfrm>
            <a:off x="2847244" y="3811672"/>
            <a:ext cx="3193880" cy="3047261"/>
          </a:xfrm>
          <a:prstGeom prst="rect">
            <a:avLst/>
          </a:prstGeom>
          <a:ln>
            <a:noFill/>
          </a:ln>
          <a:effectLst>
            <a:outerShdw blurRad="292100" dist="139700" dir="2700000" algn="tl" rotWithShape="0">
              <a:srgbClr val="333333">
                <a:alpha val="65000"/>
              </a:srgbClr>
            </a:outerShdw>
          </a:effectLst>
        </p:spPr>
      </p:pic>
      <p:pic>
        <p:nvPicPr>
          <p:cNvPr id="27" name="Picture 26">
            <a:extLst>
              <a:ext uri="{FF2B5EF4-FFF2-40B4-BE49-F238E27FC236}">
                <a16:creationId xmlns:a16="http://schemas.microsoft.com/office/drawing/2014/main" id="{85634F92-1416-34FA-A309-097E42B99001}"/>
              </a:ext>
            </a:extLst>
          </p:cNvPr>
          <p:cNvPicPr>
            <a:picLocks noChangeAspect="1"/>
          </p:cNvPicPr>
          <p:nvPr/>
        </p:nvPicPr>
        <p:blipFill>
          <a:blip r:embed="rId10"/>
          <a:stretch>
            <a:fillRect/>
          </a:stretch>
        </p:blipFill>
        <p:spPr>
          <a:xfrm>
            <a:off x="5832406" y="3811671"/>
            <a:ext cx="1919691" cy="3084945"/>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6E097019-C18C-FA5D-660D-8D2F89BE5B51}"/>
              </a:ext>
            </a:extLst>
          </p:cNvPr>
          <p:cNvPicPr>
            <a:picLocks noChangeAspect="1"/>
          </p:cNvPicPr>
          <p:nvPr/>
        </p:nvPicPr>
        <p:blipFill>
          <a:blip r:embed="rId11"/>
          <a:stretch>
            <a:fillRect/>
          </a:stretch>
        </p:blipFill>
        <p:spPr>
          <a:xfrm>
            <a:off x="7095971" y="3822386"/>
            <a:ext cx="4860786" cy="304468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15"/>
          <p:cNvSpPr/>
          <p:nvPr/>
        </p:nvSpPr>
        <p:spPr>
          <a:xfrm>
            <a:off x="9482073" y="0"/>
            <a:ext cx="1797316" cy="6857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65" name="Google Shape;265;p15"/>
          <p:cNvGrpSpPr/>
          <p:nvPr/>
        </p:nvGrpSpPr>
        <p:grpSpPr>
          <a:xfrm>
            <a:off x="903646" y="0"/>
            <a:ext cx="10174817" cy="6858000"/>
            <a:chOff x="903646" y="0"/>
            <a:chExt cx="10174817" cy="6858000"/>
          </a:xfrm>
        </p:grpSpPr>
        <p:sp>
          <p:nvSpPr>
            <p:cNvPr id="266" name="Google Shape;266;p15"/>
            <p:cNvSpPr/>
            <p:nvPr/>
          </p:nvSpPr>
          <p:spPr>
            <a:xfrm>
              <a:off x="903646" y="0"/>
              <a:ext cx="1806279" cy="68579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7" name="Google Shape;267;p15"/>
            <p:cNvSpPr/>
            <p:nvPr/>
          </p:nvSpPr>
          <p:spPr>
            <a:xfrm>
              <a:off x="1114043" y="0"/>
              <a:ext cx="9964420" cy="6858000"/>
            </a:xfrm>
            <a:custGeom>
              <a:avLst/>
              <a:gdLst/>
              <a:ahLst/>
              <a:cxnLst/>
              <a:rect l="l" t="t" r="r" b="b"/>
              <a:pathLst>
                <a:path w="9964420" h="6858000" extrusionOk="0">
                  <a:moveTo>
                    <a:pt x="8368030" y="0"/>
                  </a:moveTo>
                  <a:lnTo>
                    <a:pt x="1595882" y="0"/>
                  </a:lnTo>
                  <a:lnTo>
                    <a:pt x="1459230" y="130301"/>
                  </a:lnTo>
                  <a:lnTo>
                    <a:pt x="1425158" y="164703"/>
                  </a:lnTo>
                  <a:lnTo>
                    <a:pt x="1391420" y="199433"/>
                  </a:lnTo>
                  <a:lnTo>
                    <a:pt x="1358018" y="234488"/>
                  </a:lnTo>
                  <a:lnTo>
                    <a:pt x="1324955" y="269866"/>
                  </a:lnTo>
                  <a:lnTo>
                    <a:pt x="1292232" y="305564"/>
                  </a:lnTo>
                  <a:lnTo>
                    <a:pt x="1259853" y="341579"/>
                  </a:lnTo>
                  <a:lnTo>
                    <a:pt x="1227820" y="377909"/>
                  </a:lnTo>
                  <a:lnTo>
                    <a:pt x="1196136" y="414552"/>
                  </a:lnTo>
                  <a:lnTo>
                    <a:pt x="1164804" y="451504"/>
                  </a:lnTo>
                  <a:lnTo>
                    <a:pt x="1133825" y="488764"/>
                  </a:lnTo>
                  <a:lnTo>
                    <a:pt x="1103204" y="526328"/>
                  </a:lnTo>
                  <a:lnTo>
                    <a:pt x="1072941" y="564194"/>
                  </a:lnTo>
                  <a:lnTo>
                    <a:pt x="1043040" y="602359"/>
                  </a:lnTo>
                  <a:lnTo>
                    <a:pt x="1013504" y="640821"/>
                  </a:lnTo>
                  <a:lnTo>
                    <a:pt x="984335" y="679577"/>
                  </a:lnTo>
                  <a:lnTo>
                    <a:pt x="955535" y="718625"/>
                  </a:lnTo>
                  <a:lnTo>
                    <a:pt x="927108" y="757961"/>
                  </a:lnTo>
                  <a:lnTo>
                    <a:pt x="899056" y="797584"/>
                  </a:lnTo>
                  <a:lnTo>
                    <a:pt x="871381" y="837491"/>
                  </a:lnTo>
                  <a:lnTo>
                    <a:pt x="844086" y="877679"/>
                  </a:lnTo>
                  <a:lnTo>
                    <a:pt x="817173" y="918146"/>
                  </a:lnTo>
                  <a:lnTo>
                    <a:pt x="790646" y="958888"/>
                  </a:lnTo>
                  <a:lnTo>
                    <a:pt x="764507" y="999904"/>
                  </a:lnTo>
                  <a:lnTo>
                    <a:pt x="738759" y="1041190"/>
                  </a:lnTo>
                  <a:lnTo>
                    <a:pt x="713403" y="1082745"/>
                  </a:lnTo>
                  <a:lnTo>
                    <a:pt x="688443" y="1124565"/>
                  </a:lnTo>
                  <a:lnTo>
                    <a:pt x="663881" y="1166648"/>
                  </a:lnTo>
                  <a:lnTo>
                    <a:pt x="639721" y="1208992"/>
                  </a:lnTo>
                  <a:lnTo>
                    <a:pt x="615963" y="1251593"/>
                  </a:lnTo>
                  <a:lnTo>
                    <a:pt x="592612" y="1294450"/>
                  </a:lnTo>
                  <a:lnTo>
                    <a:pt x="569669" y="1337559"/>
                  </a:lnTo>
                  <a:lnTo>
                    <a:pt x="547138" y="1380918"/>
                  </a:lnTo>
                  <a:lnTo>
                    <a:pt x="525021" y="1424525"/>
                  </a:lnTo>
                  <a:lnTo>
                    <a:pt x="503319" y="1468376"/>
                  </a:lnTo>
                  <a:lnTo>
                    <a:pt x="482038" y="1512469"/>
                  </a:lnTo>
                  <a:lnTo>
                    <a:pt x="461177" y="1556802"/>
                  </a:lnTo>
                  <a:lnTo>
                    <a:pt x="440741" y="1601372"/>
                  </a:lnTo>
                  <a:lnTo>
                    <a:pt x="420732" y="1646177"/>
                  </a:lnTo>
                  <a:lnTo>
                    <a:pt x="401153" y="1691213"/>
                  </a:lnTo>
                  <a:lnTo>
                    <a:pt x="382005" y="1736478"/>
                  </a:lnTo>
                  <a:lnTo>
                    <a:pt x="363292" y="1781970"/>
                  </a:lnTo>
                  <a:lnTo>
                    <a:pt x="345017" y="1827686"/>
                  </a:lnTo>
                  <a:lnTo>
                    <a:pt x="327181" y="1873623"/>
                  </a:lnTo>
                  <a:lnTo>
                    <a:pt x="309788" y="1919779"/>
                  </a:lnTo>
                  <a:lnTo>
                    <a:pt x="292839" y="1966152"/>
                  </a:lnTo>
                  <a:lnTo>
                    <a:pt x="276339" y="2012738"/>
                  </a:lnTo>
                  <a:lnTo>
                    <a:pt x="260289" y="2059535"/>
                  </a:lnTo>
                  <a:lnTo>
                    <a:pt x="244692" y="2106540"/>
                  </a:lnTo>
                  <a:lnTo>
                    <a:pt x="229550" y="2153751"/>
                  </a:lnTo>
                  <a:lnTo>
                    <a:pt x="214866" y="2201165"/>
                  </a:lnTo>
                  <a:lnTo>
                    <a:pt x="200643" y="2248780"/>
                  </a:lnTo>
                  <a:lnTo>
                    <a:pt x="186883" y="2296593"/>
                  </a:lnTo>
                  <a:lnTo>
                    <a:pt x="173589" y="2344602"/>
                  </a:lnTo>
                  <a:lnTo>
                    <a:pt x="160764" y="2392803"/>
                  </a:lnTo>
                  <a:lnTo>
                    <a:pt x="148410" y="2441194"/>
                  </a:lnTo>
                  <a:lnTo>
                    <a:pt x="136529" y="2489774"/>
                  </a:lnTo>
                  <a:lnTo>
                    <a:pt x="125125" y="2538538"/>
                  </a:lnTo>
                  <a:lnTo>
                    <a:pt x="114200" y="2587484"/>
                  </a:lnTo>
                  <a:lnTo>
                    <a:pt x="103756" y="2636610"/>
                  </a:lnTo>
                  <a:lnTo>
                    <a:pt x="93796" y="2685914"/>
                  </a:lnTo>
                  <a:lnTo>
                    <a:pt x="84323" y="2735392"/>
                  </a:lnTo>
                  <a:lnTo>
                    <a:pt x="75339" y="2785043"/>
                  </a:lnTo>
                  <a:lnTo>
                    <a:pt x="66848" y="2834862"/>
                  </a:lnTo>
                  <a:lnTo>
                    <a:pt x="58850" y="2884849"/>
                  </a:lnTo>
                  <a:lnTo>
                    <a:pt x="51350" y="2934999"/>
                  </a:lnTo>
                  <a:lnTo>
                    <a:pt x="44349" y="2985312"/>
                  </a:lnTo>
                  <a:lnTo>
                    <a:pt x="37851" y="3035783"/>
                  </a:lnTo>
                  <a:lnTo>
                    <a:pt x="31858" y="3086411"/>
                  </a:lnTo>
                  <a:lnTo>
                    <a:pt x="26372" y="3137193"/>
                  </a:lnTo>
                  <a:lnTo>
                    <a:pt x="21396" y="3188126"/>
                  </a:lnTo>
                  <a:lnTo>
                    <a:pt x="16933" y="3239208"/>
                  </a:lnTo>
                  <a:lnTo>
                    <a:pt x="12986" y="3290435"/>
                  </a:lnTo>
                  <a:lnTo>
                    <a:pt x="9556" y="3341806"/>
                  </a:lnTo>
                  <a:lnTo>
                    <a:pt x="6647" y="3393318"/>
                  </a:lnTo>
                  <a:lnTo>
                    <a:pt x="4261" y="3444969"/>
                  </a:lnTo>
                  <a:lnTo>
                    <a:pt x="2400" y="3496755"/>
                  </a:lnTo>
                  <a:lnTo>
                    <a:pt x="1068" y="3548674"/>
                  </a:lnTo>
                  <a:lnTo>
                    <a:pt x="267" y="3600723"/>
                  </a:lnTo>
                  <a:lnTo>
                    <a:pt x="0" y="3652901"/>
                  </a:lnTo>
                  <a:lnTo>
                    <a:pt x="268" y="3705167"/>
                  </a:lnTo>
                  <a:lnTo>
                    <a:pt x="1072" y="3757305"/>
                  </a:lnTo>
                  <a:lnTo>
                    <a:pt x="2409" y="3809313"/>
                  </a:lnTo>
                  <a:lnTo>
                    <a:pt x="4276" y="3861187"/>
                  </a:lnTo>
                  <a:lnTo>
                    <a:pt x="6671" y="3912925"/>
                  </a:lnTo>
                  <a:lnTo>
                    <a:pt x="9591" y="3964524"/>
                  </a:lnTo>
                  <a:lnTo>
                    <a:pt x="13033" y="4015983"/>
                  </a:lnTo>
                  <a:lnTo>
                    <a:pt x="16995" y="4067297"/>
                  </a:lnTo>
                  <a:lnTo>
                    <a:pt x="21474" y="4118466"/>
                  </a:lnTo>
                  <a:lnTo>
                    <a:pt x="26468" y="4169485"/>
                  </a:lnTo>
                  <a:lnTo>
                    <a:pt x="31973" y="4220352"/>
                  </a:lnTo>
                  <a:lnTo>
                    <a:pt x="37988" y="4271065"/>
                  </a:lnTo>
                  <a:lnTo>
                    <a:pt x="44510" y="4321621"/>
                  </a:lnTo>
                  <a:lnTo>
                    <a:pt x="51536" y="4372018"/>
                  </a:lnTo>
                  <a:lnTo>
                    <a:pt x="59063" y="4422253"/>
                  </a:lnTo>
                  <a:lnTo>
                    <a:pt x="67089" y="4472323"/>
                  </a:lnTo>
                  <a:lnTo>
                    <a:pt x="75611" y="4522225"/>
                  </a:lnTo>
                  <a:lnTo>
                    <a:pt x="84627" y="4571957"/>
                  </a:lnTo>
                  <a:lnTo>
                    <a:pt x="94134" y="4621517"/>
                  </a:lnTo>
                  <a:lnTo>
                    <a:pt x="104129" y="4670902"/>
                  </a:lnTo>
                  <a:lnTo>
                    <a:pt x="114610" y="4720109"/>
                  </a:lnTo>
                  <a:lnTo>
                    <a:pt x="125574" y="4769135"/>
                  </a:lnTo>
                  <a:lnTo>
                    <a:pt x="137018" y="4817978"/>
                  </a:lnTo>
                  <a:lnTo>
                    <a:pt x="148941" y="4866636"/>
                  </a:lnTo>
                  <a:lnTo>
                    <a:pt x="161339" y="4915105"/>
                  </a:lnTo>
                  <a:lnTo>
                    <a:pt x="174209" y="4963383"/>
                  </a:lnTo>
                  <a:lnTo>
                    <a:pt x="187550" y="5011468"/>
                  </a:lnTo>
                  <a:lnTo>
                    <a:pt x="201358" y="5059356"/>
                  </a:lnTo>
                  <a:lnTo>
                    <a:pt x="215631" y="5107046"/>
                  </a:lnTo>
                  <a:lnTo>
                    <a:pt x="230366" y="5154534"/>
                  </a:lnTo>
                  <a:lnTo>
                    <a:pt x="245560" y="5201819"/>
                  </a:lnTo>
                  <a:lnTo>
                    <a:pt x="261212" y="5248896"/>
                  </a:lnTo>
                  <a:lnTo>
                    <a:pt x="277318" y="5295765"/>
                  </a:lnTo>
                  <a:lnTo>
                    <a:pt x="293876" y="5342421"/>
                  </a:lnTo>
                  <a:lnTo>
                    <a:pt x="310882" y="5388863"/>
                  </a:lnTo>
                  <a:lnTo>
                    <a:pt x="328336" y="5435088"/>
                  </a:lnTo>
                  <a:lnTo>
                    <a:pt x="346233" y="5481094"/>
                  </a:lnTo>
                  <a:lnTo>
                    <a:pt x="364572" y="5526876"/>
                  </a:lnTo>
                  <a:lnTo>
                    <a:pt x="383349" y="5572434"/>
                  </a:lnTo>
                  <a:lnTo>
                    <a:pt x="402562" y="5617765"/>
                  </a:lnTo>
                  <a:lnTo>
                    <a:pt x="422209" y="5662865"/>
                  </a:lnTo>
                  <a:lnTo>
                    <a:pt x="442286" y="5707732"/>
                  </a:lnTo>
                  <a:lnTo>
                    <a:pt x="462792" y="5752364"/>
                  </a:lnTo>
                  <a:lnTo>
                    <a:pt x="483723" y="5796758"/>
                  </a:lnTo>
                  <a:lnTo>
                    <a:pt x="505077" y="5840911"/>
                  </a:lnTo>
                  <a:lnTo>
                    <a:pt x="526852" y="5884821"/>
                  </a:lnTo>
                  <a:lnTo>
                    <a:pt x="549044" y="5928485"/>
                  </a:lnTo>
                  <a:lnTo>
                    <a:pt x="571652" y="5971901"/>
                  </a:lnTo>
                  <a:lnTo>
                    <a:pt x="594672" y="6015065"/>
                  </a:lnTo>
                  <a:lnTo>
                    <a:pt x="618101" y="6057976"/>
                  </a:lnTo>
                  <a:lnTo>
                    <a:pt x="641938" y="6100630"/>
                  </a:lnTo>
                  <a:lnTo>
                    <a:pt x="666180" y="6143025"/>
                  </a:lnTo>
                  <a:lnTo>
                    <a:pt x="690824" y="6185159"/>
                  </a:lnTo>
                  <a:lnTo>
                    <a:pt x="715867" y="6227028"/>
                  </a:lnTo>
                  <a:lnTo>
                    <a:pt x="741307" y="6268631"/>
                  </a:lnTo>
                  <a:lnTo>
                    <a:pt x="767141" y="6309964"/>
                  </a:lnTo>
                  <a:lnTo>
                    <a:pt x="793367" y="6351025"/>
                  </a:lnTo>
                  <a:lnTo>
                    <a:pt x="819982" y="6391811"/>
                  </a:lnTo>
                  <a:lnTo>
                    <a:pt x="846983" y="6432320"/>
                  </a:lnTo>
                  <a:lnTo>
                    <a:pt x="874367" y="6472549"/>
                  </a:lnTo>
                  <a:lnTo>
                    <a:pt x="902133" y="6512496"/>
                  </a:lnTo>
                  <a:lnTo>
                    <a:pt x="930278" y="6552157"/>
                  </a:lnTo>
                  <a:lnTo>
                    <a:pt x="958798" y="6591531"/>
                  </a:lnTo>
                  <a:lnTo>
                    <a:pt x="987691" y="6630614"/>
                  </a:lnTo>
                  <a:lnTo>
                    <a:pt x="1016955" y="6669404"/>
                  </a:lnTo>
                  <a:lnTo>
                    <a:pt x="1046587" y="6707899"/>
                  </a:lnTo>
                  <a:lnTo>
                    <a:pt x="1076585" y="6746095"/>
                  </a:lnTo>
                  <a:lnTo>
                    <a:pt x="1106945" y="6783990"/>
                  </a:lnTo>
                  <a:lnTo>
                    <a:pt x="1137666" y="6821582"/>
                  </a:lnTo>
                  <a:lnTo>
                    <a:pt x="1169162" y="6857999"/>
                  </a:lnTo>
                  <a:lnTo>
                    <a:pt x="8794750" y="6857999"/>
                  </a:lnTo>
                  <a:lnTo>
                    <a:pt x="8826246" y="6821582"/>
                  </a:lnTo>
                  <a:lnTo>
                    <a:pt x="8856966" y="6783990"/>
                  </a:lnTo>
                  <a:lnTo>
                    <a:pt x="8887326" y="6746095"/>
                  </a:lnTo>
                  <a:lnTo>
                    <a:pt x="8917324" y="6707899"/>
                  </a:lnTo>
                  <a:lnTo>
                    <a:pt x="8946956" y="6669404"/>
                  </a:lnTo>
                  <a:lnTo>
                    <a:pt x="8976220" y="6630614"/>
                  </a:lnTo>
                  <a:lnTo>
                    <a:pt x="9005113" y="6591531"/>
                  </a:lnTo>
                  <a:lnTo>
                    <a:pt x="9033633" y="6552157"/>
                  </a:lnTo>
                  <a:lnTo>
                    <a:pt x="9061778" y="6512496"/>
                  </a:lnTo>
                  <a:lnTo>
                    <a:pt x="9089544" y="6472549"/>
                  </a:lnTo>
                  <a:lnTo>
                    <a:pt x="9116928" y="6432320"/>
                  </a:lnTo>
                  <a:lnTo>
                    <a:pt x="9143929" y="6391811"/>
                  </a:lnTo>
                  <a:lnTo>
                    <a:pt x="9170544" y="6351025"/>
                  </a:lnTo>
                  <a:lnTo>
                    <a:pt x="9196770" y="6309964"/>
                  </a:lnTo>
                  <a:lnTo>
                    <a:pt x="9222604" y="6268631"/>
                  </a:lnTo>
                  <a:lnTo>
                    <a:pt x="9248044" y="6227028"/>
                  </a:lnTo>
                  <a:lnTo>
                    <a:pt x="9273087" y="6185159"/>
                  </a:lnTo>
                  <a:lnTo>
                    <a:pt x="9297731" y="6143025"/>
                  </a:lnTo>
                  <a:lnTo>
                    <a:pt x="9321973" y="6100630"/>
                  </a:lnTo>
                  <a:lnTo>
                    <a:pt x="9345810" y="6057976"/>
                  </a:lnTo>
                  <a:lnTo>
                    <a:pt x="9369239" y="6015065"/>
                  </a:lnTo>
                  <a:lnTo>
                    <a:pt x="9392259" y="5971901"/>
                  </a:lnTo>
                  <a:lnTo>
                    <a:pt x="9414867" y="5928485"/>
                  </a:lnTo>
                  <a:lnTo>
                    <a:pt x="9437059" y="5884821"/>
                  </a:lnTo>
                  <a:lnTo>
                    <a:pt x="9458834" y="5840911"/>
                  </a:lnTo>
                  <a:lnTo>
                    <a:pt x="9480188" y="5796758"/>
                  </a:lnTo>
                  <a:lnTo>
                    <a:pt x="9501119" y="5752364"/>
                  </a:lnTo>
                  <a:lnTo>
                    <a:pt x="9521625" y="5707732"/>
                  </a:lnTo>
                  <a:lnTo>
                    <a:pt x="9541702" y="5662865"/>
                  </a:lnTo>
                  <a:lnTo>
                    <a:pt x="9561349" y="5617765"/>
                  </a:lnTo>
                  <a:lnTo>
                    <a:pt x="9580562" y="5572434"/>
                  </a:lnTo>
                  <a:lnTo>
                    <a:pt x="9599339" y="5526876"/>
                  </a:lnTo>
                  <a:lnTo>
                    <a:pt x="9617678" y="5481094"/>
                  </a:lnTo>
                  <a:lnTo>
                    <a:pt x="9635575" y="5435088"/>
                  </a:lnTo>
                  <a:lnTo>
                    <a:pt x="9653029" y="5388863"/>
                  </a:lnTo>
                  <a:lnTo>
                    <a:pt x="9670035" y="5342421"/>
                  </a:lnTo>
                  <a:lnTo>
                    <a:pt x="9686593" y="5295765"/>
                  </a:lnTo>
                  <a:lnTo>
                    <a:pt x="9702699" y="5248896"/>
                  </a:lnTo>
                  <a:lnTo>
                    <a:pt x="9718351" y="5201819"/>
                  </a:lnTo>
                  <a:lnTo>
                    <a:pt x="9733545" y="5154534"/>
                  </a:lnTo>
                  <a:lnTo>
                    <a:pt x="9748280" y="5107046"/>
                  </a:lnTo>
                  <a:lnTo>
                    <a:pt x="9762553" y="5059356"/>
                  </a:lnTo>
                  <a:lnTo>
                    <a:pt x="9776361" y="5011468"/>
                  </a:lnTo>
                  <a:lnTo>
                    <a:pt x="9789702" y="4963383"/>
                  </a:lnTo>
                  <a:lnTo>
                    <a:pt x="9802572" y="4915105"/>
                  </a:lnTo>
                  <a:lnTo>
                    <a:pt x="9814970" y="4866636"/>
                  </a:lnTo>
                  <a:lnTo>
                    <a:pt x="9826893" y="4817978"/>
                  </a:lnTo>
                  <a:lnTo>
                    <a:pt x="9838337" y="4769135"/>
                  </a:lnTo>
                  <a:lnTo>
                    <a:pt x="9849301" y="4720109"/>
                  </a:lnTo>
                  <a:lnTo>
                    <a:pt x="9859782" y="4670902"/>
                  </a:lnTo>
                  <a:lnTo>
                    <a:pt x="9869777" y="4621517"/>
                  </a:lnTo>
                  <a:lnTo>
                    <a:pt x="9879284" y="4571957"/>
                  </a:lnTo>
                  <a:lnTo>
                    <a:pt x="9888300" y="4522225"/>
                  </a:lnTo>
                  <a:lnTo>
                    <a:pt x="9896822" y="4472323"/>
                  </a:lnTo>
                  <a:lnTo>
                    <a:pt x="9904848" y="4422253"/>
                  </a:lnTo>
                  <a:lnTo>
                    <a:pt x="9912375" y="4372018"/>
                  </a:lnTo>
                  <a:lnTo>
                    <a:pt x="9919401" y="4321621"/>
                  </a:lnTo>
                  <a:lnTo>
                    <a:pt x="9925923" y="4271065"/>
                  </a:lnTo>
                  <a:lnTo>
                    <a:pt x="9931938" y="4220352"/>
                  </a:lnTo>
                  <a:lnTo>
                    <a:pt x="9937443" y="4169485"/>
                  </a:lnTo>
                  <a:lnTo>
                    <a:pt x="9942437" y="4118466"/>
                  </a:lnTo>
                  <a:lnTo>
                    <a:pt x="9946916" y="4067297"/>
                  </a:lnTo>
                  <a:lnTo>
                    <a:pt x="9950878" y="4015983"/>
                  </a:lnTo>
                  <a:lnTo>
                    <a:pt x="9954320" y="3964524"/>
                  </a:lnTo>
                  <a:lnTo>
                    <a:pt x="9957240" y="3912925"/>
                  </a:lnTo>
                  <a:lnTo>
                    <a:pt x="9959635" y="3861187"/>
                  </a:lnTo>
                  <a:lnTo>
                    <a:pt x="9961502" y="3809313"/>
                  </a:lnTo>
                  <a:lnTo>
                    <a:pt x="9962839" y="3757305"/>
                  </a:lnTo>
                  <a:lnTo>
                    <a:pt x="9963643" y="3705167"/>
                  </a:lnTo>
                  <a:lnTo>
                    <a:pt x="9963912" y="3652901"/>
                  </a:lnTo>
                  <a:lnTo>
                    <a:pt x="9963644" y="3600723"/>
                  </a:lnTo>
                  <a:lnTo>
                    <a:pt x="9962843" y="3548674"/>
                  </a:lnTo>
                  <a:lnTo>
                    <a:pt x="9961511" y="3496755"/>
                  </a:lnTo>
                  <a:lnTo>
                    <a:pt x="9959650" y="3444969"/>
                  </a:lnTo>
                  <a:lnTo>
                    <a:pt x="9957264" y="3393318"/>
                  </a:lnTo>
                  <a:lnTo>
                    <a:pt x="9954355" y="3341806"/>
                  </a:lnTo>
                  <a:lnTo>
                    <a:pt x="9950925" y="3290435"/>
                  </a:lnTo>
                  <a:lnTo>
                    <a:pt x="9946978" y="3239208"/>
                  </a:lnTo>
                  <a:lnTo>
                    <a:pt x="9942515" y="3188126"/>
                  </a:lnTo>
                  <a:lnTo>
                    <a:pt x="9937539" y="3137193"/>
                  </a:lnTo>
                  <a:lnTo>
                    <a:pt x="9932053" y="3086411"/>
                  </a:lnTo>
                  <a:lnTo>
                    <a:pt x="9926060" y="3035783"/>
                  </a:lnTo>
                  <a:lnTo>
                    <a:pt x="9919562" y="2985312"/>
                  </a:lnTo>
                  <a:lnTo>
                    <a:pt x="9912561" y="2934999"/>
                  </a:lnTo>
                  <a:lnTo>
                    <a:pt x="9905061" y="2884849"/>
                  </a:lnTo>
                  <a:lnTo>
                    <a:pt x="9897063" y="2834862"/>
                  </a:lnTo>
                  <a:lnTo>
                    <a:pt x="9888572" y="2785043"/>
                  </a:lnTo>
                  <a:lnTo>
                    <a:pt x="9879588" y="2735392"/>
                  </a:lnTo>
                  <a:lnTo>
                    <a:pt x="9870115" y="2685914"/>
                  </a:lnTo>
                  <a:lnTo>
                    <a:pt x="9860155" y="2636610"/>
                  </a:lnTo>
                  <a:lnTo>
                    <a:pt x="9849711" y="2587484"/>
                  </a:lnTo>
                  <a:lnTo>
                    <a:pt x="9838786" y="2538538"/>
                  </a:lnTo>
                  <a:lnTo>
                    <a:pt x="9827382" y="2489774"/>
                  </a:lnTo>
                  <a:lnTo>
                    <a:pt x="9815501" y="2441194"/>
                  </a:lnTo>
                  <a:lnTo>
                    <a:pt x="9803147" y="2392803"/>
                  </a:lnTo>
                  <a:lnTo>
                    <a:pt x="9790322" y="2344602"/>
                  </a:lnTo>
                  <a:lnTo>
                    <a:pt x="9777028" y="2296593"/>
                  </a:lnTo>
                  <a:lnTo>
                    <a:pt x="9763268" y="2248780"/>
                  </a:lnTo>
                  <a:lnTo>
                    <a:pt x="9749045" y="2201165"/>
                  </a:lnTo>
                  <a:lnTo>
                    <a:pt x="9734361" y="2153751"/>
                  </a:lnTo>
                  <a:lnTo>
                    <a:pt x="9719219" y="2106540"/>
                  </a:lnTo>
                  <a:lnTo>
                    <a:pt x="9703622" y="2059535"/>
                  </a:lnTo>
                  <a:lnTo>
                    <a:pt x="9687572" y="2012738"/>
                  </a:lnTo>
                  <a:lnTo>
                    <a:pt x="9671072" y="1966152"/>
                  </a:lnTo>
                  <a:lnTo>
                    <a:pt x="9654123" y="1919779"/>
                  </a:lnTo>
                  <a:lnTo>
                    <a:pt x="9636730" y="1873623"/>
                  </a:lnTo>
                  <a:lnTo>
                    <a:pt x="9618894" y="1827686"/>
                  </a:lnTo>
                  <a:lnTo>
                    <a:pt x="9600619" y="1781970"/>
                  </a:lnTo>
                  <a:lnTo>
                    <a:pt x="9581906" y="1736478"/>
                  </a:lnTo>
                  <a:lnTo>
                    <a:pt x="9562758" y="1691213"/>
                  </a:lnTo>
                  <a:lnTo>
                    <a:pt x="9543179" y="1646177"/>
                  </a:lnTo>
                  <a:lnTo>
                    <a:pt x="9523170" y="1601372"/>
                  </a:lnTo>
                  <a:lnTo>
                    <a:pt x="9502734" y="1556802"/>
                  </a:lnTo>
                  <a:lnTo>
                    <a:pt x="9481873" y="1512469"/>
                  </a:lnTo>
                  <a:lnTo>
                    <a:pt x="9460592" y="1468376"/>
                  </a:lnTo>
                  <a:lnTo>
                    <a:pt x="9438890" y="1424525"/>
                  </a:lnTo>
                  <a:lnTo>
                    <a:pt x="9416773" y="1380918"/>
                  </a:lnTo>
                  <a:lnTo>
                    <a:pt x="9394242" y="1337559"/>
                  </a:lnTo>
                  <a:lnTo>
                    <a:pt x="9371299" y="1294450"/>
                  </a:lnTo>
                  <a:lnTo>
                    <a:pt x="9347948" y="1251593"/>
                  </a:lnTo>
                  <a:lnTo>
                    <a:pt x="9324190" y="1208992"/>
                  </a:lnTo>
                  <a:lnTo>
                    <a:pt x="9300030" y="1166648"/>
                  </a:lnTo>
                  <a:lnTo>
                    <a:pt x="9275468" y="1124565"/>
                  </a:lnTo>
                  <a:lnTo>
                    <a:pt x="9250508" y="1082745"/>
                  </a:lnTo>
                  <a:lnTo>
                    <a:pt x="9225152" y="1041190"/>
                  </a:lnTo>
                  <a:lnTo>
                    <a:pt x="9199404" y="999904"/>
                  </a:lnTo>
                  <a:lnTo>
                    <a:pt x="9173265" y="958888"/>
                  </a:lnTo>
                  <a:lnTo>
                    <a:pt x="9146738" y="918146"/>
                  </a:lnTo>
                  <a:lnTo>
                    <a:pt x="9119825" y="877679"/>
                  </a:lnTo>
                  <a:lnTo>
                    <a:pt x="9092530" y="837491"/>
                  </a:lnTo>
                  <a:lnTo>
                    <a:pt x="9064855" y="797584"/>
                  </a:lnTo>
                  <a:lnTo>
                    <a:pt x="9036803" y="757961"/>
                  </a:lnTo>
                  <a:lnTo>
                    <a:pt x="9008376" y="718625"/>
                  </a:lnTo>
                  <a:lnTo>
                    <a:pt x="8979576" y="679577"/>
                  </a:lnTo>
                  <a:lnTo>
                    <a:pt x="8950407" y="640821"/>
                  </a:lnTo>
                  <a:lnTo>
                    <a:pt x="8920871" y="602359"/>
                  </a:lnTo>
                  <a:lnTo>
                    <a:pt x="8890970" y="564194"/>
                  </a:lnTo>
                  <a:lnTo>
                    <a:pt x="8860707" y="526328"/>
                  </a:lnTo>
                  <a:lnTo>
                    <a:pt x="8830086" y="488764"/>
                  </a:lnTo>
                  <a:lnTo>
                    <a:pt x="8799107" y="451504"/>
                  </a:lnTo>
                  <a:lnTo>
                    <a:pt x="8767775" y="414552"/>
                  </a:lnTo>
                  <a:lnTo>
                    <a:pt x="8736091" y="377909"/>
                  </a:lnTo>
                  <a:lnTo>
                    <a:pt x="8704058" y="341579"/>
                  </a:lnTo>
                  <a:lnTo>
                    <a:pt x="8671679" y="305564"/>
                  </a:lnTo>
                  <a:lnTo>
                    <a:pt x="8638956" y="269866"/>
                  </a:lnTo>
                  <a:lnTo>
                    <a:pt x="8605893" y="234488"/>
                  </a:lnTo>
                  <a:lnTo>
                    <a:pt x="8572491" y="199433"/>
                  </a:lnTo>
                  <a:lnTo>
                    <a:pt x="8538753" y="164703"/>
                  </a:lnTo>
                  <a:lnTo>
                    <a:pt x="8504682" y="130301"/>
                  </a:lnTo>
                  <a:lnTo>
                    <a:pt x="836803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15"/>
            <p:cNvSpPr/>
            <p:nvPr/>
          </p:nvSpPr>
          <p:spPr>
            <a:xfrm>
              <a:off x="1114043" y="0"/>
              <a:ext cx="9964420" cy="6858000"/>
            </a:xfrm>
            <a:custGeom>
              <a:avLst/>
              <a:gdLst/>
              <a:ahLst/>
              <a:cxnLst/>
              <a:rect l="l" t="t" r="r" b="b"/>
              <a:pathLst>
                <a:path w="9964420" h="6858000" extrusionOk="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w="9525" cap="flat" cmpd="sng">
              <a:solidFill>
                <a:srgbClr val="EEEE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Google Shape;269;p15"/>
            <p:cNvSpPr/>
            <p:nvPr/>
          </p:nvSpPr>
          <p:spPr>
            <a:xfrm>
              <a:off x="1121663" y="0"/>
              <a:ext cx="9949180" cy="6858000"/>
            </a:xfrm>
            <a:custGeom>
              <a:avLst/>
              <a:gdLst/>
              <a:ahLst/>
              <a:cxnLst/>
              <a:rect l="l" t="t" r="r" b="b"/>
              <a:pathLst>
                <a:path w="9949180" h="6858000" extrusionOk="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0" name="Google Shape;270;p15"/>
          <p:cNvSpPr txBox="1">
            <a:spLocks noGrp="1"/>
          </p:cNvSpPr>
          <p:nvPr>
            <p:ph type="title"/>
          </p:nvPr>
        </p:nvSpPr>
        <p:spPr>
          <a:xfrm>
            <a:off x="2716150" y="2708525"/>
            <a:ext cx="7641600" cy="1121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7200">
                <a:solidFill>
                  <a:srgbClr val="000000"/>
                </a:solidFill>
              </a:rPr>
              <a:t>Recommendations</a:t>
            </a:r>
            <a:endParaRPr sz="7200"/>
          </a:p>
        </p:txBody>
      </p:sp>
      <p:sp>
        <p:nvSpPr>
          <p:cNvPr id="271" name="Google Shape;271;p15"/>
          <p:cNvSpPr/>
          <p:nvPr/>
        </p:nvSpPr>
        <p:spPr>
          <a:xfrm>
            <a:off x="3718559" y="5524500"/>
            <a:ext cx="4754880" cy="27940"/>
          </a:xfrm>
          <a:custGeom>
            <a:avLst/>
            <a:gdLst/>
            <a:ahLst/>
            <a:cxnLst/>
            <a:rect l="l" t="t" r="r" b="b"/>
            <a:pathLst>
              <a:path w="4754880" h="27939" extrusionOk="0">
                <a:moveTo>
                  <a:pt x="4754880" y="0"/>
                </a:moveTo>
                <a:lnTo>
                  <a:pt x="0" y="0"/>
                </a:lnTo>
                <a:lnTo>
                  <a:pt x="0" y="27431"/>
                </a:lnTo>
                <a:lnTo>
                  <a:pt x="4754880" y="27431"/>
                </a:lnTo>
                <a:lnTo>
                  <a:pt x="4754880"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16"/>
          <p:cNvSpPr txBox="1">
            <a:spLocks noGrp="1"/>
          </p:cNvSpPr>
          <p:nvPr>
            <p:ph type="title"/>
          </p:nvPr>
        </p:nvSpPr>
        <p:spPr>
          <a:xfrm>
            <a:off x="240828" y="169898"/>
            <a:ext cx="6290945" cy="84899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u="sng">
                <a:solidFill>
                  <a:srgbClr val="000000"/>
                </a:solidFill>
              </a:rPr>
              <a:t> Analysis Report</a:t>
            </a:r>
            <a:endParaRPr sz="5400"/>
          </a:p>
        </p:txBody>
      </p:sp>
      <p:graphicFrame>
        <p:nvGraphicFramePr>
          <p:cNvPr id="4" name="Diagram 3">
            <a:extLst>
              <a:ext uri="{FF2B5EF4-FFF2-40B4-BE49-F238E27FC236}">
                <a16:creationId xmlns:a16="http://schemas.microsoft.com/office/drawing/2014/main" id="{D36DFEAA-3F12-977B-9C26-3E7B88909056}"/>
              </a:ext>
            </a:extLst>
          </p:cNvPr>
          <p:cNvGraphicFramePr/>
          <p:nvPr>
            <p:extLst>
              <p:ext uri="{D42A27DB-BD31-4B8C-83A1-F6EECF244321}">
                <p14:modId xmlns:p14="http://schemas.microsoft.com/office/powerpoint/2010/main" val="1680199549"/>
              </p:ext>
            </p:extLst>
          </p:nvPr>
        </p:nvGraphicFramePr>
        <p:xfrm>
          <a:off x="712354" y="1228973"/>
          <a:ext cx="11224491" cy="589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00202DA4-A530-4158-9A3A-E95123B22FB8}"/>
                                            </p:graphicEl>
                                          </p:spTgt>
                                        </p:tgtEl>
                                        <p:attrNameLst>
                                          <p:attrName>style.visibility</p:attrName>
                                        </p:attrNameLst>
                                      </p:cBhvr>
                                      <p:to>
                                        <p:strVal val="visible"/>
                                      </p:to>
                                    </p:set>
                                    <p:animEffect transition="in" filter="fade">
                                      <p:cBhvr>
                                        <p:cTn id="7" dur="500"/>
                                        <p:tgtEl>
                                          <p:spTgt spid="4">
                                            <p:graphicEl>
                                              <a:dgm id="{00202DA4-A530-4158-9A3A-E95123B22FB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3CD875D-57B0-4BA3-A0F0-F5CDEC9376F3}"/>
                                            </p:graphicEl>
                                          </p:spTgt>
                                        </p:tgtEl>
                                        <p:attrNameLst>
                                          <p:attrName>style.visibility</p:attrName>
                                        </p:attrNameLst>
                                      </p:cBhvr>
                                      <p:to>
                                        <p:strVal val="visible"/>
                                      </p:to>
                                    </p:set>
                                    <p:animEffect transition="in" filter="fade">
                                      <p:cBhvr>
                                        <p:cTn id="12" dur="500"/>
                                        <p:tgtEl>
                                          <p:spTgt spid="4">
                                            <p:graphicEl>
                                              <a:dgm id="{A3CD875D-57B0-4BA3-A0F0-F5CDEC9376F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DFADAE8B-8AF0-41FA-B006-265677A3757F}"/>
                                            </p:graphicEl>
                                          </p:spTgt>
                                        </p:tgtEl>
                                        <p:attrNameLst>
                                          <p:attrName>style.visibility</p:attrName>
                                        </p:attrNameLst>
                                      </p:cBhvr>
                                      <p:to>
                                        <p:strVal val="visible"/>
                                      </p:to>
                                    </p:set>
                                    <p:animEffect transition="in" filter="fade">
                                      <p:cBhvr>
                                        <p:cTn id="17" dur="500"/>
                                        <p:tgtEl>
                                          <p:spTgt spid="4">
                                            <p:graphicEl>
                                              <a:dgm id="{DFADAE8B-8AF0-41FA-B006-265677A3757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233D7489-7723-4670-9B43-111963F238C3}"/>
                                            </p:graphicEl>
                                          </p:spTgt>
                                        </p:tgtEl>
                                        <p:attrNameLst>
                                          <p:attrName>style.visibility</p:attrName>
                                        </p:attrNameLst>
                                      </p:cBhvr>
                                      <p:to>
                                        <p:strVal val="visible"/>
                                      </p:to>
                                    </p:set>
                                    <p:animEffect transition="in" filter="fade">
                                      <p:cBhvr>
                                        <p:cTn id="22" dur="500"/>
                                        <p:tgtEl>
                                          <p:spTgt spid="4">
                                            <p:graphicEl>
                                              <a:dgm id="{233D7489-7723-4670-9B43-111963F238C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4D55EE8D-6098-47F0-BA1E-C663B80CBFD4}"/>
                                            </p:graphicEl>
                                          </p:spTgt>
                                        </p:tgtEl>
                                        <p:attrNameLst>
                                          <p:attrName>style.visibility</p:attrName>
                                        </p:attrNameLst>
                                      </p:cBhvr>
                                      <p:to>
                                        <p:strVal val="visible"/>
                                      </p:to>
                                    </p:set>
                                    <p:animEffect transition="in" filter="fade">
                                      <p:cBhvr>
                                        <p:cTn id="27" dur="500"/>
                                        <p:tgtEl>
                                          <p:spTgt spid="4">
                                            <p:graphicEl>
                                              <a:dgm id="{4D55EE8D-6098-47F0-BA1E-C663B80CBFD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10E1B8C7-A1F7-4760-88D3-2C295D59EB4A}"/>
                                            </p:graphicEl>
                                          </p:spTgt>
                                        </p:tgtEl>
                                        <p:attrNameLst>
                                          <p:attrName>style.visibility</p:attrName>
                                        </p:attrNameLst>
                                      </p:cBhvr>
                                      <p:to>
                                        <p:strVal val="visible"/>
                                      </p:to>
                                    </p:set>
                                    <p:animEffect transition="in" filter="fade">
                                      <p:cBhvr>
                                        <p:cTn id="32" dur="500"/>
                                        <p:tgtEl>
                                          <p:spTgt spid="4">
                                            <p:graphicEl>
                                              <a:dgm id="{10E1B8C7-A1F7-4760-88D3-2C295D59EB4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C6120F71-0193-403B-9A49-95B66E2140AB}"/>
                                            </p:graphicEl>
                                          </p:spTgt>
                                        </p:tgtEl>
                                        <p:attrNameLst>
                                          <p:attrName>style.visibility</p:attrName>
                                        </p:attrNameLst>
                                      </p:cBhvr>
                                      <p:to>
                                        <p:strVal val="visible"/>
                                      </p:to>
                                    </p:set>
                                    <p:animEffect transition="in" filter="fade">
                                      <p:cBhvr>
                                        <p:cTn id="37" dur="500"/>
                                        <p:tgtEl>
                                          <p:spTgt spid="4">
                                            <p:graphicEl>
                                              <a:dgm id="{C6120F71-0193-403B-9A49-95B66E2140A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E1E401B0-E8AD-46C4-95DE-F90D52BCEA06}"/>
                                            </p:graphicEl>
                                          </p:spTgt>
                                        </p:tgtEl>
                                        <p:attrNameLst>
                                          <p:attrName>style.visibility</p:attrName>
                                        </p:attrNameLst>
                                      </p:cBhvr>
                                      <p:to>
                                        <p:strVal val="visible"/>
                                      </p:to>
                                    </p:set>
                                    <p:animEffect transition="in" filter="fade">
                                      <p:cBhvr>
                                        <p:cTn id="42" dur="500"/>
                                        <p:tgtEl>
                                          <p:spTgt spid="4">
                                            <p:graphicEl>
                                              <a:dgm id="{E1E401B0-E8AD-46C4-95DE-F90D52BCEA0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252C70D2-743B-4504-80C6-5D7E3D6270EB}"/>
                                            </p:graphicEl>
                                          </p:spTgt>
                                        </p:tgtEl>
                                        <p:attrNameLst>
                                          <p:attrName>style.visibility</p:attrName>
                                        </p:attrNameLst>
                                      </p:cBhvr>
                                      <p:to>
                                        <p:strVal val="visible"/>
                                      </p:to>
                                    </p:set>
                                    <p:animEffect transition="in" filter="fade">
                                      <p:cBhvr>
                                        <p:cTn id="47" dur="500"/>
                                        <p:tgtEl>
                                          <p:spTgt spid="4">
                                            <p:graphicEl>
                                              <a:dgm id="{252C70D2-743B-4504-80C6-5D7E3D6270E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196FF3C5-B1CB-4265-B219-9B222D09D273}"/>
                                            </p:graphicEl>
                                          </p:spTgt>
                                        </p:tgtEl>
                                        <p:attrNameLst>
                                          <p:attrName>style.visibility</p:attrName>
                                        </p:attrNameLst>
                                      </p:cBhvr>
                                      <p:to>
                                        <p:strVal val="visible"/>
                                      </p:to>
                                    </p:set>
                                    <p:animEffect transition="in" filter="fade">
                                      <p:cBhvr>
                                        <p:cTn id="52" dur="500"/>
                                        <p:tgtEl>
                                          <p:spTgt spid="4">
                                            <p:graphicEl>
                                              <a:dgm id="{196FF3C5-B1CB-4265-B219-9B222D09D273}"/>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C58CFFBA-B272-464E-8DD5-3E527721B277}"/>
                                            </p:graphicEl>
                                          </p:spTgt>
                                        </p:tgtEl>
                                        <p:attrNameLst>
                                          <p:attrName>style.visibility</p:attrName>
                                        </p:attrNameLst>
                                      </p:cBhvr>
                                      <p:to>
                                        <p:strVal val="visible"/>
                                      </p:to>
                                    </p:set>
                                    <p:animEffect transition="in" filter="fade">
                                      <p:cBhvr>
                                        <p:cTn id="57" dur="500"/>
                                        <p:tgtEl>
                                          <p:spTgt spid="4">
                                            <p:graphicEl>
                                              <a:dgm id="{C58CFFBA-B272-464E-8DD5-3E527721B277}"/>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graphicEl>
                                              <a:dgm id="{FD69FAE5-B5D9-44D1-91FF-554CDE75109A}"/>
                                            </p:graphicEl>
                                          </p:spTgt>
                                        </p:tgtEl>
                                        <p:attrNameLst>
                                          <p:attrName>style.visibility</p:attrName>
                                        </p:attrNameLst>
                                      </p:cBhvr>
                                      <p:to>
                                        <p:strVal val="visible"/>
                                      </p:to>
                                    </p:set>
                                    <p:animEffect transition="in" filter="fade">
                                      <p:cBhvr>
                                        <p:cTn id="62" dur="500"/>
                                        <p:tgtEl>
                                          <p:spTgt spid="4">
                                            <p:graphicEl>
                                              <a:dgm id="{FD69FAE5-B5D9-44D1-91FF-554CDE75109A}"/>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graphicEl>
                                              <a:dgm id="{8744627B-B33B-4696-8009-7B15C788D53D}"/>
                                            </p:graphicEl>
                                          </p:spTgt>
                                        </p:tgtEl>
                                        <p:attrNameLst>
                                          <p:attrName>style.visibility</p:attrName>
                                        </p:attrNameLst>
                                      </p:cBhvr>
                                      <p:to>
                                        <p:strVal val="visible"/>
                                      </p:to>
                                    </p:set>
                                    <p:animEffect transition="in" filter="fade">
                                      <p:cBhvr>
                                        <p:cTn id="67" dur="500"/>
                                        <p:tgtEl>
                                          <p:spTgt spid="4">
                                            <p:graphicEl>
                                              <a:dgm id="{8744627B-B33B-4696-8009-7B15C788D53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89" name="Google Shape;289;p17"/>
          <p:cNvGrpSpPr/>
          <p:nvPr/>
        </p:nvGrpSpPr>
        <p:grpSpPr>
          <a:xfrm>
            <a:off x="246888" y="0"/>
            <a:ext cx="11945111" cy="6858000"/>
            <a:chOff x="246888" y="0"/>
            <a:chExt cx="11945111" cy="6858000"/>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17"/>
            <p:cNvSpPr/>
            <p:nvPr/>
          </p:nvSpPr>
          <p:spPr>
            <a:xfrm>
              <a:off x="246888" y="842759"/>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17"/>
            <p:cNvSpPr/>
            <p:nvPr/>
          </p:nvSpPr>
          <p:spPr>
            <a:xfrm>
              <a:off x="388620" y="858011"/>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1245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sz="8000">
                <a:solidFill>
                  <a:srgbClr val="000000"/>
                </a:solidFill>
              </a:rPr>
              <a:t>THANK YOU</a:t>
            </a:r>
            <a:endParaRPr sz="8000"/>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87375" y="650200"/>
            <a:ext cx="4617300" cy="843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a:solidFill>
                  <a:srgbClr val="000000"/>
                </a:solidFill>
              </a:rPr>
              <a:t>OBJECTIVES</a:t>
            </a:r>
            <a:endParaRPr sz="5400"/>
          </a:p>
        </p:txBody>
      </p:sp>
      <p:grpSp>
        <p:nvGrpSpPr>
          <p:cNvPr id="98" name="Google Shape;98;p2"/>
          <p:cNvGrpSpPr/>
          <p:nvPr/>
        </p:nvGrpSpPr>
        <p:grpSpPr>
          <a:xfrm>
            <a:off x="-14555" y="2034410"/>
            <a:ext cx="11709985" cy="4611612"/>
            <a:chOff x="-14555" y="1997963"/>
            <a:chExt cx="11709985" cy="4611612"/>
          </a:xfrm>
        </p:grpSpPr>
        <p:sp>
          <p:nvSpPr>
            <p:cNvPr id="99" name="Google Shape;99;p2"/>
            <p:cNvSpPr/>
            <p:nvPr/>
          </p:nvSpPr>
          <p:spPr>
            <a:xfrm>
              <a:off x="0" y="1997963"/>
              <a:ext cx="11695430" cy="783590"/>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2"/>
            <p:cNvSpPr/>
            <p:nvPr/>
          </p:nvSpPr>
          <p:spPr>
            <a:xfrm>
              <a:off x="-14555" y="2188451"/>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02" name="Google Shape;102;p2"/>
            <p:cNvSpPr/>
            <p:nvPr/>
          </p:nvSpPr>
          <p:spPr>
            <a:xfrm>
              <a:off x="5475730" y="3277911"/>
              <a:ext cx="718185" cy="718185"/>
            </a:xfrm>
            <a:custGeom>
              <a:avLst/>
              <a:gdLst/>
              <a:ahLst/>
              <a:cxnLst/>
              <a:rect l="l" t="t" r="r" b="b"/>
              <a:pathLst>
                <a:path w="718185" h="718185" extrusionOk="0">
                  <a:moveTo>
                    <a:pt x="358901" y="0"/>
                  </a:moveTo>
                  <a:lnTo>
                    <a:pt x="310194" y="3275"/>
                  </a:lnTo>
                  <a:lnTo>
                    <a:pt x="263480" y="12818"/>
                  </a:lnTo>
                  <a:lnTo>
                    <a:pt x="219188" y="28199"/>
                  </a:lnTo>
                  <a:lnTo>
                    <a:pt x="177743" y="48993"/>
                  </a:lnTo>
                  <a:lnTo>
                    <a:pt x="139574" y="74772"/>
                  </a:lnTo>
                  <a:lnTo>
                    <a:pt x="105108" y="105108"/>
                  </a:lnTo>
                  <a:lnTo>
                    <a:pt x="74772" y="139574"/>
                  </a:lnTo>
                  <a:lnTo>
                    <a:pt x="48993" y="177743"/>
                  </a:lnTo>
                  <a:lnTo>
                    <a:pt x="28199" y="219188"/>
                  </a:lnTo>
                  <a:lnTo>
                    <a:pt x="12818" y="263480"/>
                  </a:lnTo>
                  <a:lnTo>
                    <a:pt x="3275" y="310194"/>
                  </a:lnTo>
                  <a:lnTo>
                    <a:pt x="0" y="358901"/>
                  </a:lnTo>
                  <a:lnTo>
                    <a:pt x="3275" y="407609"/>
                  </a:lnTo>
                  <a:lnTo>
                    <a:pt x="12818" y="454323"/>
                  </a:lnTo>
                  <a:lnTo>
                    <a:pt x="28199" y="498615"/>
                  </a:lnTo>
                  <a:lnTo>
                    <a:pt x="48993" y="540060"/>
                  </a:lnTo>
                  <a:lnTo>
                    <a:pt x="74772" y="578229"/>
                  </a:lnTo>
                  <a:lnTo>
                    <a:pt x="105108" y="612695"/>
                  </a:lnTo>
                  <a:lnTo>
                    <a:pt x="139574" y="643031"/>
                  </a:lnTo>
                  <a:lnTo>
                    <a:pt x="177743" y="668810"/>
                  </a:lnTo>
                  <a:lnTo>
                    <a:pt x="219188" y="689604"/>
                  </a:lnTo>
                  <a:lnTo>
                    <a:pt x="263480" y="704985"/>
                  </a:lnTo>
                  <a:lnTo>
                    <a:pt x="310194" y="714528"/>
                  </a:lnTo>
                  <a:lnTo>
                    <a:pt x="358901" y="717803"/>
                  </a:lnTo>
                  <a:lnTo>
                    <a:pt x="407609" y="714528"/>
                  </a:lnTo>
                  <a:lnTo>
                    <a:pt x="454323" y="704985"/>
                  </a:lnTo>
                  <a:lnTo>
                    <a:pt x="498615" y="689604"/>
                  </a:lnTo>
                  <a:lnTo>
                    <a:pt x="540060" y="668810"/>
                  </a:lnTo>
                  <a:lnTo>
                    <a:pt x="578229" y="643031"/>
                  </a:lnTo>
                  <a:lnTo>
                    <a:pt x="612695" y="612695"/>
                  </a:lnTo>
                  <a:lnTo>
                    <a:pt x="643031" y="578229"/>
                  </a:lnTo>
                  <a:lnTo>
                    <a:pt x="668810" y="540060"/>
                  </a:lnTo>
                  <a:lnTo>
                    <a:pt x="689604" y="498615"/>
                  </a:lnTo>
                  <a:lnTo>
                    <a:pt x="704985" y="454323"/>
                  </a:lnTo>
                  <a:lnTo>
                    <a:pt x="714528" y="407609"/>
                  </a:lnTo>
                  <a:lnTo>
                    <a:pt x="717803" y="358901"/>
                  </a:lnTo>
                  <a:lnTo>
                    <a:pt x="714528" y="310194"/>
                  </a:lnTo>
                  <a:lnTo>
                    <a:pt x="704985" y="263480"/>
                  </a:lnTo>
                  <a:lnTo>
                    <a:pt x="689604" y="219188"/>
                  </a:lnTo>
                  <a:lnTo>
                    <a:pt x="668810" y="177743"/>
                  </a:lnTo>
                  <a:lnTo>
                    <a:pt x="643031" y="139574"/>
                  </a:lnTo>
                  <a:lnTo>
                    <a:pt x="612695" y="105108"/>
                  </a:lnTo>
                  <a:lnTo>
                    <a:pt x="578229" y="74772"/>
                  </a:lnTo>
                  <a:lnTo>
                    <a:pt x="540060" y="48993"/>
                  </a:lnTo>
                  <a:lnTo>
                    <a:pt x="498615" y="28199"/>
                  </a:lnTo>
                  <a:lnTo>
                    <a:pt x="454323" y="12818"/>
                  </a:lnTo>
                  <a:lnTo>
                    <a:pt x="407609" y="3275"/>
                  </a:lnTo>
                  <a:lnTo>
                    <a:pt x="358901"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2"/>
            <p:cNvSpPr/>
            <p:nvPr/>
          </p:nvSpPr>
          <p:spPr>
            <a:xfrm>
              <a:off x="5732761" y="3637004"/>
              <a:ext cx="100079" cy="9489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5" name="Google Shape;105;p2"/>
          <p:cNvGrpSpPr/>
          <p:nvPr/>
        </p:nvGrpSpPr>
        <p:grpSpPr>
          <a:xfrm>
            <a:off x="809244" y="2779776"/>
            <a:ext cx="9536049" cy="2322830"/>
            <a:chOff x="809244" y="2779776"/>
            <a:chExt cx="9536049" cy="2322830"/>
          </a:xfrm>
        </p:grpSpPr>
        <p:sp>
          <p:nvSpPr>
            <p:cNvPr id="106" name="Google Shape;106;p2"/>
            <p:cNvSpPr/>
            <p:nvPr/>
          </p:nvSpPr>
          <p:spPr>
            <a:xfrm>
              <a:off x="6859523" y="3299460"/>
              <a:ext cx="718185" cy="718185"/>
            </a:xfrm>
            <a:custGeom>
              <a:avLst/>
              <a:gdLst/>
              <a:ahLst/>
              <a:cxnLst/>
              <a:rect l="l" t="t" r="r" b="b"/>
              <a:pathLst>
                <a:path w="718184" h="718185" extrusionOk="0">
                  <a:moveTo>
                    <a:pt x="358901" y="0"/>
                  </a:moveTo>
                  <a:lnTo>
                    <a:pt x="310194" y="3275"/>
                  </a:lnTo>
                  <a:lnTo>
                    <a:pt x="263480" y="12818"/>
                  </a:lnTo>
                  <a:lnTo>
                    <a:pt x="219188" y="28199"/>
                  </a:lnTo>
                  <a:lnTo>
                    <a:pt x="177743" y="48993"/>
                  </a:lnTo>
                  <a:lnTo>
                    <a:pt x="139574" y="74772"/>
                  </a:lnTo>
                  <a:lnTo>
                    <a:pt x="105108" y="105108"/>
                  </a:lnTo>
                  <a:lnTo>
                    <a:pt x="74772" y="139574"/>
                  </a:lnTo>
                  <a:lnTo>
                    <a:pt x="48993" y="177743"/>
                  </a:lnTo>
                  <a:lnTo>
                    <a:pt x="28199" y="219188"/>
                  </a:lnTo>
                  <a:lnTo>
                    <a:pt x="12818" y="263480"/>
                  </a:lnTo>
                  <a:lnTo>
                    <a:pt x="3275" y="310194"/>
                  </a:lnTo>
                  <a:lnTo>
                    <a:pt x="0" y="358901"/>
                  </a:lnTo>
                  <a:lnTo>
                    <a:pt x="3275" y="407609"/>
                  </a:lnTo>
                  <a:lnTo>
                    <a:pt x="12818" y="454323"/>
                  </a:lnTo>
                  <a:lnTo>
                    <a:pt x="28199" y="498615"/>
                  </a:lnTo>
                  <a:lnTo>
                    <a:pt x="48993" y="540060"/>
                  </a:lnTo>
                  <a:lnTo>
                    <a:pt x="74772" y="578229"/>
                  </a:lnTo>
                  <a:lnTo>
                    <a:pt x="105108" y="612695"/>
                  </a:lnTo>
                  <a:lnTo>
                    <a:pt x="139574" y="643031"/>
                  </a:lnTo>
                  <a:lnTo>
                    <a:pt x="177743" y="668810"/>
                  </a:lnTo>
                  <a:lnTo>
                    <a:pt x="219188" y="689604"/>
                  </a:lnTo>
                  <a:lnTo>
                    <a:pt x="263480" y="704985"/>
                  </a:lnTo>
                  <a:lnTo>
                    <a:pt x="310194" y="714528"/>
                  </a:lnTo>
                  <a:lnTo>
                    <a:pt x="358901" y="717803"/>
                  </a:lnTo>
                  <a:lnTo>
                    <a:pt x="407609" y="714528"/>
                  </a:lnTo>
                  <a:lnTo>
                    <a:pt x="454323" y="704985"/>
                  </a:lnTo>
                  <a:lnTo>
                    <a:pt x="498615" y="689604"/>
                  </a:lnTo>
                  <a:lnTo>
                    <a:pt x="540060" y="668810"/>
                  </a:lnTo>
                  <a:lnTo>
                    <a:pt x="578229" y="643031"/>
                  </a:lnTo>
                  <a:lnTo>
                    <a:pt x="612695" y="612695"/>
                  </a:lnTo>
                  <a:lnTo>
                    <a:pt x="643031" y="578229"/>
                  </a:lnTo>
                  <a:lnTo>
                    <a:pt x="668810" y="540060"/>
                  </a:lnTo>
                  <a:lnTo>
                    <a:pt x="689604" y="498615"/>
                  </a:lnTo>
                  <a:lnTo>
                    <a:pt x="704985" y="454323"/>
                  </a:lnTo>
                  <a:lnTo>
                    <a:pt x="714528" y="407609"/>
                  </a:lnTo>
                  <a:lnTo>
                    <a:pt x="717803" y="358901"/>
                  </a:lnTo>
                  <a:lnTo>
                    <a:pt x="714528" y="310194"/>
                  </a:lnTo>
                  <a:lnTo>
                    <a:pt x="704985" y="263480"/>
                  </a:lnTo>
                  <a:lnTo>
                    <a:pt x="689604" y="219188"/>
                  </a:lnTo>
                  <a:lnTo>
                    <a:pt x="668810" y="177743"/>
                  </a:lnTo>
                  <a:lnTo>
                    <a:pt x="643031" y="139574"/>
                  </a:lnTo>
                  <a:lnTo>
                    <a:pt x="612695" y="105108"/>
                  </a:lnTo>
                  <a:lnTo>
                    <a:pt x="578229" y="74772"/>
                  </a:lnTo>
                  <a:lnTo>
                    <a:pt x="540060" y="48993"/>
                  </a:lnTo>
                  <a:lnTo>
                    <a:pt x="498615" y="28199"/>
                  </a:lnTo>
                  <a:lnTo>
                    <a:pt x="454323" y="12818"/>
                  </a:lnTo>
                  <a:lnTo>
                    <a:pt x="407609" y="3275"/>
                  </a:lnTo>
                  <a:lnTo>
                    <a:pt x="358901" y="0"/>
                  </a:lnTo>
                  <a:close/>
                </a:path>
              </a:pathLst>
            </a:custGeom>
            <a:solidFill>
              <a:srgbClr val="A4A4A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2"/>
            <p:cNvSpPr/>
            <p:nvPr/>
          </p:nvSpPr>
          <p:spPr>
            <a:xfrm>
              <a:off x="7022596" y="3620834"/>
              <a:ext cx="133985" cy="135890"/>
            </a:xfrm>
            <a:custGeom>
              <a:avLst/>
              <a:gdLst/>
              <a:ahLst/>
              <a:cxnLst/>
              <a:rect l="l" t="t" r="r" b="b"/>
              <a:pathLst>
                <a:path w="133984" h="135889" extrusionOk="0">
                  <a:moveTo>
                    <a:pt x="36138" y="0"/>
                  </a:moveTo>
                  <a:lnTo>
                    <a:pt x="0" y="34467"/>
                  </a:lnTo>
                  <a:lnTo>
                    <a:pt x="98050" y="135306"/>
                  </a:lnTo>
                  <a:lnTo>
                    <a:pt x="133514" y="99842"/>
                  </a:lnTo>
                  <a:lnTo>
                    <a:pt x="3613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2"/>
            <p:cNvSpPr/>
            <p:nvPr/>
          </p:nvSpPr>
          <p:spPr>
            <a:xfrm>
              <a:off x="8243315" y="3299460"/>
              <a:ext cx="718185" cy="718185"/>
            </a:xfrm>
            <a:custGeom>
              <a:avLst/>
              <a:gdLst/>
              <a:ahLst/>
              <a:cxnLst/>
              <a:rect l="l" t="t" r="r" b="b"/>
              <a:pathLst>
                <a:path w="718184" h="718185" extrusionOk="0">
                  <a:moveTo>
                    <a:pt x="358901" y="0"/>
                  </a:moveTo>
                  <a:lnTo>
                    <a:pt x="310194" y="3275"/>
                  </a:lnTo>
                  <a:lnTo>
                    <a:pt x="263480" y="12818"/>
                  </a:lnTo>
                  <a:lnTo>
                    <a:pt x="219188" y="28199"/>
                  </a:lnTo>
                  <a:lnTo>
                    <a:pt x="177743" y="48993"/>
                  </a:lnTo>
                  <a:lnTo>
                    <a:pt x="139574" y="74772"/>
                  </a:lnTo>
                  <a:lnTo>
                    <a:pt x="105108" y="105108"/>
                  </a:lnTo>
                  <a:lnTo>
                    <a:pt x="74772" y="139574"/>
                  </a:lnTo>
                  <a:lnTo>
                    <a:pt x="48993" y="177743"/>
                  </a:lnTo>
                  <a:lnTo>
                    <a:pt x="28199" y="219188"/>
                  </a:lnTo>
                  <a:lnTo>
                    <a:pt x="12818" y="263480"/>
                  </a:lnTo>
                  <a:lnTo>
                    <a:pt x="3275" y="310194"/>
                  </a:lnTo>
                  <a:lnTo>
                    <a:pt x="0" y="358901"/>
                  </a:lnTo>
                  <a:lnTo>
                    <a:pt x="3275" y="407609"/>
                  </a:lnTo>
                  <a:lnTo>
                    <a:pt x="12818" y="454323"/>
                  </a:lnTo>
                  <a:lnTo>
                    <a:pt x="28199" y="498615"/>
                  </a:lnTo>
                  <a:lnTo>
                    <a:pt x="48993" y="540060"/>
                  </a:lnTo>
                  <a:lnTo>
                    <a:pt x="74772" y="578229"/>
                  </a:lnTo>
                  <a:lnTo>
                    <a:pt x="105108" y="612695"/>
                  </a:lnTo>
                  <a:lnTo>
                    <a:pt x="139574" y="643031"/>
                  </a:lnTo>
                  <a:lnTo>
                    <a:pt x="177743" y="668810"/>
                  </a:lnTo>
                  <a:lnTo>
                    <a:pt x="219188" y="689604"/>
                  </a:lnTo>
                  <a:lnTo>
                    <a:pt x="263480" y="704985"/>
                  </a:lnTo>
                  <a:lnTo>
                    <a:pt x="310194" y="714528"/>
                  </a:lnTo>
                  <a:lnTo>
                    <a:pt x="358901" y="717803"/>
                  </a:lnTo>
                  <a:lnTo>
                    <a:pt x="407609" y="714528"/>
                  </a:lnTo>
                  <a:lnTo>
                    <a:pt x="454323" y="704985"/>
                  </a:lnTo>
                  <a:lnTo>
                    <a:pt x="498615" y="689604"/>
                  </a:lnTo>
                  <a:lnTo>
                    <a:pt x="540060" y="668810"/>
                  </a:lnTo>
                  <a:lnTo>
                    <a:pt x="578229" y="643031"/>
                  </a:lnTo>
                  <a:lnTo>
                    <a:pt x="612695" y="612695"/>
                  </a:lnTo>
                  <a:lnTo>
                    <a:pt x="643031" y="578229"/>
                  </a:lnTo>
                  <a:lnTo>
                    <a:pt x="668810" y="540060"/>
                  </a:lnTo>
                  <a:lnTo>
                    <a:pt x="689604" y="498615"/>
                  </a:lnTo>
                  <a:lnTo>
                    <a:pt x="704985" y="454323"/>
                  </a:lnTo>
                  <a:lnTo>
                    <a:pt x="714528" y="407609"/>
                  </a:lnTo>
                  <a:lnTo>
                    <a:pt x="717803" y="358901"/>
                  </a:lnTo>
                  <a:lnTo>
                    <a:pt x="714528" y="310194"/>
                  </a:lnTo>
                  <a:lnTo>
                    <a:pt x="704985" y="263480"/>
                  </a:lnTo>
                  <a:lnTo>
                    <a:pt x="689604" y="219188"/>
                  </a:lnTo>
                  <a:lnTo>
                    <a:pt x="668810" y="177743"/>
                  </a:lnTo>
                  <a:lnTo>
                    <a:pt x="643031" y="139574"/>
                  </a:lnTo>
                  <a:lnTo>
                    <a:pt x="612695" y="105108"/>
                  </a:lnTo>
                  <a:lnTo>
                    <a:pt x="578229" y="74772"/>
                  </a:lnTo>
                  <a:lnTo>
                    <a:pt x="540060" y="48993"/>
                  </a:lnTo>
                  <a:lnTo>
                    <a:pt x="498615" y="28199"/>
                  </a:lnTo>
                  <a:lnTo>
                    <a:pt x="454323" y="12818"/>
                  </a:lnTo>
                  <a:lnTo>
                    <a:pt x="407609" y="3275"/>
                  </a:lnTo>
                  <a:lnTo>
                    <a:pt x="358901"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2"/>
            <p:cNvSpPr/>
            <p:nvPr/>
          </p:nvSpPr>
          <p:spPr>
            <a:xfrm>
              <a:off x="8424240" y="3547655"/>
              <a:ext cx="287655" cy="186690"/>
            </a:xfrm>
            <a:custGeom>
              <a:avLst/>
              <a:gdLst/>
              <a:ahLst/>
              <a:cxnLst/>
              <a:rect l="l" t="t" r="r" b="b"/>
              <a:pathLst>
                <a:path w="287654" h="186689" extrusionOk="0">
                  <a:moveTo>
                    <a:pt x="114782" y="38290"/>
                  </a:moveTo>
                  <a:lnTo>
                    <a:pt x="111772" y="23380"/>
                  </a:lnTo>
                  <a:lnTo>
                    <a:pt x="103581" y="11214"/>
                  </a:lnTo>
                  <a:lnTo>
                    <a:pt x="91414" y="3009"/>
                  </a:lnTo>
                  <a:lnTo>
                    <a:pt x="76517" y="0"/>
                  </a:lnTo>
                  <a:lnTo>
                    <a:pt x="61633" y="3009"/>
                  </a:lnTo>
                  <a:lnTo>
                    <a:pt x="49466" y="11214"/>
                  </a:lnTo>
                  <a:lnTo>
                    <a:pt x="41262" y="23380"/>
                  </a:lnTo>
                  <a:lnTo>
                    <a:pt x="38265" y="38290"/>
                  </a:lnTo>
                  <a:lnTo>
                    <a:pt x="41262" y="53200"/>
                  </a:lnTo>
                  <a:lnTo>
                    <a:pt x="49466" y="65366"/>
                  </a:lnTo>
                  <a:lnTo>
                    <a:pt x="61633" y="73583"/>
                  </a:lnTo>
                  <a:lnTo>
                    <a:pt x="76517" y="76593"/>
                  </a:lnTo>
                  <a:lnTo>
                    <a:pt x="91414" y="73583"/>
                  </a:lnTo>
                  <a:lnTo>
                    <a:pt x="103581" y="65366"/>
                  </a:lnTo>
                  <a:lnTo>
                    <a:pt x="111772" y="53200"/>
                  </a:lnTo>
                  <a:lnTo>
                    <a:pt x="114782" y="38290"/>
                  </a:lnTo>
                  <a:close/>
                </a:path>
                <a:path w="287654" h="186689" extrusionOk="0">
                  <a:moveTo>
                    <a:pt x="131724" y="156946"/>
                  </a:moveTo>
                  <a:lnTo>
                    <a:pt x="118275" y="163804"/>
                  </a:lnTo>
                  <a:lnTo>
                    <a:pt x="109689" y="169354"/>
                  </a:lnTo>
                  <a:lnTo>
                    <a:pt x="104584" y="173609"/>
                  </a:lnTo>
                  <a:lnTo>
                    <a:pt x="102031" y="178714"/>
                  </a:lnTo>
                  <a:lnTo>
                    <a:pt x="102031" y="186651"/>
                  </a:lnTo>
                  <a:lnTo>
                    <a:pt x="131724" y="156946"/>
                  </a:lnTo>
                  <a:close/>
                </a:path>
                <a:path w="287654" h="186689" extrusionOk="0">
                  <a:moveTo>
                    <a:pt x="138595" y="136156"/>
                  </a:moveTo>
                  <a:lnTo>
                    <a:pt x="132257" y="128041"/>
                  </a:lnTo>
                  <a:lnTo>
                    <a:pt x="127431" y="119037"/>
                  </a:lnTo>
                  <a:lnTo>
                    <a:pt x="124358" y="109232"/>
                  </a:lnTo>
                  <a:lnTo>
                    <a:pt x="123291" y="97015"/>
                  </a:lnTo>
                  <a:lnTo>
                    <a:pt x="118186" y="95313"/>
                  </a:lnTo>
                  <a:lnTo>
                    <a:pt x="113080" y="92760"/>
                  </a:lnTo>
                  <a:lnTo>
                    <a:pt x="92887" y="88392"/>
                  </a:lnTo>
                  <a:lnTo>
                    <a:pt x="84785" y="87236"/>
                  </a:lnTo>
                  <a:lnTo>
                    <a:pt x="76517" y="86804"/>
                  </a:lnTo>
                  <a:lnTo>
                    <a:pt x="60794" y="88074"/>
                  </a:lnTo>
                  <a:lnTo>
                    <a:pt x="16243" y="104355"/>
                  </a:lnTo>
                  <a:lnTo>
                    <a:pt x="0" y="119138"/>
                  </a:lnTo>
                  <a:lnTo>
                    <a:pt x="0" y="163398"/>
                  </a:lnTo>
                  <a:lnTo>
                    <a:pt x="91833" y="163398"/>
                  </a:lnTo>
                  <a:lnTo>
                    <a:pt x="96075" y="158292"/>
                  </a:lnTo>
                  <a:lnTo>
                    <a:pt x="108699" y="149682"/>
                  </a:lnTo>
                  <a:lnTo>
                    <a:pt x="118402" y="144348"/>
                  </a:lnTo>
                  <a:lnTo>
                    <a:pt x="128422" y="139814"/>
                  </a:lnTo>
                  <a:lnTo>
                    <a:pt x="138595" y="136156"/>
                  </a:lnTo>
                  <a:close/>
                </a:path>
                <a:path w="287654" h="186689" extrusionOk="0">
                  <a:moveTo>
                    <a:pt x="210553" y="78130"/>
                  </a:moveTo>
                  <a:lnTo>
                    <a:pt x="205613" y="70789"/>
                  </a:lnTo>
                  <a:lnTo>
                    <a:pt x="193446" y="62572"/>
                  </a:lnTo>
                  <a:lnTo>
                    <a:pt x="178562" y="59563"/>
                  </a:lnTo>
                  <a:lnTo>
                    <a:pt x="163664" y="62572"/>
                  </a:lnTo>
                  <a:lnTo>
                    <a:pt x="151498" y="70789"/>
                  </a:lnTo>
                  <a:lnTo>
                    <a:pt x="143306" y="82956"/>
                  </a:lnTo>
                  <a:lnTo>
                    <a:pt x="140296" y="97866"/>
                  </a:lnTo>
                  <a:lnTo>
                    <a:pt x="143306" y="112776"/>
                  </a:lnTo>
                  <a:lnTo>
                    <a:pt x="151498" y="124942"/>
                  </a:lnTo>
                  <a:lnTo>
                    <a:pt x="158813" y="129870"/>
                  </a:lnTo>
                  <a:lnTo>
                    <a:pt x="210553" y="78130"/>
                  </a:lnTo>
                  <a:close/>
                </a:path>
                <a:path w="287654" h="186689" extrusionOk="0">
                  <a:moveTo>
                    <a:pt x="287324" y="1358"/>
                  </a:moveTo>
                  <a:lnTo>
                    <a:pt x="245338" y="23380"/>
                  </a:lnTo>
                  <a:lnTo>
                    <a:pt x="242328" y="38290"/>
                  </a:lnTo>
                  <a:lnTo>
                    <a:pt x="243674" y="45008"/>
                  </a:lnTo>
                  <a:lnTo>
                    <a:pt x="287324" y="1358"/>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2"/>
            <p:cNvSpPr/>
            <p:nvPr/>
          </p:nvSpPr>
          <p:spPr>
            <a:xfrm>
              <a:off x="9627108" y="3299460"/>
              <a:ext cx="718185" cy="718185"/>
            </a:xfrm>
            <a:custGeom>
              <a:avLst/>
              <a:gdLst/>
              <a:ahLst/>
              <a:cxnLst/>
              <a:rect l="l" t="t" r="r" b="b"/>
              <a:pathLst>
                <a:path w="718184" h="718185" extrusionOk="0">
                  <a:moveTo>
                    <a:pt x="358901" y="0"/>
                  </a:moveTo>
                  <a:lnTo>
                    <a:pt x="310194" y="3275"/>
                  </a:lnTo>
                  <a:lnTo>
                    <a:pt x="263480" y="12818"/>
                  </a:lnTo>
                  <a:lnTo>
                    <a:pt x="219188" y="28199"/>
                  </a:lnTo>
                  <a:lnTo>
                    <a:pt x="177743" y="48993"/>
                  </a:lnTo>
                  <a:lnTo>
                    <a:pt x="139574" y="74772"/>
                  </a:lnTo>
                  <a:lnTo>
                    <a:pt x="105108" y="105108"/>
                  </a:lnTo>
                  <a:lnTo>
                    <a:pt x="74772" y="139574"/>
                  </a:lnTo>
                  <a:lnTo>
                    <a:pt x="48993" y="177743"/>
                  </a:lnTo>
                  <a:lnTo>
                    <a:pt x="28199" y="219188"/>
                  </a:lnTo>
                  <a:lnTo>
                    <a:pt x="12818" y="263480"/>
                  </a:lnTo>
                  <a:lnTo>
                    <a:pt x="3275" y="310194"/>
                  </a:lnTo>
                  <a:lnTo>
                    <a:pt x="0" y="358901"/>
                  </a:lnTo>
                  <a:lnTo>
                    <a:pt x="3275" y="407609"/>
                  </a:lnTo>
                  <a:lnTo>
                    <a:pt x="12818" y="454323"/>
                  </a:lnTo>
                  <a:lnTo>
                    <a:pt x="28199" y="498615"/>
                  </a:lnTo>
                  <a:lnTo>
                    <a:pt x="48993" y="540060"/>
                  </a:lnTo>
                  <a:lnTo>
                    <a:pt x="74772" y="578229"/>
                  </a:lnTo>
                  <a:lnTo>
                    <a:pt x="105108" y="612695"/>
                  </a:lnTo>
                  <a:lnTo>
                    <a:pt x="139574" y="643031"/>
                  </a:lnTo>
                  <a:lnTo>
                    <a:pt x="177743" y="668810"/>
                  </a:lnTo>
                  <a:lnTo>
                    <a:pt x="219188" y="689604"/>
                  </a:lnTo>
                  <a:lnTo>
                    <a:pt x="263480" y="704985"/>
                  </a:lnTo>
                  <a:lnTo>
                    <a:pt x="310194" y="714528"/>
                  </a:lnTo>
                  <a:lnTo>
                    <a:pt x="358901" y="717803"/>
                  </a:lnTo>
                  <a:lnTo>
                    <a:pt x="407609" y="714528"/>
                  </a:lnTo>
                  <a:lnTo>
                    <a:pt x="454323" y="704985"/>
                  </a:lnTo>
                  <a:lnTo>
                    <a:pt x="498615" y="689604"/>
                  </a:lnTo>
                  <a:lnTo>
                    <a:pt x="540060" y="668810"/>
                  </a:lnTo>
                  <a:lnTo>
                    <a:pt x="578229" y="643031"/>
                  </a:lnTo>
                  <a:lnTo>
                    <a:pt x="612695" y="612695"/>
                  </a:lnTo>
                  <a:lnTo>
                    <a:pt x="643031" y="578229"/>
                  </a:lnTo>
                  <a:lnTo>
                    <a:pt x="668810" y="540060"/>
                  </a:lnTo>
                  <a:lnTo>
                    <a:pt x="689604" y="498615"/>
                  </a:lnTo>
                  <a:lnTo>
                    <a:pt x="704985" y="454323"/>
                  </a:lnTo>
                  <a:lnTo>
                    <a:pt x="714528" y="407609"/>
                  </a:lnTo>
                  <a:lnTo>
                    <a:pt x="717803" y="358901"/>
                  </a:lnTo>
                  <a:lnTo>
                    <a:pt x="714528" y="310194"/>
                  </a:lnTo>
                  <a:lnTo>
                    <a:pt x="704985" y="263480"/>
                  </a:lnTo>
                  <a:lnTo>
                    <a:pt x="689604" y="219188"/>
                  </a:lnTo>
                  <a:lnTo>
                    <a:pt x="668810" y="177743"/>
                  </a:lnTo>
                  <a:lnTo>
                    <a:pt x="643031" y="139574"/>
                  </a:lnTo>
                  <a:lnTo>
                    <a:pt x="612695" y="105108"/>
                  </a:lnTo>
                  <a:lnTo>
                    <a:pt x="578229" y="74772"/>
                  </a:lnTo>
                  <a:lnTo>
                    <a:pt x="540060" y="48993"/>
                  </a:lnTo>
                  <a:lnTo>
                    <a:pt x="498615" y="28199"/>
                  </a:lnTo>
                  <a:lnTo>
                    <a:pt x="454323" y="12818"/>
                  </a:lnTo>
                  <a:lnTo>
                    <a:pt x="407609" y="3275"/>
                  </a:lnTo>
                  <a:lnTo>
                    <a:pt x="358901" y="0"/>
                  </a:lnTo>
                  <a:close/>
                </a:path>
              </a:pathLst>
            </a:custGeom>
            <a:solidFill>
              <a:srgbClr val="5B9B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2"/>
            <p:cNvSpPr/>
            <p:nvPr/>
          </p:nvSpPr>
          <p:spPr>
            <a:xfrm>
              <a:off x="9800982" y="3557006"/>
              <a:ext cx="261334" cy="20850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2"/>
            <p:cNvSpPr/>
            <p:nvPr/>
          </p:nvSpPr>
          <p:spPr>
            <a:xfrm>
              <a:off x="809244" y="2779776"/>
              <a:ext cx="3907790" cy="2322830"/>
            </a:xfrm>
            <a:custGeom>
              <a:avLst/>
              <a:gdLst/>
              <a:ahLst/>
              <a:cxnLst/>
              <a:rect l="l" t="t" r="r" b="b"/>
              <a:pathLst>
                <a:path w="3907790" h="2322829" extrusionOk="0">
                  <a:moveTo>
                    <a:pt x="3520440" y="0"/>
                  </a:moveTo>
                  <a:lnTo>
                    <a:pt x="387108" y="0"/>
                  </a:lnTo>
                  <a:lnTo>
                    <a:pt x="338551" y="3016"/>
                  </a:lnTo>
                  <a:lnTo>
                    <a:pt x="291793" y="11825"/>
                  </a:lnTo>
                  <a:lnTo>
                    <a:pt x="247197" y="26061"/>
                  </a:lnTo>
                  <a:lnTo>
                    <a:pt x="205128" y="45363"/>
                  </a:lnTo>
                  <a:lnTo>
                    <a:pt x="165946" y="69367"/>
                  </a:lnTo>
                  <a:lnTo>
                    <a:pt x="130015" y="97710"/>
                  </a:lnTo>
                  <a:lnTo>
                    <a:pt x="97698" y="130028"/>
                  </a:lnTo>
                  <a:lnTo>
                    <a:pt x="69357" y="165959"/>
                  </a:lnTo>
                  <a:lnTo>
                    <a:pt x="45356" y="205140"/>
                  </a:lnTo>
                  <a:lnTo>
                    <a:pt x="26057" y="247207"/>
                  </a:lnTo>
                  <a:lnTo>
                    <a:pt x="11822" y="291798"/>
                  </a:lnTo>
                  <a:lnTo>
                    <a:pt x="3016" y="338548"/>
                  </a:lnTo>
                  <a:lnTo>
                    <a:pt x="0" y="387096"/>
                  </a:lnTo>
                  <a:lnTo>
                    <a:pt x="0" y="1935480"/>
                  </a:lnTo>
                  <a:lnTo>
                    <a:pt x="3016" y="1984027"/>
                  </a:lnTo>
                  <a:lnTo>
                    <a:pt x="11822" y="2030777"/>
                  </a:lnTo>
                  <a:lnTo>
                    <a:pt x="26057" y="2075368"/>
                  </a:lnTo>
                  <a:lnTo>
                    <a:pt x="45356" y="2117435"/>
                  </a:lnTo>
                  <a:lnTo>
                    <a:pt x="69357" y="2156616"/>
                  </a:lnTo>
                  <a:lnTo>
                    <a:pt x="97698" y="2192547"/>
                  </a:lnTo>
                  <a:lnTo>
                    <a:pt x="130015" y="2224865"/>
                  </a:lnTo>
                  <a:lnTo>
                    <a:pt x="165946" y="2253208"/>
                  </a:lnTo>
                  <a:lnTo>
                    <a:pt x="205128" y="2277212"/>
                  </a:lnTo>
                  <a:lnTo>
                    <a:pt x="247197" y="2296514"/>
                  </a:lnTo>
                  <a:lnTo>
                    <a:pt x="291793" y="2310750"/>
                  </a:lnTo>
                  <a:lnTo>
                    <a:pt x="338551" y="2319559"/>
                  </a:lnTo>
                  <a:lnTo>
                    <a:pt x="387108" y="2322576"/>
                  </a:lnTo>
                  <a:lnTo>
                    <a:pt x="3520440" y="2322576"/>
                  </a:lnTo>
                  <a:lnTo>
                    <a:pt x="3568987" y="2319559"/>
                  </a:lnTo>
                  <a:lnTo>
                    <a:pt x="3615737" y="2310750"/>
                  </a:lnTo>
                  <a:lnTo>
                    <a:pt x="3660328" y="2296514"/>
                  </a:lnTo>
                  <a:lnTo>
                    <a:pt x="3702395" y="2277212"/>
                  </a:lnTo>
                  <a:lnTo>
                    <a:pt x="3741576" y="2253208"/>
                  </a:lnTo>
                  <a:lnTo>
                    <a:pt x="3777507" y="2224865"/>
                  </a:lnTo>
                  <a:lnTo>
                    <a:pt x="3809825" y="2192547"/>
                  </a:lnTo>
                  <a:lnTo>
                    <a:pt x="3838168" y="2156616"/>
                  </a:lnTo>
                  <a:lnTo>
                    <a:pt x="3862172" y="2117435"/>
                  </a:lnTo>
                  <a:lnTo>
                    <a:pt x="3881474" y="2075368"/>
                  </a:lnTo>
                  <a:lnTo>
                    <a:pt x="3895710" y="2030777"/>
                  </a:lnTo>
                  <a:lnTo>
                    <a:pt x="3904519" y="1984027"/>
                  </a:lnTo>
                  <a:lnTo>
                    <a:pt x="3907535" y="1935480"/>
                  </a:lnTo>
                  <a:lnTo>
                    <a:pt x="3907535" y="387096"/>
                  </a:lnTo>
                  <a:lnTo>
                    <a:pt x="3904519" y="338548"/>
                  </a:lnTo>
                  <a:lnTo>
                    <a:pt x="3895710" y="291798"/>
                  </a:lnTo>
                  <a:lnTo>
                    <a:pt x="3881474" y="247207"/>
                  </a:lnTo>
                  <a:lnTo>
                    <a:pt x="3862172" y="205140"/>
                  </a:lnTo>
                  <a:lnTo>
                    <a:pt x="3838168" y="165959"/>
                  </a:lnTo>
                  <a:lnTo>
                    <a:pt x="3809825" y="130028"/>
                  </a:lnTo>
                  <a:lnTo>
                    <a:pt x="3777507" y="97710"/>
                  </a:lnTo>
                  <a:lnTo>
                    <a:pt x="3741576" y="69367"/>
                  </a:lnTo>
                  <a:lnTo>
                    <a:pt x="3702395" y="45363"/>
                  </a:lnTo>
                  <a:lnTo>
                    <a:pt x="3660328" y="26061"/>
                  </a:lnTo>
                  <a:lnTo>
                    <a:pt x="3615737" y="11825"/>
                  </a:lnTo>
                  <a:lnTo>
                    <a:pt x="3568987" y="3016"/>
                  </a:lnTo>
                  <a:lnTo>
                    <a:pt x="352044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2"/>
            <p:cNvSpPr/>
            <p:nvPr/>
          </p:nvSpPr>
          <p:spPr>
            <a:xfrm>
              <a:off x="809244" y="2779776"/>
              <a:ext cx="3907790" cy="2322830"/>
            </a:xfrm>
            <a:custGeom>
              <a:avLst/>
              <a:gdLst/>
              <a:ahLst/>
              <a:cxnLst/>
              <a:rect l="l" t="t" r="r" b="b"/>
              <a:pathLst>
                <a:path w="3907790" h="2322829" extrusionOk="0">
                  <a:moveTo>
                    <a:pt x="0" y="387096"/>
                  </a:moveTo>
                  <a:lnTo>
                    <a:pt x="3016" y="338548"/>
                  </a:lnTo>
                  <a:lnTo>
                    <a:pt x="11822" y="291798"/>
                  </a:lnTo>
                  <a:lnTo>
                    <a:pt x="26057" y="247207"/>
                  </a:lnTo>
                  <a:lnTo>
                    <a:pt x="45356" y="205140"/>
                  </a:lnTo>
                  <a:lnTo>
                    <a:pt x="69357" y="165959"/>
                  </a:lnTo>
                  <a:lnTo>
                    <a:pt x="97698" y="130028"/>
                  </a:lnTo>
                  <a:lnTo>
                    <a:pt x="130015" y="97710"/>
                  </a:lnTo>
                  <a:lnTo>
                    <a:pt x="165946" y="69367"/>
                  </a:lnTo>
                  <a:lnTo>
                    <a:pt x="205128" y="45363"/>
                  </a:lnTo>
                  <a:lnTo>
                    <a:pt x="247197" y="26061"/>
                  </a:lnTo>
                  <a:lnTo>
                    <a:pt x="291793" y="11825"/>
                  </a:lnTo>
                  <a:lnTo>
                    <a:pt x="338551" y="3016"/>
                  </a:lnTo>
                  <a:lnTo>
                    <a:pt x="387108" y="0"/>
                  </a:lnTo>
                  <a:lnTo>
                    <a:pt x="3520440" y="0"/>
                  </a:lnTo>
                  <a:lnTo>
                    <a:pt x="3568987" y="3016"/>
                  </a:lnTo>
                  <a:lnTo>
                    <a:pt x="3615737" y="11825"/>
                  </a:lnTo>
                  <a:lnTo>
                    <a:pt x="3660328" y="26061"/>
                  </a:lnTo>
                  <a:lnTo>
                    <a:pt x="3702395" y="45363"/>
                  </a:lnTo>
                  <a:lnTo>
                    <a:pt x="3741576" y="69367"/>
                  </a:lnTo>
                  <a:lnTo>
                    <a:pt x="3777507" y="97710"/>
                  </a:lnTo>
                  <a:lnTo>
                    <a:pt x="3809825" y="130028"/>
                  </a:lnTo>
                  <a:lnTo>
                    <a:pt x="3838168" y="165959"/>
                  </a:lnTo>
                  <a:lnTo>
                    <a:pt x="3862172" y="205140"/>
                  </a:lnTo>
                  <a:lnTo>
                    <a:pt x="3881474" y="247207"/>
                  </a:lnTo>
                  <a:lnTo>
                    <a:pt x="3895710" y="291798"/>
                  </a:lnTo>
                  <a:lnTo>
                    <a:pt x="3904519" y="338548"/>
                  </a:lnTo>
                  <a:lnTo>
                    <a:pt x="3907535" y="387096"/>
                  </a:lnTo>
                  <a:lnTo>
                    <a:pt x="3907535" y="1935480"/>
                  </a:lnTo>
                  <a:lnTo>
                    <a:pt x="3904519" y="1984027"/>
                  </a:lnTo>
                  <a:lnTo>
                    <a:pt x="3895710" y="2030777"/>
                  </a:lnTo>
                  <a:lnTo>
                    <a:pt x="3881474" y="2075368"/>
                  </a:lnTo>
                  <a:lnTo>
                    <a:pt x="3862172" y="2117435"/>
                  </a:lnTo>
                  <a:lnTo>
                    <a:pt x="3838168" y="2156616"/>
                  </a:lnTo>
                  <a:lnTo>
                    <a:pt x="3809825" y="2192547"/>
                  </a:lnTo>
                  <a:lnTo>
                    <a:pt x="3777507" y="2224865"/>
                  </a:lnTo>
                  <a:lnTo>
                    <a:pt x="3741576" y="2253208"/>
                  </a:lnTo>
                  <a:lnTo>
                    <a:pt x="3702395" y="2277212"/>
                  </a:lnTo>
                  <a:lnTo>
                    <a:pt x="3660328" y="2296514"/>
                  </a:lnTo>
                  <a:lnTo>
                    <a:pt x="3615737" y="2310750"/>
                  </a:lnTo>
                  <a:lnTo>
                    <a:pt x="3568987" y="2319559"/>
                  </a:lnTo>
                  <a:lnTo>
                    <a:pt x="3520440" y="2322576"/>
                  </a:lnTo>
                  <a:lnTo>
                    <a:pt x="387108" y="2322576"/>
                  </a:lnTo>
                  <a:lnTo>
                    <a:pt x="338551" y="2319559"/>
                  </a:lnTo>
                  <a:lnTo>
                    <a:pt x="291793" y="2310750"/>
                  </a:lnTo>
                  <a:lnTo>
                    <a:pt x="247197" y="2296514"/>
                  </a:lnTo>
                  <a:lnTo>
                    <a:pt x="205128" y="2277212"/>
                  </a:lnTo>
                  <a:lnTo>
                    <a:pt x="165946" y="2253208"/>
                  </a:lnTo>
                  <a:lnTo>
                    <a:pt x="130015" y="2224865"/>
                  </a:lnTo>
                  <a:lnTo>
                    <a:pt x="97698" y="2192547"/>
                  </a:lnTo>
                  <a:lnTo>
                    <a:pt x="69357" y="2156616"/>
                  </a:lnTo>
                  <a:lnTo>
                    <a:pt x="45356" y="2117435"/>
                  </a:lnTo>
                  <a:lnTo>
                    <a:pt x="26057" y="2075368"/>
                  </a:lnTo>
                  <a:lnTo>
                    <a:pt x="11822" y="2030777"/>
                  </a:lnTo>
                  <a:lnTo>
                    <a:pt x="3016" y="1984027"/>
                  </a:lnTo>
                  <a:lnTo>
                    <a:pt x="0" y="1935480"/>
                  </a:lnTo>
                  <a:lnTo>
                    <a:pt x="0" y="387096"/>
                  </a:lnTo>
                  <a:close/>
                </a:path>
              </a:pathLst>
            </a:custGeom>
            <a:noFill/>
            <a:ln w="12700" cap="flat" cmpd="sng">
              <a:solidFill>
                <a:srgbClr val="E7AD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374B59D2-04B7-189C-F79B-6DF4DFD9FA4F}"/>
              </a:ext>
            </a:extLst>
          </p:cNvPr>
          <p:cNvSpPr txBox="1"/>
          <p:nvPr/>
        </p:nvSpPr>
        <p:spPr>
          <a:xfrm>
            <a:off x="977064" y="2964847"/>
            <a:ext cx="3543144" cy="2031325"/>
          </a:xfrm>
          <a:prstGeom prst="rect">
            <a:avLst/>
          </a:prstGeom>
          <a:noFill/>
        </p:spPr>
        <p:txBody>
          <a:bodyPr wrap="square">
            <a:spAutoFit/>
          </a:bodyPr>
          <a:lstStyle/>
          <a:p>
            <a:pPr algn="just"/>
            <a:r>
              <a:rPr lang="en-US" dirty="0"/>
              <a:t>The objectives of this analysis are to:</a:t>
            </a:r>
          </a:p>
          <a:p>
            <a:pPr marL="285750" indent="-285750" algn="just">
              <a:buFont typeface="Arial" panose="020B0604020202020204" pitchFamily="34" charset="0"/>
              <a:buChar char="•"/>
            </a:pPr>
            <a:r>
              <a:rPr lang="en-US" dirty="0"/>
              <a:t>Evaluate product category performance and growth drivers</a:t>
            </a:r>
          </a:p>
          <a:p>
            <a:pPr marL="285750" indent="-285750" algn="just">
              <a:buFont typeface="Arial" panose="020B0604020202020204" pitchFamily="34" charset="0"/>
              <a:buChar char="•"/>
            </a:pPr>
            <a:r>
              <a:rPr lang="en-US" dirty="0"/>
              <a:t>Analyze repeat versus new orders and customer retention rates </a:t>
            </a:r>
          </a:p>
          <a:p>
            <a:pPr marL="285750" indent="-285750" algn="just">
              <a:buFont typeface="Arial" panose="020B0604020202020204" pitchFamily="34" charset="0"/>
              <a:buChar char="•"/>
            </a:pPr>
            <a:r>
              <a:rPr lang="en-US" dirty="0"/>
              <a:t>Determine average profit margins for sub-categories, </a:t>
            </a:r>
          </a:p>
          <a:p>
            <a:pPr marL="285750" indent="-285750" algn="just">
              <a:buFont typeface="Arial" panose="020B0604020202020204" pitchFamily="34" charset="0"/>
              <a:buChar char="•"/>
            </a:pPr>
            <a:r>
              <a:rPr lang="en-US" dirty="0"/>
              <a:t>Track cumulative sales over time,</a:t>
            </a:r>
          </a:p>
          <a:p>
            <a:pPr marL="285750" indent="-285750" algn="just">
              <a:buFont typeface="Arial" panose="020B0604020202020204" pitchFamily="34" charset="0"/>
              <a:buChar char="•"/>
            </a:pPr>
            <a:r>
              <a:rPr lang="en-US" dirty="0"/>
              <a:t>Assess sales trends with time.</a:t>
            </a:r>
            <a:endParaRPr lang="en-IN" dirty="0"/>
          </a:p>
        </p:txBody>
      </p:sp>
      <p:sp>
        <p:nvSpPr>
          <p:cNvPr id="4" name="TextBox 3">
            <a:extLst>
              <a:ext uri="{FF2B5EF4-FFF2-40B4-BE49-F238E27FC236}">
                <a16:creationId xmlns:a16="http://schemas.microsoft.com/office/drawing/2014/main" id="{5E7FD376-C6B2-C794-A40D-98E9E7E2A244}"/>
              </a:ext>
            </a:extLst>
          </p:cNvPr>
          <p:cNvSpPr txBox="1"/>
          <p:nvPr/>
        </p:nvSpPr>
        <p:spPr>
          <a:xfrm>
            <a:off x="5095101" y="4173850"/>
            <a:ext cx="1505227" cy="553998"/>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IN" sz="1500" b="1" dirty="0">
                <a:solidFill>
                  <a:srgbClr val="EC7C30"/>
                </a:solidFill>
              </a:rPr>
              <a:t>Data preprocessing </a:t>
            </a:r>
          </a:p>
        </p:txBody>
      </p:sp>
      <p:sp>
        <p:nvSpPr>
          <p:cNvPr id="5" name="TextBox 4">
            <a:extLst>
              <a:ext uri="{FF2B5EF4-FFF2-40B4-BE49-F238E27FC236}">
                <a16:creationId xmlns:a16="http://schemas.microsoft.com/office/drawing/2014/main" id="{C3CAC757-1269-2275-D806-EADB3B1CA05B}"/>
              </a:ext>
            </a:extLst>
          </p:cNvPr>
          <p:cNvSpPr txBox="1"/>
          <p:nvPr/>
        </p:nvSpPr>
        <p:spPr>
          <a:xfrm>
            <a:off x="6509685" y="4179367"/>
            <a:ext cx="1417859" cy="553998"/>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IN" sz="1500" b="1" dirty="0">
                <a:solidFill>
                  <a:srgbClr val="A4A4A4"/>
                </a:solidFill>
              </a:rPr>
              <a:t>Data Manipulation </a:t>
            </a:r>
          </a:p>
        </p:txBody>
      </p:sp>
      <p:sp>
        <p:nvSpPr>
          <p:cNvPr id="6" name="TextBox 5">
            <a:extLst>
              <a:ext uri="{FF2B5EF4-FFF2-40B4-BE49-F238E27FC236}">
                <a16:creationId xmlns:a16="http://schemas.microsoft.com/office/drawing/2014/main" id="{8F39BF61-EC97-059C-EA34-D4EBD09B3BAA}"/>
              </a:ext>
            </a:extLst>
          </p:cNvPr>
          <p:cNvSpPr txBox="1"/>
          <p:nvPr/>
        </p:nvSpPr>
        <p:spPr>
          <a:xfrm>
            <a:off x="7893477" y="4173850"/>
            <a:ext cx="1417859" cy="553998"/>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IN" sz="1500" b="1" dirty="0">
                <a:solidFill>
                  <a:srgbClr val="FFC000"/>
                </a:solidFill>
              </a:rPr>
              <a:t>Data Visualisation </a:t>
            </a:r>
          </a:p>
        </p:txBody>
      </p:sp>
      <p:sp>
        <p:nvSpPr>
          <p:cNvPr id="7" name="TextBox 6">
            <a:extLst>
              <a:ext uri="{FF2B5EF4-FFF2-40B4-BE49-F238E27FC236}">
                <a16:creationId xmlns:a16="http://schemas.microsoft.com/office/drawing/2014/main" id="{FF1E339D-7A5D-4492-D7EF-D18D48883012}"/>
              </a:ext>
            </a:extLst>
          </p:cNvPr>
          <p:cNvSpPr txBox="1"/>
          <p:nvPr/>
        </p:nvSpPr>
        <p:spPr>
          <a:xfrm>
            <a:off x="9222719" y="4173850"/>
            <a:ext cx="1417859" cy="553998"/>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IN" sz="1500" b="1" dirty="0">
                <a:solidFill>
                  <a:srgbClr val="5B9BD4"/>
                </a:solidFill>
              </a:rPr>
              <a:t>Insights &amp; Findings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874267" y="858392"/>
            <a:ext cx="6862173"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PROJECT OVERVIEW</a:t>
            </a:r>
            <a:endParaRPr dirty="0"/>
          </a:p>
        </p:txBody>
      </p:sp>
      <p:grpSp>
        <p:nvGrpSpPr>
          <p:cNvPr id="119" name="Google Shape;119;p3"/>
          <p:cNvGrpSpPr/>
          <p:nvPr/>
        </p:nvGrpSpPr>
        <p:grpSpPr>
          <a:xfrm>
            <a:off x="319356" y="1683071"/>
            <a:ext cx="11695176" cy="5415751"/>
            <a:chOff x="0" y="1997964"/>
            <a:chExt cx="11695176" cy="4732020"/>
          </a:xfrm>
        </p:grpSpPr>
        <p:sp>
          <p:nvSpPr>
            <p:cNvPr id="120" name="Google Shape;120;p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3"/>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3"/>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3"/>
            <p:cNvSpPr/>
            <p:nvPr/>
          </p:nvSpPr>
          <p:spPr>
            <a:xfrm>
              <a:off x="6406896" y="3384804"/>
              <a:ext cx="4531360" cy="1216660"/>
            </a:xfrm>
            <a:custGeom>
              <a:avLst/>
              <a:gdLst/>
              <a:ahLst/>
              <a:cxnLst/>
              <a:rect l="l" t="t" r="r" b="b"/>
              <a:pathLst>
                <a:path w="4531359" h="1216660" extrusionOk="0">
                  <a:moveTo>
                    <a:pt x="4328159" y="0"/>
                  </a:moveTo>
                  <a:lnTo>
                    <a:pt x="202692" y="0"/>
                  </a:lnTo>
                  <a:lnTo>
                    <a:pt x="156234" y="5356"/>
                  </a:lnTo>
                  <a:lnTo>
                    <a:pt x="113577" y="20611"/>
                  </a:lnTo>
                  <a:lnTo>
                    <a:pt x="75942" y="44547"/>
                  </a:lnTo>
                  <a:lnTo>
                    <a:pt x="44547" y="75942"/>
                  </a:lnTo>
                  <a:lnTo>
                    <a:pt x="20611" y="113577"/>
                  </a:lnTo>
                  <a:lnTo>
                    <a:pt x="5356" y="156234"/>
                  </a:lnTo>
                  <a:lnTo>
                    <a:pt x="0" y="202692"/>
                  </a:lnTo>
                  <a:lnTo>
                    <a:pt x="0" y="1013460"/>
                  </a:lnTo>
                  <a:lnTo>
                    <a:pt x="5356" y="1059917"/>
                  </a:lnTo>
                  <a:lnTo>
                    <a:pt x="20611" y="1102574"/>
                  </a:lnTo>
                  <a:lnTo>
                    <a:pt x="44547" y="1140209"/>
                  </a:lnTo>
                  <a:lnTo>
                    <a:pt x="75942" y="1171604"/>
                  </a:lnTo>
                  <a:lnTo>
                    <a:pt x="113577" y="1195540"/>
                  </a:lnTo>
                  <a:lnTo>
                    <a:pt x="156234" y="1210795"/>
                  </a:lnTo>
                  <a:lnTo>
                    <a:pt x="202692" y="1216152"/>
                  </a:lnTo>
                  <a:lnTo>
                    <a:pt x="4328159" y="1216152"/>
                  </a:lnTo>
                  <a:lnTo>
                    <a:pt x="4374617" y="1210795"/>
                  </a:lnTo>
                  <a:lnTo>
                    <a:pt x="4417274" y="1195540"/>
                  </a:lnTo>
                  <a:lnTo>
                    <a:pt x="4454909" y="1171604"/>
                  </a:lnTo>
                  <a:lnTo>
                    <a:pt x="4486304" y="1140209"/>
                  </a:lnTo>
                  <a:lnTo>
                    <a:pt x="4510240" y="1102574"/>
                  </a:lnTo>
                  <a:lnTo>
                    <a:pt x="4525495" y="1059917"/>
                  </a:lnTo>
                  <a:lnTo>
                    <a:pt x="4530852" y="1013460"/>
                  </a:lnTo>
                  <a:lnTo>
                    <a:pt x="4530852" y="202692"/>
                  </a:lnTo>
                  <a:lnTo>
                    <a:pt x="4525495" y="156234"/>
                  </a:lnTo>
                  <a:lnTo>
                    <a:pt x="4510240" y="113577"/>
                  </a:lnTo>
                  <a:lnTo>
                    <a:pt x="4486304" y="75942"/>
                  </a:lnTo>
                  <a:lnTo>
                    <a:pt x="4454909" y="44547"/>
                  </a:lnTo>
                  <a:lnTo>
                    <a:pt x="4417274" y="20611"/>
                  </a:lnTo>
                  <a:lnTo>
                    <a:pt x="4374617" y="5356"/>
                  </a:lnTo>
                  <a:lnTo>
                    <a:pt x="4328159" y="0"/>
                  </a:lnTo>
                  <a:close/>
                </a:path>
              </a:pathLst>
            </a:custGeom>
            <a:solidFill>
              <a:srgbClr val="5B9B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5" name="Google Shape;125;p3"/>
            <p:cNvSpPr/>
            <p:nvPr/>
          </p:nvSpPr>
          <p:spPr>
            <a:xfrm>
              <a:off x="6406896" y="3384804"/>
              <a:ext cx="4531360" cy="1216660"/>
            </a:xfrm>
            <a:custGeom>
              <a:avLst/>
              <a:gdLst/>
              <a:ahLst/>
              <a:cxnLst/>
              <a:rect l="l" t="t" r="r" b="b"/>
              <a:pathLst>
                <a:path w="4531359" h="1216660" extrusionOk="0">
                  <a:moveTo>
                    <a:pt x="0" y="202692"/>
                  </a:moveTo>
                  <a:lnTo>
                    <a:pt x="5356" y="156234"/>
                  </a:lnTo>
                  <a:lnTo>
                    <a:pt x="20611" y="113577"/>
                  </a:lnTo>
                  <a:lnTo>
                    <a:pt x="44547" y="75942"/>
                  </a:lnTo>
                  <a:lnTo>
                    <a:pt x="75942" y="44547"/>
                  </a:lnTo>
                  <a:lnTo>
                    <a:pt x="113577" y="20611"/>
                  </a:lnTo>
                  <a:lnTo>
                    <a:pt x="156234" y="5356"/>
                  </a:lnTo>
                  <a:lnTo>
                    <a:pt x="202692" y="0"/>
                  </a:lnTo>
                  <a:lnTo>
                    <a:pt x="4328159" y="0"/>
                  </a:lnTo>
                  <a:lnTo>
                    <a:pt x="4374617" y="5356"/>
                  </a:lnTo>
                  <a:lnTo>
                    <a:pt x="4417274" y="20611"/>
                  </a:lnTo>
                  <a:lnTo>
                    <a:pt x="4454909" y="44547"/>
                  </a:lnTo>
                  <a:lnTo>
                    <a:pt x="4486304" y="75942"/>
                  </a:lnTo>
                  <a:lnTo>
                    <a:pt x="4510240" y="113577"/>
                  </a:lnTo>
                  <a:lnTo>
                    <a:pt x="4525495" y="156234"/>
                  </a:lnTo>
                  <a:lnTo>
                    <a:pt x="4530852" y="202692"/>
                  </a:lnTo>
                  <a:lnTo>
                    <a:pt x="4530852" y="1013460"/>
                  </a:lnTo>
                  <a:lnTo>
                    <a:pt x="4525495" y="1059917"/>
                  </a:lnTo>
                  <a:lnTo>
                    <a:pt x="4510240" y="1102574"/>
                  </a:lnTo>
                  <a:lnTo>
                    <a:pt x="4486304" y="1140209"/>
                  </a:lnTo>
                  <a:lnTo>
                    <a:pt x="4454909" y="1171604"/>
                  </a:lnTo>
                  <a:lnTo>
                    <a:pt x="4417274" y="1195540"/>
                  </a:lnTo>
                  <a:lnTo>
                    <a:pt x="4374617" y="1210795"/>
                  </a:lnTo>
                  <a:lnTo>
                    <a:pt x="4328159" y="1216152"/>
                  </a:lnTo>
                  <a:lnTo>
                    <a:pt x="202692" y="1216152"/>
                  </a:lnTo>
                  <a:lnTo>
                    <a:pt x="156234" y="1210795"/>
                  </a:lnTo>
                  <a:lnTo>
                    <a:pt x="113577" y="1195540"/>
                  </a:lnTo>
                  <a:lnTo>
                    <a:pt x="75942" y="1171604"/>
                  </a:lnTo>
                  <a:lnTo>
                    <a:pt x="44547" y="1140209"/>
                  </a:lnTo>
                  <a:lnTo>
                    <a:pt x="20611" y="1102574"/>
                  </a:lnTo>
                  <a:lnTo>
                    <a:pt x="5356" y="1059917"/>
                  </a:lnTo>
                  <a:lnTo>
                    <a:pt x="0" y="1013460"/>
                  </a:lnTo>
                  <a:lnTo>
                    <a:pt x="0" y="202692"/>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6" name="Google Shape;126;p3"/>
          <p:cNvSpPr txBox="1"/>
          <p:nvPr/>
        </p:nvSpPr>
        <p:spPr>
          <a:xfrm>
            <a:off x="6893960" y="3360434"/>
            <a:ext cx="4172389" cy="1227644"/>
          </a:xfrm>
          <a:prstGeom prst="rect">
            <a:avLst/>
          </a:prstGeom>
          <a:noFill/>
          <a:ln>
            <a:noFill/>
          </a:ln>
        </p:spPr>
        <p:txBody>
          <a:bodyPr spcFirstLastPara="1" wrap="square" lIns="0" tIns="38100" rIns="0" bIns="0" anchor="t" anchorCtr="0">
            <a:spAutoFit/>
          </a:bodyPr>
          <a:lstStyle/>
          <a:p>
            <a:pPr marL="12700" marR="5080" lvl="0" algn="just">
              <a:lnSpc>
                <a:spcPct val="91700"/>
              </a:lnSpc>
              <a:buSzPts val="1400"/>
            </a:pPr>
            <a:r>
              <a:rPr lang="en-GB" sz="1400" b="0" i="0" u="none" strike="noStrike" cap="none" dirty="0">
                <a:solidFill>
                  <a:srgbClr val="FFFFFF"/>
                </a:solidFill>
                <a:latin typeface="Carlito"/>
                <a:ea typeface="Carlito"/>
                <a:cs typeface="Carlito"/>
                <a:sym typeface="Carlito"/>
              </a:rPr>
              <a:t>This project contains consumer data of supermarket or store chain mainly related to Sales, Orders </a:t>
            </a:r>
            <a:r>
              <a:rPr lang="en-GB" dirty="0">
                <a:solidFill>
                  <a:srgbClr val="FFFFFF"/>
                </a:solidFill>
                <a:latin typeface="Carlito"/>
                <a:ea typeface="Carlito"/>
                <a:cs typeface="Carlito"/>
                <a:sym typeface="Carlito"/>
              </a:rPr>
              <a:t>and Returns. Also, we are provided various product categories and subcategories of customer sales. The aim is to analyse this data and recommend meaningful insights to help this store to increase its profits and sales.</a:t>
            </a:r>
            <a:endParaRPr sz="1400" b="0" i="0" u="none" strike="noStrike" cap="none" dirty="0">
              <a:solidFill>
                <a:schemeClr val="dk1"/>
              </a:solidFill>
              <a:latin typeface="Carlito"/>
              <a:ea typeface="Carlito"/>
              <a:cs typeface="Carlito"/>
              <a:sym typeface="Carlito"/>
            </a:endParaRPr>
          </a:p>
        </p:txBody>
      </p:sp>
      <p:sp>
        <p:nvSpPr>
          <p:cNvPr id="127" name="Google Shape;127;p3"/>
          <p:cNvSpPr/>
          <p:nvPr/>
        </p:nvSpPr>
        <p:spPr>
          <a:xfrm>
            <a:off x="809244" y="2659379"/>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3"/>
          <p:cNvSpPr txBox="1"/>
          <p:nvPr/>
        </p:nvSpPr>
        <p:spPr>
          <a:xfrm>
            <a:off x="864513" y="2632984"/>
            <a:ext cx="6645895" cy="830345"/>
          </a:xfrm>
          <a:prstGeom prst="rect">
            <a:avLst/>
          </a:prstGeom>
          <a:noFill/>
          <a:ln>
            <a:noFill/>
          </a:ln>
        </p:spPr>
        <p:txBody>
          <a:bodyPr spcFirstLastPara="1" wrap="square" lIns="0" tIns="5777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chemeClr val="dk1"/>
                </a:solidFill>
                <a:latin typeface="Carlito"/>
                <a:ea typeface="Carlito"/>
                <a:cs typeface="Carlito"/>
                <a:sym typeface="Carlito"/>
              </a:rPr>
              <a:t>Project</a:t>
            </a:r>
            <a:endParaRPr sz="18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480"/>
              </a:spcBef>
              <a:spcAft>
                <a:spcPts val="0"/>
              </a:spcAft>
              <a:buClr>
                <a:srgbClr val="000000"/>
              </a:buClr>
              <a:buSzPts val="2400"/>
              <a:buFont typeface="Arial"/>
              <a:buNone/>
            </a:pPr>
            <a:r>
              <a:rPr lang="en-US" sz="2800" dirty="0">
                <a:solidFill>
                  <a:srgbClr val="006FC0"/>
                </a:solidFill>
                <a:latin typeface="Carlito"/>
                <a:cs typeface="Carlito"/>
                <a:sym typeface="Carlito"/>
              </a:rPr>
              <a:t>Store Performance and Sales Analysis</a:t>
            </a:r>
            <a:endParaRPr sz="2800" dirty="0">
              <a:solidFill>
                <a:srgbClr val="006FC0"/>
              </a:solidFill>
              <a:latin typeface="Carlito"/>
              <a:cs typeface="Carlito"/>
              <a:sym typeface="Carlito"/>
            </a:endParaRPr>
          </a:p>
        </p:txBody>
      </p:sp>
      <p:sp>
        <p:nvSpPr>
          <p:cNvPr id="129" name="Google Shape;129;p3"/>
          <p:cNvSpPr/>
          <p:nvPr/>
        </p:nvSpPr>
        <p:spPr>
          <a:xfrm>
            <a:off x="809244" y="3593591"/>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3"/>
          <p:cNvSpPr txBox="1"/>
          <p:nvPr/>
        </p:nvSpPr>
        <p:spPr>
          <a:xfrm>
            <a:off x="864514" y="3577512"/>
            <a:ext cx="2391410" cy="813435"/>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chemeClr val="dk1"/>
                </a:solidFill>
                <a:latin typeface="Carlito"/>
                <a:ea typeface="Carlito"/>
                <a:cs typeface="Carlito"/>
                <a:sym typeface="Carlito"/>
              </a:rPr>
              <a:t>Conducted By</a:t>
            </a:r>
            <a:endParaRPr sz="18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420"/>
              </a:spcBef>
              <a:spcAft>
                <a:spcPts val="0"/>
              </a:spcAft>
              <a:buClr>
                <a:srgbClr val="000000"/>
              </a:buClr>
              <a:buSzPts val="2800"/>
              <a:buFont typeface="Arial"/>
              <a:buNone/>
            </a:pPr>
            <a:r>
              <a:rPr lang="en-GB" sz="2800" b="0" i="0" u="none" strike="noStrike" cap="none" dirty="0">
                <a:solidFill>
                  <a:srgbClr val="006FC0"/>
                </a:solidFill>
                <a:latin typeface="Carlito"/>
                <a:ea typeface="Carlito"/>
                <a:cs typeface="Carlito"/>
                <a:sym typeface="Carlito"/>
              </a:rPr>
              <a:t>Sumera Ashfaq</a:t>
            </a:r>
            <a:endParaRPr sz="2800" b="0" i="0" u="none" strike="noStrike" cap="none" dirty="0">
              <a:solidFill>
                <a:schemeClr val="dk1"/>
              </a:solidFill>
              <a:latin typeface="Carlito"/>
              <a:ea typeface="Carlito"/>
              <a:cs typeface="Carlito"/>
              <a:sym typeface="Carlito"/>
            </a:endParaRPr>
          </a:p>
        </p:txBody>
      </p:sp>
      <p:sp>
        <p:nvSpPr>
          <p:cNvPr id="131" name="Google Shape;131;p3"/>
          <p:cNvSpPr/>
          <p:nvPr/>
        </p:nvSpPr>
        <p:spPr>
          <a:xfrm>
            <a:off x="809244" y="4526279"/>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3"/>
          <p:cNvSpPr txBox="1"/>
          <p:nvPr/>
        </p:nvSpPr>
        <p:spPr>
          <a:xfrm>
            <a:off x="864514" y="4483349"/>
            <a:ext cx="3836035" cy="921386"/>
          </a:xfrm>
          <a:prstGeom prst="rect">
            <a:avLst/>
          </a:prstGeom>
          <a:noFill/>
          <a:ln>
            <a:noFill/>
          </a:ln>
        </p:spPr>
        <p:txBody>
          <a:bodyPr spcFirstLastPara="1" wrap="square" lIns="0" tIns="74275" rIns="0" bIns="0" anchor="t" anchorCtr="0">
            <a:spAutoFit/>
          </a:bodyPr>
          <a:lstStyle/>
          <a:p>
            <a:pPr marL="12700" marR="0" lvl="0" indent="0" algn="l" rtl="0">
              <a:lnSpc>
                <a:spcPct val="150000"/>
              </a:lnSpc>
              <a:spcBef>
                <a:spcPts val="0"/>
              </a:spcBef>
              <a:spcAft>
                <a:spcPts val="0"/>
              </a:spcAft>
              <a:buClr>
                <a:srgbClr val="000000"/>
              </a:buClr>
              <a:buSzPts val="1800"/>
              <a:buFont typeface="Arial"/>
              <a:buNone/>
            </a:pPr>
            <a:r>
              <a:rPr lang="en-GB" sz="1800" b="0" i="0" u="none" strike="noStrike" cap="none" dirty="0">
                <a:solidFill>
                  <a:schemeClr val="dk1"/>
                </a:solidFill>
                <a:latin typeface="Carlito"/>
                <a:ea typeface="Carlito"/>
                <a:cs typeface="Carlito"/>
                <a:sym typeface="Carlito"/>
              </a:rPr>
              <a:t>Data Source</a:t>
            </a:r>
            <a:endParaRPr lang="en-GB" sz="1800" dirty="0">
              <a:solidFill>
                <a:schemeClr val="dk1"/>
              </a:solidFill>
              <a:latin typeface="Carlito"/>
              <a:ea typeface="Carlito"/>
              <a:cs typeface="Carlito"/>
              <a:sym typeface="Carlito"/>
            </a:endParaRPr>
          </a:p>
          <a:p>
            <a:pPr marL="12700" marR="0" lvl="0" indent="0" algn="l" rtl="0">
              <a:lnSpc>
                <a:spcPct val="100000"/>
              </a:lnSpc>
              <a:spcBef>
                <a:spcPts val="0"/>
              </a:spcBef>
              <a:spcAft>
                <a:spcPts val="0"/>
              </a:spcAft>
              <a:buClr>
                <a:srgbClr val="000000"/>
              </a:buClr>
              <a:buSzPts val="1800"/>
              <a:buFont typeface="Arial"/>
              <a:buNone/>
            </a:pPr>
            <a:r>
              <a:rPr lang="en-IN" sz="2800" dirty="0">
                <a:solidFill>
                  <a:srgbClr val="006FC0"/>
                </a:solidFill>
                <a:latin typeface="Carlito"/>
                <a:cs typeface="Carlito"/>
                <a:sym typeface="Carlito"/>
              </a:rPr>
              <a:t>Customer Retail Data</a:t>
            </a:r>
            <a:endParaRPr sz="2800" dirty="0">
              <a:solidFill>
                <a:srgbClr val="006FC0"/>
              </a:solidFill>
              <a:latin typeface="Carlito"/>
              <a:cs typeface="Carlito"/>
              <a:sym typeface="Carli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874280" y="858400"/>
            <a:ext cx="37869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DATA SET</a:t>
            </a:r>
            <a:endParaRPr dirty="0"/>
          </a:p>
        </p:txBody>
      </p:sp>
      <p:grpSp>
        <p:nvGrpSpPr>
          <p:cNvPr id="138" name="Google Shape;138;p5"/>
          <p:cNvGrpSpPr/>
          <p:nvPr/>
        </p:nvGrpSpPr>
        <p:grpSpPr>
          <a:xfrm>
            <a:off x="112776" y="2201672"/>
            <a:ext cx="11695176" cy="4732020"/>
            <a:chOff x="0" y="1997964"/>
            <a:chExt cx="11695176" cy="4732020"/>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5"/>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5"/>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3" name="Google Shape;143;p5"/>
            <p:cNvSpPr/>
            <p:nvPr/>
          </p:nvSpPr>
          <p:spPr>
            <a:xfrm>
              <a:off x="6406896" y="3003804"/>
              <a:ext cx="1415796" cy="8488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Customers</a:t>
            </a:r>
            <a:endParaRPr sz="2200" b="0" i="0" u="none" strike="noStrike" cap="none">
              <a:solidFill>
                <a:schemeClr val="dk1"/>
              </a:solidFill>
              <a:latin typeface="Carlito"/>
              <a:ea typeface="Carlito"/>
              <a:cs typeface="Carlito"/>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Products</a:t>
            </a:r>
            <a:endParaRPr sz="2200" b="0" i="0" u="none" strike="noStrike" cap="none" dirty="0">
              <a:solidFill>
                <a:schemeClr val="dk1"/>
              </a:solidFill>
              <a:latin typeface="Carlito"/>
              <a:ea typeface="Carlito"/>
              <a:cs typeface="Carlito"/>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Categories</a:t>
            </a:r>
            <a:endParaRPr sz="2200" b="0" i="0" u="none" strike="noStrike" cap="none" dirty="0">
              <a:solidFill>
                <a:schemeClr val="dk1"/>
              </a:solidFill>
              <a:latin typeface="Carlito"/>
              <a:ea typeface="Carlito"/>
              <a:cs typeface="Carlito"/>
              <a:sym typeface="Carlito"/>
            </a:endParaRPr>
          </a:p>
        </p:txBody>
      </p:sp>
      <p:sp>
        <p:nvSpPr>
          <p:cNvPr id="147" name="Google Shape;147;p5"/>
          <p:cNvSpPr/>
          <p:nvPr/>
        </p:nvSpPr>
        <p:spPr>
          <a:xfrm>
            <a:off x="6565138" y="3037943"/>
            <a:ext cx="2352925" cy="85039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shippers</a:t>
            </a:r>
            <a:endParaRPr sz="2200" b="0" i="0" u="none" strike="noStrike" cap="none" dirty="0">
              <a:solidFill>
                <a:schemeClr val="dk1"/>
              </a:solidFill>
              <a:latin typeface="Carlito"/>
              <a:ea typeface="Carlito"/>
              <a:cs typeface="Carlito"/>
              <a:sym typeface="Carlito"/>
            </a:endParaRPr>
          </a:p>
        </p:txBody>
      </p:sp>
      <p:grpSp>
        <p:nvGrpSpPr>
          <p:cNvPr id="149" name="Google Shape;149;p5"/>
          <p:cNvGrpSpPr/>
          <p:nvPr/>
        </p:nvGrpSpPr>
        <p:grpSpPr>
          <a:xfrm>
            <a:off x="3386328" y="3009900"/>
            <a:ext cx="2574036" cy="838454"/>
            <a:chOff x="3386328" y="3009900"/>
            <a:chExt cx="2574036" cy="838454"/>
          </a:xfrm>
        </p:grpSpPr>
        <p:sp>
          <p:nvSpPr>
            <p:cNvPr id="150" name="Google Shape;150;p5"/>
            <p:cNvSpPr/>
            <p:nvPr/>
          </p:nvSpPr>
          <p:spPr>
            <a:xfrm>
              <a:off x="4954524" y="3011424"/>
              <a:ext cx="1005840" cy="836930"/>
            </a:xfrm>
            <a:custGeom>
              <a:avLst/>
              <a:gdLst/>
              <a:ahLst/>
              <a:cxnLst/>
              <a:rect l="l" t="t" r="r" b="b"/>
              <a:pathLst>
                <a:path w="1005839" h="836929" extrusionOk="0">
                  <a:moveTo>
                    <a:pt x="587501" y="0"/>
                  </a:moveTo>
                  <a:lnTo>
                    <a:pt x="587501" y="104521"/>
                  </a:lnTo>
                  <a:lnTo>
                    <a:pt x="0" y="104521"/>
                  </a:lnTo>
                  <a:lnTo>
                    <a:pt x="0" y="732027"/>
                  </a:lnTo>
                  <a:lnTo>
                    <a:pt x="587501" y="732027"/>
                  </a:lnTo>
                  <a:lnTo>
                    <a:pt x="587501" y="836676"/>
                  </a:lnTo>
                  <a:lnTo>
                    <a:pt x="1005839" y="418338"/>
                  </a:lnTo>
                  <a:lnTo>
                    <a:pt x="587501" y="0"/>
                  </a:lnTo>
                  <a:close/>
                </a:path>
              </a:pathLst>
            </a:custGeom>
            <a:solidFill>
              <a:srgbClr val="CFD4EA">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5"/>
            <p:cNvSpPr/>
            <p:nvPr/>
          </p:nvSpPr>
          <p:spPr>
            <a:xfrm>
              <a:off x="4954524" y="3011424"/>
              <a:ext cx="1005840" cy="836930"/>
            </a:xfrm>
            <a:custGeom>
              <a:avLst/>
              <a:gdLst/>
              <a:ahLst/>
              <a:cxnLst/>
              <a:rect l="l" t="t" r="r" b="b"/>
              <a:pathLst>
                <a:path w="1005839" h="836929" extrusionOk="0">
                  <a:moveTo>
                    <a:pt x="0" y="104521"/>
                  </a:moveTo>
                  <a:lnTo>
                    <a:pt x="587501" y="104521"/>
                  </a:lnTo>
                  <a:lnTo>
                    <a:pt x="587501" y="0"/>
                  </a:lnTo>
                  <a:lnTo>
                    <a:pt x="1005839" y="418338"/>
                  </a:lnTo>
                  <a:lnTo>
                    <a:pt x="587501" y="836676"/>
                  </a:lnTo>
                  <a:lnTo>
                    <a:pt x="587501" y="732027"/>
                  </a:lnTo>
                  <a:lnTo>
                    <a:pt x="0" y="732027"/>
                  </a:lnTo>
                  <a:lnTo>
                    <a:pt x="0" y="104521"/>
                  </a:lnTo>
                  <a:close/>
                </a:path>
              </a:pathLst>
            </a:custGeom>
            <a:noFill/>
            <a:ln w="12700" cap="flat" cmpd="sng">
              <a:solidFill>
                <a:srgbClr val="CFD4E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5"/>
            <p:cNvSpPr/>
            <p:nvPr/>
          </p:nvSpPr>
          <p:spPr>
            <a:xfrm>
              <a:off x="3386328" y="3009900"/>
              <a:ext cx="1567180" cy="836930"/>
            </a:xfrm>
            <a:custGeom>
              <a:avLst/>
              <a:gdLst/>
              <a:ahLst/>
              <a:cxnLst/>
              <a:rect l="l" t="t" r="r" b="b"/>
              <a:pathLst>
                <a:path w="1567179" h="836929" extrusionOk="0">
                  <a:moveTo>
                    <a:pt x="1427226" y="0"/>
                  </a:moveTo>
                  <a:lnTo>
                    <a:pt x="139446" y="0"/>
                  </a:lnTo>
                  <a:lnTo>
                    <a:pt x="95390" y="7114"/>
                  </a:lnTo>
                  <a:lnTo>
                    <a:pt x="57113" y="26919"/>
                  </a:lnTo>
                  <a:lnTo>
                    <a:pt x="26919" y="57113"/>
                  </a:lnTo>
                  <a:lnTo>
                    <a:pt x="7114" y="95390"/>
                  </a:lnTo>
                  <a:lnTo>
                    <a:pt x="0" y="139446"/>
                  </a:lnTo>
                  <a:lnTo>
                    <a:pt x="0" y="697230"/>
                  </a:lnTo>
                  <a:lnTo>
                    <a:pt x="7114" y="741285"/>
                  </a:lnTo>
                  <a:lnTo>
                    <a:pt x="26919" y="779562"/>
                  </a:lnTo>
                  <a:lnTo>
                    <a:pt x="57113" y="809756"/>
                  </a:lnTo>
                  <a:lnTo>
                    <a:pt x="95390" y="829561"/>
                  </a:lnTo>
                  <a:lnTo>
                    <a:pt x="139446" y="836676"/>
                  </a:lnTo>
                  <a:lnTo>
                    <a:pt x="1427226" y="836676"/>
                  </a:lnTo>
                  <a:lnTo>
                    <a:pt x="1471281" y="829561"/>
                  </a:lnTo>
                  <a:lnTo>
                    <a:pt x="1509558" y="809756"/>
                  </a:lnTo>
                  <a:lnTo>
                    <a:pt x="1539752" y="779562"/>
                  </a:lnTo>
                  <a:lnTo>
                    <a:pt x="1559557" y="741285"/>
                  </a:lnTo>
                  <a:lnTo>
                    <a:pt x="1566672" y="697230"/>
                  </a:lnTo>
                  <a:lnTo>
                    <a:pt x="1566672" y="139446"/>
                  </a:lnTo>
                  <a:lnTo>
                    <a:pt x="1559557" y="95390"/>
                  </a:lnTo>
                  <a:lnTo>
                    <a:pt x="1539752" y="57113"/>
                  </a:lnTo>
                  <a:lnTo>
                    <a:pt x="1509558" y="26919"/>
                  </a:lnTo>
                  <a:lnTo>
                    <a:pt x="1471281" y="7114"/>
                  </a:lnTo>
                  <a:lnTo>
                    <a:pt x="1427226" y="0"/>
                  </a:lnTo>
                  <a:close/>
                </a:path>
              </a:pathLst>
            </a:custGeom>
            <a:solidFill>
              <a:srgbClr val="4471C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5"/>
            <p:cNvSpPr/>
            <p:nvPr/>
          </p:nvSpPr>
          <p:spPr>
            <a:xfrm>
              <a:off x="3386328" y="3009900"/>
              <a:ext cx="1567180" cy="836930"/>
            </a:xfrm>
            <a:custGeom>
              <a:avLst/>
              <a:gdLst/>
              <a:ahLst/>
              <a:cxnLst/>
              <a:rect l="l" t="t" r="r" b="b"/>
              <a:pathLst>
                <a:path w="1567179" h="836929" extrusionOk="0">
                  <a:moveTo>
                    <a:pt x="0" y="139446"/>
                  </a:moveTo>
                  <a:lnTo>
                    <a:pt x="7114" y="95390"/>
                  </a:lnTo>
                  <a:lnTo>
                    <a:pt x="26919" y="57113"/>
                  </a:lnTo>
                  <a:lnTo>
                    <a:pt x="57113" y="26919"/>
                  </a:lnTo>
                  <a:lnTo>
                    <a:pt x="95390" y="7114"/>
                  </a:lnTo>
                  <a:lnTo>
                    <a:pt x="139446" y="0"/>
                  </a:lnTo>
                  <a:lnTo>
                    <a:pt x="1427226" y="0"/>
                  </a:lnTo>
                  <a:lnTo>
                    <a:pt x="1471281" y="7114"/>
                  </a:lnTo>
                  <a:lnTo>
                    <a:pt x="1509558" y="26919"/>
                  </a:lnTo>
                  <a:lnTo>
                    <a:pt x="1539752" y="57113"/>
                  </a:lnTo>
                  <a:lnTo>
                    <a:pt x="1559557" y="95390"/>
                  </a:lnTo>
                  <a:lnTo>
                    <a:pt x="1566672" y="139446"/>
                  </a:lnTo>
                  <a:lnTo>
                    <a:pt x="1566672" y="697230"/>
                  </a:lnTo>
                  <a:lnTo>
                    <a:pt x="1559557" y="741285"/>
                  </a:lnTo>
                  <a:lnTo>
                    <a:pt x="1539752" y="779562"/>
                  </a:lnTo>
                  <a:lnTo>
                    <a:pt x="1509558" y="809756"/>
                  </a:lnTo>
                  <a:lnTo>
                    <a:pt x="1471281" y="829561"/>
                  </a:lnTo>
                  <a:lnTo>
                    <a:pt x="1427226" y="836676"/>
                  </a:lnTo>
                  <a:lnTo>
                    <a:pt x="139446" y="836676"/>
                  </a:lnTo>
                  <a:lnTo>
                    <a:pt x="95390" y="829561"/>
                  </a:lnTo>
                  <a:lnTo>
                    <a:pt x="57113" y="809756"/>
                  </a:lnTo>
                  <a:lnTo>
                    <a:pt x="26919" y="779562"/>
                  </a:lnTo>
                  <a:lnTo>
                    <a:pt x="7114" y="741285"/>
                  </a:lnTo>
                  <a:lnTo>
                    <a:pt x="0" y="697230"/>
                  </a:lnTo>
                  <a:lnTo>
                    <a:pt x="0" y="13944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4" name="Google Shape;154;p5"/>
          <p:cNvSpPr txBox="1"/>
          <p:nvPr/>
        </p:nvSpPr>
        <p:spPr>
          <a:xfrm>
            <a:off x="3678173" y="3027426"/>
            <a:ext cx="982980" cy="745490"/>
          </a:xfrm>
          <a:prstGeom prst="rect">
            <a:avLst/>
          </a:prstGeom>
          <a:noFill/>
          <a:ln>
            <a:noFill/>
          </a:ln>
        </p:spPr>
        <p:txBody>
          <a:bodyPr spcFirstLastPara="1" wrap="square" lIns="0" tIns="13325"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rgbClr val="FFFFFF"/>
                </a:solidFill>
                <a:latin typeface="Carlito"/>
                <a:ea typeface="Carlito"/>
                <a:cs typeface="Carlito"/>
                <a:sym typeface="Carlito"/>
              </a:rPr>
              <a:t>No. Of Tables</a:t>
            </a:r>
            <a:endParaRPr sz="1400" b="0" i="0" u="none" strike="noStrike" cap="none" dirty="0">
              <a:solidFill>
                <a:schemeClr val="dk1"/>
              </a:solidFill>
              <a:latin typeface="Carlito"/>
              <a:ea typeface="Carlito"/>
              <a:cs typeface="Carlito"/>
              <a:sym typeface="Carlito"/>
            </a:endParaRPr>
          </a:p>
          <a:p>
            <a:pPr marL="1905" marR="0" lvl="0" indent="0" algn="ctr" rtl="0">
              <a:lnSpc>
                <a:spcPct val="100000"/>
              </a:lnSpc>
              <a:spcBef>
                <a:spcPts val="140"/>
              </a:spcBef>
              <a:spcAft>
                <a:spcPts val="0"/>
              </a:spcAft>
              <a:buClr>
                <a:srgbClr val="000000"/>
              </a:buClr>
              <a:buSzPts val="3200"/>
              <a:buFont typeface="Arial"/>
              <a:buNone/>
            </a:pPr>
            <a:r>
              <a:rPr lang="en-US" sz="3200" dirty="0">
                <a:solidFill>
                  <a:schemeClr val="bg1"/>
                </a:solidFill>
                <a:latin typeface="Carlito"/>
                <a:ea typeface="Carlito"/>
                <a:cs typeface="Carlito"/>
                <a:sym typeface="Carlito"/>
              </a:rPr>
              <a:t>4</a:t>
            </a:r>
            <a:endParaRPr sz="3200" b="0" i="0" u="none" strike="noStrike" cap="none" dirty="0">
              <a:solidFill>
                <a:schemeClr val="bg1"/>
              </a:solidFill>
              <a:latin typeface="Carlito"/>
              <a:ea typeface="Carlito"/>
              <a:cs typeface="Carlito"/>
              <a:sym typeface="Carlito"/>
            </a:endParaRPr>
          </a:p>
        </p:txBody>
      </p:sp>
      <p:grpSp>
        <p:nvGrpSpPr>
          <p:cNvPr id="155" name="Google Shape;155;p5"/>
          <p:cNvGrpSpPr/>
          <p:nvPr/>
        </p:nvGrpSpPr>
        <p:grpSpPr>
          <a:xfrm>
            <a:off x="795527" y="4779264"/>
            <a:ext cx="5165090" cy="1382395"/>
            <a:chOff x="795527" y="4779264"/>
            <a:chExt cx="5165090" cy="1382395"/>
          </a:xfrm>
        </p:grpSpPr>
        <p:sp>
          <p:nvSpPr>
            <p:cNvPr id="156" name="Google Shape;156;p5"/>
            <p:cNvSpPr/>
            <p:nvPr/>
          </p:nvSpPr>
          <p:spPr>
            <a:xfrm>
              <a:off x="795527" y="4779264"/>
              <a:ext cx="5165090" cy="1382395"/>
            </a:xfrm>
            <a:custGeom>
              <a:avLst/>
              <a:gdLst/>
              <a:ahLst/>
              <a:cxnLst/>
              <a:rect l="l" t="t" r="r" b="b"/>
              <a:pathLst>
                <a:path w="5165090" h="1382395" extrusionOk="0">
                  <a:moveTo>
                    <a:pt x="4934458" y="0"/>
                  </a:moveTo>
                  <a:lnTo>
                    <a:pt x="230378" y="0"/>
                  </a:lnTo>
                  <a:lnTo>
                    <a:pt x="183950" y="4679"/>
                  </a:lnTo>
                  <a:lnTo>
                    <a:pt x="140706" y="18101"/>
                  </a:lnTo>
                  <a:lnTo>
                    <a:pt x="101573" y="39339"/>
                  </a:lnTo>
                  <a:lnTo>
                    <a:pt x="67478" y="67468"/>
                  </a:lnTo>
                  <a:lnTo>
                    <a:pt x="39346" y="101562"/>
                  </a:lnTo>
                  <a:lnTo>
                    <a:pt x="18105" y="140696"/>
                  </a:lnTo>
                  <a:lnTo>
                    <a:pt x="4680" y="183943"/>
                  </a:lnTo>
                  <a:lnTo>
                    <a:pt x="0" y="230378"/>
                  </a:lnTo>
                  <a:lnTo>
                    <a:pt x="0" y="1151877"/>
                  </a:lnTo>
                  <a:lnTo>
                    <a:pt x="4680" y="1198309"/>
                  </a:lnTo>
                  <a:lnTo>
                    <a:pt x="18105" y="1241555"/>
                  </a:lnTo>
                  <a:lnTo>
                    <a:pt x="39346" y="1280690"/>
                  </a:lnTo>
                  <a:lnTo>
                    <a:pt x="67478" y="1314788"/>
                  </a:lnTo>
                  <a:lnTo>
                    <a:pt x="101573" y="1342920"/>
                  </a:lnTo>
                  <a:lnTo>
                    <a:pt x="140706" y="1364162"/>
                  </a:lnTo>
                  <a:lnTo>
                    <a:pt x="183950" y="1377587"/>
                  </a:lnTo>
                  <a:lnTo>
                    <a:pt x="230378" y="1382268"/>
                  </a:lnTo>
                  <a:lnTo>
                    <a:pt x="4934458" y="1382268"/>
                  </a:lnTo>
                  <a:lnTo>
                    <a:pt x="4980892" y="1377587"/>
                  </a:lnTo>
                  <a:lnTo>
                    <a:pt x="5024139" y="1364162"/>
                  </a:lnTo>
                  <a:lnTo>
                    <a:pt x="5063273" y="1342920"/>
                  </a:lnTo>
                  <a:lnTo>
                    <a:pt x="5097367" y="1314788"/>
                  </a:lnTo>
                  <a:lnTo>
                    <a:pt x="5125496" y="1280690"/>
                  </a:lnTo>
                  <a:lnTo>
                    <a:pt x="5146734" y="1241555"/>
                  </a:lnTo>
                  <a:lnTo>
                    <a:pt x="5160156" y="1198309"/>
                  </a:lnTo>
                  <a:lnTo>
                    <a:pt x="5164836" y="1151877"/>
                  </a:lnTo>
                  <a:lnTo>
                    <a:pt x="5164836" y="230378"/>
                  </a:lnTo>
                  <a:lnTo>
                    <a:pt x="5160156" y="183943"/>
                  </a:lnTo>
                  <a:lnTo>
                    <a:pt x="5146734" y="140696"/>
                  </a:lnTo>
                  <a:lnTo>
                    <a:pt x="5125496" y="101562"/>
                  </a:lnTo>
                  <a:lnTo>
                    <a:pt x="5097367" y="67468"/>
                  </a:lnTo>
                  <a:lnTo>
                    <a:pt x="5063273" y="39339"/>
                  </a:lnTo>
                  <a:lnTo>
                    <a:pt x="5024139" y="18101"/>
                  </a:lnTo>
                  <a:lnTo>
                    <a:pt x="4980892" y="4679"/>
                  </a:lnTo>
                  <a:lnTo>
                    <a:pt x="493445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p:nvPr/>
          </p:nvSpPr>
          <p:spPr>
            <a:xfrm>
              <a:off x="795527" y="4779264"/>
              <a:ext cx="5165090" cy="1382395"/>
            </a:xfrm>
            <a:custGeom>
              <a:avLst/>
              <a:gdLst/>
              <a:ahLst/>
              <a:cxnLst/>
              <a:rect l="l" t="t" r="r" b="b"/>
              <a:pathLst>
                <a:path w="5165090" h="1382395" extrusionOk="0">
                  <a:moveTo>
                    <a:pt x="0" y="230378"/>
                  </a:moveTo>
                  <a:lnTo>
                    <a:pt x="4680" y="183943"/>
                  </a:lnTo>
                  <a:lnTo>
                    <a:pt x="18105" y="140696"/>
                  </a:lnTo>
                  <a:lnTo>
                    <a:pt x="39346" y="101562"/>
                  </a:lnTo>
                  <a:lnTo>
                    <a:pt x="67478" y="67468"/>
                  </a:lnTo>
                  <a:lnTo>
                    <a:pt x="101573" y="39339"/>
                  </a:lnTo>
                  <a:lnTo>
                    <a:pt x="140706" y="18101"/>
                  </a:lnTo>
                  <a:lnTo>
                    <a:pt x="183950" y="4679"/>
                  </a:lnTo>
                  <a:lnTo>
                    <a:pt x="230378" y="0"/>
                  </a:lnTo>
                  <a:lnTo>
                    <a:pt x="4934458" y="0"/>
                  </a:lnTo>
                  <a:lnTo>
                    <a:pt x="4980892" y="4679"/>
                  </a:lnTo>
                  <a:lnTo>
                    <a:pt x="5024139" y="18101"/>
                  </a:lnTo>
                  <a:lnTo>
                    <a:pt x="5063273" y="39339"/>
                  </a:lnTo>
                  <a:lnTo>
                    <a:pt x="5097367" y="67468"/>
                  </a:lnTo>
                  <a:lnTo>
                    <a:pt x="5125496" y="101562"/>
                  </a:lnTo>
                  <a:lnTo>
                    <a:pt x="5146734" y="140696"/>
                  </a:lnTo>
                  <a:lnTo>
                    <a:pt x="5160156" y="183943"/>
                  </a:lnTo>
                  <a:lnTo>
                    <a:pt x="5164836" y="230378"/>
                  </a:lnTo>
                  <a:lnTo>
                    <a:pt x="5164836" y="1151877"/>
                  </a:lnTo>
                  <a:lnTo>
                    <a:pt x="5160156" y="1198309"/>
                  </a:lnTo>
                  <a:lnTo>
                    <a:pt x="5146734" y="1241555"/>
                  </a:lnTo>
                  <a:lnTo>
                    <a:pt x="5125496" y="1280690"/>
                  </a:lnTo>
                  <a:lnTo>
                    <a:pt x="5097367" y="1314788"/>
                  </a:lnTo>
                  <a:lnTo>
                    <a:pt x="5063273" y="1342920"/>
                  </a:lnTo>
                  <a:lnTo>
                    <a:pt x="5024139" y="1364162"/>
                  </a:lnTo>
                  <a:lnTo>
                    <a:pt x="4980892" y="1377587"/>
                  </a:lnTo>
                  <a:lnTo>
                    <a:pt x="4934458" y="1382268"/>
                  </a:lnTo>
                  <a:lnTo>
                    <a:pt x="230378" y="1382268"/>
                  </a:lnTo>
                  <a:lnTo>
                    <a:pt x="183950" y="1377587"/>
                  </a:lnTo>
                  <a:lnTo>
                    <a:pt x="140706" y="1364162"/>
                  </a:lnTo>
                  <a:lnTo>
                    <a:pt x="101573" y="1342920"/>
                  </a:lnTo>
                  <a:lnTo>
                    <a:pt x="67478" y="1314788"/>
                  </a:lnTo>
                  <a:lnTo>
                    <a:pt x="39346" y="1280690"/>
                  </a:lnTo>
                  <a:lnTo>
                    <a:pt x="18105" y="1241555"/>
                  </a:lnTo>
                  <a:lnTo>
                    <a:pt x="4680" y="1198309"/>
                  </a:lnTo>
                  <a:lnTo>
                    <a:pt x="0" y="1151877"/>
                  </a:lnTo>
                  <a:lnTo>
                    <a:pt x="0" y="230378"/>
                  </a:lnTo>
                  <a:close/>
                </a:path>
              </a:pathLst>
            </a:custGeom>
            <a:noFill/>
            <a:ln w="12700" cap="flat" cmpd="sng">
              <a:solidFill>
                <a:srgbClr val="E7AD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5"/>
          <p:cNvSpPr txBox="1"/>
          <p:nvPr/>
        </p:nvSpPr>
        <p:spPr>
          <a:xfrm>
            <a:off x="926693" y="4855921"/>
            <a:ext cx="4570095" cy="1210193"/>
          </a:xfrm>
          <a:prstGeom prst="rect">
            <a:avLst/>
          </a:prstGeom>
          <a:noFill/>
          <a:ln>
            <a:noFill/>
          </a:ln>
        </p:spPr>
        <p:txBody>
          <a:bodyPr spcFirstLastPara="1" wrap="square" lIns="0" tIns="38725" rIns="0" bIns="0" anchor="t" anchorCtr="0">
            <a:spAutoFit/>
          </a:bodyPr>
          <a:lstStyle/>
          <a:p>
            <a:pPr marL="12700" marR="5080" lvl="0" indent="0" algn="l" rtl="0">
              <a:lnSpc>
                <a:spcPct val="91700"/>
              </a:lnSpc>
              <a:spcBef>
                <a:spcPts val="0"/>
              </a:spcBef>
              <a:spcAft>
                <a:spcPts val="0"/>
              </a:spcAft>
              <a:buClr>
                <a:srgbClr val="000000"/>
              </a:buClr>
              <a:buSzPts val="2000"/>
              <a:buFont typeface="Arial"/>
              <a:buNone/>
            </a:pPr>
            <a:r>
              <a:rPr lang="en-GB" sz="2000" b="1" i="0" u="none" strike="noStrike" cap="none" dirty="0">
                <a:solidFill>
                  <a:schemeClr val="dk1"/>
                </a:solidFill>
                <a:latin typeface="Carlito"/>
                <a:ea typeface="Carlito"/>
                <a:cs typeface="Carlito"/>
                <a:sym typeface="Carlito"/>
              </a:rPr>
              <a:t>Dataset Structure: </a:t>
            </a:r>
            <a:r>
              <a:rPr lang="en-US" sz="1800" dirty="0">
                <a:solidFill>
                  <a:schemeClr val="dk1"/>
                </a:solidFill>
                <a:latin typeface="Carlito"/>
                <a:cs typeface="Carlito"/>
              </a:rPr>
              <a:t>Transaction data, regional performance, and return analysis.</a:t>
            </a:r>
            <a:r>
              <a:rPr lang="en-GB" sz="1800" dirty="0">
                <a:solidFill>
                  <a:schemeClr val="dk1"/>
                </a:solidFill>
                <a:latin typeface="Carlito"/>
                <a:cs typeface="Carlito"/>
                <a:sym typeface="Carlito"/>
              </a:rPr>
              <a:t> </a:t>
            </a:r>
            <a:endParaRPr sz="1800" dirty="0">
              <a:solidFill>
                <a:schemeClr val="dk1"/>
              </a:solidFill>
              <a:latin typeface="Carlito"/>
              <a:cs typeface="Carlito"/>
            </a:endParaRPr>
          </a:p>
          <a:p>
            <a:pPr marL="12700" marR="5080" lvl="0" indent="0" algn="l" rtl="0">
              <a:lnSpc>
                <a:spcPct val="91700"/>
              </a:lnSpc>
              <a:spcBef>
                <a:spcPts val="305"/>
              </a:spcBef>
              <a:spcAft>
                <a:spcPts val="0"/>
              </a:spcAft>
              <a:buClr>
                <a:srgbClr val="000000"/>
              </a:buClr>
              <a:buSzPts val="2000"/>
              <a:buFont typeface="Arial"/>
              <a:buNone/>
            </a:pPr>
            <a:r>
              <a:rPr lang="en-GB" sz="2000" dirty="0">
                <a:solidFill>
                  <a:schemeClr val="dk1"/>
                </a:solidFill>
                <a:latin typeface="Carlito"/>
                <a:cs typeface="Carlito"/>
                <a:sym typeface="Carlito"/>
              </a:rPr>
              <a:t>Rows: </a:t>
            </a:r>
            <a:r>
              <a:rPr lang="en-GB" sz="1800" dirty="0">
                <a:solidFill>
                  <a:schemeClr val="dk1"/>
                </a:solidFill>
                <a:latin typeface="Carlito"/>
                <a:cs typeface="Carlito"/>
                <a:sym typeface="Carlito"/>
              </a:rPr>
              <a:t>Orders – 9994, Returns – 296, People - 4</a:t>
            </a:r>
            <a:br>
              <a:rPr lang="en-GB" sz="2000" b="0" i="0" u="none" strike="noStrike" cap="none" dirty="0">
                <a:solidFill>
                  <a:schemeClr val="dk1"/>
                </a:solidFill>
                <a:latin typeface="Carlito"/>
                <a:ea typeface="Carlito"/>
                <a:cs typeface="Carlito"/>
                <a:sym typeface="Carlito"/>
              </a:rPr>
            </a:br>
            <a:r>
              <a:rPr lang="en-GB" sz="2000" b="0" i="0" u="none" strike="noStrike" cap="none" dirty="0">
                <a:solidFill>
                  <a:schemeClr val="dk1"/>
                </a:solidFill>
                <a:latin typeface="Carlito"/>
                <a:ea typeface="Carlito"/>
                <a:cs typeface="Carlito"/>
                <a:sym typeface="Carlito"/>
              </a:rPr>
              <a:t>Columns</a:t>
            </a:r>
            <a:r>
              <a:rPr lang="en-GB" sz="2000" dirty="0">
                <a:solidFill>
                  <a:schemeClr val="dk1"/>
                </a:solidFill>
                <a:latin typeface="Carlito"/>
                <a:ea typeface="Carlito"/>
                <a:cs typeface="Carlito"/>
                <a:sym typeface="Carlito"/>
              </a:rPr>
              <a:t>: </a:t>
            </a:r>
            <a:r>
              <a:rPr lang="en-GB" sz="1800" dirty="0">
                <a:solidFill>
                  <a:schemeClr val="dk1"/>
                </a:solidFill>
                <a:latin typeface="Carlito"/>
                <a:cs typeface="Carlito"/>
                <a:sym typeface="Carlito"/>
              </a:rPr>
              <a:t>Orders – 21, Returns – 2, People - 2</a:t>
            </a:r>
            <a:endParaRPr sz="1800" dirty="0">
              <a:solidFill>
                <a:schemeClr val="dk1"/>
              </a:solidFill>
              <a:latin typeface="Carlito"/>
              <a:cs typeface="Carlito"/>
              <a:sym typeface="Carlito"/>
            </a:endParaRPr>
          </a:p>
        </p:txBody>
      </p:sp>
      <p:sp>
        <p:nvSpPr>
          <p:cNvPr id="159" name="Google Shape;159;p5"/>
          <p:cNvSpPr txBox="1"/>
          <p:nvPr/>
        </p:nvSpPr>
        <p:spPr>
          <a:xfrm>
            <a:off x="6751482" y="3115111"/>
            <a:ext cx="2041271" cy="689276"/>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dirty="0">
                <a:solidFill>
                  <a:schemeClr val="bg1"/>
                </a:solidFill>
                <a:latin typeface="Carlito"/>
                <a:ea typeface="Carlito"/>
                <a:cs typeface="Carlito"/>
                <a:sym typeface="Carlito"/>
              </a:rPr>
              <a:t>Orders, Returns, People &amp; Dates</a:t>
            </a:r>
            <a:endParaRPr sz="2200" b="0" i="0" u="none" strike="noStrike" cap="none" dirty="0">
              <a:solidFill>
                <a:schemeClr val="bg1"/>
              </a:solidFill>
              <a:latin typeface="Carlito"/>
              <a:ea typeface="Carlito"/>
              <a:cs typeface="Carlito"/>
              <a:sym typeface="Carli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872462" y="856225"/>
            <a:ext cx="33381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a:solidFill>
                  <a:srgbClr val="000000"/>
                </a:solidFill>
              </a:rPr>
              <a:t>TOOLS</a:t>
            </a:r>
            <a:endParaRPr/>
          </a:p>
        </p:txBody>
      </p:sp>
      <p:grpSp>
        <p:nvGrpSpPr>
          <p:cNvPr id="165" name="Google Shape;165;p6"/>
          <p:cNvGrpSpPr/>
          <p:nvPr/>
        </p:nvGrpSpPr>
        <p:grpSpPr>
          <a:xfrm>
            <a:off x="0" y="1997964"/>
            <a:ext cx="11695176" cy="4732020"/>
            <a:chOff x="0" y="1997964"/>
            <a:chExt cx="11695176" cy="4732020"/>
          </a:xfrm>
        </p:grpSpPr>
        <p:sp>
          <p:nvSpPr>
            <p:cNvPr id="166" name="Google Shape;166;p6"/>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6"/>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6"/>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p6"/>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6"/>
            <p:cNvSpPr/>
            <p:nvPr/>
          </p:nvSpPr>
          <p:spPr>
            <a:xfrm>
              <a:off x="794004" y="2601468"/>
              <a:ext cx="4531360" cy="0"/>
            </a:xfrm>
            <a:custGeom>
              <a:avLst/>
              <a:gdLst/>
              <a:ahLst/>
              <a:cxnLst/>
              <a:rect l="l" t="t" r="r" b="b"/>
              <a:pathLst>
                <a:path w="4531360" h="120000" extrusionOk="0">
                  <a:moveTo>
                    <a:pt x="0" y="0"/>
                  </a:moveTo>
                  <a:lnTo>
                    <a:pt x="4530852" y="0"/>
                  </a:lnTo>
                </a:path>
              </a:pathLst>
            </a:custGeom>
            <a:noFill/>
            <a:ln w="12700"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6"/>
            <p:cNvSpPr/>
            <p:nvPr/>
          </p:nvSpPr>
          <p:spPr>
            <a:xfrm>
              <a:off x="794004" y="3813048"/>
              <a:ext cx="4531360" cy="0"/>
            </a:xfrm>
            <a:custGeom>
              <a:avLst/>
              <a:gdLst/>
              <a:ahLst/>
              <a:cxnLst/>
              <a:rect l="l" t="t" r="r" b="b"/>
              <a:pathLst>
                <a:path w="4531360" h="120000" extrusionOk="0">
                  <a:moveTo>
                    <a:pt x="0" y="0"/>
                  </a:moveTo>
                  <a:lnTo>
                    <a:pt x="4530852" y="0"/>
                  </a:lnTo>
                </a:path>
              </a:pathLst>
            </a:custGeom>
            <a:noFill/>
            <a:ln w="12700" cap="flat" cmpd="sng">
              <a:solidFill>
                <a:srgbClr val="A4A4A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6"/>
            <p:cNvSpPr/>
            <p:nvPr/>
          </p:nvSpPr>
          <p:spPr>
            <a:xfrm>
              <a:off x="794004" y="5024628"/>
              <a:ext cx="4531360" cy="0"/>
            </a:xfrm>
            <a:custGeom>
              <a:avLst/>
              <a:gdLst/>
              <a:ahLst/>
              <a:cxnLst/>
              <a:rect l="l" t="t" r="r" b="b"/>
              <a:pathLst>
                <a:path w="4531360" h="120000" extrusionOk="0">
                  <a:moveTo>
                    <a:pt x="0" y="0"/>
                  </a:moveTo>
                  <a:lnTo>
                    <a:pt x="4530852" y="0"/>
                  </a:lnTo>
                </a:path>
              </a:pathLst>
            </a:custGeom>
            <a:noFill/>
            <a:ln w="127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3" name="Google Shape;173;p6"/>
          <p:cNvSpPr txBox="1"/>
          <p:nvPr/>
        </p:nvSpPr>
        <p:spPr>
          <a:xfrm>
            <a:off x="914501" y="2724877"/>
            <a:ext cx="4498874" cy="2096077"/>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3500"/>
              <a:buFont typeface="Arial"/>
              <a:buNone/>
            </a:pPr>
            <a:r>
              <a:rPr lang="en-GB" sz="2400" b="0" i="0" u="none" strike="noStrike" cap="none" dirty="0">
                <a:solidFill>
                  <a:srgbClr val="C00000"/>
                </a:solidFill>
                <a:latin typeface="Carlito"/>
                <a:ea typeface="Carlito"/>
                <a:cs typeface="Carlito"/>
                <a:sym typeface="Carlito"/>
              </a:rPr>
              <a:t>MS Power BI</a:t>
            </a:r>
            <a:endParaRPr sz="24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1440"/>
              </a:spcBef>
              <a:spcAft>
                <a:spcPts val="0"/>
              </a:spcAft>
              <a:buClr>
                <a:srgbClr val="000000"/>
              </a:buClr>
              <a:buSzPts val="1800"/>
              <a:buFont typeface="Arial"/>
              <a:buNone/>
            </a:pPr>
            <a:r>
              <a:rPr lang="en-GB" sz="1800" b="0" i="0" u="none" strike="noStrike" cap="none" dirty="0">
                <a:solidFill>
                  <a:schemeClr val="dk1"/>
                </a:solidFill>
                <a:latin typeface="Carlito"/>
                <a:ea typeface="Carlito"/>
                <a:cs typeface="Carlito"/>
                <a:sym typeface="Carlito"/>
              </a:rPr>
              <a:t>Data Visualization &amp; Dynamic Dashboard</a:t>
            </a:r>
            <a:endParaRPr sz="1800" b="0" i="0" u="none" strike="noStrike" cap="none" dirty="0">
              <a:solidFill>
                <a:schemeClr val="dk1"/>
              </a:solidFill>
              <a:latin typeface="Carlito"/>
              <a:ea typeface="Carlito"/>
              <a:cs typeface="Carlito"/>
              <a:sym typeface="Carlito"/>
            </a:endParaRPr>
          </a:p>
          <a:p>
            <a:pPr marL="0" marR="0" lvl="0" indent="0" algn="l" rtl="0">
              <a:lnSpc>
                <a:spcPct val="100000"/>
              </a:lnSpc>
              <a:spcBef>
                <a:spcPts val="35"/>
              </a:spcBef>
              <a:spcAft>
                <a:spcPts val="0"/>
              </a:spcAft>
              <a:buClr>
                <a:srgbClr val="000000"/>
              </a:buClr>
              <a:buSzPts val="1400"/>
              <a:buFont typeface="Arial"/>
              <a:buNone/>
            </a:pPr>
            <a:endParaRPr sz="1400" b="0" i="0" u="none" strike="noStrike" cap="none" dirty="0">
              <a:solidFill>
                <a:schemeClr val="dk1"/>
              </a:solidFill>
              <a:latin typeface="Carlito"/>
              <a:ea typeface="Carlito"/>
              <a:cs typeface="Carlito"/>
              <a:sym typeface="Carlito"/>
            </a:endParaRPr>
          </a:p>
          <a:p>
            <a:pPr marL="0" marR="0" lvl="0" indent="0" algn="l" rtl="0">
              <a:lnSpc>
                <a:spcPct val="100000"/>
              </a:lnSpc>
              <a:spcBef>
                <a:spcPts val="40"/>
              </a:spcBef>
              <a:spcAft>
                <a:spcPts val="0"/>
              </a:spcAft>
              <a:buClr>
                <a:srgbClr val="000000"/>
              </a:buClr>
              <a:buSzPts val="1400"/>
              <a:buFont typeface="Arial"/>
              <a:buNone/>
            </a:pPr>
            <a:endParaRPr sz="14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0"/>
              </a:spcBef>
              <a:spcAft>
                <a:spcPts val="0"/>
              </a:spcAft>
              <a:buClr>
                <a:srgbClr val="000000"/>
              </a:buClr>
              <a:buSzPts val="3500"/>
              <a:buFont typeface="Arial"/>
              <a:buNone/>
            </a:pPr>
            <a:r>
              <a:rPr lang="en-GB" sz="2400" b="0" i="0" u="none" strike="noStrike" cap="none" dirty="0">
                <a:solidFill>
                  <a:srgbClr val="C00000"/>
                </a:solidFill>
                <a:latin typeface="Carlito"/>
                <a:ea typeface="Carlito"/>
                <a:cs typeface="Carlito"/>
                <a:sym typeface="Carlito"/>
              </a:rPr>
              <a:t>MS Power Point &amp; MS Power BI</a:t>
            </a:r>
            <a:endParaRPr sz="24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1435"/>
              </a:spcBef>
              <a:spcAft>
                <a:spcPts val="0"/>
              </a:spcAft>
              <a:buClr>
                <a:srgbClr val="000000"/>
              </a:buClr>
              <a:buSzPts val="1800"/>
              <a:buFont typeface="Arial"/>
              <a:buNone/>
            </a:pPr>
            <a:r>
              <a:rPr lang="en-GB" sz="1800" b="0" i="0" u="none" strike="noStrike" cap="none" dirty="0">
                <a:solidFill>
                  <a:schemeClr val="dk1"/>
                </a:solidFill>
                <a:latin typeface="Carlito"/>
                <a:ea typeface="Carlito"/>
                <a:cs typeface="Carlito"/>
                <a:sym typeface="Carlito"/>
              </a:rPr>
              <a:t>Presentation and Insights</a:t>
            </a:r>
            <a:endParaRPr sz="1800" b="0" i="0" u="none" strike="noStrike" cap="none" dirty="0">
              <a:solidFill>
                <a:schemeClr val="dk1"/>
              </a:solidFill>
              <a:latin typeface="Carlito"/>
              <a:ea typeface="Carlito"/>
              <a:cs typeface="Carlito"/>
              <a:sym typeface="Carlito"/>
            </a:endParaRPr>
          </a:p>
        </p:txBody>
      </p:sp>
      <p:grpSp>
        <p:nvGrpSpPr>
          <p:cNvPr id="174" name="Google Shape;174;p6"/>
          <p:cNvGrpSpPr/>
          <p:nvPr/>
        </p:nvGrpSpPr>
        <p:grpSpPr>
          <a:xfrm>
            <a:off x="6585204" y="2967227"/>
            <a:ext cx="3538854" cy="1796796"/>
            <a:chOff x="6585204" y="2967227"/>
            <a:chExt cx="3538854" cy="1796796"/>
          </a:xfrm>
        </p:grpSpPr>
        <p:sp>
          <p:nvSpPr>
            <p:cNvPr id="175" name="Google Shape;175;p6"/>
            <p:cNvSpPr/>
            <p:nvPr/>
          </p:nvSpPr>
          <p:spPr>
            <a:xfrm>
              <a:off x="6585204" y="2967227"/>
              <a:ext cx="3538854" cy="0"/>
            </a:xfrm>
            <a:custGeom>
              <a:avLst/>
              <a:gdLst/>
              <a:ahLst/>
              <a:cxnLst/>
              <a:rect l="l" t="t" r="r" b="b"/>
              <a:pathLst>
                <a:path w="3538854" h="120000" extrusionOk="0">
                  <a:moveTo>
                    <a:pt x="0" y="0"/>
                  </a:moveTo>
                  <a:lnTo>
                    <a:pt x="3538728" y="0"/>
                  </a:lnTo>
                </a:path>
              </a:pathLst>
            </a:custGeom>
            <a:noFill/>
            <a:ln w="12700"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6" name="Google Shape;176;p6"/>
            <p:cNvSpPr/>
            <p:nvPr/>
          </p:nvSpPr>
          <p:spPr>
            <a:xfrm>
              <a:off x="6585204" y="3866388"/>
              <a:ext cx="3538854" cy="0"/>
            </a:xfrm>
            <a:custGeom>
              <a:avLst/>
              <a:gdLst/>
              <a:ahLst/>
              <a:cxnLst/>
              <a:rect l="l" t="t" r="r" b="b"/>
              <a:pathLst>
                <a:path w="3538854" h="120000" extrusionOk="0">
                  <a:moveTo>
                    <a:pt x="0" y="0"/>
                  </a:moveTo>
                  <a:lnTo>
                    <a:pt x="3538728" y="0"/>
                  </a:lnTo>
                </a:path>
              </a:pathLst>
            </a:custGeom>
            <a:noFill/>
            <a:ln w="12700" cap="flat" cmpd="sng">
              <a:solidFill>
                <a:srgbClr val="A4A4A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 name="Google Shape;177;p6"/>
            <p:cNvSpPr/>
            <p:nvPr/>
          </p:nvSpPr>
          <p:spPr>
            <a:xfrm>
              <a:off x="6585204" y="4764023"/>
              <a:ext cx="3538854" cy="0"/>
            </a:xfrm>
            <a:custGeom>
              <a:avLst/>
              <a:gdLst/>
              <a:ahLst/>
              <a:cxnLst/>
              <a:rect l="l" t="t" r="r" b="b"/>
              <a:pathLst>
                <a:path w="3538854" h="120000" extrusionOk="0">
                  <a:moveTo>
                    <a:pt x="0" y="0"/>
                  </a:moveTo>
                  <a:lnTo>
                    <a:pt x="3538728" y="0"/>
                  </a:lnTo>
                </a:path>
              </a:pathLst>
            </a:custGeom>
            <a:noFill/>
            <a:ln w="127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8" name="Google Shape;178;p6"/>
          <p:cNvSpPr txBox="1"/>
          <p:nvPr/>
        </p:nvSpPr>
        <p:spPr>
          <a:xfrm>
            <a:off x="6679438" y="3002102"/>
            <a:ext cx="3444620" cy="2630833"/>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GB" sz="2800" b="0" i="0" u="none" strike="noStrike" cap="none" dirty="0">
                <a:solidFill>
                  <a:srgbClr val="538235"/>
                </a:solidFill>
                <a:latin typeface="Carlito"/>
                <a:ea typeface="Carlito"/>
                <a:cs typeface="Carlito"/>
                <a:sym typeface="Carlito"/>
              </a:rPr>
              <a:t>MS Power Query</a:t>
            </a:r>
            <a:endParaRPr sz="28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1150"/>
              </a:spcBef>
              <a:spcAft>
                <a:spcPts val="0"/>
              </a:spcAft>
              <a:buClr>
                <a:srgbClr val="000000"/>
              </a:buClr>
              <a:buSzPts val="1400"/>
              <a:buFont typeface="Arial"/>
              <a:buNone/>
            </a:pPr>
            <a:r>
              <a:rPr lang="en-GB" sz="1400" b="0" i="0" u="none" strike="noStrike" cap="none" dirty="0">
                <a:solidFill>
                  <a:schemeClr val="dk1"/>
                </a:solidFill>
                <a:latin typeface="Carlito"/>
                <a:ea typeface="Carlito"/>
                <a:cs typeface="Carlito"/>
                <a:sym typeface="Carlito"/>
              </a:rPr>
              <a:t>Data Cleaning and Preparation</a:t>
            </a:r>
            <a:endParaRPr sz="14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890"/>
              </a:spcBef>
              <a:spcAft>
                <a:spcPts val="0"/>
              </a:spcAft>
              <a:buClr>
                <a:srgbClr val="000000"/>
              </a:buClr>
              <a:buSzPts val="2800"/>
              <a:buFont typeface="Arial"/>
              <a:buNone/>
            </a:pPr>
            <a:r>
              <a:rPr lang="en-GB" sz="2800" b="0" i="0" u="none" strike="noStrike" cap="none" dirty="0">
                <a:solidFill>
                  <a:srgbClr val="538235"/>
                </a:solidFill>
                <a:latin typeface="Carlito"/>
                <a:ea typeface="Carlito"/>
                <a:cs typeface="Carlito"/>
                <a:sym typeface="Carlito"/>
              </a:rPr>
              <a:t>Power Pivot, Power BI</a:t>
            </a:r>
            <a:endParaRPr sz="28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1150"/>
              </a:spcBef>
              <a:spcAft>
                <a:spcPts val="0"/>
              </a:spcAft>
              <a:buClr>
                <a:srgbClr val="000000"/>
              </a:buClr>
              <a:buSzPts val="1400"/>
              <a:buFont typeface="Arial"/>
              <a:buNone/>
            </a:pPr>
            <a:r>
              <a:rPr lang="en-GB" sz="1400" b="0" i="0" u="none" strike="noStrike" cap="none" dirty="0">
                <a:solidFill>
                  <a:schemeClr val="dk1"/>
                </a:solidFill>
                <a:latin typeface="Carlito"/>
                <a:ea typeface="Carlito"/>
                <a:cs typeface="Carlito"/>
                <a:sym typeface="Carlito"/>
              </a:rPr>
              <a:t>Data modelling &amp; Relationships</a:t>
            </a:r>
            <a:endParaRPr sz="14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890"/>
              </a:spcBef>
              <a:spcAft>
                <a:spcPts val="0"/>
              </a:spcAft>
              <a:buClr>
                <a:srgbClr val="000000"/>
              </a:buClr>
              <a:buSzPts val="2800"/>
              <a:buFont typeface="Arial"/>
              <a:buNone/>
            </a:pPr>
            <a:r>
              <a:rPr lang="en-GB" sz="2800" b="0" i="0" u="none" strike="noStrike" cap="none" dirty="0">
                <a:solidFill>
                  <a:srgbClr val="538235"/>
                </a:solidFill>
                <a:latin typeface="Carlito"/>
                <a:ea typeface="Carlito"/>
                <a:cs typeface="Carlito"/>
                <a:sym typeface="Carlito"/>
              </a:rPr>
              <a:t>DAX, SQL</a:t>
            </a:r>
            <a:endParaRPr sz="28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1145"/>
              </a:spcBef>
              <a:spcAft>
                <a:spcPts val="0"/>
              </a:spcAft>
              <a:buClr>
                <a:srgbClr val="000000"/>
              </a:buClr>
              <a:buSzPts val="1400"/>
              <a:buFont typeface="Arial"/>
              <a:buNone/>
            </a:pPr>
            <a:r>
              <a:rPr lang="en-GB" sz="1400" b="0" i="0" u="none" strike="noStrike" cap="none" dirty="0">
                <a:solidFill>
                  <a:schemeClr val="dk1"/>
                </a:solidFill>
                <a:latin typeface="Carlito"/>
                <a:ea typeface="Carlito"/>
                <a:cs typeface="Carlito"/>
                <a:sym typeface="Carlito"/>
              </a:rPr>
              <a:t>Calculated Columns &amp; Measures</a:t>
            </a:r>
            <a:endParaRPr sz="1400" b="0" i="0" u="none" strike="noStrike" cap="none" dirty="0">
              <a:solidFill>
                <a:schemeClr val="dk1"/>
              </a:solidFill>
              <a:latin typeface="Carlito"/>
              <a:ea typeface="Carlito"/>
              <a:cs typeface="Carlito"/>
              <a:sym typeface="Carli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887374" y="650189"/>
            <a:ext cx="8430260" cy="84899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a:solidFill>
                  <a:srgbClr val="000000"/>
                </a:solidFill>
              </a:rPr>
              <a:t>DATA MANIPULATION PROCESS</a:t>
            </a:r>
            <a:endParaRPr sz="5400"/>
          </a:p>
        </p:txBody>
      </p:sp>
      <p:grpSp>
        <p:nvGrpSpPr>
          <p:cNvPr id="188" name="Google Shape;188;p7"/>
          <p:cNvGrpSpPr/>
          <p:nvPr/>
        </p:nvGrpSpPr>
        <p:grpSpPr>
          <a:xfrm>
            <a:off x="775716" y="2339339"/>
            <a:ext cx="3584575" cy="315595"/>
            <a:chOff x="775716" y="2339339"/>
            <a:chExt cx="3584575" cy="315595"/>
          </a:xfrm>
        </p:grpSpPr>
        <p:sp>
          <p:nvSpPr>
            <p:cNvPr id="189" name="Google Shape;189;p7"/>
            <p:cNvSpPr/>
            <p:nvPr/>
          </p:nvSpPr>
          <p:spPr>
            <a:xfrm>
              <a:off x="775716" y="2339339"/>
              <a:ext cx="3584575" cy="315595"/>
            </a:xfrm>
            <a:custGeom>
              <a:avLst/>
              <a:gdLst/>
              <a:ahLst/>
              <a:cxnLst/>
              <a:rect l="l" t="t" r="r" b="b"/>
              <a:pathLst>
                <a:path w="3584575" h="315594" extrusionOk="0">
                  <a:moveTo>
                    <a:pt x="3531870" y="0"/>
                  </a:moveTo>
                  <a:lnTo>
                    <a:pt x="52578" y="0"/>
                  </a:lnTo>
                  <a:lnTo>
                    <a:pt x="32114" y="4125"/>
                  </a:lnTo>
                  <a:lnTo>
                    <a:pt x="15401" y="15382"/>
                  </a:lnTo>
                  <a:lnTo>
                    <a:pt x="4132" y="32093"/>
                  </a:lnTo>
                  <a:lnTo>
                    <a:pt x="0" y="52577"/>
                  </a:lnTo>
                  <a:lnTo>
                    <a:pt x="0" y="262889"/>
                  </a:lnTo>
                  <a:lnTo>
                    <a:pt x="4132" y="283374"/>
                  </a:lnTo>
                  <a:lnTo>
                    <a:pt x="15401" y="300085"/>
                  </a:lnTo>
                  <a:lnTo>
                    <a:pt x="32114" y="311342"/>
                  </a:lnTo>
                  <a:lnTo>
                    <a:pt x="52578" y="315468"/>
                  </a:lnTo>
                  <a:lnTo>
                    <a:pt x="3531870" y="315468"/>
                  </a:lnTo>
                  <a:lnTo>
                    <a:pt x="3552354" y="311342"/>
                  </a:lnTo>
                  <a:lnTo>
                    <a:pt x="3569065" y="300085"/>
                  </a:lnTo>
                  <a:lnTo>
                    <a:pt x="3580322" y="283374"/>
                  </a:lnTo>
                  <a:lnTo>
                    <a:pt x="3584448" y="262889"/>
                  </a:lnTo>
                  <a:lnTo>
                    <a:pt x="3584448" y="52577"/>
                  </a:lnTo>
                  <a:lnTo>
                    <a:pt x="3580322" y="32093"/>
                  </a:lnTo>
                  <a:lnTo>
                    <a:pt x="3569065" y="15382"/>
                  </a:lnTo>
                  <a:lnTo>
                    <a:pt x="3552354" y="4125"/>
                  </a:lnTo>
                  <a:lnTo>
                    <a:pt x="3531870"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0" name="Google Shape;190;p7"/>
            <p:cNvSpPr/>
            <p:nvPr/>
          </p:nvSpPr>
          <p:spPr>
            <a:xfrm>
              <a:off x="775716" y="2339339"/>
              <a:ext cx="3584575" cy="315595"/>
            </a:xfrm>
            <a:custGeom>
              <a:avLst/>
              <a:gdLst/>
              <a:ahLst/>
              <a:cxnLst/>
              <a:rect l="l" t="t" r="r" b="b"/>
              <a:pathLst>
                <a:path w="3584575" h="315594" extrusionOk="0">
                  <a:moveTo>
                    <a:pt x="0" y="52577"/>
                  </a:moveTo>
                  <a:lnTo>
                    <a:pt x="4132" y="32093"/>
                  </a:lnTo>
                  <a:lnTo>
                    <a:pt x="15401" y="15382"/>
                  </a:lnTo>
                  <a:lnTo>
                    <a:pt x="32114" y="4125"/>
                  </a:lnTo>
                  <a:lnTo>
                    <a:pt x="52578" y="0"/>
                  </a:lnTo>
                  <a:lnTo>
                    <a:pt x="3531870" y="0"/>
                  </a:lnTo>
                  <a:lnTo>
                    <a:pt x="3552354" y="4125"/>
                  </a:lnTo>
                  <a:lnTo>
                    <a:pt x="3569065" y="15382"/>
                  </a:lnTo>
                  <a:lnTo>
                    <a:pt x="3580322" y="32093"/>
                  </a:lnTo>
                  <a:lnTo>
                    <a:pt x="3584448" y="52577"/>
                  </a:lnTo>
                  <a:lnTo>
                    <a:pt x="3584448" y="262889"/>
                  </a:lnTo>
                  <a:lnTo>
                    <a:pt x="3580322" y="283374"/>
                  </a:lnTo>
                  <a:lnTo>
                    <a:pt x="3569065" y="300085"/>
                  </a:lnTo>
                  <a:lnTo>
                    <a:pt x="3552354" y="311342"/>
                  </a:lnTo>
                  <a:lnTo>
                    <a:pt x="3531870" y="315468"/>
                  </a:lnTo>
                  <a:lnTo>
                    <a:pt x="52578" y="315468"/>
                  </a:lnTo>
                  <a:lnTo>
                    <a:pt x="32114" y="311342"/>
                  </a:lnTo>
                  <a:lnTo>
                    <a:pt x="15401" y="300085"/>
                  </a:lnTo>
                  <a:lnTo>
                    <a:pt x="4132" y="283374"/>
                  </a:lnTo>
                  <a:lnTo>
                    <a:pt x="0" y="262889"/>
                  </a:lnTo>
                  <a:lnTo>
                    <a:pt x="0" y="52577"/>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7"/>
            <p:cNvSpPr/>
            <p:nvPr/>
          </p:nvSpPr>
          <p:spPr>
            <a:xfrm>
              <a:off x="794004" y="2354579"/>
              <a:ext cx="3548379" cy="285115"/>
            </a:xfrm>
            <a:custGeom>
              <a:avLst/>
              <a:gdLst/>
              <a:ahLst/>
              <a:cxnLst/>
              <a:rect l="l" t="t" r="r" b="b"/>
              <a:pathLst>
                <a:path w="3548379" h="285114" extrusionOk="0">
                  <a:moveTo>
                    <a:pt x="3547872" y="0"/>
                  </a:moveTo>
                  <a:lnTo>
                    <a:pt x="0" y="0"/>
                  </a:lnTo>
                  <a:lnTo>
                    <a:pt x="0" y="284988"/>
                  </a:lnTo>
                  <a:lnTo>
                    <a:pt x="3547872" y="284988"/>
                  </a:lnTo>
                  <a:lnTo>
                    <a:pt x="3547872"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2" name="Google Shape;192;p7"/>
          <p:cNvSpPr txBox="1"/>
          <p:nvPr/>
        </p:nvSpPr>
        <p:spPr>
          <a:xfrm>
            <a:off x="1199184" y="2338577"/>
            <a:ext cx="273494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chemeClr val="dk1"/>
                </a:solidFill>
                <a:latin typeface="Carlito"/>
                <a:ea typeface="Carlito"/>
                <a:cs typeface="Carlito"/>
                <a:sym typeface="Carlito"/>
              </a:rPr>
              <a:t>Measures &amp; Calculated Columns</a:t>
            </a:r>
            <a:endParaRPr sz="1600" b="0" i="0" u="none" strike="noStrike" cap="none" dirty="0">
              <a:solidFill>
                <a:schemeClr val="dk1"/>
              </a:solidFill>
              <a:latin typeface="Carlito"/>
              <a:ea typeface="Carlito"/>
              <a:cs typeface="Carlito"/>
              <a:sym typeface="Carlito"/>
            </a:endParaRPr>
          </a:p>
        </p:txBody>
      </p:sp>
      <p:grpSp>
        <p:nvGrpSpPr>
          <p:cNvPr id="193" name="Google Shape;193;p7"/>
          <p:cNvGrpSpPr/>
          <p:nvPr/>
        </p:nvGrpSpPr>
        <p:grpSpPr>
          <a:xfrm>
            <a:off x="6306311" y="2339339"/>
            <a:ext cx="3586479" cy="315595"/>
            <a:chOff x="6306311" y="2339339"/>
            <a:chExt cx="3586479" cy="315595"/>
          </a:xfrm>
        </p:grpSpPr>
        <p:sp>
          <p:nvSpPr>
            <p:cNvPr id="194" name="Google Shape;194;p7"/>
            <p:cNvSpPr/>
            <p:nvPr/>
          </p:nvSpPr>
          <p:spPr>
            <a:xfrm>
              <a:off x="6306311" y="2339339"/>
              <a:ext cx="3586479" cy="315595"/>
            </a:xfrm>
            <a:custGeom>
              <a:avLst/>
              <a:gdLst/>
              <a:ahLst/>
              <a:cxnLst/>
              <a:rect l="l" t="t" r="r" b="b"/>
              <a:pathLst>
                <a:path w="3586479" h="315594" extrusionOk="0">
                  <a:moveTo>
                    <a:pt x="3533393" y="0"/>
                  </a:moveTo>
                  <a:lnTo>
                    <a:pt x="52577" y="0"/>
                  </a:lnTo>
                  <a:lnTo>
                    <a:pt x="32093" y="4125"/>
                  </a:lnTo>
                  <a:lnTo>
                    <a:pt x="15382" y="15382"/>
                  </a:lnTo>
                  <a:lnTo>
                    <a:pt x="4125" y="32093"/>
                  </a:lnTo>
                  <a:lnTo>
                    <a:pt x="0" y="52577"/>
                  </a:lnTo>
                  <a:lnTo>
                    <a:pt x="0" y="262889"/>
                  </a:lnTo>
                  <a:lnTo>
                    <a:pt x="4125" y="283374"/>
                  </a:lnTo>
                  <a:lnTo>
                    <a:pt x="15382" y="300085"/>
                  </a:lnTo>
                  <a:lnTo>
                    <a:pt x="32093" y="311342"/>
                  </a:lnTo>
                  <a:lnTo>
                    <a:pt x="52577" y="315468"/>
                  </a:lnTo>
                  <a:lnTo>
                    <a:pt x="3533393" y="315468"/>
                  </a:lnTo>
                  <a:lnTo>
                    <a:pt x="3553878" y="311342"/>
                  </a:lnTo>
                  <a:lnTo>
                    <a:pt x="3570589" y="300085"/>
                  </a:lnTo>
                  <a:lnTo>
                    <a:pt x="3581846" y="283374"/>
                  </a:lnTo>
                  <a:lnTo>
                    <a:pt x="3585971" y="262889"/>
                  </a:lnTo>
                  <a:lnTo>
                    <a:pt x="3585971" y="52577"/>
                  </a:lnTo>
                  <a:lnTo>
                    <a:pt x="3581846" y="32093"/>
                  </a:lnTo>
                  <a:lnTo>
                    <a:pt x="3570589" y="15382"/>
                  </a:lnTo>
                  <a:lnTo>
                    <a:pt x="3553878" y="4125"/>
                  </a:lnTo>
                  <a:lnTo>
                    <a:pt x="3533393"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5" name="Google Shape;195;p7"/>
            <p:cNvSpPr/>
            <p:nvPr/>
          </p:nvSpPr>
          <p:spPr>
            <a:xfrm>
              <a:off x="6306311" y="2339339"/>
              <a:ext cx="3586479" cy="315595"/>
            </a:xfrm>
            <a:custGeom>
              <a:avLst/>
              <a:gdLst/>
              <a:ahLst/>
              <a:cxnLst/>
              <a:rect l="l" t="t" r="r" b="b"/>
              <a:pathLst>
                <a:path w="3586479" h="315594" extrusionOk="0">
                  <a:moveTo>
                    <a:pt x="0" y="52577"/>
                  </a:moveTo>
                  <a:lnTo>
                    <a:pt x="4125" y="32093"/>
                  </a:lnTo>
                  <a:lnTo>
                    <a:pt x="15382" y="15382"/>
                  </a:lnTo>
                  <a:lnTo>
                    <a:pt x="32093" y="4125"/>
                  </a:lnTo>
                  <a:lnTo>
                    <a:pt x="52577" y="0"/>
                  </a:lnTo>
                  <a:lnTo>
                    <a:pt x="3533393" y="0"/>
                  </a:lnTo>
                  <a:lnTo>
                    <a:pt x="3553878" y="4125"/>
                  </a:lnTo>
                  <a:lnTo>
                    <a:pt x="3570589" y="15382"/>
                  </a:lnTo>
                  <a:lnTo>
                    <a:pt x="3581846" y="32093"/>
                  </a:lnTo>
                  <a:lnTo>
                    <a:pt x="3585971" y="52577"/>
                  </a:lnTo>
                  <a:lnTo>
                    <a:pt x="3585971" y="262889"/>
                  </a:lnTo>
                  <a:lnTo>
                    <a:pt x="3581846" y="283374"/>
                  </a:lnTo>
                  <a:lnTo>
                    <a:pt x="3570589" y="300085"/>
                  </a:lnTo>
                  <a:lnTo>
                    <a:pt x="3553878" y="311342"/>
                  </a:lnTo>
                  <a:lnTo>
                    <a:pt x="3533393" y="315468"/>
                  </a:lnTo>
                  <a:lnTo>
                    <a:pt x="52577" y="315468"/>
                  </a:lnTo>
                  <a:lnTo>
                    <a:pt x="32093" y="311342"/>
                  </a:lnTo>
                  <a:lnTo>
                    <a:pt x="15382" y="300085"/>
                  </a:lnTo>
                  <a:lnTo>
                    <a:pt x="4125" y="283374"/>
                  </a:lnTo>
                  <a:lnTo>
                    <a:pt x="0" y="262889"/>
                  </a:lnTo>
                  <a:lnTo>
                    <a:pt x="0" y="52577"/>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7"/>
            <p:cNvSpPr/>
            <p:nvPr/>
          </p:nvSpPr>
          <p:spPr>
            <a:xfrm>
              <a:off x="6324599" y="2354579"/>
              <a:ext cx="3549650" cy="285115"/>
            </a:xfrm>
            <a:custGeom>
              <a:avLst/>
              <a:gdLst/>
              <a:ahLst/>
              <a:cxnLst/>
              <a:rect l="l" t="t" r="r" b="b"/>
              <a:pathLst>
                <a:path w="3549650" h="285114" extrusionOk="0">
                  <a:moveTo>
                    <a:pt x="3549396" y="0"/>
                  </a:moveTo>
                  <a:lnTo>
                    <a:pt x="0" y="0"/>
                  </a:lnTo>
                  <a:lnTo>
                    <a:pt x="0" y="284988"/>
                  </a:lnTo>
                  <a:lnTo>
                    <a:pt x="3549396" y="284988"/>
                  </a:lnTo>
                  <a:lnTo>
                    <a:pt x="3549396"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7" name="Google Shape;197;p7"/>
          <p:cNvSpPr txBox="1"/>
          <p:nvPr/>
        </p:nvSpPr>
        <p:spPr>
          <a:xfrm>
            <a:off x="7282942" y="2338577"/>
            <a:ext cx="1634489"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chemeClr val="dk1"/>
                </a:solidFill>
                <a:latin typeface="Carlito"/>
                <a:ea typeface="Carlito"/>
                <a:cs typeface="Carlito"/>
                <a:sym typeface="Carlito"/>
              </a:rPr>
              <a:t>Exclusions &amp; Filters</a:t>
            </a:r>
            <a:endParaRPr sz="1600" b="0" i="0" u="none" strike="noStrike" cap="none" dirty="0">
              <a:solidFill>
                <a:schemeClr val="dk1"/>
              </a:solidFill>
              <a:latin typeface="Carlito"/>
              <a:ea typeface="Carlito"/>
              <a:cs typeface="Carlito"/>
              <a:sym typeface="Carlito"/>
            </a:endParaRPr>
          </a:p>
        </p:txBody>
      </p:sp>
      <p:sp>
        <p:nvSpPr>
          <p:cNvPr id="4" name="TextBox 3">
            <a:extLst>
              <a:ext uri="{FF2B5EF4-FFF2-40B4-BE49-F238E27FC236}">
                <a16:creationId xmlns:a16="http://schemas.microsoft.com/office/drawing/2014/main" id="{103B5BB9-788B-68C3-50D0-0431359AB6DA}"/>
              </a:ext>
            </a:extLst>
          </p:cNvPr>
          <p:cNvSpPr txBox="1"/>
          <p:nvPr/>
        </p:nvSpPr>
        <p:spPr>
          <a:xfrm>
            <a:off x="887374" y="2841524"/>
            <a:ext cx="3472917" cy="3754874"/>
          </a:xfrm>
          <a:prstGeom prst="rect">
            <a:avLst/>
          </a:prstGeom>
          <a:noFill/>
        </p:spPr>
        <p:txBody>
          <a:bodyPr wrap="square" rtlCol="0">
            <a:spAutoFit/>
          </a:bodyPr>
          <a:lstStyle/>
          <a:p>
            <a:pPr marL="285750" indent="-285750">
              <a:buFont typeface="Arial" panose="020B0604020202020204" pitchFamily="34" charset="0"/>
              <a:buChar char="•"/>
            </a:pPr>
            <a:r>
              <a:rPr lang="en-US" dirty="0"/>
              <a:t>Total Sales</a:t>
            </a:r>
          </a:p>
          <a:p>
            <a:pPr marL="285750" indent="-285750">
              <a:buFont typeface="Arial" panose="020B0604020202020204" pitchFamily="34" charset="0"/>
              <a:buChar char="•"/>
            </a:pPr>
            <a:r>
              <a:rPr lang="en-US" dirty="0"/>
              <a:t>Total Profit</a:t>
            </a:r>
          </a:p>
          <a:p>
            <a:pPr marL="285750" indent="-285750">
              <a:buFont typeface="Arial" panose="020B0604020202020204" pitchFamily="34" charset="0"/>
              <a:buChar char="•"/>
            </a:pPr>
            <a:r>
              <a:rPr lang="en-US" dirty="0"/>
              <a:t>Order Count</a:t>
            </a:r>
          </a:p>
          <a:p>
            <a:pPr marL="285750" indent="-285750">
              <a:buFont typeface="Arial" panose="020B0604020202020204" pitchFamily="34" charset="0"/>
              <a:buChar char="•"/>
            </a:pPr>
            <a:r>
              <a:rPr lang="en-US" dirty="0"/>
              <a:t>Returned Order Count</a:t>
            </a:r>
          </a:p>
          <a:p>
            <a:pPr marL="285750" indent="-285750">
              <a:buFont typeface="Arial" panose="020B0604020202020204" pitchFamily="34" charset="0"/>
              <a:buChar char="•"/>
            </a:pPr>
            <a:r>
              <a:rPr lang="en-US" dirty="0"/>
              <a:t>Sales by Category</a:t>
            </a:r>
          </a:p>
          <a:p>
            <a:pPr marL="285750" indent="-285750">
              <a:buFont typeface="Arial" panose="020B0604020202020204" pitchFamily="34" charset="0"/>
              <a:buChar char="•"/>
            </a:pPr>
            <a:r>
              <a:rPr lang="en-US" dirty="0"/>
              <a:t>Profit by Category</a:t>
            </a:r>
          </a:p>
          <a:p>
            <a:pPr marL="285750" indent="-285750">
              <a:buFont typeface="Arial" panose="020B0604020202020204" pitchFamily="34" charset="0"/>
              <a:buChar char="•"/>
            </a:pPr>
            <a:r>
              <a:rPr lang="en-US" dirty="0"/>
              <a:t>Order Count by Category</a:t>
            </a:r>
          </a:p>
          <a:p>
            <a:pPr marL="285750" indent="-285750">
              <a:buFont typeface="Arial" panose="020B0604020202020204" pitchFamily="34" charset="0"/>
              <a:buChar char="•"/>
            </a:pPr>
            <a:r>
              <a:rPr lang="en-US" dirty="0"/>
              <a:t>Return Impact</a:t>
            </a:r>
          </a:p>
          <a:p>
            <a:pPr marL="285750" indent="-285750">
              <a:buFont typeface="Arial" panose="020B0604020202020204" pitchFamily="34" charset="0"/>
              <a:buChar char="•"/>
            </a:pPr>
            <a:r>
              <a:rPr lang="en-US" dirty="0"/>
              <a:t>Repeat Order</a:t>
            </a:r>
          </a:p>
          <a:p>
            <a:pPr marL="285750" indent="-285750">
              <a:buFont typeface="Arial" panose="020B0604020202020204" pitchFamily="34" charset="0"/>
              <a:buChar char="•"/>
            </a:pPr>
            <a:r>
              <a:rPr lang="en-US" dirty="0"/>
              <a:t>New Order</a:t>
            </a:r>
          </a:p>
          <a:p>
            <a:pPr marL="285750" indent="-285750">
              <a:buFont typeface="Arial" panose="020B0604020202020204" pitchFamily="34" charset="0"/>
              <a:buChar char="•"/>
            </a:pPr>
            <a:r>
              <a:rPr lang="en-US" dirty="0"/>
              <a:t>Total Orders</a:t>
            </a:r>
          </a:p>
          <a:p>
            <a:pPr marL="285750" indent="-285750">
              <a:buFont typeface="Arial" panose="020B0604020202020204" pitchFamily="34" charset="0"/>
              <a:buChar char="•"/>
            </a:pPr>
            <a:r>
              <a:rPr lang="en-IN" dirty="0"/>
              <a:t>Total Customer</a:t>
            </a:r>
          </a:p>
          <a:p>
            <a:pPr marL="285750" indent="-285750">
              <a:buFont typeface="Arial" panose="020B0604020202020204" pitchFamily="34" charset="0"/>
              <a:buChar char="•"/>
            </a:pPr>
            <a:r>
              <a:rPr lang="en-IN" dirty="0"/>
              <a:t>Customers with Repeat Orders</a:t>
            </a:r>
          </a:p>
          <a:p>
            <a:pPr marL="285750" indent="-285750">
              <a:buFont typeface="Arial" panose="020B0604020202020204" pitchFamily="34" charset="0"/>
              <a:buChar char="•"/>
            </a:pPr>
            <a:r>
              <a:rPr lang="en-IN" dirty="0"/>
              <a:t>Retention Rate</a:t>
            </a:r>
          </a:p>
          <a:p>
            <a:pPr marL="285750" indent="-285750">
              <a:buFont typeface="Arial" panose="020B0604020202020204" pitchFamily="34" charset="0"/>
              <a:buChar char="•"/>
            </a:pPr>
            <a:r>
              <a:rPr lang="en-IN" dirty="0"/>
              <a:t>Profit Margin</a:t>
            </a:r>
          </a:p>
          <a:p>
            <a:pPr marL="285750" indent="-285750">
              <a:buFont typeface="Arial" panose="020B0604020202020204" pitchFamily="34" charset="0"/>
              <a:buChar char="•"/>
            </a:pPr>
            <a:r>
              <a:rPr lang="en-IN" dirty="0"/>
              <a:t>Average Profit Margin per Sub-Category</a:t>
            </a:r>
          </a:p>
        </p:txBody>
      </p:sp>
      <p:sp>
        <p:nvSpPr>
          <p:cNvPr id="6" name="TextBox 5">
            <a:extLst>
              <a:ext uri="{FF2B5EF4-FFF2-40B4-BE49-F238E27FC236}">
                <a16:creationId xmlns:a16="http://schemas.microsoft.com/office/drawing/2014/main" id="{B9B6E176-0D30-C698-E146-689E021F6A05}"/>
              </a:ext>
            </a:extLst>
          </p:cNvPr>
          <p:cNvSpPr txBox="1"/>
          <p:nvPr/>
        </p:nvSpPr>
        <p:spPr>
          <a:xfrm>
            <a:off x="6419873" y="2782830"/>
            <a:ext cx="3472917" cy="1169551"/>
          </a:xfrm>
          <a:prstGeom prst="rect">
            <a:avLst/>
          </a:prstGeom>
          <a:noFill/>
        </p:spPr>
        <p:txBody>
          <a:bodyPr wrap="square" rtlCol="0">
            <a:spAutoFit/>
          </a:bodyPr>
          <a:lstStyle/>
          <a:p>
            <a:pPr marL="285750" indent="-285750">
              <a:buFont typeface="Arial" panose="020B0604020202020204" pitchFamily="34" charset="0"/>
              <a:buChar char="•"/>
            </a:pPr>
            <a:r>
              <a:rPr lang="en-US" dirty="0"/>
              <a:t>Negative Sales Values</a:t>
            </a:r>
          </a:p>
          <a:p>
            <a:pPr marL="285750" indent="-285750">
              <a:buFont typeface="Arial" panose="020B0604020202020204" pitchFamily="34" charset="0"/>
              <a:buChar char="•"/>
            </a:pPr>
            <a:r>
              <a:rPr lang="en-US" dirty="0"/>
              <a:t>Duplicate Row</a:t>
            </a:r>
          </a:p>
          <a:p>
            <a:pPr marL="285750" indent="-285750">
              <a:buFont typeface="Arial" panose="020B0604020202020204" pitchFamily="34" charset="0"/>
              <a:buChar char="•"/>
            </a:pPr>
            <a:r>
              <a:rPr lang="en-US" dirty="0"/>
              <a:t>Category</a:t>
            </a:r>
          </a:p>
          <a:p>
            <a:pPr marL="285750" indent="-285750">
              <a:buFont typeface="Arial" panose="020B0604020202020204" pitchFamily="34" charset="0"/>
              <a:buChar char="•"/>
            </a:pPr>
            <a:r>
              <a:rPr lang="en-US" dirty="0"/>
              <a:t>Sub-Category</a:t>
            </a:r>
          </a:p>
          <a:p>
            <a:pPr marL="285750" indent="-285750">
              <a:buFont typeface="Arial" panose="020B0604020202020204" pitchFamily="34" charset="0"/>
              <a:buChar char="•"/>
            </a:pPr>
            <a:r>
              <a:rPr lang="en-US" dirty="0"/>
              <a:t>Region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887374" y="650189"/>
            <a:ext cx="8430260" cy="84899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a:solidFill>
                  <a:srgbClr val="000000"/>
                </a:solidFill>
              </a:rPr>
              <a:t>DATA MANIPULATION PROCESS</a:t>
            </a:r>
            <a:endParaRPr sz="5400"/>
          </a:p>
        </p:txBody>
      </p:sp>
      <p:grpSp>
        <p:nvGrpSpPr>
          <p:cNvPr id="188" name="Google Shape;188;p7"/>
          <p:cNvGrpSpPr/>
          <p:nvPr/>
        </p:nvGrpSpPr>
        <p:grpSpPr>
          <a:xfrm>
            <a:off x="775716" y="2339339"/>
            <a:ext cx="3584575" cy="315595"/>
            <a:chOff x="775716" y="2339339"/>
            <a:chExt cx="3584575" cy="315595"/>
          </a:xfrm>
        </p:grpSpPr>
        <p:sp>
          <p:nvSpPr>
            <p:cNvPr id="189" name="Google Shape;189;p7"/>
            <p:cNvSpPr/>
            <p:nvPr/>
          </p:nvSpPr>
          <p:spPr>
            <a:xfrm>
              <a:off x="775716" y="2339339"/>
              <a:ext cx="3584575" cy="315595"/>
            </a:xfrm>
            <a:custGeom>
              <a:avLst/>
              <a:gdLst/>
              <a:ahLst/>
              <a:cxnLst/>
              <a:rect l="l" t="t" r="r" b="b"/>
              <a:pathLst>
                <a:path w="3584575" h="315594" extrusionOk="0">
                  <a:moveTo>
                    <a:pt x="3531870" y="0"/>
                  </a:moveTo>
                  <a:lnTo>
                    <a:pt x="52578" y="0"/>
                  </a:lnTo>
                  <a:lnTo>
                    <a:pt x="32114" y="4125"/>
                  </a:lnTo>
                  <a:lnTo>
                    <a:pt x="15401" y="15382"/>
                  </a:lnTo>
                  <a:lnTo>
                    <a:pt x="4132" y="32093"/>
                  </a:lnTo>
                  <a:lnTo>
                    <a:pt x="0" y="52577"/>
                  </a:lnTo>
                  <a:lnTo>
                    <a:pt x="0" y="262889"/>
                  </a:lnTo>
                  <a:lnTo>
                    <a:pt x="4132" y="283374"/>
                  </a:lnTo>
                  <a:lnTo>
                    <a:pt x="15401" y="300085"/>
                  </a:lnTo>
                  <a:lnTo>
                    <a:pt x="32114" y="311342"/>
                  </a:lnTo>
                  <a:lnTo>
                    <a:pt x="52578" y="315468"/>
                  </a:lnTo>
                  <a:lnTo>
                    <a:pt x="3531870" y="315468"/>
                  </a:lnTo>
                  <a:lnTo>
                    <a:pt x="3552354" y="311342"/>
                  </a:lnTo>
                  <a:lnTo>
                    <a:pt x="3569065" y="300085"/>
                  </a:lnTo>
                  <a:lnTo>
                    <a:pt x="3580322" y="283374"/>
                  </a:lnTo>
                  <a:lnTo>
                    <a:pt x="3584448" y="262889"/>
                  </a:lnTo>
                  <a:lnTo>
                    <a:pt x="3584448" y="52577"/>
                  </a:lnTo>
                  <a:lnTo>
                    <a:pt x="3580322" y="32093"/>
                  </a:lnTo>
                  <a:lnTo>
                    <a:pt x="3569065" y="15382"/>
                  </a:lnTo>
                  <a:lnTo>
                    <a:pt x="3552354" y="4125"/>
                  </a:lnTo>
                  <a:lnTo>
                    <a:pt x="3531870"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0" name="Google Shape;190;p7"/>
            <p:cNvSpPr/>
            <p:nvPr/>
          </p:nvSpPr>
          <p:spPr>
            <a:xfrm>
              <a:off x="775716" y="2339339"/>
              <a:ext cx="3584575" cy="315595"/>
            </a:xfrm>
            <a:custGeom>
              <a:avLst/>
              <a:gdLst/>
              <a:ahLst/>
              <a:cxnLst/>
              <a:rect l="l" t="t" r="r" b="b"/>
              <a:pathLst>
                <a:path w="3584575" h="315594" extrusionOk="0">
                  <a:moveTo>
                    <a:pt x="0" y="52577"/>
                  </a:moveTo>
                  <a:lnTo>
                    <a:pt x="4132" y="32093"/>
                  </a:lnTo>
                  <a:lnTo>
                    <a:pt x="15401" y="15382"/>
                  </a:lnTo>
                  <a:lnTo>
                    <a:pt x="32114" y="4125"/>
                  </a:lnTo>
                  <a:lnTo>
                    <a:pt x="52578" y="0"/>
                  </a:lnTo>
                  <a:lnTo>
                    <a:pt x="3531870" y="0"/>
                  </a:lnTo>
                  <a:lnTo>
                    <a:pt x="3552354" y="4125"/>
                  </a:lnTo>
                  <a:lnTo>
                    <a:pt x="3569065" y="15382"/>
                  </a:lnTo>
                  <a:lnTo>
                    <a:pt x="3580322" y="32093"/>
                  </a:lnTo>
                  <a:lnTo>
                    <a:pt x="3584448" y="52577"/>
                  </a:lnTo>
                  <a:lnTo>
                    <a:pt x="3584448" y="262889"/>
                  </a:lnTo>
                  <a:lnTo>
                    <a:pt x="3580322" y="283374"/>
                  </a:lnTo>
                  <a:lnTo>
                    <a:pt x="3569065" y="300085"/>
                  </a:lnTo>
                  <a:lnTo>
                    <a:pt x="3552354" y="311342"/>
                  </a:lnTo>
                  <a:lnTo>
                    <a:pt x="3531870" y="315468"/>
                  </a:lnTo>
                  <a:lnTo>
                    <a:pt x="52578" y="315468"/>
                  </a:lnTo>
                  <a:lnTo>
                    <a:pt x="32114" y="311342"/>
                  </a:lnTo>
                  <a:lnTo>
                    <a:pt x="15401" y="300085"/>
                  </a:lnTo>
                  <a:lnTo>
                    <a:pt x="4132" y="283374"/>
                  </a:lnTo>
                  <a:lnTo>
                    <a:pt x="0" y="262889"/>
                  </a:lnTo>
                  <a:lnTo>
                    <a:pt x="0" y="52577"/>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7"/>
            <p:cNvSpPr/>
            <p:nvPr/>
          </p:nvSpPr>
          <p:spPr>
            <a:xfrm>
              <a:off x="794004" y="2354579"/>
              <a:ext cx="3548379" cy="285115"/>
            </a:xfrm>
            <a:custGeom>
              <a:avLst/>
              <a:gdLst/>
              <a:ahLst/>
              <a:cxnLst/>
              <a:rect l="l" t="t" r="r" b="b"/>
              <a:pathLst>
                <a:path w="3548379" h="285114" extrusionOk="0">
                  <a:moveTo>
                    <a:pt x="3547872" y="0"/>
                  </a:moveTo>
                  <a:lnTo>
                    <a:pt x="0" y="0"/>
                  </a:lnTo>
                  <a:lnTo>
                    <a:pt x="0" y="284988"/>
                  </a:lnTo>
                  <a:lnTo>
                    <a:pt x="3547872" y="284988"/>
                  </a:lnTo>
                  <a:lnTo>
                    <a:pt x="3547872"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2" name="Google Shape;192;p7"/>
          <p:cNvSpPr txBox="1"/>
          <p:nvPr/>
        </p:nvSpPr>
        <p:spPr>
          <a:xfrm>
            <a:off x="1199184" y="2338577"/>
            <a:ext cx="273494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chemeClr val="dk1"/>
                </a:solidFill>
                <a:latin typeface="Carlito"/>
                <a:ea typeface="Carlito"/>
                <a:cs typeface="Carlito"/>
                <a:sym typeface="Carlito"/>
              </a:rPr>
              <a:t>Measures &amp; Calculated Columns</a:t>
            </a:r>
            <a:endParaRPr sz="1600" b="0" i="0" u="none" strike="noStrike" cap="none" dirty="0">
              <a:solidFill>
                <a:schemeClr val="dk1"/>
              </a:solidFill>
              <a:latin typeface="Carlito"/>
              <a:ea typeface="Carlito"/>
              <a:cs typeface="Carlito"/>
              <a:sym typeface="Carlito"/>
            </a:endParaRPr>
          </a:p>
        </p:txBody>
      </p:sp>
      <p:grpSp>
        <p:nvGrpSpPr>
          <p:cNvPr id="193" name="Google Shape;193;p7"/>
          <p:cNvGrpSpPr/>
          <p:nvPr/>
        </p:nvGrpSpPr>
        <p:grpSpPr>
          <a:xfrm>
            <a:off x="6306311" y="2339339"/>
            <a:ext cx="3586479" cy="315595"/>
            <a:chOff x="6306311" y="2339339"/>
            <a:chExt cx="3586479" cy="315595"/>
          </a:xfrm>
        </p:grpSpPr>
        <p:sp>
          <p:nvSpPr>
            <p:cNvPr id="194" name="Google Shape;194;p7"/>
            <p:cNvSpPr/>
            <p:nvPr/>
          </p:nvSpPr>
          <p:spPr>
            <a:xfrm>
              <a:off x="6306311" y="2339339"/>
              <a:ext cx="3586479" cy="315595"/>
            </a:xfrm>
            <a:custGeom>
              <a:avLst/>
              <a:gdLst/>
              <a:ahLst/>
              <a:cxnLst/>
              <a:rect l="l" t="t" r="r" b="b"/>
              <a:pathLst>
                <a:path w="3586479" h="315594" extrusionOk="0">
                  <a:moveTo>
                    <a:pt x="3533393" y="0"/>
                  </a:moveTo>
                  <a:lnTo>
                    <a:pt x="52577" y="0"/>
                  </a:lnTo>
                  <a:lnTo>
                    <a:pt x="32093" y="4125"/>
                  </a:lnTo>
                  <a:lnTo>
                    <a:pt x="15382" y="15382"/>
                  </a:lnTo>
                  <a:lnTo>
                    <a:pt x="4125" y="32093"/>
                  </a:lnTo>
                  <a:lnTo>
                    <a:pt x="0" y="52577"/>
                  </a:lnTo>
                  <a:lnTo>
                    <a:pt x="0" y="262889"/>
                  </a:lnTo>
                  <a:lnTo>
                    <a:pt x="4125" y="283374"/>
                  </a:lnTo>
                  <a:lnTo>
                    <a:pt x="15382" y="300085"/>
                  </a:lnTo>
                  <a:lnTo>
                    <a:pt x="32093" y="311342"/>
                  </a:lnTo>
                  <a:lnTo>
                    <a:pt x="52577" y="315468"/>
                  </a:lnTo>
                  <a:lnTo>
                    <a:pt x="3533393" y="315468"/>
                  </a:lnTo>
                  <a:lnTo>
                    <a:pt x="3553878" y="311342"/>
                  </a:lnTo>
                  <a:lnTo>
                    <a:pt x="3570589" y="300085"/>
                  </a:lnTo>
                  <a:lnTo>
                    <a:pt x="3581846" y="283374"/>
                  </a:lnTo>
                  <a:lnTo>
                    <a:pt x="3585971" y="262889"/>
                  </a:lnTo>
                  <a:lnTo>
                    <a:pt x="3585971" y="52577"/>
                  </a:lnTo>
                  <a:lnTo>
                    <a:pt x="3581846" y="32093"/>
                  </a:lnTo>
                  <a:lnTo>
                    <a:pt x="3570589" y="15382"/>
                  </a:lnTo>
                  <a:lnTo>
                    <a:pt x="3553878" y="4125"/>
                  </a:lnTo>
                  <a:lnTo>
                    <a:pt x="3533393"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5" name="Google Shape;195;p7"/>
            <p:cNvSpPr/>
            <p:nvPr/>
          </p:nvSpPr>
          <p:spPr>
            <a:xfrm>
              <a:off x="6306311" y="2339339"/>
              <a:ext cx="3586479" cy="315595"/>
            </a:xfrm>
            <a:custGeom>
              <a:avLst/>
              <a:gdLst/>
              <a:ahLst/>
              <a:cxnLst/>
              <a:rect l="l" t="t" r="r" b="b"/>
              <a:pathLst>
                <a:path w="3586479" h="315594" extrusionOk="0">
                  <a:moveTo>
                    <a:pt x="0" y="52577"/>
                  </a:moveTo>
                  <a:lnTo>
                    <a:pt x="4125" y="32093"/>
                  </a:lnTo>
                  <a:lnTo>
                    <a:pt x="15382" y="15382"/>
                  </a:lnTo>
                  <a:lnTo>
                    <a:pt x="32093" y="4125"/>
                  </a:lnTo>
                  <a:lnTo>
                    <a:pt x="52577" y="0"/>
                  </a:lnTo>
                  <a:lnTo>
                    <a:pt x="3533393" y="0"/>
                  </a:lnTo>
                  <a:lnTo>
                    <a:pt x="3553878" y="4125"/>
                  </a:lnTo>
                  <a:lnTo>
                    <a:pt x="3570589" y="15382"/>
                  </a:lnTo>
                  <a:lnTo>
                    <a:pt x="3581846" y="32093"/>
                  </a:lnTo>
                  <a:lnTo>
                    <a:pt x="3585971" y="52577"/>
                  </a:lnTo>
                  <a:lnTo>
                    <a:pt x="3585971" y="262889"/>
                  </a:lnTo>
                  <a:lnTo>
                    <a:pt x="3581846" y="283374"/>
                  </a:lnTo>
                  <a:lnTo>
                    <a:pt x="3570589" y="300085"/>
                  </a:lnTo>
                  <a:lnTo>
                    <a:pt x="3553878" y="311342"/>
                  </a:lnTo>
                  <a:lnTo>
                    <a:pt x="3533393" y="315468"/>
                  </a:lnTo>
                  <a:lnTo>
                    <a:pt x="52577" y="315468"/>
                  </a:lnTo>
                  <a:lnTo>
                    <a:pt x="32093" y="311342"/>
                  </a:lnTo>
                  <a:lnTo>
                    <a:pt x="15382" y="300085"/>
                  </a:lnTo>
                  <a:lnTo>
                    <a:pt x="4125" y="283374"/>
                  </a:lnTo>
                  <a:lnTo>
                    <a:pt x="0" y="262889"/>
                  </a:lnTo>
                  <a:lnTo>
                    <a:pt x="0" y="52577"/>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7"/>
            <p:cNvSpPr/>
            <p:nvPr/>
          </p:nvSpPr>
          <p:spPr>
            <a:xfrm>
              <a:off x="6324599" y="2354579"/>
              <a:ext cx="3549650" cy="285115"/>
            </a:xfrm>
            <a:custGeom>
              <a:avLst/>
              <a:gdLst/>
              <a:ahLst/>
              <a:cxnLst/>
              <a:rect l="l" t="t" r="r" b="b"/>
              <a:pathLst>
                <a:path w="3549650" h="285114" extrusionOk="0">
                  <a:moveTo>
                    <a:pt x="3549396" y="0"/>
                  </a:moveTo>
                  <a:lnTo>
                    <a:pt x="0" y="0"/>
                  </a:lnTo>
                  <a:lnTo>
                    <a:pt x="0" y="284988"/>
                  </a:lnTo>
                  <a:lnTo>
                    <a:pt x="3549396" y="284988"/>
                  </a:lnTo>
                  <a:lnTo>
                    <a:pt x="3549396"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7" name="Google Shape;197;p7"/>
          <p:cNvSpPr txBox="1"/>
          <p:nvPr/>
        </p:nvSpPr>
        <p:spPr>
          <a:xfrm>
            <a:off x="7282942" y="2338577"/>
            <a:ext cx="1634489"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chemeClr val="dk1"/>
                </a:solidFill>
                <a:latin typeface="Carlito"/>
                <a:ea typeface="Carlito"/>
                <a:cs typeface="Carlito"/>
                <a:sym typeface="Carlito"/>
              </a:rPr>
              <a:t>Exclusions &amp; Filters</a:t>
            </a:r>
            <a:endParaRPr sz="1600" b="0" i="0" u="none" strike="noStrike" cap="none" dirty="0">
              <a:solidFill>
                <a:schemeClr val="dk1"/>
              </a:solidFill>
              <a:latin typeface="Carlito"/>
              <a:ea typeface="Carlito"/>
              <a:cs typeface="Carlito"/>
              <a:sym typeface="Carlito"/>
            </a:endParaRPr>
          </a:p>
        </p:txBody>
      </p:sp>
      <p:sp>
        <p:nvSpPr>
          <p:cNvPr id="4" name="TextBox 3">
            <a:extLst>
              <a:ext uri="{FF2B5EF4-FFF2-40B4-BE49-F238E27FC236}">
                <a16:creationId xmlns:a16="http://schemas.microsoft.com/office/drawing/2014/main" id="{103B5BB9-788B-68C3-50D0-0431359AB6DA}"/>
              </a:ext>
            </a:extLst>
          </p:cNvPr>
          <p:cNvSpPr txBox="1"/>
          <p:nvPr/>
        </p:nvSpPr>
        <p:spPr>
          <a:xfrm>
            <a:off x="887374" y="2841524"/>
            <a:ext cx="3472917" cy="2462213"/>
          </a:xfrm>
          <a:prstGeom prst="rect">
            <a:avLst/>
          </a:prstGeom>
          <a:noFill/>
        </p:spPr>
        <p:txBody>
          <a:bodyPr wrap="square" rtlCol="0">
            <a:spAutoFit/>
          </a:bodyPr>
          <a:lstStyle/>
          <a:p>
            <a:pPr marL="285750" indent="-285750">
              <a:buFont typeface="Arial" panose="020B0604020202020204" pitchFamily="34" charset="0"/>
              <a:buChar char="•"/>
            </a:pPr>
            <a:r>
              <a:rPr lang="en-IN" dirty="0"/>
              <a:t>Cumulative Sales</a:t>
            </a:r>
          </a:p>
          <a:p>
            <a:pPr marL="285750" indent="-285750">
              <a:buFont typeface="Arial" panose="020B0604020202020204" pitchFamily="34" charset="0"/>
              <a:buChar char="•"/>
            </a:pPr>
            <a:r>
              <a:rPr lang="en-IN" dirty="0"/>
              <a:t>Cumulative Profit</a:t>
            </a:r>
          </a:p>
          <a:p>
            <a:pPr marL="285750" indent="-285750">
              <a:buFont typeface="Arial" panose="020B0604020202020204" pitchFamily="34" charset="0"/>
              <a:buChar char="•"/>
            </a:pPr>
            <a:r>
              <a:rPr lang="en-IN" dirty="0"/>
              <a:t>Sales by Quarter</a:t>
            </a:r>
          </a:p>
          <a:p>
            <a:pPr marL="285750" indent="-285750">
              <a:buFont typeface="Arial" panose="020B0604020202020204" pitchFamily="34" charset="0"/>
              <a:buChar char="•"/>
            </a:pPr>
            <a:r>
              <a:rPr lang="en-IN" dirty="0"/>
              <a:t>Sales by Month</a:t>
            </a:r>
          </a:p>
          <a:p>
            <a:pPr marL="285750" indent="-285750">
              <a:buFont typeface="Arial" panose="020B0604020202020204" pitchFamily="34" charset="0"/>
              <a:buChar char="•"/>
            </a:pPr>
            <a:r>
              <a:rPr lang="en-IN" dirty="0"/>
              <a:t>Sales by Quarter</a:t>
            </a:r>
          </a:p>
          <a:p>
            <a:pPr marL="285750" indent="-285750">
              <a:buFont typeface="Arial" panose="020B0604020202020204" pitchFamily="34" charset="0"/>
              <a:buChar char="•"/>
            </a:pPr>
            <a:r>
              <a:rPr lang="en-IN" dirty="0"/>
              <a:t>Profit Percentage</a:t>
            </a:r>
          </a:p>
          <a:p>
            <a:endParaRPr lang="en-IN" dirty="0"/>
          </a:p>
          <a:p>
            <a:pPr marL="285750" indent="-285750">
              <a:buFont typeface="Arial" panose="020B0604020202020204" pitchFamily="34" charset="0"/>
              <a:buChar char="•"/>
            </a:pPr>
            <a:r>
              <a:rPr lang="en-IN" dirty="0">
                <a:solidFill>
                  <a:schemeClr val="bg2"/>
                </a:solidFill>
              </a:rPr>
              <a:t>Distinct Order Count </a:t>
            </a:r>
          </a:p>
          <a:p>
            <a:pPr marL="285750" indent="-285750">
              <a:buFont typeface="Arial" panose="020B0604020202020204" pitchFamily="34" charset="0"/>
              <a:buChar char="•"/>
            </a:pPr>
            <a:r>
              <a:rPr lang="en-IN" dirty="0">
                <a:solidFill>
                  <a:schemeClr val="bg2"/>
                </a:solidFill>
              </a:rPr>
              <a:t>Repeat Orders</a:t>
            </a:r>
          </a:p>
          <a:p>
            <a:endParaRPr lang="en-IN" dirty="0">
              <a:solidFill>
                <a:schemeClr val="bg2"/>
              </a:solidFill>
            </a:endParaRPr>
          </a:p>
          <a:p>
            <a:pPr marL="285750" indent="-285750">
              <a:buFont typeface="Arial" panose="020B0604020202020204" pitchFamily="34" charset="0"/>
              <a:buChar char="•"/>
            </a:pPr>
            <a:r>
              <a:rPr lang="en-IN" dirty="0">
                <a:solidFill>
                  <a:schemeClr val="accent6"/>
                </a:solidFill>
              </a:rPr>
              <a:t>Dates</a:t>
            </a:r>
          </a:p>
        </p:txBody>
      </p:sp>
    </p:spTree>
    <p:extLst>
      <p:ext uri="{BB962C8B-B14F-4D97-AF65-F5344CB8AC3E}">
        <p14:creationId xmlns:p14="http://schemas.microsoft.com/office/powerpoint/2010/main" val="58952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8"/>
          <p:cNvSpPr/>
          <p:nvPr/>
        </p:nvSpPr>
        <p:spPr>
          <a:xfrm>
            <a:off x="9482073" y="0"/>
            <a:ext cx="1797316" cy="6857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05" name="Google Shape;205;p8"/>
          <p:cNvGrpSpPr/>
          <p:nvPr/>
        </p:nvGrpSpPr>
        <p:grpSpPr>
          <a:xfrm>
            <a:off x="903646" y="0"/>
            <a:ext cx="10174817" cy="6858000"/>
            <a:chOff x="903646" y="0"/>
            <a:chExt cx="10174817" cy="6858000"/>
          </a:xfrm>
        </p:grpSpPr>
        <p:sp>
          <p:nvSpPr>
            <p:cNvPr id="206" name="Google Shape;206;p8"/>
            <p:cNvSpPr/>
            <p:nvPr/>
          </p:nvSpPr>
          <p:spPr>
            <a:xfrm>
              <a:off x="903646" y="0"/>
              <a:ext cx="1806279" cy="68579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Google Shape;207;p8"/>
            <p:cNvSpPr/>
            <p:nvPr/>
          </p:nvSpPr>
          <p:spPr>
            <a:xfrm>
              <a:off x="1114043" y="0"/>
              <a:ext cx="9964420" cy="6858000"/>
            </a:xfrm>
            <a:custGeom>
              <a:avLst/>
              <a:gdLst/>
              <a:ahLst/>
              <a:cxnLst/>
              <a:rect l="l" t="t" r="r" b="b"/>
              <a:pathLst>
                <a:path w="9964420" h="6858000" extrusionOk="0">
                  <a:moveTo>
                    <a:pt x="8368030" y="0"/>
                  </a:moveTo>
                  <a:lnTo>
                    <a:pt x="1595882" y="0"/>
                  </a:lnTo>
                  <a:lnTo>
                    <a:pt x="1459230" y="130301"/>
                  </a:lnTo>
                  <a:lnTo>
                    <a:pt x="1425158" y="164703"/>
                  </a:lnTo>
                  <a:lnTo>
                    <a:pt x="1391420" y="199433"/>
                  </a:lnTo>
                  <a:lnTo>
                    <a:pt x="1358018" y="234488"/>
                  </a:lnTo>
                  <a:lnTo>
                    <a:pt x="1324955" y="269866"/>
                  </a:lnTo>
                  <a:lnTo>
                    <a:pt x="1292232" y="305564"/>
                  </a:lnTo>
                  <a:lnTo>
                    <a:pt x="1259853" y="341579"/>
                  </a:lnTo>
                  <a:lnTo>
                    <a:pt x="1227820" y="377909"/>
                  </a:lnTo>
                  <a:lnTo>
                    <a:pt x="1196136" y="414552"/>
                  </a:lnTo>
                  <a:lnTo>
                    <a:pt x="1164804" y="451504"/>
                  </a:lnTo>
                  <a:lnTo>
                    <a:pt x="1133825" y="488764"/>
                  </a:lnTo>
                  <a:lnTo>
                    <a:pt x="1103204" y="526328"/>
                  </a:lnTo>
                  <a:lnTo>
                    <a:pt x="1072941" y="564194"/>
                  </a:lnTo>
                  <a:lnTo>
                    <a:pt x="1043040" y="602359"/>
                  </a:lnTo>
                  <a:lnTo>
                    <a:pt x="1013504" y="640821"/>
                  </a:lnTo>
                  <a:lnTo>
                    <a:pt x="984335" y="679577"/>
                  </a:lnTo>
                  <a:lnTo>
                    <a:pt x="955535" y="718625"/>
                  </a:lnTo>
                  <a:lnTo>
                    <a:pt x="927108" y="757961"/>
                  </a:lnTo>
                  <a:lnTo>
                    <a:pt x="899056" y="797584"/>
                  </a:lnTo>
                  <a:lnTo>
                    <a:pt x="871381" y="837491"/>
                  </a:lnTo>
                  <a:lnTo>
                    <a:pt x="844086" y="877679"/>
                  </a:lnTo>
                  <a:lnTo>
                    <a:pt x="817173" y="918146"/>
                  </a:lnTo>
                  <a:lnTo>
                    <a:pt x="790646" y="958888"/>
                  </a:lnTo>
                  <a:lnTo>
                    <a:pt x="764507" y="999904"/>
                  </a:lnTo>
                  <a:lnTo>
                    <a:pt x="738759" y="1041190"/>
                  </a:lnTo>
                  <a:lnTo>
                    <a:pt x="713403" y="1082745"/>
                  </a:lnTo>
                  <a:lnTo>
                    <a:pt x="688443" y="1124565"/>
                  </a:lnTo>
                  <a:lnTo>
                    <a:pt x="663881" y="1166648"/>
                  </a:lnTo>
                  <a:lnTo>
                    <a:pt x="639721" y="1208992"/>
                  </a:lnTo>
                  <a:lnTo>
                    <a:pt x="615963" y="1251593"/>
                  </a:lnTo>
                  <a:lnTo>
                    <a:pt x="592612" y="1294450"/>
                  </a:lnTo>
                  <a:lnTo>
                    <a:pt x="569669" y="1337559"/>
                  </a:lnTo>
                  <a:lnTo>
                    <a:pt x="547138" y="1380918"/>
                  </a:lnTo>
                  <a:lnTo>
                    <a:pt x="525021" y="1424525"/>
                  </a:lnTo>
                  <a:lnTo>
                    <a:pt x="503319" y="1468376"/>
                  </a:lnTo>
                  <a:lnTo>
                    <a:pt x="482038" y="1512469"/>
                  </a:lnTo>
                  <a:lnTo>
                    <a:pt x="461177" y="1556802"/>
                  </a:lnTo>
                  <a:lnTo>
                    <a:pt x="440741" y="1601372"/>
                  </a:lnTo>
                  <a:lnTo>
                    <a:pt x="420732" y="1646177"/>
                  </a:lnTo>
                  <a:lnTo>
                    <a:pt x="401153" y="1691213"/>
                  </a:lnTo>
                  <a:lnTo>
                    <a:pt x="382005" y="1736478"/>
                  </a:lnTo>
                  <a:lnTo>
                    <a:pt x="363292" y="1781970"/>
                  </a:lnTo>
                  <a:lnTo>
                    <a:pt x="345017" y="1827686"/>
                  </a:lnTo>
                  <a:lnTo>
                    <a:pt x="327181" y="1873623"/>
                  </a:lnTo>
                  <a:lnTo>
                    <a:pt x="309788" y="1919779"/>
                  </a:lnTo>
                  <a:lnTo>
                    <a:pt x="292839" y="1966152"/>
                  </a:lnTo>
                  <a:lnTo>
                    <a:pt x="276339" y="2012738"/>
                  </a:lnTo>
                  <a:lnTo>
                    <a:pt x="260289" y="2059535"/>
                  </a:lnTo>
                  <a:lnTo>
                    <a:pt x="244692" y="2106540"/>
                  </a:lnTo>
                  <a:lnTo>
                    <a:pt x="229550" y="2153751"/>
                  </a:lnTo>
                  <a:lnTo>
                    <a:pt x="214866" y="2201165"/>
                  </a:lnTo>
                  <a:lnTo>
                    <a:pt x="200643" y="2248780"/>
                  </a:lnTo>
                  <a:lnTo>
                    <a:pt x="186883" y="2296593"/>
                  </a:lnTo>
                  <a:lnTo>
                    <a:pt x="173589" y="2344602"/>
                  </a:lnTo>
                  <a:lnTo>
                    <a:pt x="160764" y="2392803"/>
                  </a:lnTo>
                  <a:lnTo>
                    <a:pt x="148410" y="2441194"/>
                  </a:lnTo>
                  <a:lnTo>
                    <a:pt x="136529" y="2489774"/>
                  </a:lnTo>
                  <a:lnTo>
                    <a:pt x="125125" y="2538538"/>
                  </a:lnTo>
                  <a:lnTo>
                    <a:pt x="114200" y="2587484"/>
                  </a:lnTo>
                  <a:lnTo>
                    <a:pt x="103756" y="2636610"/>
                  </a:lnTo>
                  <a:lnTo>
                    <a:pt x="93796" y="2685914"/>
                  </a:lnTo>
                  <a:lnTo>
                    <a:pt x="84323" y="2735392"/>
                  </a:lnTo>
                  <a:lnTo>
                    <a:pt x="75339" y="2785043"/>
                  </a:lnTo>
                  <a:lnTo>
                    <a:pt x="66848" y="2834862"/>
                  </a:lnTo>
                  <a:lnTo>
                    <a:pt x="58850" y="2884849"/>
                  </a:lnTo>
                  <a:lnTo>
                    <a:pt x="51350" y="2934999"/>
                  </a:lnTo>
                  <a:lnTo>
                    <a:pt x="44349" y="2985312"/>
                  </a:lnTo>
                  <a:lnTo>
                    <a:pt x="37851" y="3035783"/>
                  </a:lnTo>
                  <a:lnTo>
                    <a:pt x="31858" y="3086411"/>
                  </a:lnTo>
                  <a:lnTo>
                    <a:pt x="26372" y="3137193"/>
                  </a:lnTo>
                  <a:lnTo>
                    <a:pt x="21396" y="3188126"/>
                  </a:lnTo>
                  <a:lnTo>
                    <a:pt x="16933" y="3239208"/>
                  </a:lnTo>
                  <a:lnTo>
                    <a:pt x="12986" y="3290435"/>
                  </a:lnTo>
                  <a:lnTo>
                    <a:pt x="9556" y="3341806"/>
                  </a:lnTo>
                  <a:lnTo>
                    <a:pt x="6647" y="3393318"/>
                  </a:lnTo>
                  <a:lnTo>
                    <a:pt x="4261" y="3444969"/>
                  </a:lnTo>
                  <a:lnTo>
                    <a:pt x="2400" y="3496755"/>
                  </a:lnTo>
                  <a:lnTo>
                    <a:pt x="1068" y="3548674"/>
                  </a:lnTo>
                  <a:lnTo>
                    <a:pt x="267" y="3600723"/>
                  </a:lnTo>
                  <a:lnTo>
                    <a:pt x="0" y="3652901"/>
                  </a:lnTo>
                  <a:lnTo>
                    <a:pt x="268" y="3705167"/>
                  </a:lnTo>
                  <a:lnTo>
                    <a:pt x="1072" y="3757305"/>
                  </a:lnTo>
                  <a:lnTo>
                    <a:pt x="2409" y="3809313"/>
                  </a:lnTo>
                  <a:lnTo>
                    <a:pt x="4276" y="3861187"/>
                  </a:lnTo>
                  <a:lnTo>
                    <a:pt x="6671" y="3912925"/>
                  </a:lnTo>
                  <a:lnTo>
                    <a:pt x="9591" y="3964524"/>
                  </a:lnTo>
                  <a:lnTo>
                    <a:pt x="13033" y="4015983"/>
                  </a:lnTo>
                  <a:lnTo>
                    <a:pt x="16995" y="4067297"/>
                  </a:lnTo>
                  <a:lnTo>
                    <a:pt x="21474" y="4118466"/>
                  </a:lnTo>
                  <a:lnTo>
                    <a:pt x="26468" y="4169485"/>
                  </a:lnTo>
                  <a:lnTo>
                    <a:pt x="31973" y="4220352"/>
                  </a:lnTo>
                  <a:lnTo>
                    <a:pt x="37988" y="4271065"/>
                  </a:lnTo>
                  <a:lnTo>
                    <a:pt x="44510" y="4321621"/>
                  </a:lnTo>
                  <a:lnTo>
                    <a:pt x="51536" y="4372018"/>
                  </a:lnTo>
                  <a:lnTo>
                    <a:pt x="59063" y="4422253"/>
                  </a:lnTo>
                  <a:lnTo>
                    <a:pt x="67089" y="4472323"/>
                  </a:lnTo>
                  <a:lnTo>
                    <a:pt x="75611" y="4522225"/>
                  </a:lnTo>
                  <a:lnTo>
                    <a:pt x="84627" y="4571957"/>
                  </a:lnTo>
                  <a:lnTo>
                    <a:pt x="94134" y="4621517"/>
                  </a:lnTo>
                  <a:lnTo>
                    <a:pt x="104129" y="4670902"/>
                  </a:lnTo>
                  <a:lnTo>
                    <a:pt x="114610" y="4720109"/>
                  </a:lnTo>
                  <a:lnTo>
                    <a:pt x="125574" y="4769135"/>
                  </a:lnTo>
                  <a:lnTo>
                    <a:pt x="137018" y="4817978"/>
                  </a:lnTo>
                  <a:lnTo>
                    <a:pt x="148941" y="4866636"/>
                  </a:lnTo>
                  <a:lnTo>
                    <a:pt x="161339" y="4915105"/>
                  </a:lnTo>
                  <a:lnTo>
                    <a:pt x="174209" y="4963383"/>
                  </a:lnTo>
                  <a:lnTo>
                    <a:pt x="187550" y="5011468"/>
                  </a:lnTo>
                  <a:lnTo>
                    <a:pt x="201358" y="5059356"/>
                  </a:lnTo>
                  <a:lnTo>
                    <a:pt x="215631" y="5107046"/>
                  </a:lnTo>
                  <a:lnTo>
                    <a:pt x="230366" y="5154534"/>
                  </a:lnTo>
                  <a:lnTo>
                    <a:pt x="245560" y="5201819"/>
                  </a:lnTo>
                  <a:lnTo>
                    <a:pt x="261212" y="5248896"/>
                  </a:lnTo>
                  <a:lnTo>
                    <a:pt x="277318" y="5295765"/>
                  </a:lnTo>
                  <a:lnTo>
                    <a:pt x="293876" y="5342421"/>
                  </a:lnTo>
                  <a:lnTo>
                    <a:pt x="310882" y="5388863"/>
                  </a:lnTo>
                  <a:lnTo>
                    <a:pt x="328336" y="5435088"/>
                  </a:lnTo>
                  <a:lnTo>
                    <a:pt x="346233" y="5481094"/>
                  </a:lnTo>
                  <a:lnTo>
                    <a:pt x="364572" y="5526876"/>
                  </a:lnTo>
                  <a:lnTo>
                    <a:pt x="383349" y="5572434"/>
                  </a:lnTo>
                  <a:lnTo>
                    <a:pt x="402562" y="5617765"/>
                  </a:lnTo>
                  <a:lnTo>
                    <a:pt x="422209" y="5662865"/>
                  </a:lnTo>
                  <a:lnTo>
                    <a:pt x="442286" y="5707732"/>
                  </a:lnTo>
                  <a:lnTo>
                    <a:pt x="462792" y="5752364"/>
                  </a:lnTo>
                  <a:lnTo>
                    <a:pt x="483723" y="5796758"/>
                  </a:lnTo>
                  <a:lnTo>
                    <a:pt x="505077" y="5840911"/>
                  </a:lnTo>
                  <a:lnTo>
                    <a:pt x="526852" y="5884821"/>
                  </a:lnTo>
                  <a:lnTo>
                    <a:pt x="549044" y="5928485"/>
                  </a:lnTo>
                  <a:lnTo>
                    <a:pt x="571652" y="5971901"/>
                  </a:lnTo>
                  <a:lnTo>
                    <a:pt x="594672" y="6015065"/>
                  </a:lnTo>
                  <a:lnTo>
                    <a:pt x="618101" y="6057976"/>
                  </a:lnTo>
                  <a:lnTo>
                    <a:pt x="641938" y="6100630"/>
                  </a:lnTo>
                  <a:lnTo>
                    <a:pt x="666180" y="6143025"/>
                  </a:lnTo>
                  <a:lnTo>
                    <a:pt x="690824" y="6185159"/>
                  </a:lnTo>
                  <a:lnTo>
                    <a:pt x="715867" y="6227028"/>
                  </a:lnTo>
                  <a:lnTo>
                    <a:pt x="741307" y="6268631"/>
                  </a:lnTo>
                  <a:lnTo>
                    <a:pt x="767141" y="6309964"/>
                  </a:lnTo>
                  <a:lnTo>
                    <a:pt x="793367" y="6351025"/>
                  </a:lnTo>
                  <a:lnTo>
                    <a:pt x="819982" y="6391811"/>
                  </a:lnTo>
                  <a:lnTo>
                    <a:pt x="846983" y="6432320"/>
                  </a:lnTo>
                  <a:lnTo>
                    <a:pt x="874367" y="6472549"/>
                  </a:lnTo>
                  <a:lnTo>
                    <a:pt x="902133" y="6512496"/>
                  </a:lnTo>
                  <a:lnTo>
                    <a:pt x="930278" y="6552157"/>
                  </a:lnTo>
                  <a:lnTo>
                    <a:pt x="958798" y="6591531"/>
                  </a:lnTo>
                  <a:lnTo>
                    <a:pt x="987691" y="6630614"/>
                  </a:lnTo>
                  <a:lnTo>
                    <a:pt x="1016955" y="6669404"/>
                  </a:lnTo>
                  <a:lnTo>
                    <a:pt x="1046587" y="6707899"/>
                  </a:lnTo>
                  <a:lnTo>
                    <a:pt x="1076585" y="6746095"/>
                  </a:lnTo>
                  <a:lnTo>
                    <a:pt x="1106945" y="6783990"/>
                  </a:lnTo>
                  <a:lnTo>
                    <a:pt x="1137666" y="6821582"/>
                  </a:lnTo>
                  <a:lnTo>
                    <a:pt x="1169162" y="6857999"/>
                  </a:lnTo>
                  <a:lnTo>
                    <a:pt x="8794750" y="6857999"/>
                  </a:lnTo>
                  <a:lnTo>
                    <a:pt x="8826246" y="6821582"/>
                  </a:lnTo>
                  <a:lnTo>
                    <a:pt x="8856966" y="6783990"/>
                  </a:lnTo>
                  <a:lnTo>
                    <a:pt x="8887326" y="6746095"/>
                  </a:lnTo>
                  <a:lnTo>
                    <a:pt x="8917324" y="6707899"/>
                  </a:lnTo>
                  <a:lnTo>
                    <a:pt x="8946956" y="6669404"/>
                  </a:lnTo>
                  <a:lnTo>
                    <a:pt x="8976220" y="6630614"/>
                  </a:lnTo>
                  <a:lnTo>
                    <a:pt x="9005113" y="6591531"/>
                  </a:lnTo>
                  <a:lnTo>
                    <a:pt x="9033633" y="6552157"/>
                  </a:lnTo>
                  <a:lnTo>
                    <a:pt x="9061778" y="6512496"/>
                  </a:lnTo>
                  <a:lnTo>
                    <a:pt x="9089544" y="6472549"/>
                  </a:lnTo>
                  <a:lnTo>
                    <a:pt x="9116928" y="6432320"/>
                  </a:lnTo>
                  <a:lnTo>
                    <a:pt x="9143929" y="6391811"/>
                  </a:lnTo>
                  <a:lnTo>
                    <a:pt x="9170544" y="6351025"/>
                  </a:lnTo>
                  <a:lnTo>
                    <a:pt x="9196770" y="6309964"/>
                  </a:lnTo>
                  <a:lnTo>
                    <a:pt x="9222604" y="6268631"/>
                  </a:lnTo>
                  <a:lnTo>
                    <a:pt x="9248044" y="6227028"/>
                  </a:lnTo>
                  <a:lnTo>
                    <a:pt x="9273087" y="6185159"/>
                  </a:lnTo>
                  <a:lnTo>
                    <a:pt x="9297731" y="6143025"/>
                  </a:lnTo>
                  <a:lnTo>
                    <a:pt x="9321973" y="6100630"/>
                  </a:lnTo>
                  <a:lnTo>
                    <a:pt x="9345810" y="6057976"/>
                  </a:lnTo>
                  <a:lnTo>
                    <a:pt x="9369239" y="6015065"/>
                  </a:lnTo>
                  <a:lnTo>
                    <a:pt x="9392259" y="5971901"/>
                  </a:lnTo>
                  <a:lnTo>
                    <a:pt x="9414867" y="5928485"/>
                  </a:lnTo>
                  <a:lnTo>
                    <a:pt x="9437059" y="5884821"/>
                  </a:lnTo>
                  <a:lnTo>
                    <a:pt x="9458834" y="5840911"/>
                  </a:lnTo>
                  <a:lnTo>
                    <a:pt x="9480188" y="5796758"/>
                  </a:lnTo>
                  <a:lnTo>
                    <a:pt x="9501119" y="5752364"/>
                  </a:lnTo>
                  <a:lnTo>
                    <a:pt x="9521625" y="5707732"/>
                  </a:lnTo>
                  <a:lnTo>
                    <a:pt x="9541702" y="5662865"/>
                  </a:lnTo>
                  <a:lnTo>
                    <a:pt x="9561349" y="5617765"/>
                  </a:lnTo>
                  <a:lnTo>
                    <a:pt x="9580562" y="5572434"/>
                  </a:lnTo>
                  <a:lnTo>
                    <a:pt x="9599339" y="5526876"/>
                  </a:lnTo>
                  <a:lnTo>
                    <a:pt x="9617678" y="5481094"/>
                  </a:lnTo>
                  <a:lnTo>
                    <a:pt x="9635575" y="5435088"/>
                  </a:lnTo>
                  <a:lnTo>
                    <a:pt x="9653029" y="5388863"/>
                  </a:lnTo>
                  <a:lnTo>
                    <a:pt x="9670035" y="5342421"/>
                  </a:lnTo>
                  <a:lnTo>
                    <a:pt x="9686593" y="5295765"/>
                  </a:lnTo>
                  <a:lnTo>
                    <a:pt x="9702699" y="5248896"/>
                  </a:lnTo>
                  <a:lnTo>
                    <a:pt x="9718351" y="5201819"/>
                  </a:lnTo>
                  <a:lnTo>
                    <a:pt x="9733545" y="5154534"/>
                  </a:lnTo>
                  <a:lnTo>
                    <a:pt x="9748280" y="5107046"/>
                  </a:lnTo>
                  <a:lnTo>
                    <a:pt x="9762553" y="5059356"/>
                  </a:lnTo>
                  <a:lnTo>
                    <a:pt x="9776361" y="5011468"/>
                  </a:lnTo>
                  <a:lnTo>
                    <a:pt x="9789702" y="4963383"/>
                  </a:lnTo>
                  <a:lnTo>
                    <a:pt x="9802572" y="4915105"/>
                  </a:lnTo>
                  <a:lnTo>
                    <a:pt x="9814970" y="4866636"/>
                  </a:lnTo>
                  <a:lnTo>
                    <a:pt x="9826893" y="4817978"/>
                  </a:lnTo>
                  <a:lnTo>
                    <a:pt x="9838337" y="4769135"/>
                  </a:lnTo>
                  <a:lnTo>
                    <a:pt x="9849301" y="4720109"/>
                  </a:lnTo>
                  <a:lnTo>
                    <a:pt x="9859782" y="4670902"/>
                  </a:lnTo>
                  <a:lnTo>
                    <a:pt x="9869777" y="4621517"/>
                  </a:lnTo>
                  <a:lnTo>
                    <a:pt x="9879284" y="4571957"/>
                  </a:lnTo>
                  <a:lnTo>
                    <a:pt x="9888300" y="4522225"/>
                  </a:lnTo>
                  <a:lnTo>
                    <a:pt x="9896822" y="4472323"/>
                  </a:lnTo>
                  <a:lnTo>
                    <a:pt x="9904848" y="4422253"/>
                  </a:lnTo>
                  <a:lnTo>
                    <a:pt x="9912375" y="4372018"/>
                  </a:lnTo>
                  <a:lnTo>
                    <a:pt x="9919401" y="4321621"/>
                  </a:lnTo>
                  <a:lnTo>
                    <a:pt x="9925923" y="4271065"/>
                  </a:lnTo>
                  <a:lnTo>
                    <a:pt x="9931938" y="4220352"/>
                  </a:lnTo>
                  <a:lnTo>
                    <a:pt x="9937443" y="4169485"/>
                  </a:lnTo>
                  <a:lnTo>
                    <a:pt x="9942437" y="4118466"/>
                  </a:lnTo>
                  <a:lnTo>
                    <a:pt x="9946916" y="4067297"/>
                  </a:lnTo>
                  <a:lnTo>
                    <a:pt x="9950878" y="4015983"/>
                  </a:lnTo>
                  <a:lnTo>
                    <a:pt x="9954320" y="3964524"/>
                  </a:lnTo>
                  <a:lnTo>
                    <a:pt x="9957240" y="3912925"/>
                  </a:lnTo>
                  <a:lnTo>
                    <a:pt x="9959635" y="3861187"/>
                  </a:lnTo>
                  <a:lnTo>
                    <a:pt x="9961502" y="3809313"/>
                  </a:lnTo>
                  <a:lnTo>
                    <a:pt x="9962839" y="3757305"/>
                  </a:lnTo>
                  <a:lnTo>
                    <a:pt x="9963643" y="3705167"/>
                  </a:lnTo>
                  <a:lnTo>
                    <a:pt x="9963912" y="3652901"/>
                  </a:lnTo>
                  <a:lnTo>
                    <a:pt x="9963644" y="3600723"/>
                  </a:lnTo>
                  <a:lnTo>
                    <a:pt x="9962843" y="3548674"/>
                  </a:lnTo>
                  <a:lnTo>
                    <a:pt x="9961511" y="3496755"/>
                  </a:lnTo>
                  <a:lnTo>
                    <a:pt x="9959650" y="3444969"/>
                  </a:lnTo>
                  <a:lnTo>
                    <a:pt x="9957264" y="3393318"/>
                  </a:lnTo>
                  <a:lnTo>
                    <a:pt x="9954355" y="3341806"/>
                  </a:lnTo>
                  <a:lnTo>
                    <a:pt x="9950925" y="3290435"/>
                  </a:lnTo>
                  <a:lnTo>
                    <a:pt x="9946978" y="3239208"/>
                  </a:lnTo>
                  <a:lnTo>
                    <a:pt x="9942515" y="3188126"/>
                  </a:lnTo>
                  <a:lnTo>
                    <a:pt x="9937539" y="3137193"/>
                  </a:lnTo>
                  <a:lnTo>
                    <a:pt x="9932053" y="3086411"/>
                  </a:lnTo>
                  <a:lnTo>
                    <a:pt x="9926060" y="3035783"/>
                  </a:lnTo>
                  <a:lnTo>
                    <a:pt x="9919562" y="2985312"/>
                  </a:lnTo>
                  <a:lnTo>
                    <a:pt x="9912561" y="2934999"/>
                  </a:lnTo>
                  <a:lnTo>
                    <a:pt x="9905061" y="2884849"/>
                  </a:lnTo>
                  <a:lnTo>
                    <a:pt x="9897063" y="2834862"/>
                  </a:lnTo>
                  <a:lnTo>
                    <a:pt x="9888572" y="2785043"/>
                  </a:lnTo>
                  <a:lnTo>
                    <a:pt x="9879588" y="2735392"/>
                  </a:lnTo>
                  <a:lnTo>
                    <a:pt x="9870115" y="2685914"/>
                  </a:lnTo>
                  <a:lnTo>
                    <a:pt x="9860155" y="2636610"/>
                  </a:lnTo>
                  <a:lnTo>
                    <a:pt x="9849711" y="2587484"/>
                  </a:lnTo>
                  <a:lnTo>
                    <a:pt x="9838786" y="2538538"/>
                  </a:lnTo>
                  <a:lnTo>
                    <a:pt x="9827382" y="2489774"/>
                  </a:lnTo>
                  <a:lnTo>
                    <a:pt x="9815501" y="2441194"/>
                  </a:lnTo>
                  <a:lnTo>
                    <a:pt x="9803147" y="2392803"/>
                  </a:lnTo>
                  <a:lnTo>
                    <a:pt x="9790322" y="2344602"/>
                  </a:lnTo>
                  <a:lnTo>
                    <a:pt x="9777028" y="2296593"/>
                  </a:lnTo>
                  <a:lnTo>
                    <a:pt x="9763268" y="2248780"/>
                  </a:lnTo>
                  <a:lnTo>
                    <a:pt x="9749045" y="2201165"/>
                  </a:lnTo>
                  <a:lnTo>
                    <a:pt x="9734361" y="2153751"/>
                  </a:lnTo>
                  <a:lnTo>
                    <a:pt x="9719219" y="2106540"/>
                  </a:lnTo>
                  <a:lnTo>
                    <a:pt x="9703622" y="2059535"/>
                  </a:lnTo>
                  <a:lnTo>
                    <a:pt x="9687572" y="2012738"/>
                  </a:lnTo>
                  <a:lnTo>
                    <a:pt x="9671072" y="1966152"/>
                  </a:lnTo>
                  <a:lnTo>
                    <a:pt x="9654123" y="1919779"/>
                  </a:lnTo>
                  <a:lnTo>
                    <a:pt x="9636730" y="1873623"/>
                  </a:lnTo>
                  <a:lnTo>
                    <a:pt x="9618894" y="1827686"/>
                  </a:lnTo>
                  <a:lnTo>
                    <a:pt x="9600619" y="1781970"/>
                  </a:lnTo>
                  <a:lnTo>
                    <a:pt x="9581906" y="1736478"/>
                  </a:lnTo>
                  <a:lnTo>
                    <a:pt x="9562758" y="1691213"/>
                  </a:lnTo>
                  <a:lnTo>
                    <a:pt x="9543179" y="1646177"/>
                  </a:lnTo>
                  <a:lnTo>
                    <a:pt x="9523170" y="1601372"/>
                  </a:lnTo>
                  <a:lnTo>
                    <a:pt x="9502734" y="1556802"/>
                  </a:lnTo>
                  <a:lnTo>
                    <a:pt x="9481873" y="1512469"/>
                  </a:lnTo>
                  <a:lnTo>
                    <a:pt x="9460592" y="1468376"/>
                  </a:lnTo>
                  <a:lnTo>
                    <a:pt x="9438890" y="1424525"/>
                  </a:lnTo>
                  <a:lnTo>
                    <a:pt x="9416773" y="1380918"/>
                  </a:lnTo>
                  <a:lnTo>
                    <a:pt x="9394242" y="1337559"/>
                  </a:lnTo>
                  <a:lnTo>
                    <a:pt x="9371299" y="1294450"/>
                  </a:lnTo>
                  <a:lnTo>
                    <a:pt x="9347948" y="1251593"/>
                  </a:lnTo>
                  <a:lnTo>
                    <a:pt x="9324190" y="1208992"/>
                  </a:lnTo>
                  <a:lnTo>
                    <a:pt x="9300030" y="1166648"/>
                  </a:lnTo>
                  <a:lnTo>
                    <a:pt x="9275468" y="1124565"/>
                  </a:lnTo>
                  <a:lnTo>
                    <a:pt x="9250508" y="1082745"/>
                  </a:lnTo>
                  <a:lnTo>
                    <a:pt x="9225152" y="1041190"/>
                  </a:lnTo>
                  <a:lnTo>
                    <a:pt x="9199404" y="999904"/>
                  </a:lnTo>
                  <a:lnTo>
                    <a:pt x="9173265" y="958888"/>
                  </a:lnTo>
                  <a:lnTo>
                    <a:pt x="9146738" y="918146"/>
                  </a:lnTo>
                  <a:lnTo>
                    <a:pt x="9119825" y="877679"/>
                  </a:lnTo>
                  <a:lnTo>
                    <a:pt x="9092530" y="837491"/>
                  </a:lnTo>
                  <a:lnTo>
                    <a:pt x="9064855" y="797584"/>
                  </a:lnTo>
                  <a:lnTo>
                    <a:pt x="9036803" y="757961"/>
                  </a:lnTo>
                  <a:lnTo>
                    <a:pt x="9008376" y="718625"/>
                  </a:lnTo>
                  <a:lnTo>
                    <a:pt x="8979576" y="679577"/>
                  </a:lnTo>
                  <a:lnTo>
                    <a:pt x="8950407" y="640821"/>
                  </a:lnTo>
                  <a:lnTo>
                    <a:pt x="8920871" y="602359"/>
                  </a:lnTo>
                  <a:lnTo>
                    <a:pt x="8890970" y="564194"/>
                  </a:lnTo>
                  <a:lnTo>
                    <a:pt x="8860707" y="526328"/>
                  </a:lnTo>
                  <a:lnTo>
                    <a:pt x="8830086" y="488764"/>
                  </a:lnTo>
                  <a:lnTo>
                    <a:pt x="8799107" y="451504"/>
                  </a:lnTo>
                  <a:lnTo>
                    <a:pt x="8767775" y="414552"/>
                  </a:lnTo>
                  <a:lnTo>
                    <a:pt x="8736091" y="377909"/>
                  </a:lnTo>
                  <a:lnTo>
                    <a:pt x="8704058" y="341579"/>
                  </a:lnTo>
                  <a:lnTo>
                    <a:pt x="8671679" y="305564"/>
                  </a:lnTo>
                  <a:lnTo>
                    <a:pt x="8638956" y="269866"/>
                  </a:lnTo>
                  <a:lnTo>
                    <a:pt x="8605893" y="234488"/>
                  </a:lnTo>
                  <a:lnTo>
                    <a:pt x="8572491" y="199433"/>
                  </a:lnTo>
                  <a:lnTo>
                    <a:pt x="8538753" y="164703"/>
                  </a:lnTo>
                  <a:lnTo>
                    <a:pt x="8504682" y="130301"/>
                  </a:lnTo>
                  <a:lnTo>
                    <a:pt x="836803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8"/>
            <p:cNvSpPr/>
            <p:nvPr/>
          </p:nvSpPr>
          <p:spPr>
            <a:xfrm>
              <a:off x="1114043" y="0"/>
              <a:ext cx="9964420" cy="6858000"/>
            </a:xfrm>
            <a:custGeom>
              <a:avLst/>
              <a:gdLst/>
              <a:ahLst/>
              <a:cxnLst/>
              <a:rect l="l" t="t" r="r" b="b"/>
              <a:pathLst>
                <a:path w="9964420" h="6858000" extrusionOk="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w="9525" cap="flat" cmpd="sng">
              <a:solidFill>
                <a:srgbClr val="EEEE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Google Shape;209;p8"/>
            <p:cNvSpPr/>
            <p:nvPr/>
          </p:nvSpPr>
          <p:spPr>
            <a:xfrm>
              <a:off x="1121663" y="0"/>
              <a:ext cx="9949180" cy="6858000"/>
            </a:xfrm>
            <a:custGeom>
              <a:avLst/>
              <a:gdLst/>
              <a:ahLst/>
              <a:cxnLst/>
              <a:rect l="l" t="t" r="r" b="b"/>
              <a:pathLst>
                <a:path w="9949180" h="6858000" extrusionOk="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10" name="Google Shape;210;p8"/>
          <p:cNvSpPr txBox="1">
            <a:spLocks noGrp="1"/>
          </p:cNvSpPr>
          <p:nvPr>
            <p:ph type="title"/>
          </p:nvPr>
        </p:nvSpPr>
        <p:spPr>
          <a:xfrm>
            <a:off x="4394449" y="2708525"/>
            <a:ext cx="5087700" cy="1121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7200">
                <a:solidFill>
                  <a:srgbClr val="000000"/>
                </a:solidFill>
              </a:rPr>
              <a:t>INSIGHTS</a:t>
            </a:r>
            <a:endParaRPr sz="7200"/>
          </a:p>
        </p:txBody>
      </p:sp>
      <p:sp>
        <p:nvSpPr>
          <p:cNvPr id="211" name="Google Shape;211;p8"/>
          <p:cNvSpPr/>
          <p:nvPr/>
        </p:nvSpPr>
        <p:spPr>
          <a:xfrm>
            <a:off x="3718559" y="5524500"/>
            <a:ext cx="4754880" cy="27940"/>
          </a:xfrm>
          <a:custGeom>
            <a:avLst/>
            <a:gdLst/>
            <a:ahLst/>
            <a:cxnLst/>
            <a:rect l="l" t="t" r="r" b="b"/>
            <a:pathLst>
              <a:path w="4754880" h="27939" extrusionOk="0">
                <a:moveTo>
                  <a:pt x="4754880" y="0"/>
                </a:moveTo>
                <a:lnTo>
                  <a:pt x="0" y="0"/>
                </a:lnTo>
                <a:lnTo>
                  <a:pt x="0" y="27431"/>
                </a:lnTo>
                <a:lnTo>
                  <a:pt x="4754880" y="27431"/>
                </a:lnTo>
                <a:lnTo>
                  <a:pt x="4754880"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5840</TotalTime>
  <Words>2373</Words>
  <Application>Microsoft Office PowerPoint</Application>
  <PresentationFormat>Custom</PresentationFormat>
  <Paragraphs>274</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 Light</vt:lpstr>
      <vt:lpstr>Calibri</vt:lpstr>
      <vt:lpstr>Carlito</vt:lpstr>
      <vt:lpstr>Arial</vt:lpstr>
      <vt:lpstr>Office Theme</vt:lpstr>
      <vt:lpstr>TABLE OF CONTENT</vt:lpstr>
      <vt:lpstr>INTRODUCTION</vt:lpstr>
      <vt:lpstr>OBJECTIVES</vt:lpstr>
      <vt:lpstr>PROJECT OVERVIEW</vt:lpstr>
      <vt:lpstr>DATA SET</vt:lpstr>
      <vt:lpstr>TOOLS</vt:lpstr>
      <vt:lpstr>DATA MANIPULATION PROCESS</vt:lpstr>
      <vt:lpstr>DATA MANIPULATION PROCESS</vt:lpstr>
      <vt:lpstr>INSIGHTS</vt:lpstr>
      <vt:lpstr>PowerPoint Presentation</vt:lpstr>
      <vt:lpstr>PowerPoint Presentation</vt:lpstr>
      <vt:lpstr>Recommended</vt:lpstr>
      <vt:lpstr> Recommended Analysis</vt:lpstr>
      <vt:lpstr> Recommended Analysis</vt:lpstr>
      <vt:lpstr> Recommended Analysis</vt:lpstr>
      <vt:lpstr> Recommended Analysis</vt:lpstr>
      <vt:lpstr> Recommended Analysis</vt:lpstr>
      <vt:lpstr> Recommended Analysis</vt:lpstr>
      <vt:lpstr> Recommended Analysis</vt:lpstr>
      <vt:lpstr>Are there any noticeable trends  ?</vt:lpstr>
      <vt:lpstr>Recommendations</vt:lpstr>
      <vt:lpstr> Analysis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STANLEY</dc:creator>
  <cp:lastModifiedBy>Sumera Ashfaq</cp:lastModifiedBy>
  <cp:revision>8</cp:revision>
  <dcterms:created xsi:type="dcterms:W3CDTF">2023-12-11T12:58:40Z</dcterms:created>
  <dcterms:modified xsi:type="dcterms:W3CDTF">2024-08-01T10:32:57Z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