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950075" cy="9236075"/>
  <p:embeddedFontLst>
    <p:embeddedFont>
      <p:font typeface="Roboto Slab"/>
      <p:regular r:id="rId8"/>
    </p:embeddedFont>
    <p:embeddedFont>
      <p:font typeface="Roboto" panose="02000000000000000000"/>
      <p:regular r:id="rId9"/>
      <p:bold r:id="rId10"/>
      <p:italic r:id="rId11"/>
      <p:boldItalic r:id="rId12"/>
    </p:embeddedFont>
    <p:embeddedFont>
      <p:font typeface="Trebuchet MS" panose="020B0603020202020204"/>
      <p:regular r:id="rId13"/>
    </p:embeddedFont>
    <p:embeddedFont>
      <p:font typeface="Comic Sans MS" panose="030F0702030302020204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0.fntdata"/><Relationship Id="rId16" Type="http://schemas.openxmlformats.org/officeDocument/2006/relationships/font" Target="fonts/font9.fntdata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" name="Google Shape;4;n"/>
          <p:cNvSpPr txBox="1"/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" name="Google Shape;8;n"/>
          <p:cNvSpPr txBox="1"/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​"/>
              <a:defRPr sz="1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 panose="020B0604020202020204"/>
              <a:buChar char="•"/>
              <a:defRPr sz="100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/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</a:p>
        </p:txBody>
      </p:sp>
      <p:sp>
        <p:nvSpPr>
          <p:cNvPr id="74" name="Google Shape;74;p1:notes"/>
          <p:cNvSpPr txBox="1"/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42b7035093_0_3616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142b7035093_0_3616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7" name="Google Shape;17;g142b7035093_0_361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142b7035093_0_3616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9" name="Google Shape;19;g142b7035093_0_3616"/>
          <p:cNvSpPr txBox="1"/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" name="Google Shape;20;g142b7035093_0_3616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b7035093_0_3659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g142b7035093_0_3659"/>
          <p:cNvSpPr txBox="1"/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142b7035093_0_3659"/>
          <p:cNvSpPr txBox="1"/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142b7035093_0_365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b7035093_0_3664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b7035093_0_3666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6" name="Google Shape;66;g142b7035093_0_3666"/>
          <p:cNvSpPr txBox="1"/>
          <p:nvPr>
            <p:ph type="title"/>
          </p:nvPr>
        </p:nvSpPr>
        <p:spPr>
          <a:xfrm>
            <a:off x="630000" y="2764203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 panose="020B0603020202020204"/>
              <a:buNone/>
              <a:defRPr sz="32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142b7035093_0_3666"/>
          <p:cNvSpPr txBox="1"/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42b7035093_0_3666"/>
          <p:cNvSpPr txBox="1"/>
          <p:nvPr/>
        </p:nvSpPr>
        <p:spPr>
          <a:xfrm>
            <a:off x="11167872" y="6405036"/>
            <a:ext cx="381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Trebuchet MS" panose="020B0603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0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9" name="Google Shape;69;g142b7035093_0_3666"/>
          <p:cNvSpPr txBox="1"/>
          <p:nvPr/>
        </p:nvSpPr>
        <p:spPr>
          <a:xfrm rot="-5400000">
            <a:off x="9486015" y="3922560"/>
            <a:ext cx="513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Copyright © 2020 by Boston Consulting Group. All rights reserved.</a:t>
            </a:r>
            <a:endParaRPr sz="7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70" name="Google Shape;70;g142b7035093_0_3666"/>
          <p:cNvPicPr preferRelativeResize="0"/>
          <p:nvPr/>
        </p:nvPicPr>
        <p:blipFill rotWithShape="1">
          <a:blip r:embed="rId2"/>
          <a:srcRect t="6213" b="7720"/>
          <a:stretch>
            <a:fillRect/>
          </a:stretch>
        </p:blipFill>
        <p:spPr>
          <a:xfrm rot="120272">
            <a:off x="2174464" y="3402958"/>
            <a:ext cx="2696316" cy="346386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142b7035093_0_362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g142b7035093_0_3623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4" name="Google Shape;24;g142b7035093_0_3623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142b7035093_0_3627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142b7035093_0_3627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142b7035093_0_3627"/>
          <p:cNvSpPr txBox="1"/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142b7035093_0_3627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42b7035093_0_3632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142b7035093_0_3632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142b7035093_0_3632"/>
          <p:cNvSpPr txBox="1"/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42b7035093_0_3632"/>
          <p:cNvSpPr txBox="1"/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42b7035093_0_363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42b7035093_0_3638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8" name="Google Shape;38;g142b7035093_0_3638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42b7035093_0_3641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142b7035093_0_3641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g142b7035093_0_3641"/>
          <p:cNvSpPr txBox="1"/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g142b7035093_0_364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2b7035093_0_3646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g142b7035093_0_3646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b7035093_0_364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9" name="Google Shape;49;g142b7035093_0_364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g142b7035093_0_3649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1" name="Google Shape;51;g142b7035093_0_3649"/>
          <p:cNvSpPr txBox="1"/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g142b7035093_0_3649"/>
          <p:cNvSpPr txBox="1"/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142b7035093_0_364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2b7035093_0_3656"/>
          <p:cNvSpPr txBox="1"/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6" name="Google Shape;56;g142b7035093_0_3656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42b7035093_0_3612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" name="Google Shape;12;g142b7035093_0_3612"/>
          <p:cNvSpPr txBox="1"/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 panose="02000000000000000000"/>
              <a:buChar char="●"/>
              <a:defRPr sz="24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 panose="02000000000000000000"/>
              <a:buChar char="○"/>
              <a:defRPr sz="19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 panose="02000000000000000000"/>
              <a:buChar char="■"/>
              <a:defRPr sz="19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 panose="02000000000000000000"/>
              <a:buChar char="●"/>
              <a:defRPr sz="19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 panose="02000000000000000000"/>
              <a:buChar char="○"/>
              <a:defRPr sz="19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 panose="02000000000000000000"/>
              <a:buChar char="■"/>
              <a:defRPr sz="19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 panose="02000000000000000000"/>
              <a:buChar char="●"/>
              <a:defRPr sz="19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 panose="02000000000000000000"/>
              <a:buChar char="○"/>
              <a:defRPr sz="19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 panose="02000000000000000000"/>
              <a:buChar char="■"/>
              <a:defRPr sz="19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3" name="Google Shape;13;g142b7035093_0_361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title"/>
          </p:nvPr>
        </p:nvSpPr>
        <p:spPr>
          <a:xfrm>
            <a:off x="354575" y="1769125"/>
            <a:ext cx="2478600" cy="23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 panose="020B0603020202020204"/>
              <a:buNone/>
            </a:pPr>
            <a:r>
              <a:rPr lang="en-US" sz="4200">
                <a:solidFill>
                  <a:srgbClr val="D4DF33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Executive Summary</a:t>
            </a:r>
            <a:endParaRPr sz="42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252250" y="838200"/>
            <a:ext cx="7011000" cy="5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/>
              <a:buNone/>
            </a:pPr>
            <a:r>
              <a:rPr lang="en-US" sz="1700" b="1" i="0" u="sng" strike="noStrike" cap="none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Situation:</a:t>
            </a:r>
            <a:endParaRPr sz="1500" b="1" i="0" u="sng" strike="noStrike" cap="none">
              <a:solidFill>
                <a:srgbClr val="274E13"/>
              </a:solidFill>
            </a:endParaRPr>
          </a:p>
          <a:p>
            <a:pPr marL="323850" marR="0" lvl="1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Trebuchet MS" panose="020B0603020202020204"/>
              <a:buChar char="•"/>
            </a:pPr>
            <a:r>
              <a:rPr lang="en-US" sz="1600" b="1">
                <a:solidFill>
                  <a:srgbClr val="03522D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Powerco has a problem with customer churn; they believe it is caused by customers' price sensitivities. One possible solution is to provide </a:t>
            </a:r>
            <a:r>
              <a:rPr lang="en-US" sz="1600" b="1">
                <a:solidFill>
                  <a:srgbClr val="99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20</a:t>
            </a:r>
            <a:r>
              <a:rPr lang="en-US" sz="1600" b="1">
                <a:solidFill>
                  <a:srgbClr val="99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%</a:t>
            </a:r>
            <a:r>
              <a:rPr lang="en-US" sz="1600" b="1">
                <a:solidFill>
                  <a:srgbClr val="03522D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off to customers who are most likely to start leaving.</a:t>
            </a:r>
            <a:endParaRPr sz="1600" b="1">
              <a:solidFill>
                <a:srgbClr val="03522D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50545" marR="0" lvl="2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 panose="020B0603020202020204"/>
              <a:buNone/>
            </a:pPr>
            <a:endParaRPr sz="1600" b="1" i="0" u="none" strike="noStrike" cap="none">
              <a:solidFill>
                <a:srgbClr val="274E13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 panose="020B0604020202020204"/>
              <a:buNone/>
            </a:pPr>
            <a:r>
              <a:rPr lang="en-US" sz="1700" b="1" u="sng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Machine Learning Modeling:</a:t>
            </a:r>
            <a:endParaRPr sz="1500" b="1" i="0" u="sng" strike="noStrike" cap="none">
              <a:solidFill>
                <a:srgbClr val="274E13"/>
              </a:solidFill>
            </a:endParaRPr>
          </a:p>
          <a:p>
            <a:pPr marL="323850" marR="0" lvl="1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 panose="020B0603020202020204"/>
              <a:buChar char="•"/>
            </a:pP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After Data cleaning, EDA and Feature engineering, I applied Random Forest Classifier. </a:t>
            </a: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Random Forest Classifier</a:t>
            </a: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model has been built to predict customers’ churn probability, achieving an accuracy of </a:t>
            </a:r>
            <a:r>
              <a:rPr lang="en-US" sz="1600" b="1">
                <a:solidFill>
                  <a:srgbClr val="99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0.90</a:t>
            </a: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and Precision score of </a:t>
            </a:r>
            <a:r>
              <a:rPr lang="en-US" sz="1600" b="1">
                <a:solidFill>
                  <a:srgbClr val="99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0.91</a:t>
            </a: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on test set.</a:t>
            </a:r>
            <a:endParaRPr b="1">
              <a:solidFill>
                <a:srgbClr val="274E1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>
              <a:solidFill>
                <a:srgbClr val="274E1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700" b="1" u="sng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Insights</a:t>
            </a:r>
            <a:r>
              <a:rPr lang="en-US" sz="1700" b="1" i="0" u="sng" strike="noStrike" cap="none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:</a:t>
            </a:r>
            <a:endParaRPr sz="1700" b="1" i="0" u="sng" strike="noStrike" cap="none">
              <a:solidFill>
                <a:srgbClr val="274E13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23850" marR="0" lvl="1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 panose="020B0603020202020204"/>
              <a:buChar char="•"/>
            </a:pP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Nearly </a:t>
            </a:r>
            <a:r>
              <a:rPr lang="en-US" sz="1600" b="1">
                <a:solidFill>
                  <a:srgbClr val="99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10% (9.7%)</a:t>
            </a: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of the customers have churned and </a:t>
            </a:r>
            <a:r>
              <a:rPr lang="en-US" sz="1600" b="1">
                <a:solidFill>
                  <a:srgbClr val="99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90%</a:t>
            </a: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of the customers have not churned.</a:t>
            </a:r>
            <a:endParaRPr sz="1600" b="1">
              <a:solidFill>
                <a:srgbClr val="274E13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23850" marR="0" lvl="1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 panose="020B0603020202020204"/>
              <a:buChar char="•"/>
            </a:pP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About </a:t>
            </a:r>
            <a:r>
              <a:rPr lang="en-US" sz="1600" b="1">
                <a:solidFill>
                  <a:srgbClr val="C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80%</a:t>
            </a: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of customers suscribed to only one product.</a:t>
            </a:r>
            <a:endParaRPr sz="1600" b="1">
              <a:solidFill>
                <a:srgbClr val="274E13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23850" marR="0" lvl="1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 panose="020B0603020202020204"/>
              <a:buChar char="•"/>
            </a:pP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Most customers has spent </a:t>
            </a:r>
            <a:r>
              <a:rPr lang="en-US" sz="1600" b="1">
                <a:solidFill>
                  <a:srgbClr val="C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6</a:t>
            </a: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years with their service provider.</a:t>
            </a:r>
            <a:endParaRPr sz="1600" b="1">
              <a:solidFill>
                <a:srgbClr val="274E13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23850" marR="0" lvl="1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 panose="020B0603020202020204"/>
              <a:buChar char="•"/>
            </a:pP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Customers were not sensitive to price,as changes in price did not affect churn.</a:t>
            </a:r>
            <a:endParaRPr lang="en-US" sz="1600" b="1">
              <a:solidFill>
                <a:srgbClr val="274E13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23850" marR="0" lvl="1" indent="-215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 panose="020B0603020202020204"/>
              <a:buChar char="•"/>
            </a:pPr>
            <a:r>
              <a:rPr lang="en-US"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</a:t>
            </a:r>
            <a:r>
              <a:rPr sz="1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ffering a discount to the predicted churning customers can increase the expected profit from these customers.</a:t>
            </a:r>
            <a:endParaRPr sz="1600" b="1">
              <a:solidFill>
                <a:srgbClr val="274E13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Presentation</Application>
  <PresentationFormat/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</vt:lpstr>
      <vt:lpstr>Roboto Slab</vt:lpstr>
      <vt:lpstr>Roboto</vt:lpstr>
      <vt:lpstr>Trebuchet MS</vt:lpstr>
      <vt:lpstr>Comic Sans MS</vt:lpstr>
      <vt:lpstr>Microsoft YaHei</vt:lpstr>
      <vt:lpstr>Arial Unicode MS</vt:lpstr>
      <vt:lpstr>Marina</vt:lpstr>
      <vt:lpstr>Executive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The Boston Consulting Group</dc:creator>
  <cp:lastModifiedBy>USER</cp:lastModifiedBy>
  <cp:revision>1</cp:revision>
  <dcterms:created xsi:type="dcterms:W3CDTF">2023-07-13T19:09:03Z</dcterms:created>
  <dcterms:modified xsi:type="dcterms:W3CDTF">2023-07-13T19:09:05Z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ICV">
    <vt:lpwstr>A79DBD69CA264616BF8DA04AD62A7539</vt:lpwstr>
  </property>
  <property fmtid="{D5CDD505-2E9C-101B-9397-08002B2CF9AE}" pid="8" name="KSOProductBuildVer">
    <vt:lpwstr>1033-11.2.0.11537</vt:lpwstr>
  </property>
</Properties>
</file>